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921" r:id="rId2"/>
    <p:sldMasterId id="2147483949" r:id="rId3"/>
    <p:sldMasterId id="2147483965" r:id="rId4"/>
  </p:sldMasterIdLst>
  <p:notesMasterIdLst>
    <p:notesMasterId r:id="rId85"/>
  </p:notesMasterIdLst>
  <p:sldIdLst>
    <p:sldId id="3569" r:id="rId5"/>
    <p:sldId id="3594" r:id="rId6"/>
    <p:sldId id="3595" r:id="rId7"/>
    <p:sldId id="3599" r:id="rId8"/>
    <p:sldId id="3600" r:id="rId9"/>
    <p:sldId id="3602" r:id="rId10"/>
    <p:sldId id="3603" r:id="rId11"/>
    <p:sldId id="3617" r:id="rId12"/>
    <p:sldId id="3627" r:id="rId13"/>
    <p:sldId id="3628" r:id="rId14"/>
    <p:sldId id="3641" r:id="rId15"/>
    <p:sldId id="3649" r:id="rId16"/>
    <p:sldId id="3650" r:id="rId17"/>
    <p:sldId id="3658" r:id="rId18"/>
    <p:sldId id="3671" r:id="rId19"/>
    <p:sldId id="3673" r:id="rId20"/>
    <p:sldId id="3677" r:id="rId21"/>
    <p:sldId id="3678" r:id="rId22"/>
    <p:sldId id="3679" r:id="rId23"/>
    <p:sldId id="3680" r:id="rId24"/>
    <p:sldId id="3681" r:id="rId25"/>
    <p:sldId id="3480" r:id="rId26"/>
    <p:sldId id="3481" r:id="rId27"/>
    <p:sldId id="3482" r:id="rId28"/>
    <p:sldId id="3483" r:id="rId29"/>
    <p:sldId id="3484" r:id="rId30"/>
    <p:sldId id="3485" r:id="rId31"/>
    <p:sldId id="3486" r:id="rId32"/>
    <p:sldId id="3682" r:id="rId33"/>
    <p:sldId id="3488" r:id="rId34"/>
    <p:sldId id="3489" r:id="rId35"/>
    <p:sldId id="3490" r:id="rId36"/>
    <p:sldId id="3491" r:id="rId37"/>
    <p:sldId id="3492" r:id="rId38"/>
    <p:sldId id="3493" r:id="rId39"/>
    <p:sldId id="3494" r:id="rId40"/>
    <p:sldId id="3495" r:id="rId41"/>
    <p:sldId id="3496" r:id="rId42"/>
    <p:sldId id="3497" r:id="rId43"/>
    <p:sldId id="3498" r:id="rId44"/>
    <p:sldId id="3499" r:id="rId45"/>
    <p:sldId id="3500" r:id="rId46"/>
    <p:sldId id="3501" r:id="rId47"/>
    <p:sldId id="2887" r:id="rId48"/>
    <p:sldId id="2888" r:id="rId49"/>
    <p:sldId id="2889" r:id="rId50"/>
    <p:sldId id="2890" r:id="rId51"/>
    <p:sldId id="2891" r:id="rId52"/>
    <p:sldId id="2892" r:id="rId53"/>
    <p:sldId id="2893" r:id="rId54"/>
    <p:sldId id="2894" r:id="rId55"/>
    <p:sldId id="2895" r:id="rId56"/>
    <p:sldId id="3125" r:id="rId57"/>
    <p:sldId id="3126" r:id="rId58"/>
    <p:sldId id="2898" r:id="rId59"/>
    <p:sldId id="2899" r:id="rId60"/>
    <p:sldId id="3127" r:id="rId61"/>
    <p:sldId id="3128" r:id="rId62"/>
    <p:sldId id="3683" r:id="rId63"/>
    <p:sldId id="3129" r:id="rId64"/>
    <p:sldId id="3130" r:id="rId65"/>
    <p:sldId id="2901" r:id="rId66"/>
    <p:sldId id="3568" r:id="rId67"/>
    <p:sldId id="3502" r:id="rId68"/>
    <p:sldId id="3503" r:id="rId69"/>
    <p:sldId id="3504" r:id="rId70"/>
    <p:sldId id="3684" r:id="rId71"/>
    <p:sldId id="3505" r:id="rId72"/>
    <p:sldId id="3514" r:id="rId73"/>
    <p:sldId id="3518" r:id="rId74"/>
    <p:sldId id="3519" r:id="rId75"/>
    <p:sldId id="3520" r:id="rId76"/>
    <p:sldId id="3521" r:id="rId77"/>
    <p:sldId id="3522" r:id="rId78"/>
    <p:sldId id="3523" r:id="rId79"/>
    <p:sldId id="3524" r:id="rId80"/>
    <p:sldId id="3525" r:id="rId81"/>
    <p:sldId id="3526" r:id="rId82"/>
    <p:sldId id="3527" r:id="rId83"/>
    <p:sldId id="3567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D9D9FF"/>
    <a:srgbClr val="00E7E7"/>
    <a:srgbClr val="DA71FF"/>
    <a:srgbClr val="000000"/>
    <a:srgbClr val="EBE600"/>
    <a:srgbClr val="D357FF"/>
    <a:srgbClr val="FFDCD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99" d="100"/>
          <a:sy n="99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80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D6396EE-6807-4235-842A-8916BC35363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2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278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A4452E05-ACC4-4F30-839C-F27A8F69C699}" type="slidenum">
              <a:rPr lang="ko-KR" altLang="en-US" smtClean="0">
                <a:solidFill>
                  <a:prstClr val="black"/>
                </a:solidFill>
                <a:ea typeface="굴림" pitchFamily="34" charset="-127"/>
              </a:rPr>
              <a:pPr>
                <a:defRPr/>
              </a:pPr>
              <a:t>12</a:t>
            </a:fld>
            <a:endParaRPr lang="en-US" altLang="ko-KR" smtClean="0">
              <a:solidFill>
                <a:prstClr val="black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608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A4452E05-ACC4-4F30-839C-F27A8F69C699}" type="slidenum">
              <a:rPr lang="ko-KR" altLang="en-US" smtClean="0">
                <a:solidFill>
                  <a:prstClr val="black"/>
                </a:solidFill>
                <a:ea typeface="굴림" pitchFamily="34" charset="-127"/>
              </a:rPr>
              <a:pPr>
                <a:defRPr/>
              </a:pPr>
              <a:t>13</a:t>
            </a:fld>
            <a:endParaRPr lang="en-US" altLang="ko-KR" smtClean="0">
              <a:solidFill>
                <a:prstClr val="black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8380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9067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7290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9785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02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1803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145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5D691C2A-7075-459F-A4ED-E9CF106EF5D9}" type="slidenum">
              <a:rPr lang="ko-KR" altLang="en-US" smtClean="0">
                <a:solidFill>
                  <a:srgbClr val="000000"/>
                </a:solidFill>
                <a:ea typeface="굴림" pitchFamily="34" charset="-127"/>
              </a:rPr>
              <a:pPr>
                <a:defRPr/>
              </a:pPr>
              <a:t>2</a:t>
            </a:fld>
            <a:endParaRPr lang="en-US" altLang="ko-KR" smtClean="0">
              <a:solidFill>
                <a:srgbClr val="000000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8630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9203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7637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7E3E2-85E9-4DFE-8A64-65C24C71991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372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7E3E2-85E9-4DFE-8A64-65C24C71991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454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6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6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04EA8-BF74-4EC2-813B-77DD3247050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417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7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7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AD259-66D3-4871-B15D-79F3F2285F7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829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8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8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7382E-4F79-4BF8-9404-E1049235A38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7840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E1877-0B9F-4B05-A712-EA6D2F5F5B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549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E1877-0B9F-4B05-A712-EA6D2F5F5B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15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E1877-0B9F-4B05-A712-EA6D2F5F5B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10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5D691C2A-7075-459F-A4ED-E9CF106EF5D9}" type="slidenum">
              <a:rPr lang="ko-KR" altLang="en-US" smtClean="0">
                <a:solidFill>
                  <a:srgbClr val="000000"/>
                </a:solidFill>
                <a:ea typeface="굴림" pitchFamily="34" charset="-127"/>
              </a:rPr>
              <a:pPr>
                <a:defRPr/>
              </a:pPr>
              <a:t>3</a:t>
            </a:fld>
            <a:endParaRPr lang="en-US" altLang="ko-KR" smtClean="0">
              <a:solidFill>
                <a:srgbClr val="000000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71253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A6956-2A1C-4F84-9C0E-EA456D4D751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9591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1C9FD-28EB-4019-9160-CF9FF9BE5E0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2301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1C9FD-28EB-4019-9160-CF9FF9BE5E0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7403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1C9FD-28EB-4019-9160-CF9FF9BE5E0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406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63189-CA2E-487A-985A-4F8D7D69126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8922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63189-CA2E-487A-985A-4F8D7D69126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2474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809F07-D27F-4135-A1B9-BB1964D345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197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A380FE-5C7F-4676-846E-39D4C4D6B87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7162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A380FE-5C7F-4676-846E-39D4C4D6B87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8997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4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03D26D-C654-442D-B5C3-3098FC1FDD1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27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5D691C2A-7075-459F-A4ED-E9CF106EF5D9}" type="slidenum">
              <a:rPr lang="ko-KR" altLang="en-US" smtClean="0">
                <a:solidFill>
                  <a:srgbClr val="000000"/>
                </a:solidFill>
                <a:ea typeface="굴림" pitchFamily="34" charset="-127"/>
              </a:rPr>
              <a:pPr>
                <a:defRPr/>
              </a:pPr>
              <a:t>4</a:t>
            </a:fld>
            <a:endParaRPr lang="en-US" altLang="ko-KR" smtClean="0">
              <a:solidFill>
                <a:srgbClr val="000000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78923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532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0044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6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6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F7671A-0582-42A0-9D8D-8BC76F087BC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8509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84C201-C58C-4A80-BD2F-381235088C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250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84C201-C58C-4A80-BD2F-381235088C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0115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069048-C9F0-4A0F-BE64-247795A12B5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9224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0624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3997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5218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51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5D691C2A-7075-459F-A4ED-E9CF106EF5D9}" type="slidenum">
              <a:rPr lang="ko-KR" altLang="en-US" smtClean="0">
                <a:solidFill>
                  <a:srgbClr val="000000"/>
                </a:solidFill>
                <a:ea typeface="굴림" pitchFamily="34" charset="-127"/>
              </a:rPr>
              <a:pPr>
                <a:defRPr/>
              </a:pPr>
              <a:t>5</a:t>
            </a:fld>
            <a:endParaRPr lang="en-US" altLang="ko-KR" smtClean="0">
              <a:solidFill>
                <a:srgbClr val="000000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3368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84C201-C58C-4A80-BD2F-381235088C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1819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0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0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BF7-CFE1-4378-B6DA-A9135215D6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421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D5855-0C41-4AB8-8CE3-4BBBC9EBADF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6920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D5855-0C41-4AB8-8CE3-4BBBC9EBADF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2148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4551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6827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2126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3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3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E8720-C329-472B-8F1C-41CDC8A7E5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44123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3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3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E8720-C329-472B-8F1C-41CDC8A7E5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1358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7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BF4CE04-5D85-4B83-8569-BD5EFB7450F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426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3482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83678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63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9727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84157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36340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25352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42723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15283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329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0B56E0A-A0B3-45CC-B292-1927BE3745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4594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39674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94222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25032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6316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9731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154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A8F2DD-49FC-4936-A5E3-BAD77B1D76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3577969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F58C0F-5F02-401F-AFB7-F5578D3BA8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5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8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74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947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96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96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2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831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896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8942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170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940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77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298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4073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6499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2367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6992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828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65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0558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03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0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617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87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80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5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86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78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56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75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76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53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6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3802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184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01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801F-20D4-4556-823C-027B25E800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10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88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61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29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31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33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26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208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799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83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68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497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73789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606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1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1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907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64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568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506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4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9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98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3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video" Target="../media/media6.mp4"/><Relationship Id="rId13" Type="http://schemas.openxmlformats.org/officeDocument/2006/relationships/image" Target="../media/image40.png"/><Relationship Id="rId3" Type="http://schemas.microsoft.com/office/2007/relationships/media" Target="../media/media4.mp4"/><Relationship Id="rId7" Type="http://schemas.microsoft.com/office/2007/relationships/media" Target="../media/media6.mp4"/><Relationship Id="rId12" Type="http://schemas.openxmlformats.org/officeDocument/2006/relationships/image" Target="../media/image39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video" Target="../media/media5.mp4"/><Relationship Id="rId11" Type="http://schemas.openxmlformats.org/officeDocument/2006/relationships/image" Target="../media/image38.png"/><Relationship Id="rId5" Type="http://schemas.microsoft.com/office/2007/relationships/media" Target="../media/media5.mp4"/><Relationship Id="rId10" Type="http://schemas.openxmlformats.org/officeDocument/2006/relationships/notesSlide" Target="../notesSlides/notesSlide58.xml"/><Relationship Id="rId4" Type="http://schemas.openxmlformats.org/officeDocument/2006/relationships/video" Target="../media/media4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1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Today: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1: 35    Kevin O’Connor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1:40    Jonghwan Yoo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Notes: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Can Use USB Device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Or Remote Log-In, </a:t>
            </a:r>
            <a:r>
              <a:rPr lang="en-US" u="sng" dirty="0" smtClean="0"/>
              <a:t>Set Up Before Class</a:t>
            </a:r>
            <a:r>
              <a:rPr lang="en-US" dirty="0" smtClean="0"/>
              <a:t>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Or Plug In (HDMI) Your Computer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324600" y="2893993"/>
            <a:ext cx="25955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Check Website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For Schedule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manual segmentation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 by slice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Reassembled</a:t>
            </a:r>
          </a:p>
        </p:txBody>
      </p:sp>
      <p:pic>
        <p:nvPicPr>
          <p:cNvPr id="30724" name="Picture 7" descr="BladderProstateRectumCT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4577" r="1575" b="5783"/>
          <a:stretch>
            <a:fillRect/>
          </a:stretch>
        </p:blipFill>
        <p:spPr bwMode="auto">
          <a:xfrm>
            <a:off x="3216275" y="1782763"/>
            <a:ext cx="56261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4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Easy, when starting from </a:t>
            </a:r>
            <a:r>
              <a:rPr lang="en-US" i="1" dirty="0" smtClean="0">
                <a:solidFill>
                  <a:srgbClr val="000000"/>
                </a:solidFill>
              </a:rPr>
              <a:t>binary</a:t>
            </a:r>
            <a:r>
              <a:rPr lang="en-US" dirty="0" smtClean="0">
                <a:solidFill>
                  <a:srgbClr val="000000"/>
                </a:solidFill>
              </a:rPr>
              <a:t> (blue)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But very expensive (30 – 40 minutes technician’s time)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Want </a:t>
            </a:r>
            <a:r>
              <a:rPr lang="en-US" i="1" dirty="0" smtClean="0">
                <a:solidFill>
                  <a:srgbClr val="000000"/>
                </a:solidFill>
              </a:rPr>
              <a:t>automatic approach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Challenging, because of poor contrast, noise, …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Need to borrow information across training sample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Use Bayes approach:   prior &amp; likelihood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posterior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~Conjugate Gaussians, but there are issues: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Major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FF00"/>
                </a:solidFill>
                <a:sym typeface="Wingdings" pitchFamily="2" charset="2"/>
              </a:rPr>
              <a:t>HLDSS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challenges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Manifold aspect of data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9831" y="5710535"/>
            <a:ext cx="4287969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Handle With Variation on PCA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0082" y="6243935"/>
            <a:ext cx="4141518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Careful Handling Very Useful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eaLnBrk="1" hangingPunct="1">
                  <a:buNone/>
                </a:pPr>
                <a:r>
                  <a:rPr lang="en-US" sz="2800" dirty="0" smtClean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???</a:t>
                </a:r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    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pitchFamily="34" charset="0"/>
              </a:rPr>
              <a:t>x</a:t>
            </a:r>
            <a:endParaRPr lang="en-US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pitchFamily="34" charset="0"/>
              </a:rPr>
              <a:t>x</a:t>
            </a:r>
            <a:endParaRPr lang="en-US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5911334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pitchFamily="34" charset="0"/>
              </a:rPr>
              <a:t>x</a:t>
            </a:r>
            <a:endParaRPr lang="en-US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pitchFamily="34" charset="0"/>
              </a:rPr>
              <a:t>x</a:t>
            </a:r>
            <a:endParaRPr lang="en-US" dirty="0">
              <a:solidFill>
                <a:srgbClr val="0000FF"/>
              </a:solidFill>
              <a:latin typeface="Tahoma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981200" y="5143500"/>
            <a:ext cx="914400" cy="6477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20484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eaLnBrk="1" hangingPunct="1">
                  <a:buNone/>
                </a:pPr>
                <a:r>
                  <a:rPr lang="en-US" sz="2800" dirty="0" smtClean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???</a:t>
                </a: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							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Should</a:t>
                </a:r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							Use Unit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							Circle</a:t>
                </a:r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							Structure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r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pitchFamily="34" charset="0"/>
              </a:rPr>
              <a:t>x</a:t>
            </a:r>
            <a:endParaRPr lang="en-US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pitchFamily="34" charset="0"/>
              </a:rPr>
              <a:t>x</a:t>
            </a:r>
            <a:endParaRPr lang="en-US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5911334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pitchFamily="34" charset="0"/>
              </a:rPr>
              <a:t>x</a:t>
            </a:r>
            <a:endParaRPr lang="en-US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pitchFamily="34" charset="0"/>
              </a:rPr>
              <a:t>x</a:t>
            </a:r>
            <a:endParaRPr lang="en-US" dirty="0">
              <a:solidFill>
                <a:srgbClr val="0000FF"/>
              </a:solidFill>
              <a:latin typeface="Tahoma" pitchFamily="34" charset="0"/>
            </a:endParaRPr>
          </a:p>
        </p:txBody>
      </p:sp>
      <p:cxnSp>
        <p:nvCxnSpPr>
          <p:cNvPr id="14" name="Straight Arrow Connector 13"/>
          <p:cNvCxnSpPr>
            <a:endCxn id="17" idx="1"/>
          </p:cNvCxnSpPr>
          <p:nvPr/>
        </p:nvCxnSpPr>
        <p:spPr bwMode="auto">
          <a:xfrm flipH="1">
            <a:off x="6063734" y="4800600"/>
            <a:ext cx="1022866" cy="228600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23287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5867400" y="2590800"/>
            <a:ext cx="76200" cy="179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3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Extrinsic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vs.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Intrinsic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Centerpoints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Compare 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Unit Circle,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200" y="1676400"/>
            <a:ext cx="4183966" cy="1524000"/>
            <a:chOff x="76200" y="1676400"/>
            <a:chExt cx="4183966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76200" y="2215194"/>
                  <a:ext cx="4183966" cy="9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2400" dirty="0" smtClean="0">
                      <a:solidFill>
                        <a:srgbClr val="000000"/>
                      </a:solidFill>
                    </a:rPr>
                    <a:t>Ambient Space </a:t>
                  </a:r>
                  <a:r>
                    <a:rPr lang="en-US" sz="2400" dirty="0">
                      <a:solidFill>
                        <a:srgbClr val="000000"/>
                      </a:solidFill>
                      <a:cs typeface="Arial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  <a:p>
                  <a:pPr>
                    <a:defRPr/>
                  </a:pPr>
                  <a:r>
                    <a:rPr lang="en-US" sz="2400" dirty="0" smtClean="0">
                      <a:solidFill>
                        <a:srgbClr val="000000"/>
                      </a:solidFill>
                    </a:rPr>
                    <a:t>&amp; Project Back to Manifold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2215194"/>
                  <a:ext cx="4183966" cy="985206"/>
                </a:xfrm>
                <a:prstGeom prst="rect">
                  <a:avLst/>
                </a:prstGeom>
                <a:blipFill>
                  <a:blip r:embed="rId5"/>
                  <a:stretch>
                    <a:fillRect l="-2332" b="-135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 flipV="1">
              <a:off x="1219200" y="1676400"/>
              <a:ext cx="304800" cy="109378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170392" y="1676400"/>
            <a:ext cx="2715808" cy="2743200"/>
            <a:chOff x="1170392" y="1676400"/>
            <a:chExt cx="2715808" cy="2743200"/>
          </a:xfrm>
        </p:grpSpPr>
        <p:sp>
          <p:nvSpPr>
            <p:cNvPr id="26" name="TextBox 25"/>
            <p:cNvSpPr txBox="1"/>
            <p:nvPr/>
          </p:nvSpPr>
          <p:spPr>
            <a:xfrm>
              <a:off x="1170392" y="3957935"/>
              <a:ext cx="27158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400" dirty="0" smtClean="0">
                  <a:solidFill>
                    <a:srgbClr val="000000"/>
                  </a:solidFill>
                </a:rPr>
                <a:t>E.g. </a:t>
              </a:r>
              <a:r>
                <a:rPr lang="en-US" sz="2400" dirty="0" err="1">
                  <a:solidFill>
                    <a:srgbClr val="000000"/>
                  </a:solidFill>
                  <a:cs typeface="Arial" charset="0"/>
                </a:rPr>
                <a:t>Fr</a:t>
              </a:r>
              <a:r>
                <a:rPr lang="en-US" sz="24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échet</a:t>
              </a:r>
              <a:r>
                <a:rPr lang="en-US" sz="24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Mean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6" idx="0"/>
            </p:cNvCxnSpPr>
            <p:nvPr/>
          </p:nvCxnSpPr>
          <p:spPr>
            <a:xfrm flipV="1">
              <a:off x="2528296" y="1676400"/>
              <a:ext cx="672104" cy="228153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91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175" t="65151" r="24505" b="10607"/>
          <a:stretch/>
        </p:blipFill>
        <p:spPr>
          <a:xfrm>
            <a:off x="4953000" y="3026229"/>
            <a:ext cx="4191000" cy="3831771"/>
          </a:xfrm>
          <a:prstGeom prst="rect">
            <a:avLst/>
          </a:prstGeom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Intrinsic “More Like Mean”?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Intrinsic More Stable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Shifting a Green Down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Extrinsic More Stable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Shifting Greens Left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Mean: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easily </a:t>
            </a:r>
            <a:r>
              <a:rPr lang="en-US" u="sng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interpretable</a:t>
            </a: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EGGeodMean2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22860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2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easily interpretable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Think about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distances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along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arc</a:t>
                </a:r>
                <a:endParaRPr lang="en-US" i="1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about  “points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”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Sum of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squared distances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400050" lvl="1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strongly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feels the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largest</a:t>
                </a:r>
                <a:endParaRPr lang="en-US" u="sng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unique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unique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with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probability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one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Non-unique requires strong symmetry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possible to have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many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 t="-1508" b="-4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sensible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notion of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center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95550"/>
            <a:ext cx="54864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5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Results in:    </a:t>
            </a:r>
            <a:r>
              <a:rPr lang="en-US" u="sng" dirty="0" smtClean="0"/>
              <a:t>Equivalence Classes</a:t>
            </a:r>
            <a:r>
              <a:rPr lang="en-US" dirty="0" smtClean="0"/>
              <a:t> (i.e. Orbits)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Which become the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6317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sensible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notion of center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Sometimes prefer 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top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&amp; 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bottom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?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At end: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farthest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points from data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continuous Function of Data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Jump from 1 – 2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Jump from 2 – 8 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All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False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 Euclidean Mean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But all happen generally for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Manifold Data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(for positively curved space)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Also of interest is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Variance: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bar>
                                <m:barPr>
                                  <m:ctrlPr>
                                    <a:rPr lang="en-US" sz="2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</m:ba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,</m:t>
                                      </m:r>
                                      <m:bar>
                                        <m:bar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endParaRPr lang="en-US" sz="12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Works like Euclidean </a:t>
                </a:r>
                <a:r>
                  <a:rPr lang="en-US" sz="2800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sample variance</a:t>
                </a: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Note values in movie, reflecting </a:t>
                </a:r>
                <a:r>
                  <a:rPr lang="en-US" sz="2800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spread</a:t>
                </a:r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in data</a:t>
                </a: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Note theoretical version: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</m:ba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𝐸</m:t>
                              </m:r>
                            </m:e>
                            <m:sub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𝑋</m:t>
                                  </m:r>
                                </m:e>
                              </m:bar>
                            </m:sub>
                          </m:sSub>
                        </m:e>
                      </m:func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𝑋</m:t>
                                  </m:r>
                                </m:e>
                              </m:ba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2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Useful for Laws of Large Numbers, etc.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t="-1508" b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PCA for s-reps 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PCA on manifold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(</a:t>
            </a:r>
            <a:r>
              <a:rPr lang="en-US" dirty="0"/>
              <a:t>e</a:t>
            </a:r>
            <a:r>
              <a:rPr lang="en-US" dirty="0" smtClean="0"/>
              <a:t>.g. on Lie Groups / Symmetric Spaces)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T. Fletcher:   Principal Geodesic Analysis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(2004 UNC CS PhD Dissertation)</a:t>
            </a:r>
          </a:p>
        </p:txBody>
      </p:sp>
    </p:spTree>
    <p:extLst>
      <p:ext uri="{BB962C8B-B14F-4D97-AF65-F5344CB8AC3E}">
        <p14:creationId xmlns:p14="http://schemas.microsoft.com/office/powerpoint/2010/main" val="1404071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PCA for s-reps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PCA on manifold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(</a:t>
            </a:r>
            <a:r>
              <a:rPr lang="en-US" dirty="0"/>
              <a:t>e</a:t>
            </a:r>
            <a:r>
              <a:rPr lang="en-US" dirty="0" smtClean="0"/>
              <a:t>.g. on Lie Groups / Symmetric Spaces)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T. Fletcher:   Principal Geodesic Analysis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Idea:  replace “linear summary of data”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With “geodesic summary of data”…</a:t>
            </a:r>
          </a:p>
        </p:txBody>
      </p:sp>
    </p:spTree>
    <p:extLst>
      <p:ext uri="{BB962C8B-B14F-4D97-AF65-F5344CB8AC3E}">
        <p14:creationId xmlns:p14="http://schemas.microsoft.com/office/powerpoint/2010/main" val="275761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PGA for s-reps, Bladder-Prostate-Rectum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marL="0" indent="0"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Bladder – Prostate – Rectum,  1 person, 17 days</a:t>
            </a:r>
          </a:p>
          <a:p>
            <a:pPr marL="0" indent="0"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      PG 1                   PG 2                  PG 3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/>
              <a:t>(analysis by Ja Yeon Jeong)</a:t>
            </a:r>
          </a:p>
        </p:txBody>
      </p:sp>
      <p:pic>
        <p:nvPicPr>
          <p:cNvPr id="1228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2885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288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887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2716213" cy="303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18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PGA for s-reps, Bladder-Prostate-Rectum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Bladder – Prostate – Rectum,  1 person, 17 days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      PG 1                   PG 2                  PG 3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/>
              <a:t>(analysis by Ja Yeon Jeong)</a:t>
            </a:r>
          </a:p>
        </p:txBody>
      </p:sp>
      <p:pic>
        <p:nvPicPr>
          <p:cNvPr id="1239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390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37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PGA for s-reps, Bladder-Prostate-Rectum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Bladder – Prostate – Rectum,  1 person, 17 days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      PG 1                   PG 2                  PG 3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/>
              <a:t>(analysis by Ja Yeon Jeong)</a:t>
            </a:r>
          </a:p>
        </p:txBody>
      </p:sp>
      <p:pic>
        <p:nvPicPr>
          <p:cNvPr id="1249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49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0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</p:txBody>
      </p:sp>
      <p:pic>
        <p:nvPicPr>
          <p:cNvPr id="1698818" name="Picture 2" descr="http://www.cs.utah.edu/people/faculty/fletcher/images/fletc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01143"/>
            <a:ext cx="2209800" cy="3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28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</p:txBody>
      </p:sp>
    </p:spTree>
    <p:extLst>
      <p:ext uri="{BB962C8B-B14F-4D97-AF65-F5344CB8AC3E}">
        <p14:creationId xmlns:p14="http://schemas.microsoft.com/office/powerpoint/2010/main" val="139203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 smtClean="0"/>
                  <a:t>Fletcher (Principal Geodesic Anal.)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 smtClean="0"/>
                  <a:t>Best fit of geodesic to data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u="sng" dirty="0" smtClean="0"/>
                  <a:t>Constrained to go through geodesic mean</a:t>
                </a:r>
                <a:endParaRPr lang="en-US" u="sng" dirty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Happens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Naturally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3862" t="74608" r="27662" b="1693"/>
          <a:stretch/>
        </p:blipFill>
        <p:spPr>
          <a:xfrm>
            <a:off x="5791200" y="3247292"/>
            <a:ext cx="3352800" cy="36107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91615" y="3758625"/>
            <a:ext cx="4485585" cy="965775"/>
            <a:chOff x="3591615" y="3758625"/>
            <a:chExt cx="4485585" cy="965775"/>
          </a:xfrm>
        </p:grpSpPr>
        <p:sp>
          <p:nvSpPr>
            <p:cNvPr id="2" name="TextBox 1"/>
            <p:cNvSpPr txBox="1"/>
            <p:nvPr/>
          </p:nvSpPr>
          <p:spPr>
            <a:xfrm>
              <a:off x="3591615" y="3758625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B050"/>
                  </a:solidFill>
                </a:rPr>
                <a:t>M</a:t>
              </a:r>
              <a:r>
                <a:rPr lang="en-US" sz="3200" dirty="0" smtClean="0">
                  <a:solidFill>
                    <a:srgbClr val="00B050"/>
                  </a:solidFill>
                </a:rPr>
                <a:t>ean</a:t>
              </a:r>
            </a:p>
          </p:txBody>
        </p:sp>
        <p:cxnSp>
          <p:nvCxnSpPr>
            <p:cNvPr id="5" name="Straight Arrow Connector 4"/>
            <p:cNvCxnSpPr>
              <a:stCxn id="2" idx="3"/>
            </p:cNvCxnSpPr>
            <p:nvPr/>
          </p:nvCxnSpPr>
          <p:spPr>
            <a:xfrm>
              <a:off x="4800600" y="4051013"/>
              <a:ext cx="3276600" cy="67338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320422" y="4373940"/>
            <a:ext cx="4909178" cy="1569660"/>
            <a:chOff x="3320422" y="4373940"/>
            <a:chExt cx="4909178" cy="1569660"/>
          </a:xfrm>
        </p:grpSpPr>
        <p:sp>
          <p:nvSpPr>
            <p:cNvPr id="6" name="TextBox 5"/>
            <p:cNvSpPr txBox="1"/>
            <p:nvPr/>
          </p:nvSpPr>
          <p:spPr>
            <a:xfrm>
              <a:off x="3320422" y="4373940"/>
              <a:ext cx="216597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Contained </a:t>
              </a:r>
            </a:p>
            <a:p>
              <a:r>
                <a:rPr lang="en-US" sz="3200" dirty="0" smtClean="0"/>
                <a:t>in </a:t>
              </a:r>
              <a:r>
                <a:rPr lang="en-US" sz="3200" dirty="0">
                  <a:solidFill>
                    <a:srgbClr val="FF0000"/>
                  </a:solidFill>
                </a:rPr>
                <a:t>B</a:t>
              </a:r>
              <a:r>
                <a:rPr lang="en-US" sz="3200" dirty="0" smtClean="0">
                  <a:solidFill>
                    <a:srgbClr val="FF0000"/>
                  </a:solidFill>
                </a:rPr>
                <a:t>est </a:t>
              </a:r>
            </a:p>
            <a:p>
              <a:r>
                <a:rPr lang="en-US" sz="3200" dirty="0" smtClean="0">
                  <a:solidFill>
                    <a:srgbClr val="FF0000"/>
                  </a:solidFill>
                </a:rPr>
                <a:t>Fit </a:t>
              </a:r>
              <a:r>
                <a:rPr lang="en-US" sz="3200" dirty="0">
                  <a:solidFill>
                    <a:srgbClr val="FF0000"/>
                  </a:solidFill>
                </a:rPr>
                <a:t>L</a:t>
              </a:r>
              <a:r>
                <a:rPr lang="en-US" sz="3200" dirty="0" smtClean="0">
                  <a:solidFill>
                    <a:srgbClr val="FF0000"/>
                  </a:solidFill>
                </a:rPr>
                <a:t>ine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724400" y="5029200"/>
              <a:ext cx="35052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8743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Equivalence Classes </a:t>
            </a:r>
            <a:r>
              <a:rPr lang="en-US" dirty="0" smtClean="0"/>
              <a:t>become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Mathematics:    Called “Quotient Space”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Intuitive Representation:     Manifold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(curved surface)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11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Extreme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3 Point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Examples</a:t>
            </a:r>
          </a:p>
        </p:txBody>
      </p:sp>
      <p:pic>
        <p:nvPicPr>
          <p:cNvPr id="2" name="SSgeoddist3D-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0000" y="1905001"/>
            <a:ext cx="66040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2277" y="1981200"/>
            <a:ext cx="487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Equator</a:t>
            </a:r>
            <a:r>
              <a:rPr lang="en-US" dirty="0" smtClean="0"/>
              <a:t> is Best Fitting Geodesic in All Frames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2286000"/>
            <a:ext cx="391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Yet </a:t>
            </a:r>
            <a:r>
              <a:rPr lang="en-US" dirty="0" err="1" smtClean="0"/>
              <a:t>Fréchet</a:t>
            </a:r>
            <a:r>
              <a:rPr lang="en-US" dirty="0" smtClean="0"/>
              <a:t> Mean(s)</a:t>
            </a:r>
            <a:r>
              <a:rPr lang="en-US" dirty="0" smtClean="0">
                <a:solidFill>
                  <a:srgbClr val="7030A0"/>
                </a:solidFill>
              </a:rPr>
              <a:t> Often Far Away</a:t>
            </a:r>
          </a:p>
        </p:txBody>
      </p:sp>
    </p:spTree>
    <p:extLst>
      <p:ext uri="{BB962C8B-B14F-4D97-AF65-F5344CB8AC3E}">
        <p14:creationId xmlns:p14="http://schemas.microsoft.com/office/powerpoint/2010/main" val="2423628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for Principal Geodesic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3333FF"/>
                    </a:solidFill>
                  </a:rPr>
                  <a:t>Data</a:t>
                </a:r>
                <a:r>
                  <a:rPr lang="en-US" dirty="0" smtClean="0"/>
                  <a:t> 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(Sphere)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Scattered</a:t>
                </a:r>
              </a:p>
              <a:p>
                <a:pPr marL="0" indent="0" algn="l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Along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 Equator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2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849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for Principal Geodesic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3333FF"/>
                    </a:solidFill>
                  </a:rPr>
                  <a:t>Data</a:t>
                </a:r>
                <a:r>
                  <a:rPr lang="en-US" dirty="0" smtClean="0"/>
                  <a:t> 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Geodesic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Mean(s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3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721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48286" y="3352800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13832" y="3276600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13832" y="5605272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358384" y="5687568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16872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for Principal Geodesic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3333FF"/>
                    </a:solidFill>
                  </a:rPr>
                  <a:t>Data</a:t>
                </a:r>
                <a:r>
                  <a:rPr lang="en-US" dirty="0" smtClean="0"/>
                  <a:t> 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Geodesic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Mean(s)</a:t>
                </a:r>
              </a:p>
              <a:p>
                <a:pPr marL="0" indent="0" algn="l">
                  <a:buNone/>
                </a:pPr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Tangent Plane</a:t>
                </a:r>
              </a:p>
              <a:p>
                <a:pPr marL="0" indent="0" algn="l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3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721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48286" y="3352800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13832" y="3276600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13832" y="5605272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358384" y="5687568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3621505" y="5522495"/>
            <a:ext cx="1696453" cy="1082842"/>
          </a:xfrm>
          <a:custGeom>
            <a:avLst/>
            <a:gdLst>
              <a:gd name="connsiteX0" fmla="*/ 0 w 1696453"/>
              <a:gd name="connsiteY0" fmla="*/ 0 h 1082842"/>
              <a:gd name="connsiteX1" fmla="*/ 0 w 1696453"/>
              <a:gd name="connsiteY1" fmla="*/ 0 h 1082842"/>
              <a:gd name="connsiteX2" fmla="*/ 96253 w 1696453"/>
              <a:gd name="connsiteY2" fmla="*/ 36094 h 1082842"/>
              <a:gd name="connsiteX3" fmla="*/ 132348 w 1696453"/>
              <a:gd name="connsiteY3" fmla="*/ 48126 h 1082842"/>
              <a:gd name="connsiteX4" fmla="*/ 168442 w 1696453"/>
              <a:gd name="connsiteY4" fmla="*/ 84221 h 1082842"/>
              <a:gd name="connsiteX5" fmla="*/ 204537 w 1696453"/>
              <a:gd name="connsiteY5" fmla="*/ 108284 h 1082842"/>
              <a:gd name="connsiteX6" fmla="*/ 252663 w 1696453"/>
              <a:gd name="connsiteY6" fmla="*/ 144379 h 1082842"/>
              <a:gd name="connsiteX7" fmla="*/ 276727 w 1696453"/>
              <a:gd name="connsiteY7" fmla="*/ 168442 h 1082842"/>
              <a:gd name="connsiteX8" fmla="*/ 300790 w 1696453"/>
              <a:gd name="connsiteY8" fmla="*/ 204537 h 1082842"/>
              <a:gd name="connsiteX9" fmla="*/ 336884 w 1696453"/>
              <a:gd name="connsiteY9" fmla="*/ 216568 h 1082842"/>
              <a:gd name="connsiteX10" fmla="*/ 469232 w 1696453"/>
              <a:gd name="connsiteY10" fmla="*/ 324852 h 1082842"/>
              <a:gd name="connsiteX11" fmla="*/ 565484 w 1696453"/>
              <a:gd name="connsiteY11" fmla="*/ 397042 h 1082842"/>
              <a:gd name="connsiteX12" fmla="*/ 625642 w 1696453"/>
              <a:gd name="connsiteY12" fmla="*/ 421105 h 1082842"/>
              <a:gd name="connsiteX13" fmla="*/ 697832 w 1696453"/>
              <a:gd name="connsiteY13" fmla="*/ 457200 h 1082842"/>
              <a:gd name="connsiteX14" fmla="*/ 745958 w 1696453"/>
              <a:gd name="connsiteY14" fmla="*/ 493294 h 1082842"/>
              <a:gd name="connsiteX15" fmla="*/ 794084 w 1696453"/>
              <a:gd name="connsiteY15" fmla="*/ 517358 h 1082842"/>
              <a:gd name="connsiteX16" fmla="*/ 866274 w 1696453"/>
              <a:gd name="connsiteY16" fmla="*/ 553452 h 1082842"/>
              <a:gd name="connsiteX17" fmla="*/ 974558 w 1696453"/>
              <a:gd name="connsiteY17" fmla="*/ 625642 h 1082842"/>
              <a:gd name="connsiteX18" fmla="*/ 1010653 w 1696453"/>
              <a:gd name="connsiteY18" fmla="*/ 649705 h 1082842"/>
              <a:gd name="connsiteX19" fmla="*/ 1094874 w 1696453"/>
              <a:gd name="connsiteY19" fmla="*/ 685800 h 1082842"/>
              <a:gd name="connsiteX20" fmla="*/ 1130969 w 1696453"/>
              <a:gd name="connsiteY20" fmla="*/ 697831 h 1082842"/>
              <a:gd name="connsiteX21" fmla="*/ 1203158 w 1696453"/>
              <a:gd name="connsiteY21" fmla="*/ 745958 h 1082842"/>
              <a:gd name="connsiteX22" fmla="*/ 1239253 w 1696453"/>
              <a:gd name="connsiteY22" fmla="*/ 770021 h 1082842"/>
              <a:gd name="connsiteX23" fmla="*/ 1287379 w 1696453"/>
              <a:gd name="connsiteY23" fmla="*/ 794084 h 1082842"/>
              <a:gd name="connsiteX24" fmla="*/ 1323474 w 1696453"/>
              <a:gd name="connsiteY24" fmla="*/ 818147 h 1082842"/>
              <a:gd name="connsiteX25" fmla="*/ 1371600 w 1696453"/>
              <a:gd name="connsiteY25" fmla="*/ 830179 h 1082842"/>
              <a:gd name="connsiteX26" fmla="*/ 1419727 w 1696453"/>
              <a:gd name="connsiteY26" fmla="*/ 854242 h 1082842"/>
              <a:gd name="connsiteX27" fmla="*/ 1455821 w 1696453"/>
              <a:gd name="connsiteY27" fmla="*/ 866273 h 1082842"/>
              <a:gd name="connsiteX28" fmla="*/ 1528011 w 1696453"/>
              <a:gd name="connsiteY28" fmla="*/ 914400 h 1082842"/>
              <a:gd name="connsiteX29" fmla="*/ 1600200 w 1696453"/>
              <a:gd name="connsiteY29" fmla="*/ 986589 h 1082842"/>
              <a:gd name="connsiteX30" fmla="*/ 1660358 w 1696453"/>
              <a:gd name="connsiteY30" fmla="*/ 1034716 h 1082842"/>
              <a:gd name="connsiteX31" fmla="*/ 1696453 w 1696453"/>
              <a:gd name="connsiteY31" fmla="*/ 1082842 h 108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96453" h="1082842">
                <a:moveTo>
                  <a:pt x="0" y="0"/>
                </a:moveTo>
                <a:lnTo>
                  <a:pt x="0" y="0"/>
                </a:lnTo>
                <a:lnTo>
                  <a:pt x="96253" y="36094"/>
                </a:lnTo>
                <a:cubicBezTo>
                  <a:pt x="108172" y="40428"/>
                  <a:pt x="121796" y="41091"/>
                  <a:pt x="132348" y="48126"/>
                </a:cubicBezTo>
                <a:cubicBezTo>
                  <a:pt x="146505" y="57564"/>
                  <a:pt x="155371" y="73328"/>
                  <a:pt x="168442" y="84221"/>
                </a:cubicBezTo>
                <a:cubicBezTo>
                  <a:pt x="179551" y="93478"/>
                  <a:pt x="192770" y="99879"/>
                  <a:pt x="204537" y="108284"/>
                </a:cubicBezTo>
                <a:cubicBezTo>
                  <a:pt x="220854" y="119939"/>
                  <a:pt x="237258" y="131542"/>
                  <a:pt x="252663" y="144379"/>
                </a:cubicBezTo>
                <a:cubicBezTo>
                  <a:pt x="261377" y="151641"/>
                  <a:pt x="269641" y="159584"/>
                  <a:pt x="276727" y="168442"/>
                </a:cubicBezTo>
                <a:cubicBezTo>
                  <a:pt x="285760" y="179733"/>
                  <a:pt x="289499" y="195504"/>
                  <a:pt x="300790" y="204537"/>
                </a:cubicBezTo>
                <a:cubicBezTo>
                  <a:pt x="310693" y="212459"/>
                  <a:pt x="324853" y="212558"/>
                  <a:pt x="336884" y="216568"/>
                </a:cubicBezTo>
                <a:cubicBezTo>
                  <a:pt x="526368" y="406049"/>
                  <a:pt x="343773" y="241211"/>
                  <a:pt x="469232" y="324852"/>
                </a:cubicBezTo>
                <a:cubicBezTo>
                  <a:pt x="502601" y="347099"/>
                  <a:pt x="528247" y="382147"/>
                  <a:pt x="565484" y="397042"/>
                </a:cubicBezTo>
                <a:cubicBezTo>
                  <a:pt x="585537" y="405063"/>
                  <a:pt x="606325" y="411446"/>
                  <a:pt x="625642" y="421105"/>
                </a:cubicBezTo>
                <a:cubicBezTo>
                  <a:pt x="718940" y="467754"/>
                  <a:pt x="607103" y="426956"/>
                  <a:pt x="697832" y="457200"/>
                </a:cubicBezTo>
                <a:cubicBezTo>
                  <a:pt x="713874" y="469231"/>
                  <a:pt x="728954" y="482666"/>
                  <a:pt x="745958" y="493294"/>
                </a:cubicBezTo>
                <a:cubicBezTo>
                  <a:pt x="761167" y="502800"/>
                  <a:pt x="779161" y="507409"/>
                  <a:pt x="794084" y="517358"/>
                </a:cubicBezTo>
                <a:cubicBezTo>
                  <a:pt x="858441" y="560263"/>
                  <a:pt x="765452" y="528248"/>
                  <a:pt x="866274" y="553452"/>
                </a:cubicBezTo>
                <a:lnTo>
                  <a:pt x="974558" y="625642"/>
                </a:lnTo>
                <a:cubicBezTo>
                  <a:pt x="986590" y="633663"/>
                  <a:pt x="996935" y="645132"/>
                  <a:pt x="1010653" y="649705"/>
                </a:cubicBezTo>
                <a:cubicBezTo>
                  <a:pt x="1095312" y="677925"/>
                  <a:pt x="990789" y="641193"/>
                  <a:pt x="1094874" y="685800"/>
                </a:cubicBezTo>
                <a:cubicBezTo>
                  <a:pt x="1106531" y="690796"/>
                  <a:pt x="1118937" y="693821"/>
                  <a:pt x="1130969" y="697831"/>
                </a:cubicBezTo>
                <a:cubicBezTo>
                  <a:pt x="1199389" y="766253"/>
                  <a:pt x="1133511" y="711134"/>
                  <a:pt x="1203158" y="745958"/>
                </a:cubicBezTo>
                <a:cubicBezTo>
                  <a:pt x="1216092" y="752425"/>
                  <a:pt x="1226698" y="762847"/>
                  <a:pt x="1239253" y="770021"/>
                </a:cubicBezTo>
                <a:cubicBezTo>
                  <a:pt x="1254825" y="778919"/>
                  <a:pt x="1271807" y="785186"/>
                  <a:pt x="1287379" y="794084"/>
                </a:cubicBezTo>
                <a:cubicBezTo>
                  <a:pt x="1299934" y="801258"/>
                  <a:pt x="1310183" y="812451"/>
                  <a:pt x="1323474" y="818147"/>
                </a:cubicBezTo>
                <a:cubicBezTo>
                  <a:pt x="1338673" y="824661"/>
                  <a:pt x="1356117" y="824373"/>
                  <a:pt x="1371600" y="830179"/>
                </a:cubicBezTo>
                <a:cubicBezTo>
                  <a:pt x="1388394" y="836477"/>
                  <a:pt x="1403241" y="847177"/>
                  <a:pt x="1419727" y="854242"/>
                </a:cubicBezTo>
                <a:cubicBezTo>
                  <a:pt x="1431384" y="859238"/>
                  <a:pt x="1443790" y="862263"/>
                  <a:pt x="1455821" y="866273"/>
                </a:cubicBezTo>
                <a:cubicBezTo>
                  <a:pt x="1479884" y="882315"/>
                  <a:pt x="1507561" y="893950"/>
                  <a:pt x="1528011" y="914400"/>
                </a:cubicBezTo>
                <a:cubicBezTo>
                  <a:pt x="1552074" y="938463"/>
                  <a:pt x="1571885" y="967713"/>
                  <a:pt x="1600200" y="986589"/>
                </a:cubicBezTo>
                <a:cubicBezTo>
                  <a:pt x="1627005" y="1004458"/>
                  <a:pt x="1640763" y="1010222"/>
                  <a:pt x="1660358" y="1034716"/>
                </a:cubicBezTo>
                <a:cubicBezTo>
                  <a:pt x="1714772" y="1102734"/>
                  <a:pt x="1663525" y="1049914"/>
                  <a:pt x="1696453" y="108284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621505" y="4884821"/>
            <a:ext cx="3838074" cy="1756611"/>
          </a:xfrm>
          <a:custGeom>
            <a:avLst/>
            <a:gdLst>
              <a:gd name="connsiteX0" fmla="*/ 0 w 3838074"/>
              <a:gd name="connsiteY0" fmla="*/ 637674 h 1756611"/>
              <a:gd name="connsiteX1" fmla="*/ 48127 w 3838074"/>
              <a:gd name="connsiteY1" fmla="*/ 661737 h 1756611"/>
              <a:gd name="connsiteX2" fmla="*/ 1684421 w 3838074"/>
              <a:gd name="connsiteY2" fmla="*/ 1756611 h 1756611"/>
              <a:gd name="connsiteX3" fmla="*/ 3838074 w 3838074"/>
              <a:gd name="connsiteY3" fmla="*/ 938463 h 1756611"/>
              <a:gd name="connsiteX4" fmla="*/ 1937084 w 3838074"/>
              <a:gd name="connsiteY4" fmla="*/ 0 h 1756611"/>
              <a:gd name="connsiteX5" fmla="*/ 60158 w 3838074"/>
              <a:gd name="connsiteY5" fmla="*/ 1022684 h 1756611"/>
              <a:gd name="connsiteX6" fmla="*/ 1768642 w 3838074"/>
              <a:gd name="connsiteY6" fmla="*/ 1540042 h 17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074" h="1756611">
                <a:moveTo>
                  <a:pt x="0" y="637674"/>
                </a:moveTo>
                <a:lnTo>
                  <a:pt x="48127" y="661737"/>
                </a:lnTo>
                <a:lnTo>
                  <a:pt x="1684421" y="1756611"/>
                </a:lnTo>
                <a:lnTo>
                  <a:pt x="3838074" y="938463"/>
                </a:lnTo>
                <a:lnTo>
                  <a:pt x="1937084" y="0"/>
                </a:lnTo>
                <a:lnTo>
                  <a:pt x="60158" y="1022684"/>
                </a:lnTo>
                <a:lnTo>
                  <a:pt x="1768642" y="1540042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633537" y="5522494"/>
            <a:ext cx="1684421" cy="1103033"/>
          </a:xfrm>
          <a:custGeom>
            <a:avLst/>
            <a:gdLst>
              <a:gd name="connsiteX0" fmla="*/ 0 w 36095"/>
              <a:gd name="connsiteY0" fmla="*/ 0 h 36094"/>
              <a:gd name="connsiteX1" fmla="*/ 36095 w 36095"/>
              <a:gd name="connsiteY1" fmla="*/ 36094 h 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95" h="36094">
                <a:moveTo>
                  <a:pt x="0" y="0"/>
                </a:moveTo>
                <a:lnTo>
                  <a:pt x="36095" y="36094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645568" y="5546558"/>
            <a:ext cx="1660358" cy="1070810"/>
          </a:xfrm>
          <a:custGeom>
            <a:avLst/>
            <a:gdLst>
              <a:gd name="connsiteX0" fmla="*/ 0 w 1660358"/>
              <a:gd name="connsiteY0" fmla="*/ 0 h 1070810"/>
              <a:gd name="connsiteX1" fmla="*/ 36095 w 1660358"/>
              <a:gd name="connsiteY1" fmla="*/ 36095 h 1070810"/>
              <a:gd name="connsiteX2" fmla="*/ 36095 w 1660358"/>
              <a:gd name="connsiteY2" fmla="*/ 36095 h 1070810"/>
              <a:gd name="connsiteX3" fmla="*/ 144379 w 1660358"/>
              <a:gd name="connsiteY3" fmla="*/ 60158 h 1070810"/>
              <a:gd name="connsiteX4" fmla="*/ 168443 w 1660358"/>
              <a:gd name="connsiteY4" fmla="*/ 84221 h 1070810"/>
              <a:gd name="connsiteX5" fmla="*/ 240632 w 1660358"/>
              <a:gd name="connsiteY5" fmla="*/ 108284 h 1070810"/>
              <a:gd name="connsiteX6" fmla="*/ 276727 w 1660358"/>
              <a:gd name="connsiteY6" fmla="*/ 120316 h 1070810"/>
              <a:gd name="connsiteX7" fmla="*/ 324853 w 1660358"/>
              <a:gd name="connsiteY7" fmla="*/ 144379 h 1070810"/>
              <a:gd name="connsiteX8" fmla="*/ 360948 w 1660358"/>
              <a:gd name="connsiteY8" fmla="*/ 168442 h 1070810"/>
              <a:gd name="connsiteX9" fmla="*/ 397043 w 1660358"/>
              <a:gd name="connsiteY9" fmla="*/ 180474 h 1070810"/>
              <a:gd name="connsiteX10" fmla="*/ 445169 w 1660358"/>
              <a:gd name="connsiteY10" fmla="*/ 204537 h 1070810"/>
              <a:gd name="connsiteX11" fmla="*/ 481264 w 1660358"/>
              <a:gd name="connsiteY11" fmla="*/ 240631 h 1070810"/>
              <a:gd name="connsiteX12" fmla="*/ 529390 w 1660358"/>
              <a:gd name="connsiteY12" fmla="*/ 252663 h 1070810"/>
              <a:gd name="connsiteX13" fmla="*/ 565485 w 1660358"/>
              <a:gd name="connsiteY13" fmla="*/ 276726 h 1070810"/>
              <a:gd name="connsiteX14" fmla="*/ 589548 w 1660358"/>
              <a:gd name="connsiteY14" fmla="*/ 312821 h 1070810"/>
              <a:gd name="connsiteX15" fmla="*/ 661737 w 1660358"/>
              <a:gd name="connsiteY15" fmla="*/ 324853 h 1070810"/>
              <a:gd name="connsiteX16" fmla="*/ 733927 w 1660358"/>
              <a:gd name="connsiteY16" fmla="*/ 409074 h 1070810"/>
              <a:gd name="connsiteX17" fmla="*/ 770021 w 1660358"/>
              <a:gd name="connsiteY17" fmla="*/ 433137 h 1070810"/>
              <a:gd name="connsiteX18" fmla="*/ 806116 w 1660358"/>
              <a:gd name="connsiteY18" fmla="*/ 481263 h 1070810"/>
              <a:gd name="connsiteX19" fmla="*/ 842211 w 1660358"/>
              <a:gd name="connsiteY19" fmla="*/ 517358 h 1070810"/>
              <a:gd name="connsiteX20" fmla="*/ 866274 w 1660358"/>
              <a:gd name="connsiteY20" fmla="*/ 553453 h 1070810"/>
              <a:gd name="connsiteX21" fmla="*/ 902369 w 1660358"/>
              <a:gd name="connsiteY21" fmla="*/ 577516 h 1070810"/>
              <a:gd name="connsiteX22" fmla="*/ 998621 w 1660358"/>
              <a:gd name="connsiteY22" fmla="*/ 661737 h 1070810"/>
              <a:gd name="connsiteX23" fmla="*/ 1058779 w 1660358"/>
              <a:gd name="connsiteY23" fmla="*/ 697831 h 1070810"/>
              <a:gd name="connsiteX24" fmla="*/ 1130969 w 1660358"/>
              <a:gd name="connsiteY24" fmla="*/ 757989 h 1070810"/>
              <a:gd name="connsiteX25" fmla="*/ 1155032 w 1660358"/>
              <a:gd name="connsiteY25" fmla="*/ 782053 h 1070810"/>
              <a:gd name="connsiteX26" fmla="*/ 1191127 w 1660358"/>
              <a:gd name="connsiteY26" fmla="*/ 794084 h 1070810"/>
              <a:gd name="connsiteX27" fmla="*/ 1263316 w 1660358"/>
              <a:gd name="connsiteY27" fmla="*/ 830179 h 1070810"/>
              <a:gd name="connsiteX28" fmla="*/ 1299411 w 1660358"/>
              <a:gd name="connsiteY28" fmla="*/ 854242 h 1070810"/>
              <a:gd name="connsiteX29" fmla="*/ 1335506 w 1660358"/>
              <a:gd name="connsiteY29" fmla="*/ 866274 h 1070810"/>
              <a:gd name="connsiteX30" fmla="*/ 1371600 w 1660358"/>
              <a:gd name="connsiteY30" fmla="*/ 890337 h 1070810"/>
              <a:gd name="connsiteX31" fmla="*/ 1395664 w 1660358"/>
              <a:gd name="connsiteY31" fmla="*/ 914400 h 1070810"/>
              <a:gd name="connsiteX32" fmla="*/ 1431758 w 1660358"/>
              <a:gd name="connsiteY32" fmla="*/ 926431 h 1070810"/>
              <a:gd name="connsiteX33" fmla="*/ 1528011 w 1660358"/>
              <a:gd name="connsiteY33" fmla="*/ 974558 h 1070810"/>
              <a:gd name="connsiteX34" fmla="*/ 1564106 w 1660358"/>
              <a:gd name="connsiteY34" fmla="*/ 986589 h 1070810"/>
              <a:gd name="connsiteX35" fmla="*/ 1588169 w 1660358"/>
              <a:gd name="connsiteY35" fmla="*/ 1010653 h 1070810"/>
              <a:gd name="connsiteX36" fmla="*/ 1624264 w 1660358"/>
              <a:gd name="connsiteY36" fmla="*/ 1022684 h 1070810"/>
              <a:gd name="connsiteX37" fmla="*/ 1648327 w 1660358"/>
              <a:gd name="connsiteY37" fmla="*/ 1058779 h 1070810"/>
              <a:gd name="connsiteX38" fmla="*/ 1660358 w 1660358"/>
              <a:gd name="connsiteY38" fmla="*/ 1070810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60358" h="1070810">
                <a:moveTo>
                  <a:pt x="0" y="0"/>
                </a:moveTo>
                <a:lnTo>
                  <a:pt x="36095" y="36095"/>
                </a:lnTo>
                <a:lnTo>
                  <a:pt x="36095" y="36095"/>
                </a:lnTo>
                <a:cubicBezTo>
                  <a:pt x="72190" y="44116"/>
                  <a:pt x="109630" y="47522"/>
                  <a:pt x="144379" y="60158"/>
                </a:cubicBezTo>
                <a:cubicBezTo>
                  <a:pt x="155040" y="64035"/>
                  <a:pt x="158297" y="79148"/>
                  <a:pt x="168443" y="84221"/>
                </a:cubicBezTo>
                <a:cubicBezTo>
                  <a:pt x="191130" y="95564"/>
                  <a:pt x="216569" y="100263"/>
                  <a:pt x="240632" y="108284"/>
                </a:cubicBezTo>
                <a:cubicBezTo>
                  <a:pt x="252664" y="112295"/>
                  <a:pt x="265383" y="114644"/>
                  <a:pt x="276727" y="120316"/>
                </a:cubicBezTo>
                <a:cubicBezTo>
                  <a:pt x="292769" y="128337"/>
                  <a:pt x="309281" y="135481"/>
                  <a:pt x="324853" y="144379"/>
                </a:cubicBezTo>
                <a:cubicBezTo>
                  <a:pt x="337408" y="151553"/>
                  <a:pt x="348014" y="161975"/>
                  <a:pt x="360948" y="168442"/>
                </a:cubicBezTo>
                <a:cubicBezTo>
                  <a:pt x="372292" y="174114"/>
                  <a:pt x="385386" y="175478"/>
                  <a:pt x="397043" y="180474"/>
                </a:cubicBezTo>
                <a:cubicBezTo>
                  <a:pt x="413528" y="187539"/>
                  <a:pt x="430574" y="194112"/>
                  <a:pt x="445169" y="204537"/>
                </a:cubicBezTo>
                <a:cubicBezTo>
                  <a:pt x="459015" y="214427"/>
                  <a:pt x="466491" y="232189"/>
                  <a:pt x="481264" y="240631"/>
                </a:cubicBezTo>
                <a:cubicBezTo>
                  <a:pt x="495621" y="248835"/>
                  <a:pt x="513348" y="248652"/>
                  <a:pt x="529390" y="252663"/>
                </a:cubicBezTo>
                <a:cubicBezTo>
                  <a:pt x="541422" y="260684"/>
                  <a:pt x="555260" y="266501"/>
                  <a:pt x="565485" y="276726"/>
                </a:cubicBezTo>
                <a:cubicBezTo>
                  <a:pt x="575710" y="286951"/>
                  <a:pt x="576614" y="306354"/>
                  <a:pt x="589548" y="312821"/>
                </a:cubicBezTo>
                <a:cubicBezTo>
                  <a:pt x="611367" y="323731"/>
                  <a:pt x="637674" y="320842"/>
                  <a:pt x="661737" y="324853"/>
                </a:cubicBezTo>
                <a:cubicBezTo>
                  <a:pt x="683508" y="357509"/>
                  <a:pt x="698916" y="385733"/>
                  <a:pt x="733927" y="409074"/>
                </a:cubicBezTo>
                <a:cubicBezTo>
                  <a:pt x="745958" y="417095"/>
                  <a:pt x="759796" y="422912"/>
                  <a:pt x="770021" y="433137"/>
                </a:cubicBezTo>
                <a:cubicBezTo>
                  <a:pt x="784200" y="447316"/>
                  <a:pt x="793066" y="466038"/>
                  <a:pt x="806116" y="481263"/>
                </a:cubicBezTo>
                <a:cubicBezTo>
                  <a:pt x="817189" y="494182"/>
                  <a:pt x="831318" y="504286"/>
                  <a:pt x="842211" y="517358"/>
                </a:cubicBezTo>
                <a:cubicBezTo>
                  <a:pt x="851468" y="528467"/>
                  <a:pt x="856049" y="543228"/>
                  <a:pt x="866274" y="553453"/>
                </a:cubicBezTo>
                <a:cubicBezTo>
                  <a:pt x="876499" y="563678"/>
                  <a:pt x="890337" y="569495"/>
                  <a:pt x="902369" y="577516"/>
                </a:cubicBezTo>
                <a:cubicBezTo>
                  <a:pt x="970541" y="679773"/>
                  <a:pt x="858265" y="521387"/>
                  <a:pt x="998621" y="661737"/>
                </a:cubicBezTo>
                <a:cubicBezTo>
                  <a:pt x="1031653" y="694767"/>
                  <a:pt x="1011923" y="682213"/>
                  <a:pt x="1058779" y="697831"/>
                </a:cubicBezTo>
                <a:cubicBezTo>
                  <a:pt x="1144528" y="783580"/>
                  <a:pt x="1047208" y="690979"/>
                  <a:pt x="1130969" y="757989"/>
                </a:cubicBezTo>
                <a:cubicBezTo>
                  <a:pt x="1139827" y="765075"/>
                  <a:pt x="1145305" y="776217"/>
                  <a:pt x="1155032" y="782053"/>
                </a:cubicBezTo>
                <a:cubicBezTo>
                  <a:pt x="1165907" y="788578"/>
                  <a:pt x="1179095" y="790074"/>
                  <a:pt x="1191127" y="794084"/>
                </a:cubicBezTo>
                <a:cubicBezTo>
                  <a:pt x="1294561" y="863041"/>
                  <a:pt x="1163696" y="780369"/>
                  <a:pt x="1263316" y="830179"/>
                </a:cubicBezTo>
                <a:cubicBezTo>
                  <a:pt x="1276250" y="836646"/>
                  <a:pt x="1286477" y="847775"/>
                  <a:pt x="1299411" y="854242"/>
                </a:cubicBezTo>
                <a:cubicBezTo>
                  <a:pt x="1310755" y="859914"/>
                  <a:pt x="1324162" y="860602"/>
                  <a:pt x="1335506" y="866274"/>
                </a:cubicBezTo>
                <a:cubicBezTo>
                  <a:pt x="1348439" y="872741"/>
                  <a:pt x="1360309" y="881304"/>
                  <a:pt x="1371600" y="890337"/>
                </a:cubicBezTo>
                <a:cubicBezTo>
                  <a:pt x="1380458" y="897423"/>
                  <a:pt x="1385937" y="908564"/>
                  <a:pt x="1395664" y="914400"/>
                </a:cubicBezTo>
                <a:cubicBezTo>
                  <a:pt x="1406539" y="920925"/>
                  <a:pt x="1419727" y="922421"/>
                  <a:pt x="1431758" y="926431"/>
                </a:cubicBezTo>
                <a:cubicBezTo>
                  <a:pt x="1473756" y="968431"/>
                  <a:pt x="1445060" y="946908"/>
                  <a:pt x="1528011" y="974558"/>
                </a:cubicBezTo>
                <a:lnTo>
                  <a:pt x="1564106" y="986589"/>
                </a:lnTo>
                <a:cubicBezTo>
                  <a:pt x="1572127" y="994610"/>
                  <a:pt x="1578442" y="1004817"/>
                  <a:pt x="1588169" y="1010653"/>
                </a:cubicBezTo>
                <a:cubicBezTo>
                  <a:pt x="1599044" y="1017178"/>
                  <a:pt x="1614361" y="1014761"/>
                  <a:pt x="1624264" y="1022684"/>
                </a:cubicBezTo>
                <a:cubicBezTo>
                  <a:pt x="1635556" y="1031717"/>
                  <a:pt x="1639651" y="1047211"/>
                  <a:pt x="1648327" y="1058779"/>
                </a:cubicBezTo>
                <a:cubicBezTo>
                  <a:pt x="1651730" y="1063316"/>
                  <a:pt x="1658353" y="1068805"/>
                  <a:pt x="1660358" y="107081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633537" y="5149516"/>
            <a:ext cx="3573379" cy="1467852"/>
          </a:xfrm>
          <a:custGeom>
            <a:avLst/>
            <a:gdLst>
              <a:gd name="connsiteX0" fmla="*/ 0 w 3573379"/>
              <a:gd name="connsiteY0" fmla="*/ 372979 h 1467852"/>
              <a:gd name="connsiteX1" fmla="*/ 36095 w 3573379"/>
              <a:gd name="connsiteY1" fmla="*/ 421105 h 1467852"/>
              <a:gd name="connsiteX2" fmla="*/ 36095 w 3573379"/>
              <a:gd name="connsiteY2" fmla="*/ 421105 h 1467852"/>
              <a:gd name="connsiteX3" fmla="*/ 132347 w 3573379"/>
              <a:gd name="connsiteY3" fmla="*/ 493295 h 1467852"/>
              <a:gd name="connsiteX4" fmla="*/ 168442 w 3573379"/>
              <a:gd name="connsiteY4" fmla="*/ 529389 h 1467852"/>
              <a:gd name="connsiteX5" fmla="*/ 216568 w 3573379"/>
              <a:gd name="connsiteY5" fmla="*/ 553452 h 1467852"/>
              <a:gd name="connsiteX6" fmla="*/ 264695 w 3573379"/>
              <a:gd name="connsiteY6" fmla="*/ 601579 h 1467852"/>
              <a:gd name="connsiteX7" fmla="*/ 312821 w 3573379"/>
              <a:gd name="connsiteY7" fmla="*/ 625642 h 1467852"/>
              <a:gd name="connsiteX8" fmla="*/ 360947 w 3573379"/>
              <a:gd name="connsiteY8" fmla="*/ 661737 h 1467852"/>
              <a:gd name="connsiteX9" fmla="*/ 433137 w 3573379"/>
              <a:gd name="connsiteY9" fmla="*/ 709863 h 1467852"/>
              <a:gd name="connsiteX10" fmla="*/ 505326 w 3573379"/>
              <a:gd name="connsiteY10" fmla="*/ 757989 h 1467852"/>
              <a:gd name="connsiteX11" fmla="*/ 541421 w 3573379"/>
              <a:gd name="connsiteY11" fmla="*/ 770021 h 1467852"/>
              <a:gd name="connsiteX12" fmla="*/ 625642 w 3573379"/>
              <a:gd name="connsiteY12" fmla="*/ 830179 h 1467852"/>
              <a:gd name="connsiteX13" fmla="*/ 673768 w 3573379"/>
              <a:gd name="connsiteY13" fmla="*/ 854242 h 1467852"/>
              <a:gd name="connsiteX14" fmla="*/ 745958 w 3573379"/>
              <a:gd name="connsiteY14" fmla="*/ 902368 h 1467852"/>
              <a:gd name="connsiteX15" fmla="*/ 782052 w 3573379"/>
              <a:gd name="connsiteY15" fmla="*/ 926431 h 1467852"/>
              <a:gd name="connsiteX16" fmla="*/ 806116 w 3573379"/>
              <a:gd name="connsiteY16" fmla="*/ 950495 h 1467852"/>
              <a:gd name="connsiteX17" fmla="*/ 842210 w 3573379"/>
              <a:gd name="connsiteY17" fmla="*/ 962526 h 1467852"/>
              <a:gd name="connsiteX18" fmla="*/ 878305 w 3573379"/>
              <a:gd name="connsiteY18" fmla="*/ 986589 h 1467852"/>
              <a:gd name="connsiteX19" fmla="*/ 974558 w 3573379"/>
              <a:gd name="connsiteY19" fmla="*/ 1022684 h 1467852"/>
              <a:gd name="connsiteX20" fmla="*/ 1058779 w 3573379"/>
              <a:gd name="connsiteY20" fmla="*/ 1118937 h 1467852"/>
              <a:gd name="connsiteX21" fmla="*/ 1094874 w 3573379"/>
              <a:gd name="connsiteY21" fmla="*/ 1155031 h 1467852"/>
              <a:gd name="connsiteX22" fmla="*/ 1130968 w 3573379"/>
              <a:gd name="connsiteY22" fmla="*/ 1167063 h 1467852"/>
              <a:gd name="connsiteX23" fmla="*/ 1155031 w 3573379"/>
              <a:gd name="connsiteY23" fmla="*/ 1203158 h 1467852"/>
              <a:gd name="connsiteX24" fmla="*/ 1215189 w 3573379"/>
              <a:gd name="connsiteY24" fmla="*/ 1251284 h 1467852"/>
              <a:gd name="connsiteX25" fmla="*/ 1251284 w 3573379"/>
              <a:gd name="connsiteY25" fmla="*/ 1263316 h 1467852"/>
              <a:gd name="connsiteX26" fmla="*/ 1359568 w 3573379"/>
              <a:gd name="connsiteY26" fmla="*/ 1323473 h 1467852"/>
              <a:gd name="connsiteX27" fmla="*/ 1431758 w 3573379"/>
              <a:gd name="connsiteY27" fmla="*/ 1359568 h 1467852"/>
              <a:gd name="connsiteX28" fmla="*/ 1467852 w 3573379"/>
              <a:gd name="connsiteY28" fmla="*/ 1383631 h 1467852"/>
              <a:gd name="connsiteX29" fmla="*/ 1491916 w 3573379"/>
              <a:gd name="connsiteY29" fmla="*/ 1407695 h 1467852"/>
              <a:gd name="connsiteX30" fmla="*/ 1564105 w 3573379"/>
              <a:gd name="connsiteY30" fmla="*/ 1431758 h 1467852"/>
              <a:gd name="connsiteX31" fmla="*/ 1600200 w 3573379"/>
              <a:gd name="connsiteY31" fmla="*/ 1443789 h 1467852"/>
              <a:gd name="connsiteX32" fmla="*/ 1636295 w 3573379"/>
              <a:gd name="connsiteY32" fmla="*/ 1467852 h 1467852"/>
              <a:gd name="connsiteX33" fmla="*/ 1648326 w 3573379"/>
              <a:gd name="connsiteY33" fmla="*/ 1467852 h 1467852"/>
              <a:gd name="connsiteX34" fmla="*/ 1925052 w 3573379"/>
              <a:gd name="connsiteY34" fmla="*/ 1455821 h 1467852"/>
              <a:gd name="connsiteX35" fmla="*/ 1997242 w 3573379"/>
              <a:gd name="connsiteY35" fmla="*/ 1431758 h 1467852"/>
              <a:gd name="connsiteX36" fmla="*/ 2033337 w 3573379"/>
              <a:gd name="connsiteY36" fmla="*/ 1419726 h 1467852"/>
              <a:gd name="connsiteX37" fmla="*/ 2081463 w 3573379"/>
              <a:gd name="connsiteY37" fmla="*/ 1347537 h 1467852"/>
              <a:gd name="connsiteX38" fmla="*/ 2177716 w 3573379"/>
              <a:gd name="connsiteY38" fmla="*/ 1275347 h 1467852"/>
              <a:gd name="connsiteX39" fmla="*/ 2358189 w 3573379"/>
              <a:gd name="connsiteY39" fmla="*/ 1227221 h 1467852"/>
              <a:gd name="connsiteX40" fmla="*/ 2442410 w 3573379"/>
              <a:gd name="connsiteY40" fmla="*/ 1203158 h 1467852"/>
              <a:gd name="connsiteX41" fmla="*/ 2574758 w 3573379"/>
              <a:gd name="connsiteY41" fmla="*/ 1179095 h 1467852"/>
              <a:gd name="connsiteX42" fmla="*/ 2610852 w 3573379"/>
              <a:gd name="connsiteY42" fmla="*/ 1167063 h 1467852"/>
              <a:gd name="connsiteX43" fmla="*/ 2803358 w 3573379"/>
              <a:gd name="connsiteY43" fmla="*/ 1130968 h 1467852"/>
              <a:gd name="connsiteX44" fmla="*/ 2887579 w 3573379"/>
              <a:gd name="connsiteY44" fmla="*/ 1106905 h 1467852"/>
              <a:gd name="connsiteX45" fmla="*/ 2935705 w 3573379"/>
              <a:gd name="connsiteY45" fmla="*/ 1034716 h 1467852"/>
              <a:gd name="connsiteX46" fmla="*/ 2995863 w 3573379"/>
              <a:gd name="connsiteY46" fmla="*/ 962526 h 1467852"/>
              <a:gd name="connsiteX47" fmla="*/ 3068052 w 3573379"/>
              <a:gd name="connsiteY47" fmla="*/ 914400 h 1467852"/>
              <a:gd name="connsiteX48" fmla="*/ 3104147 w 3573379"/>
              <a:gd name="connsiteY48" fmla="*/ 878305 h 1467852"/>
              <a:gd name="connsiteX49" fmla="*/ 3188368 w 3573379"/>
              <a:gd name="connsiteY49" fmla="*/ 842210 h 1467852"/>
              <a:gd name="connsiteX50" fmla="*/ 3260558 w 3573379"/>
              <a:gd name="connsiteY50" fmla="*/ 794084 h 1467852"/>
              <a:gd name="connsiteX51" fmla="*/ 3465095 w 3573379"/>
              <a:gd name="connsiteY51" fmla="*/ 830179 h 1467852"/>
              <a:gd name="connsiteX52" fmla="*/ 3489158 w 3573379"/>
              <a:gd name="connsiteY52" fmla="*/ 854242 h 1467852"/>
              <a:gd name="connsiteX53" fmla="*/ 3489158 w 3573379"/>
              <a:gd name="connsiteY53" fmla="*/ 854242 h 1467852"/>
              <a:gd name="connsiteX54" fmla="*/ 3501189 w 3573379"/>
              <a:gd name="connsiteY54" fmla="*/ 733926 h 1467852"/>
              <a:gd name="connsiteX55" fmla="*/ 3513221 w 3573379"/>
              <a:gd name="connsiteY55" fmla="*/ 697831 h 1467852"/>
              <a:gd name="connsiteX56" fmla="*/ 3525252 w 3573379"/>
              <a:gd name="connsiteY56" fmla="*/ 553452 h 1467852"/>
              <a:gd name="connsiteX57" fmla="*/ 3549316 w 3573379"/>
              <a:gd name="connsiteY57" fmla="*/ 445168 h 1467852"/>
              <a:gd name="connsiteX58" fmla="*/ 3561347 w 3573379"/>
              <a:gd name="connsiteY58" fmla="*/ 348916 h 1467852"/>
              <a:gd name="connsiteX59" fmla="*/ 3573379 w 3573379"/>
              <a:gd name="connsiteY59" fmla="*/ 264695 h 1467852"/>
              <a:gd name="connsiteX60" fmla="*/ 3561347 w 3573379"/>
              <a:gd name="connsiteY60" fmla="*/ 0 h 1467852"/>
              <a:gd name="connsiteX61" fmla="*/ 3525252 w 3573379"/>
              <a:gd name="connsiteY61" fmla="*/ 12031 h 1467852"/>
              <a:gd name="connsiteX62" fmla="*/ 3513221 w 3573379"/>
              <a:gd name="connsiteY62" fmla="*/ 72189 h 1467852"/>
              <a:gd name="connsiteX63" fmla="*/ 3501189 w 3573379"/>
              <a:gd name="connsiteY63" fmla="*/ 240631 h 14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573379" h="1467852">
                <a:moveTo>
                  <a:pt x="0" y="372979"/>
                </a:moveTo>
                <a:lnTo>
                  <a:pt x="36095" y="421105"/>
                </a:lnTo>
                <a:lnTo>
                  <a:pt x="36095" y="421105"/>
                </a:lnTo>
                <a:cubicBezTo>
                  <a:pt x="68179" y="445168"/>
                  <a:pt x="101307" y="467899"/>
                  <a:pt x="132347" y="493295"/>
                </a:cubicBezTo>
                <a:cubicBezTo>
                  <a:pt x="145516" y="504070"/>
                  <a:pt x="154596" y="519499"/>
                  <a:pt x="168442" y="529389"/>
                </a:cubicBezTo>
                <a:cubicBezTo>
                  <a:pt x="183037" y="539814"/>
                  <a:pt x="202220" y="542691"/>
                  <a:pt x="216568" y="553452"/>
                </a:cubicBezTo>
                <a:cubicBezTo>
                  <a:pt x="234718" y="567064"/>
                  <a:pt x="246545" y="587967"/>
                  <a:pt x="264695" y="601579"/>
                </a:cubicBezTo>
                <a:cubicBezTo>
                  <a:pt x="279043" y="612340"/>
                  <a:pt x="297612" y="616136"/>
                  <a:pt x="312821" y="625642"/>
                </a:cubicBezTo>
                <a:cubicBezTo>
                  <a:pt x="329826" y="636270"/>
                  <a:pt x="344519" y="650238"/>
                  <a:pt x="360947" y="661737"/>
                </a:cubicBezTo>
                <a:cubicBezTo>
                  <a:pt x="384640" y="678322"/>
                  <a:pt x="409074" y="693821"/>
                  <a:pt x="433137" y="709863"/>
                </a:cubicBezTo>
                <a:lnTo>
                  <a:pt x="505326" y="757989"/>
                </a:lnTo>
                <a:lnTo>
                  <a:pt x="541421" y="770021"/>
                </a:lnTo>
                <a:cubicBezTo>
                  <a:pt x="562085" y="785519"/>
                  <a:pt x="601008" y="816102"/>
                  <a:pt x="625642" y="830179"/>
                </a:cubicBezTo>
                <a:cubicBezTo>
                  <a:pt x="641214" y="839077"/>
                  <a:pt x="659173" y="843817"/>
                  <a:pt x="673768" y="854242"/>
                </a:cubicBezTo>
                <a:cubicBezTo>
                  <a:pt x="752626" y="910569"/>
                  <a:pt x="668531" y="876561"/>
                  <a:pt x="745958" y="902368"/>
                </a:cubicBezTo>
                <a:cubicBezTo>
                  <a:pt x="757989" y="910389"/>
                  <a:pt x="770761" y="917398"/>
                  <a:pt x="782052" y="926431"/>
                </a:cubicBezTo>
                <a:cubicBezTo>
                  <a:pt x="790910" y="933518"/>
                  <a:pt x="796389" y="944659"/>
                  <a:pt x="806116" y="950495"/>
                </a:cubicBezTo>
                <a:cubicBezTo>
                  <a:pt x="816991" y="957020"/>
                  <a:pt x="830179" y="958516"/>
                  <a:pt x="842210" y="962526"/>
                </a:cubicBezTo>
                <a:cubicBezTo>
                  <a:pt x="854242" y="970547"/>
                  <a:pt x="864765" y="981512"/>
                  <a:pt x="878305" y="986589"/>
                </a:cubicBezTo>
                <a:cubicBezTo>
                  <a:pt x="997245" y="1031192"/>
                  <a:pt x="889909" y="966252"/>
                  <a:pt x="974558" y="1022684"/>
                </a:cubicBezTo>
                <a:cubicBezTo>
                  <a:pt x="1024262" y="1088957"/>
                  <a:pt x="996475" y="1056634"/>
                  <a:pt x="1058779" y="1118937"/>
                </a:cubicBezTo>
                <a:cubicBezTo>
                  <a:pt x="1070811" y="1130968"/>
                  <a:pt x="1078732" y="1149650"/>
                  <a:pt x="1094874" y="1155031"/>
                </a:cubicBezTo>
                <a:lnTo>
                  <a:pt x="1130968" y="1167063"/>
                </a:lnTo>
                <a:cubicBezTo>
                  <a:pt x="1138989" y="1179095"/>
                  <a:pt x="1145998" y="1191867"/>
                  <a:pt x="1155031" y="1203158"/>
                </a:cubicBezTo>
                <a:cubicBezTo>
                  <a:pt x="1169951" y="1221807"/>
                  <a:pt x="1194347" y="1240863"/>
                  <a:pt x="1215189" y="1251284"/>
                </a:cubicBezTo>
                <a:cubicBezTo>
                  <a:pt x="1226533" y="1256956"/>
                  <a:pt x="1240197" y="1257157"/>
                  <a:pt x="1251284" y="1263316"/>
                </a:cubicBezTo>
                <a:cubicBezTo>
                  <a:pt x="1375394" y="1332266"/>
                  <a:pt x="1277897" y="1296250"/>
                  <a:pt x="1359568" y="1323473"/>
                </a:cubicBezTo>
                <a:cubicBezTo>
                  <a:pt x="1463007" y="1392435"/>
                  <a:pt x="1332135" y="1309757"/>
                  <a:pt x="1431758" y="1359568"/>
                </a:cubicBezTo>
                <a:cubicBezTo>
                  <a:pt x="1444691" y="1366035"/>
                  <a:pt x="1456561" y="1374598"/>
                  <a:pt x="1467852" y="1383631"/>
                </a:cubicBezTo>
                <a:cubicBezTo>
                  <a:pt x="1476710" y="1390718"/>
                  <a:pt x="1481770" y="1402622"/>
                  <a:pt x="1491916" y="1407695"/>
                </a:cubicBezTo>
                <a:cubicBezTo>
                  <a:pt x="1514603" y="1419039"/>
                  <a:pt x="1540042" y="1423737"/>
                  <a:pt x="1564105" y="1431758"/>
                </a:cubicBezTo>
                <a:lnTo>
                  <a:pt x="1600200" y="1443789"/>
                </a:lnTo>
                <a:lnTo>
                  <a:pt x="1636295" y="1467852"/>
                </a:lnTo>
                <a:lnTo>
                  <a:pt x="1648326" y="1467852"/>
                </a:lnTo>
                <a:cubicBezTo>
                  <a:pt x="1740568" y="1463842"/>
                  <a:pt x="1833213" y="1465321"/>
                  <a:pt x="1925052" y="1455821"/>
                </a:cubicBezTo>
                <a:cubicBezTo>
                  <a:pt x="1950282" y="1453211"/>
                  <a:pt x="1973179" y="1439779"/>
                  <a:pt x="1997242" y="1431758"/>
                </a:cubicBezTo>
                <a:lnTo>
                  <a:pt x="2033337" y="1419726"/>
                </a:lnTo>
                <a:cubicBezTo>
                  <a:pt x="2049379" y="1395663"/>
                  <a:pt x="2061014" y="1367987"/>
                  <a:pt x="2081463" y="1347537"/>
                </a:cubicBezTo>
                <a:cubicBezTo>
                  <a:pt x="2109968" y="1319031"/>
                  <a:pt x="2136898" y="1288953"/>
                  <a:pt x="2177716" y="1275347"/>
                </a:cubicBezTo>
                <a:cubicBezTo>
                  <a:pt x="2315404" y="1229451"/>
                  <a:pt x="2180797" y="1271569"/>
                  <a:pt x="2358189" y="1227221"/>
                </a:cubicBezTo>
                <a:cubicBezTo>
                  <a:pt x="2386514" y="1220140"/>
                  <a:pt x="2413961" y="1209723"/>
                  <a:pt x="2442410" y="1203158"/>
                </a:cubicBezTo>
                <a:cubicBezTo>
                  <a:pt x="2581792" y="1170993"/>
                  <a:pt x="2451263" y="1209969"/>
                  <a:pt x="2574758" y="1179095"/>
                </a:cubicBezTo>
                <a:cubicBezTo>
                  <a:pt x="2587062" y="1176019"/>
                  <a:pt x="2598495" y="1169915"/>
                  <a:pt x="2610852" y="1167063"/>
                </a:cubicBezTo>
                <a:cubicBezTo>
                  <a:pt x="2815174" y="1119911"/>
                  <a:pt x="2654986" y="1160642"/>
                  <a:pt x="2803358" y="1130968"/>
                </a:cubicBezTo>
                <a:cubicBezTo>
                  <a:pt x="2841132" y="1123413"/>
                  <a:pt x="2853173" y="1118374"/>
                  <a:pt x="2887579" y="1106905"/>
                </a:cubicBezTo>
                <a:lnTo>
                  <a:pt x="2935705" y="1034716"/>
                </a:lnTo>
                <a:cubicBezTo>
                  <a:pt x="2957095" y="1002631"/>
                  <a:pt x="2963794" y="987468"/>
                  <a:pt x="2995863" y="962526"/>
                </a:cubicBezTo>
                <a:cubicBezTo>
                  <a:pt x="3018691" y="944771"/>
                  <a:pt x="3045224" y="932155"/>
                  <a:pt x="3068052" y="914400"/>
                </a:cubicBezTo>
                <a:cubicBezTo>
                  <a:pt x="3081483" y="903954"/>
                  <a:pt x="3090301" y="888195"/>
                  <a:pt x="3104147" y="878305"/>
                </a:cubicBezTo>
                <a:cubicBezTo>
                  <a:pt x="3188478" y="818069"/>
                  <a:pt x="3117680" y="881481"/>
                  <a:pt x="3188368" y="842210"/>
                </a:cubicBezTo>
                <a:cubicBezTo>
                  <a:pt x="3213649" y="828165"/>
                  <a:pt x="3260558" y="794084"/>
                  <a:pt x="3260558" y="794084"/>
                </a:cubicBezTo>
                <a:cubicBezTo>
                  <a:pt x="3271890" y="795114"/>
                  <a:pt x="3434639" y="799723"/>
                  <a:pt x="3465095" y="830179"/>
                </a:cubicBezTo>
                <a:lnTo>
                  <a:pt x="3489158" y="854242"/>
                </a:lnTo>
                <a:lnTo>
                  <a:pt x="3489158" y="854242"/>
                </a:lnTo>
                <a:cubicBezTo>
                  <a:pt x="3493168" y="814137"/>
                  <a:pt x="3495060" y="773763"/>
                  <a:pt x="3501189" y="733926"/>
                </a:cubicBezTo>
                <a:cubicBezTo>
                  <a:pt x="3503117" y="721391"/>
                  <a:pt x="3511545" y="710402"/>
                  <a:pt x="3513221" y="697831"/>
                </a:cubicBezTo>
                <a:cubicBezTo>
                  <a:pt x="3519604" y="649961"/>
                  <a:pt x="3519609" y="601414"/>
                  <a:pt x="3525252" y="553452"/>
                </a:cubicBezTo>
                <a:cubicBezTo>
                  <a:pt x="3528646" y="524604"/>
                  <a:pt x="3541932" y="474704"/>
                  <a:pt x="3549316" y="445168"/>
                </a:cubicBezTo>
                <a:cubicBezTo>
                  <a:pt x="3553326" y="413084"/>
                  <a:pt x="3557074" y="380966"/>
                  <a:pt x="3561347" y="348916"/>
                </a:cubicBezTo>
                <a:cubicBezTo>
                  <a:pt x="3565095" y="320806"/>
                  <a:pt x="3573379" y="293054"/>
                  <a:pt x="3573379" y="264695"/>
                </a:cubicBezTo>
                <a:cubicBezTo>
                  <a:pt x="3573379" y="176372"/>
                  <a:pt x="3565358" y="88232"/>
                  <a:pt x="3561347" y="0"/>
                </a:cubicBezTo>
                <a:cubicBezTo>
                  <a:pt x="3549315" y="4010"/>
                  <a:pt x="3532287" y="1479"/>
                  <a:pt x="3525252" y="12031"/>
                </a:cubicBezTo>
                <a:cubicBezTo>
                  <a:pt x="3513909" y="29046"/>
                  <a:pt x="3517657" y="52226"/>
                  <a:pt x="3513221" y="72189"/>
                </a:cubicBezTo>
                <a:cubicBezTo>
                  <a:pt x="3491462" y="170106"/>
                  <a:pt x="3501189" y="77386"/>
                  <a:pt x="3501189" y="240631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621505" y="5546558"/>
            <a:ext cx="3801979" cy="1070810"/>
          </a:xfrm>
          <a:custGeom>
            <a:avLst/>
            <a:gdLst>
              <a:gd name="connsiteX0" fmla="*/ 0 w 3801979"/>
              <a:gd name="connsiteY0" fmla="*/ 0 h 1070810"/>
              <a:gd name="connsiteX1" fmla="*/ 1648327 w 3801979"/>
              <a:gd name="connsiteY1" fmla="*/ 1070810 h 1070810"/>
              <a:gd name="connsiteX2" fmla="*/ 3801979 w 3801979"/>
              <a:gd name="connsiteY2" fmla="*/ 252663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1979" h="1070810">
                <a:moveTo>
                  <a:pt x="0" y="0"/>
                </a:moveTo>
                <a:lnTo>
                  <a:pt x="1648327" y="1070810"/>
                </a:lnTo>
                <a:lnTo>
                  <a:pt x="3801979" y="252663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621505" y="4800600"/>
            <a:ext cx="3814011" cy="1816768"/>
          </a:xfrm>
          <a:custGeom>
            <a:avLst/>
            <a:gdLst>
              <a:gd name="connsiteX0" fmla="*/ 0 w 3814011"/>
              <a:gd name="connsiteY0" fmla="*/ 733926 h 1816768"/>
              <a:gd name="connsiteX1" fmla="*/ 1660358 w 3814011"/>
              <a:gd name="connsiteY1" fmla="*/ 1816768 h 1816768"/>
              <a:gd name="connsiteX2" fmla="*/ 3814011 w 3814011"/>
              <a:gd name="connsiteY2" fmla="*/ 974558 h 1816768"/>
              <a:gd name="connsiteX3" fmla="*/ 3814011 w 3814011"/>
              <a:gd name="connsiteY3" fmla="*/ 986589 h 1816768"/>
              <a:gd name="connsiteX4" fmla="*/ 1937084 w 3814011"/>
              <a:gd name="connsiteY4" fmla="*/ 0 h 1816768"/>
              <a:gd name="connsiteX5" fmla="*/ 0 w 3814011"/>
              <a:gd name="connsiteY5" fmla="*/ 733926 h 18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011" h="1816768">
                <a:moveTo>
                  <a:pt x="0" y="733926"/>
                </a:moveTo>
                <a:lnTo>
                  <a:pt x="1660358" y="1816768"/>
                </a:lnTo>
                <a:lnTo>
                  <a:pt x="3814011" y="974558"/>
                </a:lnTo>
                <a:lnTo>
                  <a:pt x="3814011" y="986589"/>
                </a:lnTo>
                <a:lnTo>
                  <a:pt x="1937084" y="0"/>
                </a:lnTo>
                <a:lnTo>
                  <a:pt x="0" y="733926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296653" y="5546558"/>
            <a:ext cx="326854" cy="324853"/>
          </a:xfrm>
          <a:custGeom>
            <a:avLst/>
            <a:gdLst>
              <a:gd name="connsiteX0" fmla="*/ 0 w 326854"/>
              <a:gd name="connsiteY0" fmla="*/ 36095 h 324853"/>
              <a:gd name="connsiteX1" fmla="*/ 0 w 326854"/>
              <a:gd name="connsiteY1" fmla="*/ 36095 h 324853"/>
              <a:gd name="connsiteX2" fmla="*/ 240631 w 326854"/>
              <a:gd name="connsiteY2" fmla="*/ 24063 h 324853"/>
              <a:gd name="connsiteX3" fmla="*/ 312821 w 326854"/>
              <a:gd name="connsiteY3" fmla="*/ 0 h 324853"/>
              <a:gd name="connsiteX4" fmla="*/ 312821 w 326854"/>
              <a:gd name="connsiteY4" fmla="*/ 108284 h 324853"/>
              <a:gd name="connsiteX5" fmla="*/ 288758 w 326854"/>
              <a:gd name="connsiteY5" fmla="*/ 144379 h 324853"/>
              <a:gd name="connsiteX6" fmla="*/ 264694 w 326854"/>
              <a:gd name="connsiteY6" fmla="*/ 216568 h 324853"/>
              <a:gd name="connsiteX7" fmla="*/ 240631 w 326854"/>
              <a:gd name="connsiteY7" fmla="*/ 276726 h 324853"/>
              <a:gd name="connsiteX8" fmla="*/ 228600 w 326854"/>
              <a:gd name="connsiteY8" fmla="*/ 312821 h 324853"/>
              <a:gd name="connsiteX9" fmla="*/ 204536 w 326854"/>
              <a:gd name="connsiteY9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854" h="324853">
                <a:moveTo>
                  <a:pt x="0" y="36095"/>
                </a:moveTo>
                <a:lnTo>
                  <a:pt x="0" y="36095"/>
                </a:lnTo>
                <a:cubicBezTo>
                  <a:pt x="80210" y="32084"/>
                  <a:pt x="160850" y="33269"/>
                  <a:pt x="240631" y="24063"/>
                </a:cubicBezTo>
                <a:cubicBezTo>
                  <a:pt x="265829" y="21156"/>
                  <a:pt x="312821" y="0"/>
                  <a:pt x="312821" y="0"/>
                </a:cubicBezTo>
                <a:cubicBezTo>
                  <a:pt x="328897" y="48229"/>
                  <a:pt x="333995" y="44761"/>
                  <a:pt x="312821" y="108284"/>
                </a:cubicBezTo>
                <a:cubicBezTo>
                  <a:pt x="308248" y="122002"/>
                  <a:pt x="294631" y="131165"/>
                  <a:pt x="288758" y="144379"/>
                </a:cubicBezTo>
                <a:cubicBezTo>
                  <a:pt x="278456" y="167558"/>
                  <a:pt x="274114" y="193017"/>
                  <a:pt x="264694" y="216568"/>
                </a:cubicBezTo>
                <a:cubicBezTo>
                  <a:pt x="256673" y="236621"/>
                  <a:pt x="248214" y="256504"/>
                  <a:pt x="240631" y="276726"/>
                </a:cubicBezTo>
                <a:cubicBezTo>
                  <a:pt x="236178" y="288601"/>
                  <a:pt x="236209" y="302675"/>
                  <a:pt x="228600" y="312821"/>
                </a:cubicBezTo>
                <a:cubicBezTo>
                  <a:pt x="223219" y="319996"/>
                  <a:pt x="212557" y="320842"/>
                  <a:pt x="204536" y="324853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084831" y="1658353"/>
            <a:ext cx="6858001" cy="3352800"/>
          </a:xfrm>
          <a:custGeom>
            <a:avLst/>
            <a:gdLst>
              <a:gd name="connsiteX0" fmla="*/ 0 w 3826042"/>
              <a:gd name="connsiteY0" fmla="*/ 757989 h 1852863"/>
              <a:gd name="connsiteX1" fmla="*/ 1672389 w 3826042"/>
              <a:gd name="connsiteY1" fmla="*/ 1852863 h 1852863"/>
              <a:gd name="connsiteX2" fmla="*/ 3826042 w 3826042"/>
              <a:gd name="connsiteY2" fmla="*/ 1022684 h 1852863"/>
              <a:gd name="connsiteX3" fmla="*/ 1937084 w 3826042"/>
              <a:gd name="connsiteY3" fmla="*/ 0 h 1852863"/>
              <a:gd name="connsiteX4" fmla="*/ 0 w 3826042"/>
              <a:gd name="connsiteY4" fmla="*/ 757989 h 18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042" h="1852863">
                <a:moveTo>
                  <a:pt x="0" y="757989"/>
                </a:moveTo>
                <a:lnTo>
                  <a:pt x="1672389" y="1852863"/>
                </a:lnTo>
                <a:lnTo>
                  <a:pt x="3826042" y="1022684"/>
                </a:lnTo>
                <a:lnTo>
                  <a:pt x="1937084" y="0"/>
                </a:lnTo>
                <a:lnTo>
                  <a:pt x="0" y="757989"/>
                </a:lnTo>
                <a:close/>
              </a:path>
            </a:pathLst>
          </a:custGeom>
          <a:solidFill>
            <a:srgbClr val="FFC000">
              <a:alpha val="15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484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for Principal Geodesic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3333FF"/>
                    </a:solidFill>
                  </a:rPr>
                  <a:t>Data</a:t>
                </a:r>
                <a:r>
                  <a:rPr lang="en-US" dirty="0" smtClean="0"/>
                  <a:t> 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Geodesic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Mean(s)</a:t>
                </a:r>
              </a:p>
              <a:p>
                <a:pPr marL="0" indent="0" algn="l">
                  <a:buNone/>
                </a:pPr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Tangent Plane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Projections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3"/>
                <a:stretch>
                  <a:fillRect l="-1883" t="-1662" b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721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48286" y="3352800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13832" y="3276600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13832" y="5605272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358384" y="5687568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3621505" y="5522495"/>
            <a:ext cx="1696453" cy="1082842"/>
          </a:xfrm>
          <a:custGeom>
            <a:avLst/>
            <a:gdLst>
              <a:gd name="connsiteX0" fmla="*/ 0 w 1696453"/>
              <a:gd name="connsiteY0" fmla="*/ 0 h 1082842"/>
              <a:gd name="connsiteX1" fmla="*/ 0 w 1696453"/>
              <a:gd name="connsiteY1" fmla="*/ 0 h 1082842"/>
              <a:gd name="connsiteX2" fmla="*/ 96253 w 1696453"/>
              <a:gd name="connsiteY2" fmla="*/ 36094 h 1082842"/>
              <a:gd name="connsiteX3" fmla="*/ 132348 w 1696453"/>
              <a:gd name="connsiteY3" fmla="*/ 48126 h 1082842"/>
              <a:gd name="connsiteX4" fmla="*/ 168442 w 1696453"/>
              <a:gd name="connsiteY4" fmla="*/ 84221 h 1082842"/>
              <a:gd name="connsiteX5" fmla="*/ 204537 w 1696453"/>
              <a:gd name="connsiteY5" fmla="*/ 108284 h 1082842"/>
              <a:gd name="connsiteX6" fmla="*/ 252663 w 1696453"/>
              <a:gd name="connsiteY6" fmla="*/ 144379 h 1082842"/>
              <a:gd name="connsiteX7" fmla="*/ 276727 w 1696453"/>
              <a:gd name="connsiteY7" fmla="*/ 168442 h 1082842"/>
              <a:gd name="connsiteX8" fmla="*/ 300790 w 1696453"/>
              <a:gd name="connsiteY8" fmla="*/ 204537 h 1082842"/>
              <a:gd name="connsiteX9" fmla="*/ 336884 w 1696453"/>
              <a:gd name="connsiteY9" fmla="*/ 216568 h 1082842"/>
              <a:gd name="connsiteX10" fmla="*/ 469232 w 1696453"/>
              <a:gd name="connsiteY10" fmla="*/ 324852 h 1082842"/>
              <a:gd name="connsiteX11" fmla="*/ 565484 w 1696453"/>
              <a:gd name="connsiteY11" fmla="*/ 397042 h 1082842"/>
              <a:gd name="connsiteX12" fmla="*/ 625642 w 1696453"/>
              <a:gd name="connsiteY12" fmla="*/ 421105 h 1082842"/>
              <a:gd name="connsiteX13" fmla="*/ 697832 w 1696453"/>
              <a:gd name="connsiteY13" fmla="*/ 457200 h 1082842"/>
              <a:gd name="connsiteX14" fmla="*/ 745958 w 1696453"/>
              <a:gd name="connsiteY14" fmla="*/ 493294 h 1082842"/>
              <a:gd name="connsiteX15" fmla="*/ 794084 w 1696453"/>
              <a:gd name="connsiteY15" fmla="*/ 517358 h 1082842"/>
              <a:gd name="connsiteX16" fmla="*/ 866274 w 1696453"/>
              <a:gd name="connsiteY16" fmla="*/ 553452 h 1082842"/>
              <a:gd name="connsiteX17" fmla="*/ 974558 w 1696453"/>
              <a:gd name="connsiteY17" fmla="*/ 625642 h 1082842"/>
              <a:gd name="connsiteX18" fmla="*/ 1010653 w 1696453"/>
              <a:gd name="connsiteY18" fmla="*/ 649705 h 1082842"/>
              <a:gd name="connsiteX19" fmla="*/ 1094874 w 1696453"/>
              <a:gd name="connsiteY19" fmla="*/ 685800 h 1082842"/>
              <a:gd name="connsiteX20" fmla="*/ 1130969 w 1696453"/>
              <a:gd name="connsiteY20" fmla="*/ 697831 h 1082842"/>
              <a:gd name="connsiteX21" fmla="*/ 1203158 w 1696453"/>
              <a:gd name="connsiteY21" fmla="*/ 745958 h 1082842"/>
              <a:gd name="connsiteX22" fmla="*/ 1239253 w 1696453"/>
              <a:gd name="connsiteY22" fmla="*/ 770021 h 1082842"/>
              <a:gd name="connsiteX23" fmla="*/ 1287379 w 1696453"/>
              <a:gd name="connsiteY23" fmla="*/ 794084 h 1082842"/>
              <a:gd name="connsiteX24" fmla="*/ 1323474 w 1696453"/>
              <a:gd name="connsiteY24" fmla="*/ 818147 h 1082842"/>
              <a:gd name="connsiteX25" fmla="*/ 1371600 w 1696453"/>
              <a:gd name="connsiteY25" fmla="*/ 830179 h 1082842"/>
              <a:gd name="connsiteX26" fmla="*/ 1419727 w 1696453"/>
              <a:gd name="connsiteY26" fmla="*/ 854242 h 1082842"/>
              <a:gd name="connsiteX27" fmla="*/ 1455821 w 1696453"/>
              <a:gd name="connsiteY27" fmla="*/ 866273 h 1082842"/>
              <a:gd name="connsiteX28" fmla="*/ 1528011 w 1696453"/>
              <a:gd name="connsiteY28" fmla="*/ 914400 h 1082842"/>
              <a:gd name="connsiteX29" fmla="*/ 1600200 w 1696453"/>
              <a:gd name="connsiteY29" fmla="*/ 986589 h 1082842"/>
              <a:gd name="connsiteX30" fmla="*/ 1660358 w 1696453"/>
              <a:gd name="connsiteY30" fmla="*/ 1034716 h 1082842"/>
              <a:gd name="connsiteX31" fmla="*/ 1696453 w 1696453"/>
              <a:gd name="connsiteY31" fmla="*/ 1082842 h 108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96453" h="1082842">
                <a:moveTo>
                  <a:pt x="0" y="0"/>
                </a:moveTo>
                <a:lnTo>
                  <a:pt x="0" y="0"/>
                </a:lnTo>
                <a:lnTo>
                  <a:pt x="96253" y="36094"/>
                </a:lnTo>
                <a:cubicBezTo>
                  <a:pt x="108172" y="40428"/>
                  <a:pt x="121796" y="41091"/>
                  <a:pt x="132348" y="48126"/>
                </a:cubicBezTo>
                <a:cubicBezTo>
                  <a:pt x="146505" y="57564"/>
                  <a:pt x="155371" y="73328"/>
                  <a:pt x="168442" y="84221"/>
                </a:cubicBezTo>
                <a:cubicBezTo>
                  <a:pt x="179551" y="93478"/>
                  <a:pt x="192770" y="99879"/>
                  <a:pt x="204537" y="108284"/>
                </a:cubicBezTo>
                <a:cubicBezTo>
                  <a:pt x="220854" y="119939"/>
                  <a:pt x="237258" y="131542"/>
                  <a:pt x="252663" y="144379"/>
                </a:cubicBezTo>
                <a:cubicBezTo>
                  <a:pt x="261377" y="151641"/>
                  <a:pt x="269641" y="159584"/>
                  <a:pt x="276727" y="168442"/>
                </a:cubicBezTo>
                <a:cubicBezTo>
                  <a:pt x="285760" y="179733"/>
                  <a:pt x="289499" y="195504"/>
                  <a:pt x="300790" y="204537"/>
                </a:cubicBezTo>
                <a:cubicBezTo>
                  <a:pt x="310693" y="212459"/>
                  <a:pt x="324853" y="212558"/>
                  <a:pt x="336884" y="216568"/>
                </a:cubicBezTo>
                <a:cubicBezTo>
                  <a:pt x="526368" y="406049"/>
                  <a:pt x="343773" y="241211"/>
                  <a:pt x="469232" y="324852"/>
                </a:cubicBezTo>
                <a:cubicBezTo>
                  <a:pt x="502601" y="347099"/>
                  <a:pt x="528247" y="382147"/>
                  <a:pt x="565484" y="397042"/>
                </a:cubicBezTo>
                <a:cubicBezTo>
                  <a:pt x="585537" y="405063"/>
                  <a:pt x="606325" y="411446"/>
                  <a:pt x="625642" y="421105"/>
                </a:cubicBezTo>
                <a:cubicBezTo>
                  <a:pt x="718940" y="467754"/>
                  <a:pt x="607103" y="426956"/>
                  <a:pt x="697832" y="457200"/>
                </a:cubicBezTo>
                <a:cubicBezTo>
                  <a:pt x="713874" y="469231"/>
                  <a:pt x="728954" y="482666"/>
                  <a:pt x="745958" y="493294"/>
                </a:cubicBezTo>
                <a:cubicBezTo>
                  <a:pt x="761167" y="502800"/>
                  <a:pt x="779161" y="507409"/>
                  <a:pt x="794084" y="517358"/>
                </a:cubicBezTo>
                <a:cubicBezTo>
                  <a:pt x="858441" y="560263"/>
                  <a:pt x="765452" y="528248"/>
                  <a:pt x="866274" y="553452"/>
                </a:cubicBezTo>
                <a:lnTo>
                  <a:pt x="974558" y="625642"/>
                </a:lnTo>
                <a:cubicBezTo>
                  <a:pt x="986590" y="633663"/>
                  <a:pt x="996935" y="645132"/>
                  <a:pt x="1010653" y="649705"/>
                </a:cubicBezTo>
                <a:cubicBezTo>
                  <a:pt x="1095312" y="677925"/>
                  <a:pt x="990789" y="641193"/>
                  <a:pt x="1094874" y="685800"/>
                </a:cubicBezTo>
                <a:cubicBezTo>
                  <a:pt x="1106531" y="690796"/>
                  <a:pt x="1118937" y="693821"/>
                  <a:pt x="1130969" y="697831"/>
                </a:cubicBezTo>
                <a:cubicBezTo>
                  <a:pt x="1199389" y="766253"/>
                  <a:pt x="1133511" y="711134"/>
                  <a:pt x="1203158" y="745958"/>
                </a:cubicBezTo>
                <a:cubicBezTo>
                  <a:pt x="1216092" y="752425"/>
                  <a:pt x="1226698" y="762847"/>
                  <a:pt x="1239253" y="770021"/>
                </a:cubicBezTo>
                <a:cubicBezTo>
                  <a:pt x="1254825" y="778919"/>
                  <a:pt x="1271807" y="785186"/>
                  <a:pt x="1287379" y="794084"/>
                </a:cubicBezTo>
                <a:cubicBezTo>
                  <a:pt x="1299934" y="801258"/>
                  <a:pt x="1310183" y="812451"/>
                  <a:pt x="1323474" y="818147"/>
                </a:cubicBezTo>
                <a:cubicBezTo>
                  <a:pt x="1338673" y="824661"/>
                  <a:pt x="1356117" y="824373"/>
                  <a:pt x="1371600" y="830179"/>
                </a:cubicBezTo>
                <a:cubicBezTo>
                  <a:pt x="1388394" y="836477"/>
                  <a:pt x="1403241" y="847177"/>
                  <a:pt x="1419727" y="854242"/>
                </a:cubicBezTo>
                <a:cubicBezTo>
                  <a:pt x="1431384" y="859238"/>
                  <a:pt x="1443790" y="862263"/>
                  <a:pt x="1455821" y="866273"/>
                </a:cubicBezTo>
                <a:cubicBezTo>
                  <a:pt x="1479884" y="882315"/>
                  <a:pt x="1507561" y="893950"/>
                  <a:pt x="1528011" y="914400"/>
                </a:cubicBezTo>
                <a:cubicBezTo>
                  <a:pt x="1552074" y="938463"/>
                  <a:pt x="1571885" y="967713"/>
                  <a:pt x="1600200" y="986589"/>
                </a:cubicBezTo>
                <a:cubicBezTo>
                  <a:pt x="1627005" y="1004458"/>
                  <a:pt x="1640763" y="1010222"/>
                  <a:pt x="1660358" y="1034716"/>
                </a:cubicBezTo>
                <a:cubicBezTo>
                  <a:pt x="1714772" y="1102734"/>
                  <a:pt x="1663525" y="1049914"/>
                  <a:pt x="1696453" y="108284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621505" y="4884821"/>
            <a:ext cx="3838074" cy="1756611"/>
          </a:xfrm>
          <a:custGeom>
            <a:avLst/>
            <a:gdLst>
              <a:gd name="connsiteX0" fmla="*/ 0 w 3838074"/>
              <a:gd name="connsiteY0" fmla="*/ 637674 h 1756611"/>
              <a:gd name="connsiteX1" fmla="*/ 48127 w 3838074"/>
              <a:gd name="connsiteY1" fmla="*/ 661737 h 1756611"/>
              <a:gd name="connsiteX2" fmla="*/ 1684421 w 3838074"/>
              <a:gd name="connsiteY2" fmla="*/ 1756611 h 1756611"/>
              <a:gd name="connsiteX3" fmla="*/ 3838074 w 3838074"/>
              <a:gd name="connsiteY3" fmla="*/ 938463 h 1756611"/>
              <a:gd name="connsiteX4" fmla="*/ 1937084 w 3838074"/>
              <a:gd name="connsiteY4" fmla="*/ 0 h 1756611"/>
              <a:gd name="connsiteX5" fmla="*/ 60158 w 3838074"/>
              <a:gd name="connsiteY5" fmla="*/ 1022684 h 1756611"/>
              <a:gd name="connsiteX6" fmla="*/ 1768642 w 3838074"/>
              <a:gd name="connsiteY6" fmla="*/ 1540042 h 17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074" h="1756611">
                <a:moveTo>
                  <a:pt x="0" y="637674"/>
                </a:moveTo>
                <a:lnTo>
                  <a:pt x="48127" y="661737"/>
                </a:lnTo>
                <a:lnTo>
                  <a:pt x="1684421" y="1756611"/>
                </a:lnTo>
                <a:lnTo>
                  <a:pt x="3838074" y="938463"/>
                </a:lnTo>
                <a:lnTo>
                  <a:pt x="1937084" y="0"/>
                </a:lnTo>
                <a:lnTo>
                  <a:pt x="60158" y="1022684"/>
                </a:lnTo>
                <a:lnTo>
                  <a:pt x="1768642" y="1540042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633537" y="5522494"/>
            <a:ext cx="1684421" cy="1103033"/>
          </a:xfrm>
          <a:custGeom>
            <a:avLst/>
            <a:gdLst>
              <a:gd name="connsiteX0" fmla="*/ 0 w 36095"/>
              <a:gd name="connsiteY0" fmla="*/ 0 h 36094"/>
              <a:gd name="connsiteX1" fmla="*/ 36095 w 36095"/>
              <a:gd name="connsiteY1" fmla="*/ 36094 h 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95" h="36094">
                <a:moveTo>
                  <a:pt x="0" y="0"/>
                </a:moveTo>
                <a:lnTo>
                  <a:pt x="36095" y="36094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645568" y="5546558"/>
            <a:ext cx="1660358" cy="1070810"/>
          </a:xfrm>
          <a:custGeom>
            <a:avLst/>
            <a:gdLst>
              <a:gd name="connsiteX0" fmla="*/ 0 w 1660358"/>
              <a:gd name="connsiteY0" fmla="*/ 0 h 1070810"/>
              <a:gd name="connsiteX1" fmla="*/ 36095 w 1660358"/>
              <a:gd name="connsiteY1" fmla="*/ 36095 h 1070810"/>
              <a:gd name="connsiteX2" fmla="*/ 36095 w 1660358"/>
              <a:gd name="connsiteY2" fmla="*/ 36095 h 1070810"/>
              <a:gd name="connsiteX3" fmla="*/ 144379 w 1660358"/>
              <a:gd name="connsiteY3" fmla="*/ 60158 h 1070810"/>
              <a:gd name="connsiteX4" fmla="*/ 168443 w 1660358"/>
              <a:gd name="connsiteY4" fmla="*/ 84221 h 1070810"/>
              <a:gd name="connsiteX5" fmla="*/ 240632 w 1660358"/>
              <a:gd name="connsiteY5" fmla="*/ 108284 h 1070810"/>
              <a:gd name="connsiteX6" fmla="*/ 276727 w 1660358"/>
              <a:gd name="connsiteY6" fmla="*/ 120316 h 1070810"/>
              <a:gd name="connsiteX7" fmla="*/ 324853 w 1660358"/>
              <a:gd name="connsiteY7" fmla="*/ 144379 h 1070810"/>
              <a:gd name="connsiteX8" fmla="*/ 360948 w 1660358"/>
              <a:gd name="connsiteY8" fmla="*/ 168442 h 1070810"/>
              <a:gd name="connsiteX9" fmla="*/ 397043 w 1660358"/>
              <a:gd name="connsiteY9" fmla="*/ 180474 h 1070810"/>
              <a:gd name="connsiteX10" fmla="*/ 445169 w 1660358"/>
              <a:gd name="connsiteY10" fmla="*/ 204537 h 1070810"/>
              <a:gd name="connsiteX11" fmla="*/ 481264 w 1660358"/>
              <a:gd name="connsiteY11" fmla="*/ 240631 h 1070810"/>
              <a:gd name="connsiteX12" fmla="*/ 529390 w 1660358"/>
              <a:gd name="connsiteY12" fmla="*/ 252663 h 1070810"/>
              <a:gd name="connsiteX13" fmla="*/ 565485 w 1660358"/>
              <a:gd name="connsiteY13" fmla="*/ 276726 h 1070810"/>
              <a:gd name="connsiteX14" fmla="*/ 589548 w 1660358"/>
              <a:gd name="connsiteY14" fmla="*/ 312821 h 1070810"/>
              <a:gd name="connsiteX15" fmla="*/ 661737 w 1660358"/>
              <a:gd name="connsiteY15" fmla="*/ 324853 h 1070810"/>
              <a:gd name="connsiteX16" fmla="*/ 733927 w 1660358"/>
              <a:gd name="connsiteY16" fmla="*/ 409074 h 1070810"/>
              <a:gd name="connsiteX17" fmla="*/ 770021 w 1660358"/>
              <a:gd name="connsiteY17" fmla="*/ 433137 h 1070810"/>
              <a:gd name="connsiteX18" fmla="*/ 806116 w 1660358"/>
              <a:gd name="connsiteY18" fmla="*/ 481263 h 1070810"/>
              <a:gd name="connsiteX19" fmla="*/ 842211 w 1660358"/>
              <a:gd name="connsiteY19" fmla="*/ 517358 h 1070810"/>
              <a:gd name="connsiteX20" fmla="*/ 866274 w 1660358"/>
              <a:gd name="connsiteY20" fmla="*/ 553453 h 1070810"/>
              <a:gd name="connsiteX21" fmla="*/ 902369 w 1660358"/>
              <a:gd name="connsiteY21" fmla="*/ 577516 h 1070810"/>
              <a:gd name="connsiteX22" fmla="*/ 998621 w 1660358"/>
              <a:gd name="connsiteY22" fmla="*/ 661737 h 1070810"/>
              <a:gd name="connsiteX23" fmla="*/ 1058779 w 1660358"/>
              <a:gd name="connsiteY23" fmla="*/ 697831 h 1070810"/>
              <a:gd name="connsiteX24" fmla="*/ 1130969 w 1660358"/>
              <a:gd name="connsiteY24" fmla="*/ 757989 h 1070810"/>
              <a:gd name="connsiteX25" fmla="*/ 1155032 w 1660358"/>
              <a:gd name="connsiteY25" fmla="*/ 782053 h 1070810"/>
              <a:gd name="connsiteX26" fmla="*/ 1191127 w 1660358"/>
              <a:gd name="connsiteY26" fmla="*/ 794084 h 1070810"/>
              <a:gd name="connsiteX27" fmla="*/ 1263316 w 1660358"/>
              <a:gd name="connsiteY27" fmla="*/ 830179 h 1070810"/>
              <a:gd name="connsiteX28" fmla="*/ 1299411 w 1660358"/>
              <a:gd name="connsiteY28" fmla="*/ 854242 h 1070810"/>
              <a:gd name="connsiteX29" fmla="*/ 1335506 w 1660358"/>
              <a:gd name="connsiteY29" fmla="*/ 866274 h 1070810"/>
              <a:gd name="connsiteX30" fmla="*/ 1371600 w 1660358"/>
              <a:gd name="connsiteY30" fmla="*/ 890337 h 1070810"/>
              <a:gd name="connsiteX31" fmla="*/ 1395664 w 1660358"/>
              <a:gd name="connsiteY31" fmla="*/ 914400 h 1070810"/>
              <a:gd name="connsiteX32" fmla="*/ 1431758 w 1660358"/>
              <a:gd name="connsiteY32" fmla="*/ 926431 h 1070810"/>
              <a:gd name="connsiteX33" fmla="*/ 1528011 w 1660358"/>
              <a:gd name="connsiteY33" fmla="*/ 974558 h 1070810"/>
              <a:gd name="connsiteX34" fmla="*/ 1564106 w 1660358"/>
              <a:gd name="connsiteY34" fmla="*/ 986589 h 1070810"/>
              <a:gd name="connsiteX35" fmla="*/ 1588169 w 1660358"/>
              <a:gd name="connsiteY35" fmla="*/ 1010653 h 1070810"/>
              <a:gd name="connsiteX36" fmla="*/ 1624264 w 1660358"/>
              <a:gd name="connsiteY36" fmla="*/ 1022684 h 1070810"/>
              <a:gd name="connsiteX37" fmla="*/ 1648327 w 1660358"/>
              <a:gd name="connsiteY37" fmla="*/ 1058779 h 1070810"/>
              <a:gd name="connsiteX38" fmla="*/ 1660358 w 1660358"/>
              <a:gd name="connsiteY38" fmla="*/ 1070810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60358" h="1070810">
                <a:moveTo>
                  <a:pt x="0" y="0"/>
                </a:moveTo>
                <a:lnTo>
                  <a:pt x="36095" y="36095"/>
                </a:lnTo>
                <a:lnTo>
                  <a:pt x="36095" y="36095"/>
                </a:lnTo>
                <a:cubicBezTo>
                  <a:pt x="72190" y="44116"/>
                  <a:pt x="109630" y="47522"/>
                  <a:pt x="144379" y="60158"/>
                </a:cubicBezTo>
                <a:cubicBezTo>
                  <a:pt x="155040" y="64035"/>
                  <a:pt x="158297" y="79148"/>
                  <a:pt x="168443" y="84221"/>
                </a:cubicBezTo>
                <a:cubicBezTo>
                  <a:pt x="191130" y="95564"/>
                  <a:pt x="216569" y="100263"/>
                  <a:pt x="240632" y="108284"/>
                </a:cubicBezTo>
                <a:cubicBezTo>
                  <a:pt x="252664" y="112295"/>
                  <a:pt x="265383" y="114644"/>
                  <a:pt x="276727" y="120316"/>
                </a:cubicBezTo>
                <a:cubicBezTo>
                  <a:pt x="292769" y="128337"/>
                  <a:pt x="309281" y="135481"/>
                  <a:pt x="324853" y="144379"/>
                </a:cubicBezTo>
                <a:cubicBezTo>
                  <a:pt x="337408" y="151553"/>
                  <a:pt x="348014" y="161975"/>
                  <a:pt x="360948" y="168442"/>
                </a:cubicBezTo>
                <a:cubicBezTo>
                  <a:pt x="372292" y="174114"/>
                  <a:pt x="385386" y="175478"/>
                  <a:pt x="397043" y="180474"/>
                </a:cubicBezTo>
                <a:cubicBezTo>
                  <a:pt x="413528" y="187539"/>
                  <a:pt x="430574" y="194112"/>
                  <a:pt x="445169" y="204537"/>
                </a:cubicBezTo>
                <a:cubicBezTo>
                  <a:pt x="459015" y="214427"/>
                  <a:pt x="466491" y="232189"/>
                  <a:pt x="481264" y="240631"/>
                </a:cubicBezTo>
                <a:cubicBezTo>
                  <a:pt x="495621" y="248835"/>
                  <a:pt x="513348" y="248652"/>
                  <a:pt x="529390" y="252663"/>
                </a:cubicBezTo>
                <a:cubicBezTo>
                  <a:pt x="541422" y="260684"/>
                  <a:pt x="555260" y="266501"/>
                  <a:pt x="565485" y="276726"/>
                </a:cubicBezTo>
                <a:cubicBezTo>
                  <a:pt x="575710" y="286951"/>
                  <a:pt x="576614" y="306354"/>
                  <a:pt x="589548" y="312821"/>
                </a:cubicBezTo>
                <a:cubicBezTo>
                  <a:pt x="611367" y="323731"/>
                  <a:pt x="637674" y="320842"/>
                  <a:pt x="661737" y="324853"/>
                </a:cubicBezTo>
                <a:cubicBezTo>
                  <a:pt x="683508" y="357509"/>
                  <a:pt x="698916" y="385733"/>
                  <a:pt x="733927" y="409074"/>
                </a:cubicBezTo>
                <a:cubicBezTo>
                  <a:pt x="745958" y="417095"/>
                  <a:pt x="759796" y="422912"/>
                  <a:pt x="770021" y="433137"/>
                </a:cubicBezTo>
                <a:cubicBezTo>
                  <a:pt x="784200" y="447316"/>
                  <a:pt x="793066" y="466038"/>
                  <a:pt x="806116" y="481263"/>
                </a:cubicBezTo>
                <a:cubicBezTo>
                  <a:pt x="817189" y="494182"/>
                  <a:pt x="831318" y="504286"/>
                  <a:pt x="842211" y="517358"/>
                </a:cubicBezTo>
                <a:cubicBezTo>
                  <a:pt x="851468" y="528467"/>
                  <a:pt x="856049" y="543228"/>
                  <a:pt x="866274" y="553453"/>
                </a:cubicBezTo>
                <a:cubicBezTo>
                  <a:pt x="876499" y="563678"/>
                  <a:pt x="890337" y="569495"/>
                  <a:pt x="902369" y="577516"/>
                </a:cubicBezTo>
                <a:cubicBezTo>
                  <a:pt x="970541" y="679773"/>
                  <a:pt x="858265" y="521387"/>
                  <a:pt x="998621" y="661737"/>
                </a:cubicBezTo>
                <a:cubicBezTo>
                  <a:pt x="1031653" y="694767"/>
                  <a:pt x="1011923" y="682213"/>
                  <a:pt x="1058779" y="697831"/>
                </a:cubicBezTo>
                <a:cubicBezTo>
                  <a:pt x="1144528" y="783580"/>
                  <a:pt x="1047208" y="690979"/>
                  <a:pt x="1130969" y="757989"/>
                </a:cubicBezTo>
                <a:cubicBezTo>
                  <a:pt x="1139827" y="765075"/>
                  <a:pt x="1145305" y="776217"/>
                  <a:pt x="1155032" y="782053"/>
                </a:cubicBezTo>
                <a:cubicBezTo>
                  <a:pt x="1165907" y="788578"/>
                  <a:pt x="1179095" y="790074"/>
                  <a:pt x="1191127" y="794084"/>
                </a:cubicBezTo>
                <a:cubicBezTo>
                  <a:pt x="1294561" y="863041"/>
                  <a:pt x="1163696" y="780369"/>
                  <a:pt x="1263316" y="830179"/>
                </a:cubicBezTo>
                <a:cubicBezTo>
                  <a:pt x="1276250" y="836646"/>
                  <a:pt x="1286477" y="847775"/>
                  <a:pt x="1299411" y="854242"/>
                </a:cubicBezTo>
                <a:cubicBezTo>
                  <a:pt x="1310755" y="859914"/>
                  <a:pt x="1324162" y="860602"/>
                  <a:pt x="1335506" y="866274"/>
                </a:cubicBezTo>
                <a:cubicBezTo>
                  <a:pt x="1348439" y="872741"/>
                  <a:pt x="1360309" y="881304"/>
                  <a:pt x="1371600" y="890337"/>
                </a:cubicBezTo>
                <a:cubicBezTo>
                  <a:pt x="1380458" y="897423"/>
                  <a:pt x="1385937" y="908564"/>
                  <a:pt x="1395664" y="914400"/>
                </a:cubicBezTo>
                <a:cubicBezTo>
                  <a:pt x="1406539" y="920925"/>
                  <a:pt x="1419727" y="922421"/>
                  <a:pt x="1431758" y="926431"/>
                </a:cubicBezTo>
                <a:cubicBezTo>
                  <a:pt x="1473756" y="968431"/>
                  <a:pt x="1445060" y="946908"/>
                  <a:pt x="1528011" y="974558"/>
                </a:cubicBezTo>
                <a:lnTo>
                  <a:pt x="1564106" y="986589"/>
                </a:lnTo>
                <a:cubicBezTo>
                  <a:pt x="1572127" y="994610"/>
                  <a:pt x="1578442" y="1004817"/>
                  <a:pt x="1588169" y="1010653"/>
                </a:cubicBezTo>
                <a:cubicBezTo>
                  <a:pt x="1599044" y="1017178"/>
                  <a:pt x="1614361" y="1014761"/>
                  <a:pt x="1624264" y="1022684"/>
                </a:cubicBezTo>
                <a:cubicBezTo>
                  <a:pt x="1635556" y="1031717"/>
                  <a:pt x="1639651" y="1047211"/>
                  <a:pt x="1648327" y="1058779"/>
                </a:cubicBezTo>
                <a:cubicBezTo>
                  <a:pt x="1651730" y="1063316"/>
                  <a:pt x="1658353" y="1068805"/>
                  <a:pt x="1660358" y="107081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633537" y="5149516"/>
            <a:ext cx="3573379" cy="1467852"/>
          </a:xfrm>
          <a:custGeom>
            <a:avLst/>
            <a:gdLst>
              <a:gd name="connsiteX0" fmla="*/ 0 w 3573379"/>
              <a:gd name="connsiteY0" fmla="*/ 372979 h 1467852"/>
              <a:gd name="connsiteX1" fmla="*/ 36095 w 3573379"/>
              <a:gd name="connsiteY1" fmla="*/ 421105 h 1467852"/>
              <a:gd name="connsiteX2" fmla="*/ 36095 w 3573379"/>
              <a:gd name="connsiteY2" fmla="*/ 421105 h 1467852"/>
              <a:gd name="connsiteX3" fmla="*/ 132347 w 3573379"/>
              <a:gd name="connsiteY3" fmla="*/ 493295 h 1467852"/>
              <a:gd name="connsiteX4" fmla="*/ 168442 w 3573379"/>
              <a:gd name="connsiteY4" fmla="*/ 529389 h 1467852"/>
              <a:gd name="connsiteX5" fmla="*/ 216568 w 3573379"/>
              <a:gd name="connsiteY5" fmla="*/ 553452 h 1467852"/>
              <a:gd name="connsiteX6" fmla="*/ 264695 w 3573379"/>
              <a:gd name="connsiteY6" fmla="*/ 601579 h 1467852"/>
              <a:gd name="connsiteX7" fmla="*/ 312821 w 3573379"/>
              <a:gd name="connsiteY7" fmla="*/ 625642 h 1467852"/>
              <a:gd name="connsiteX8" fmla="*/ 360947 w 3573379"/>
              <a:gd name="connsiteY8" fmla="*/ 661737 h 1467852"/>
              <a:gd name="connsiteX9" fmla="*/ 433137 w 3573379"/>
              <a:gd name="connsiteY9" fmla="*/ 709863 h 1467852"/>
              <a:gd name="connsiteX10" fmla="*/ 505326 w 3573379"/>
              <a:gd name="connsiteY10" fmla="*/ 757989 h 1467852"/>
              <a:gd name="connsiteX11" fmla="*/ 541421 w 3573379"/>
              <a:gd name="connsiteY11" fmla="*/ 770021 h 1467852"/>
              <a:gd name="connsiteX12" fmla="*/ 625642 w 3573379"/>
              <a:gd name="connsiteY12" fmla="*/ 830179 h 1467852"/>
              <a:gd name="connsiteX13" fmla="*/ 673768 w 3573379"/>
              <a:gd name="connsiteY13" fmla="*/ 854242 h 1467852"/>
              <a:gd name="connsiteX14" fmla="*/ 745958 w 3573379"/>
              <a:gd name="connsiteY14" fmla="*/ 902368 h 1467852"/>
              <a:gd name="connsiteX15" fmla="*/ 782052 w 3573379"/>
              <a:gd name="connsiteY15" fmla="*/ 926431 h 1467852"/>
              <a:gd name="connsiteX16" fmla="*/ 806116 w 3573379"/>
              <a:gd name="connsiteY16" fmla="*/ 950495 h 1467852"/>
              <a:gd name="connsiteX17" fmla="*/ 842210 w 3573379"/>
              <a:gd name="connsiteY17" fmla="*/ 962526 h 1467852"/>
              <a:gd name="connsiteX18" fmla="*/ 878305 w 3573379"/>
              <a:gd name="connsiteY18" fmla="*/ 986589 h 1467852"/>
              <a:gd name="connsiteX19" fmla="*/ 974558 w 3573379"/>
              <a:gd name="connsiteY19" fmla="*/ 1022684 h 1467852"/>
              <a:gd name="connsiteX20" fmla="*/ 1058779 w 3573379"/>
              <a:gd name="connsiteY20" fmla="*/ 1118937 h 1467852"/>
              <a:gd name="connsiteX21" fmla="*/ 1094874 w 3573379"/>
              <a:gd name="connsiteY21" fmla="*/ 1155031 h 1467852"/>
              <a:gd name="connsiteX22" fmla="*/ 1130968 w 3573379"/>
              <a:gd name="connsiteY22" fmla="*/ 1167063 h 1467852"/>
              <a:gd name="connsiteX23" fmla="*/ 1155031 w 3573379"/>
              <a:gd name="connsiteY23" fmla="*/ 1203158 h 1467852"/>
              <a:gd name="connsiteX24" fmla="*/ 1215189 w 3573379"/>
              <a:gd name="connsiteY24" fmla="*/ 1251284 h 1467852"/>
              <a:gd name="connsiteX25" fmla="*/ 1251284 w 3573379"/>
              <a:gd name="connsiteY25" fmla="*/ 1263316 h 1467852"/>
              <a:gd name="connsiteX26" fmla="*/ 1359568 w 3573379"/>
              <a:gd name="connsiteY26" fmla="*/ 1323473 h 1467852"/>
              <a:gd name="connsiteX27" fmla="*/ 1431758 w 3573379"/>
              <a:gd name="connsiteY27" fmla="*/ 1359568 h 1467852"/>
              <a:gd name="connsiteX28" fmla="*/ 1467852 w 3573379"/>
              <a:gd name="connsiteY28" fmla="*/ 1383631 h 1467852"/>
              <a:gd name="connsiteX29" fmla="*/ 1491916 w 3573379"/>
              <a:gd name="connsiteY29" fmla="*/ 1407695 h 1467852"/>
              <a:gd name="connsiteX30" fmla="*/ 1564105 w 3573379"/>
              <a:gd name="connsiteY30" fmla="*/ 1431758 h 1467852"/>
              <a:gd name="connsiteX31" fmla="*/ 1600200 w 3573379"/>
              <a:gd name="connsiteY31" fmla="*/ 1443789 h 1467852"/>
              <a:gd name="connsiteX32" fmla="*/ 1636295 w 3573379"/>
              <a:gd name="connsiteY32" fmla="*/ 1467852 h 1467852"/>
              <a:gd name="connsiteX33" fmla="*/ 1648326 w 3573379"/>
              <a:gd name="connsiteY33" fmla="*/ 1467852 h 1467852"/>
              <a:gd name="connsiteX34" fmla="*/ 1925052 w 3573379"/>
              <a:gd name="connsiteY34" fmla="*/ 1455821 h 1467852"/>
              <a:gd name="connsiteX35" fmla="*/ 1997242 w 3573379"/>
              <a:gd name="connsiteY35" fmla="*/ 1431758 h 1467852"/>
              <a:gd name="connsiteX36" fmla="*/ 2033337 w 3573379"/>
              <a:gd name="connsiteY36" fmla="*/ 1419726 h 1467852"/>
              <a:gd name="connsiteX37" fmla="*/ 2081463 w 3573379"/>
              <a:gd name="connsiteY37" fmla="*/ 1347537 h 1467852"/>
              <a:gd name="connsiteX38" fmla="*/ 2177716 w 3573379"/>
              <a:gd name="connsiteY38" fmla="*/ 1275347 h 1467852"/>
              <a:gd name="connsiteX39" fmla="*/ 2358189 w 3573379"/>
              <a:gd name="connsiteY39" fmla="*/ 1227221 h 1467852"/>
              <a:gd name="connsiteX40" fmla="*/ 2442410 w 3573379"/>
              <a:gd name="connsiteY40" fmla="*/ 1203158 h 1467852"/>
              <a:gd name="connsiteX41" fmla="*/ 2574758 w 3573379"/>
              <a:gd name="connsiteY41" fmla="*/ 1179095 h 1467852"/>
              <a:gd name="connsiteX42" fmla="*/ 2610852 w 3573379"/>
              <a:gd name="connsiteY42" fmla="*/ 1167063 h 1467852"/>
              <a:gd name="connsiteX43" fmla="*/ 2803358 w 3573379"/>
              <a:gd name="connsiteY43" fmla="*/ 1130968 h 1467852"/>
              <a:gd name="connsiteX44" fmla="*/ 2887579 w 3573379"/>
              <a:gd name="connsiteY44" fmla="*/ 1106905 h 1467852"/>
              <a:gd name="connsiteX45" fmla="*/ 2935705 w 3573379"/>
              <a:gd name="connsiteY45" fmla="*/ 1034716 h 1467852"/>
              <a:gd name="connsiteX46" fmla="*/ 2995863 w 3573379"/>
              <a:gd name="connsiteY46" fmla="*/ 962526 h 1467852"/>
              <a:gd name="connsiteX47" fmla="*/ 3068052 w 3573379"/>
              <a:gd name="connsiteY47" fmla="*/ 914400 h 1467852"/>
              <a:gd name="connsiteX48" fmla="*/ 3104147 w 3573379"/>
              <a:gd name="connsiteY48" fmla="*/ 878305 h 1467852"/>
              <a:gd name="connsiteX49" fmla="*/ 3188368 w 3573379"/>
              <a:gd name="connsiteY49" fmla="*/ 842210 h 1467852"/>
              <a:gd name="connsiteX50" fmla="*/ 3260558 w 3573379"/>
              <a:gd name="connsiteY50" fmla="*/ 794084 h 1467852"/>
              <a:gd name="connsiteX51" fmla="*/ 3465095 w 3573379"/>
              <a:gd name="connsiteY51" fmla="*/ 830179 h 1467852"/>
              <a:gd name="connsiteX52" fmla="*/ 3489158 w 3573379"/>
              <a:gd name="connsiteY52" fmla="*/ 854242 h 1467852"/>
              <a:gd name="connsiteX53" fmla="*/ 3489158 w 3573379"/>
              <a:gd name="connsiteY53" fmla="*/ 854242 h 1467852"/>
              <a:gd name="connsiteX54" fmla="*/ 3501189 w 3573379"/>
              <a:gd name="connsiteY54" fmla="*/ 733926 h 1467852"/>
              <a:gd name="connsiteX55" fmla="*/ 3513221 w 3573379"/>
              <a:gd name="connsiteY55" fmla="*/ 697831 h 1467852"/>
              <a:gd name="connsiteX56" fmla="*/ 3525252 w 3573379"/>
              <a:gd name="connsiteY56" fmla="*/ 553452 h 1467852"/>
              <a:gd name="connsiteX57" fmla="*/ 3549316 w 3573379"/>
              <a:gd name="connsiteY57" fmla="*/ 445168 h 1467852"/>
              <a:gd name="connsiteX58" fmla="*/ 3561347 w 3573379"/>
              <a:gd name="connsiteY58" fmla="*/ 348916 h 1467852"/>
              <a:gd name="connsiteX59" fmla="*/ 3573379 w 3573379"/>
              <a:gd name="connsiteY59" fmla="*/ 264695 h 1467852"/>
              <a:gd name="connsiteX60" fmla="*/ 3561347 w 3573379"/>
              <a:gd name="connsiteY60" fmla="*/ 0 h 1467852"/>
              <a:gd name="connsiteX61" fmla="*/ 3525252 w 3573379"/>
              <a:gd name="connsiteY61" fmla="*/ 12031 h 1467852"/>
              <a:gd name="connsiteX62" fmla="*/ 3513221 w 3573379"/>
              <a:gd name="connsiteY62" fmla="*/ 72189 h 1467852"/>
              <a:gd name="connsiteX63" fmla="*/ 3501189 w 3573379"/>
              <a:gd name="connsiteY63" fmla="*/ 240631 h 14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573379" h="1467852">
                <a:moveTo>
                  <a:pt x="0" y="372979"/>
                </a:moveTo>
                <a:lnTo>
                  <a:pt x="36095" y="421105"/>
                </a:lnTo>
                <a:lnTo>
                  <a:pt x="36095" y="421105"/>
                </a:lnTo>
                <a:cubicBezTo>
                  <a:pt x="68179" y="445168"/>
                  <a:pt x="101307" y="467899"/>
                  <a:pt x="132347" y="493295"/>
                </a:cubicBezTo>
                <a:cubicBezTo>
                  <a:pt x="145516" y="504070"/>
                  <a:pt x="154596" y="519499"/>
                  <a:pt x="168442" y="529389"/>
                </a:cubicBezTo>
                <a:cubicBezTo>
                  <a:pt x="183037" y="539814"/>
                  <a:pt x="202220" y="542691"/>
                  <a:pt x="216568" y="553452"/>
                </a:cubicBezTo>
                <a:cubicBezTo>
                  <a:pt x="234718" y="567064"/>
                  <a:pt x="246545" y="587967"/>
                  <a:pt x="264695" y="601579"/>
                </a:cubicBezTo>
                <a:cubicBezTo>
                  <a:pt x="279043" y="612340"/>
                  <a:pt x="297612" y="616136"/>
                  <a:pt x="312821" y="625642"/>
                </a:cubicBezTo>
                <a:cubicBezTo>
                  <a:pt x="329826" y="636270"/>
                  <a:pt x="344519" y="650238"/>
                  <a:pt x="360947" y="661737"/>
                </a:cubicBezTo>
                <a:cubicBezTo>
                  <a:pt x="384640" y="678322"/>
                  <a:pt x="409074" y="693821"/>
                  <a:pt x="433137" y="709863"/>
                </a:cubicBezTo>
                <a:lnTo>
                  <a:pt x="505326" y="757989"/>
                </a:lnTo>
                <a:lnTo>
                  <a:pt x="541421" y="770021"/>
                </a:lnTo>
                <a:cubicBezTo>
                  <a:pt x="562085" y="785519"/>
                  <a:pt x="601008" y="816102"/>
                  <a:pt x="625642" y="830179"/>
                </a:cubicBezTo>
                <a:cubicBezTo>
                  <a:pt x="641214" y="839077"/>
                  <a:pt x="659173" y="843817"/>
                  <a:pt x="673768" y="854242"/>
                </a:cubicBezTo>
                <a:cubicBezTo>
                  <a:pt x="752626" y="910569"/>
                  <a:pt x="668531" y="876561"/>
                  <a:pt x="745958" y="902368"/>
                </a:cubicBezTo>
                <a:cubicBezTo>
                  <a:pt x="757989" y="910389"/>
                  <a:pt x="770761" y="917398"/>
                  <a:pt x="782052" y="926431"/>
                </a:cubicBezTo>
                <a:cubicBezTo>
                  <a:pt x="790910" y="933518"/>
                  <a:pt x="796389" y="944659"/>
                  <a:pt x="806116" y="950495"/>
                </a:cubicBezTo>
                <a:cubicBezTo>
                  <a:pt x="816991" y="957020"/>
                  <a:pt x="830179" y="958516"/>
                  <a:pt x="842210" y="962526"/>
                </a:cubicBezTo>
                <a:cubicBezTo>
                  <a:pt x="854242" y="970547"/>
                  <a:pt x="864765" y="981512"/>
                  <a:pt x="878305" y="986589"/>
                </a:cubicBezTo>
                <a:cubicBezTo>
                  <a:pt x="997245" y="1031192"/>
                  <a:pt x="889909" y="966252"/>
                  <a:pt x="974558" y="1022684"/>
                </a:cubicBezTo>
                <a:cubicBezTo>
                  <a:pt x="1024262" y="1088957"/>
                  <a:pt x="996475" y="1056634"/>
                  <a:pt x="1058779" y="1118937"/>
                </a:cubicBezTo>
                <a:cubicBezTo>
                  <a:pt x="1070811" y="1130968"/>
                  <a:pt x="1078732" y="1149650"/>
                  <a:pt x="1094874" y="1155031"/>
                </a:cubicBezTo>
                <a:lnTo>
                  <a:pt x="1130968" y="1167063"/>
                </a:lnTo>
                <a:cubicBezTo>
                  <a:pt x="1138989" y="1179095"/>
                  <a:pt x="1145998" y="1191867"/>
                  <a:pt x="1155031" y="1203158"/>
                </a:cubicBezTo>
                <a:cubicBezTo>
                  <a:pt x="1169951" y="1221807"/>
                  <a:pt x="1194347" y="1240863"/>
                  <a:pt x="1215189" y="1251284"/>
                </a:cubicBezTo>
                <a:cubicBezTo>
                  <a:pt x="1226533" y="1256956"/>
                  <a:pt x="1240197" y="1257157"/>
                  <a:pt x="1251284" y="1263316"/>
                </a:cubicBezTo>
                <a:cubicBezTo>
                  <a:pt x="1375394" y="1332266"/>
                  <a:pt x="1277897" y="1296250"/>
                  <a:pt x="1359568" y="1323473"/>
                </a:cubicBezTo>
                <a:cubicBezTo>
                  <a:pt x="1463007" y="1392435"/>
                  <a:pt x="1332135" y="1309757"/>
                  <a:pt x="1431758" y="1359568"/>
                </a:cubicBezTo>
                <a:cubicBezTo>
                  <a:pt x="1444691" y="1366035"/>
                  <a:pt x="1456561" y="1374598"/>
                  <a:pt x="1467852" y="1383631"/>
                </a:cubicBezTo>
                <a:cubicBezTo>
                  <a:pt x="1476710" y="1390718"/>
                  <a:pt x="1481770" y="1402622"/>
                  <a:pt x="1491916" y="1407695"/>
                </a:cubicBezTo>
                <a:cubicBezTo>
                  <a:pt x="1514603" y="1419039"/>
                  <a:pt x="1540042" y="1423737"/>
                  <a:pt x="1564105" y="1431758"/>
                </a:cubicBezTo>
                <a:lnTo>
                  <a:pt x="1600200" y="1443789"/>
                </a:lnTo>
                <a:lnTo>
                  <a:pt x="1636295" y="1467852"/>
                </a:lnTo>
                <a:lnTo>
                  <a:pt x="1648326" y="1467852"/>
                </a:lnTo>
                <a:cubicBezTo>
                  <a:pt x="1740568" y="1463842"/>
                  <a:pt x="1833213" y="1465321"/>
                  <a:pt x="1925052" y="1455821"/>
                </a:cubicBezTo>
                <a:cubicBezTo>
                  <a:pt x="1950282" y="1453211"/>
                  <a:pt x="1973179" y="1439779"/>
                  <a:pt x="1997242" y="1431758"/>
                </a:cubicBezTo>
                <a:lnTo>
                  <a:pt x="2033337" y="1419726"/>
                </a:lnTo>
                <a:cubicBezTo>
                  <a:pt x="2049379" y="1395663"/>
                  <a:pt x="2061014" y="1367987"/>
                  <a:pt x="2081463" y="1347537"/>
                </a:cubicBezTo>
                <a:cubicBezTo>
                  <a:pt x="2109968" y="1319031"/>
                  <a:pt x="2136898" y="1288953"/>
                  <a:pt x="2177716" y="1275347"/>
                </a:cubicBezTo>
                <a:cubicBezTo>
                  <a:pt x="2315404" y="1229451"/>
                  <a:pt x="2180797" y="1271569"/>
                  <a:pt x="2358189" y="1227221"/>
                </a:cubicBezTo>
                <a:cubicBezTo>
                  <a:pt x="2386514" y="1220140"/>
                  <a:pt x="2413961" y="1209723"/>
                  <a:pt x="2442410" y="1203158"/>
                </a:cubicBezTo>
                <a:cubicBezTo>
                  <a:pt x="2581792" y="1170993"/>
                  <a:pt x="2451263" y="1209969"/>
                  <a:pt x="2574758" y="1179095"/>
                </a:cubicBezTo>
                <a:cubicBezTo>
                  <a:pt x="2587062" y="1176019"/>
                  <a:pt x="2598495" y="1169915"/>
                  <a:pt x="2610852" y="1167063"/>
                </a:cubicBezTo>
                <a:cubicBezTo>
                  <a:pt x="2815174" y="1119911"/>
                  <a:pt x="2654986" y="1160642"/>
                  <a:pt x="2803358" y="1130968"/>
                </a:cubicBezTo>
                <a:cubicBezTo>
                  <a:pt x="2841132" y="1123413"/>
                  <a:pt x="2853173" y="1118374"/>
                  <a:pt x="2887579" y="1106905"/>
                </a:cubicBezTo>
                <a:lnTo>
                  <a:pt x="2935705" y="1034716"/>
                </a:lnTo>
                <a:cubicBezTo>
                  <a:pt x="2957095" y="1002631"/>
                  <a:pt x="2963794" y="987468"/>
                  <a:pt x="2995863" y="962526"/>
                </a:cubicBezTo>
                <a:cubicBezTo>
                  <a:pt x="3018691" y="944771"/>
                  <a:pt x="3045224" y="932155"/>
                  <a:pt x="3068052" y="914400"/>
                </a:cubicBezTo>
                <a:cubicBezTo>
                  <a:pt x="3081483" y="903954"/>
                  <a:pt x="3090301" y="888195"/>
                  <a:pt x="3104147" y="878305"/>
                </a:cubicBezTo>
                <a:cubicBezTo>
                  <a:pt x="3188478" y="818069"/>
                  <a:pt x="3117680" y="881481"/>
                  <a:pt x="3188368" y="842210"/>
                </a:cubicBezTo>
                <a:cubicBezTo>
                  <a:pt x="3213649" y="828165"/>
                  <a:pt x="3260558" y="794084"/>
                  <a:pt x="3260558" y="794084"/>
                </a:cubicBezTo>
                <a:cubicBezTo>
                  <a:pt x="3271890" y="795114"/>
                  <a:pt x="3434639" y="799723"/>
                  <a:pt x="3465095" y="830179"/>
                </a:cubicBezTo>
                <a:lnTo>
                  <a:pt x="3489158" y="854242"/>
                </a:lnTo>
                <a:lnTo>
                  <a:pt x="3489158" y="854242"/>
                </a:lnTo>
                <a:cubicBezTo>
                  <a:pt x="3493168" y="814137"/>
                  <a:pt x="3495060" y="773763"/>
                  <a:pt x="3501189" y="733926"/>
                </a:cubicBezTo>
                <a:cubicBezTo>
                  <a:pt x="3503117" y="721391"/>
                  <a:pt x="3511545" y="710402"/>
                  <a:pt x="3513221" y="697831"/>
                </a:cubicBezTo>
                <a:cubicBezTo>
                  <a:pt x="3519604" y="649961"/>
                  <a:pt x="3519609" y="601414"/>
                  <a:pt x="3525252" y="553452"/>
                </a:cubicBezTo>
                <a:cubicBezTo>
                  <a:pt x="3528646" y="524604"/>
                  <a:pt x="3541932" y="474704"/>
                  <a:pt x="3549316" y="445168"/>
                </a:cubicBezTo>
                <a:cubicBezTo>
                  <a:pt x="3553326" y="413084"/>
                  <a:pt x="3557074" y="380966"/>
                  <a:pt x="3561347" y="348916"/>
                </a:cubicBezTo>
                <a:cubicBezTo>
                  <a:pt x="3565095" y="320806"/>
                  <a:pt x="3573379" y="293054"/>
                  <a:pt x="3573379" y="264695"/>
                </a:cubicBezTo>
                <a:cubicBezTo>
                  <a:pt x="3573379" y="176372"/>
                  <a:pt x="3565358" y="88232"/>
                  <a:pt x="3561347" y="0"/>
                </a:cubicBezTo>
                <a:cubicBezTo>
                  <a:pt x="3549315" y="4010"/>
                  <a:pt x="3532287" y="1479"/>
                  <a:pt x="3525252" y="12031"/>
                </a:cubicBezTo>
                <a:cubicBezTo>
                  <a:pt x="3513909" y="29046"/>
                  <a:pt x="3517657" y="52226"/>
                  <a:pt x="3513221" y="72189"/>
                </a:cubicBezTo>
                <a:cubicBezTo>
                  <a:pt x="3491462" y="170106"/>
                  <a:pt x="3501189" y="77386"/>
                  <a:pt x="3501189" y="240631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621505" y="5546558"/>
            <a:ext cx="3801979" cy="1070810"/>
          </a:xfrm>
          <a:custGeom>
            <a:avLst/>
            <a:gdLst>
              <a:gd name="connsiteX0" fmla="*/ 0 w 3801979"/>
              <a:gd name="connsiteY0" fmla="*/ 0 h 1070810"/>
              <a:gd name="connsiteX1" fmla="*/ 1648327 w 3801979"/>
              <a:gd name="connsiteY1" fmla="*/ 1070810 h 1070810"/>
              <a:gd name="connsiteX2" fmla="*/ 3801979 w 3801979"/>
              <a:gd name="connsiteY2" fmla="*/ 252663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1979" h="1070810">
                <a:moveTo>
                  <a:pt x="0" y="0"/>
                </a:moveTo>
                <a:lnTo>
                  <a:pt x="1648327" y="1070810"/>
                </a:lnTo>
                <a:lnTo>
                  <a:pt x="3801979" y="252663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621505" y="4800600"/>
            <a:ext cx="3814011" cy="1816768"/>
          </a:xfrm>
          <a:custGeom>
            <a:avLst/>
            <a:gdLst>
              <a:gd name="connsiteX0" fmla="*/ 0 w 3814011"/>
              <a:gd name="connsiteY0" fmla="*/ 733926 h 1816768"/>
              <a:gd name="connsiteX1" fmla="*/ 1660358 w 3814011"/>
              <a:gd name="connsiteY1" fmla="*/ 1816768 h 1816768"/>
              <a:gd name="connsiteX2" fmla="*/ 3814011 w 3814011"/>
              <a:gd name="connsiteY2" fmla="*/ 974558 h 1816768"/>
              <a:gd name="connsiteX3" fmla="*/ 3814011 w 3814011"/>
              <a:gd name="connsiteY3" fmla="*/ 986589 h 1816768"/>
              <a:gd name="connsiteX4" fmla="*/ 1937084 w 3814011"/>
              <a:gd name="connsiteY4" fmla="*/ 0 h 1816768"/>
              <a:gd name="connsiteX5" fmla="*/ 0 w 3814011"/>
              <a:gd name="connsiteY5" fmla="*/ 733926 h 18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011" h="1816768">
                <a:moveTo>
                  <a:pt x="0" y="733926"/>
                </a:moveTo>
                <a:lnTo>
                  <a:pt x="1660358" y="1816768"/>
                </a:lnTo>
                <a:lnTo>
                  <a:pt x="3814011" y="974558"/>
                </a:lnTo>
                <a:lnTo>
                  <a:pt x="3814011" y="986589"/>
                </a:lnTo>
                <a:lnTo>
                  <a:pt x="1937084" y="0"/>
                </a:lnTo>
                <a:lnTo>
                  <a:pt x="0" y="733926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296653" y="5546558"/>
            <a:ext cx="326854" cy="324853"/>
          </a:xfrm>
          <a:custGeom>
            <a:avLst/>
            <a:gdLst>
              <a:gd name="connsiteX0" fmla="*/ 0 w 326854"/>
              <a:gd name="connsiteY0" fmla="*/ 36095 h 324853"/>
              <a:gd name="connsiteX1" fmla="*/ 0 w 326854"/>
              <a:gd name="connsiteY1" fmla="*/ 36095 h 324853"/>
              <a:gd name="connsiteX2" fmla="*/ 240631 w 326854"/>
              <a:gd name="connsiteY2" fmla="*/ 24063 h 324853"/>
              <a:gd name="connsiteX3" fmla="*/ 312821 w 326854"/>
              <a:gd name="connsiteY3" fmla="*/ 0 h 324853"/>
              <a:gd name="connsiteX4" fmla="*/ 312821 w 326854"/>
              <a:gd name="connsiteY4" fmla="*/ 108284 h 324853"/>
              <a:gd name="connsiteX5" fmla="*/ 288758 w 326854"/>
              <a:gd name="connsiteY5" fmla="*/ 144379 h 324853"/>
              <a:gd name="connsiteX6" fmla="*/ 264694 w 326854"/>
              <a:gd name="connsiteY6" fmla="*/ 216568 h 324853"/>
              <a:gd name="connsiteX7" fmla="*/ 240631 w 326854"/>
              <a:gd name="connsiteY7" fmla="*/ 276726 h 324853"/>
              <a:gd name="connsiteX8" fmla="*/ 228600 w 326854"/>
              <a:gd name="connsiteY8" fmla="*/ 312821 h 324853"/>
              <a:gd name="connsiteX9" fmla="*/ 204536 w 326854"/>
              <a:gd name="connsiteY9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854" h="324853">
                <a:moveTo>
                  <a:pt x="0" y="36095"/>
                </a:moveTo>
                <a:lnTo>
                  <a:pt x="0" y="36095"/>
                </a:lnTo>
                <a:cubicBezTo>
                  <a:pt x="80210" y="32084"/>
                  <a:pt x="160850" y="33269"/>
                  <a:pt x="240631" y="24063"/>
                </a:cubicBezTo>
                <a:cubicBezTo>
                  <a:pt x="265829" y="21156"/>
                  <a:pt x="312821" y="0"/>
                  <a:pt x="312821" y="0"/>
                </a:cubicBezTo>
                <a:cubicBezTo>
                  <a:pt x="328897" y="48229"/>
                  <a:pt x="333995" y="44761"/>
                  <a:pt x="312821" y="108284"/>
                </a:cubicBezTo>
                <a:cubicBezTo>
                  <a:pt x="308248" y="122002"/>
                  <a:pt x="294631" y="131165"/>
                  <a:pt x="288758" y="144379"/>
                </a:cubicBezTo>
                <a:cubicBezTo>
                  <a:pt x="278456" y="167558"/>
                  <a:pt x="274114" y="193017"/>
                  <a:pt x="264694" y="216568"/>
                </a:cubicBezTo>
                <a:cubicBezTo>
                  <a:pt x="256673" y="236621"/>
                  <a:pt x="248214" y="256504"/>
                  <a:pt x="240631" y="276726"/>
                </a:cubicBezTo>
                <a:cubicBezTo>
                  <a:pt x="236178" y="288601"/>
                  <a:pt x="236209" y="302675"/>
                  <a:pt x="228600" y="312821"/>
                </a:cubicBezTo>
                <a:cubicBezTo>
                  <a:pt x="223219" y="319996"/>
                  <a:pt x="212557" y="320842"/>
                  <a:pt x="204536" y="324853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2084831" y="1658353"/>
            <a:ext cx="6858001" cy="3352800"/>
          </a:xfrm>
          <a:custGeom>
            <a:avLst/>
            <a:gdLst>
              <a:gd name="connsiteX0" fmla="*/ 0 w 3826042"/>
              <a:gd name="connsiteY0" fmla="*/ 757989 h 1852863"/>
              <a:gd name="connsiteX1" fmla="*/ 1672389 w 3826042"/>
              <a:gd name="connsiteY1" fmla="*/ 1852863 h 1852863"/>
              <a:gd name="connsiteX2" fmla="*/ 3826042 w 3826042"/>
              <a:gd name="connsiteY2" fmla="*/ 1022684 h 1852863"/>
              <a:gd name="connsiteX3" fmla="*/ 1937084 w 3826042"/>
              <a:gd name="connsiteY3" fmla="*/ 0 h 1852863"/>
              <a:gd name="connsiteX4" fmla="*/ 0 w 3826042"/>
              <a:gd name="connsiteY4" fmla="*/ 757989 h 18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042" h="1852863">
                <a:moveTo>
                  <a:pt x="0" y="757989"/>
                </a:moveTo>
                <a:lnTo>
                  <a:pt x="1672389" y="1852863"/>
                </a:lnTo>
                <a:lnTo>
                  <a:pt x="3826042" y="1022684"/>
                </a:lnTo>
                <a:lnTo>
                  <a:pt x="1937084" y="0"/>
                </a:lnTo>
                <a:lnTo>
                  <a:pt x="0" y="757989"/>
                </a:lnTo>
                <a:close/>
              </a:path>
            </a:pathLst>
          </a:custGeom>
          <a:solidFill>
            <a:srgbClr val="FFC000">
              <a:alpha val="15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876800" y="4040806"/>
            <a:ext cx="45719" cy="73994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410200" y="41148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391400" y="38100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505200" y="370646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038600" y="254406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648200" y="249234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553200" y="26670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 rot="215984">
            <a:off x="2985632" y="2544765"/>
            <a:ext cx="4818063" cy="1581788"/>
          </a:xfrm>
          <a:prstGeom prst="ellipse">
            <a:avLst/>
          </a:prstGeom>
          <a:noFill/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850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Huckemann</a:t>
            </a:r>
            <a:r>
              <a:rPr lang="en-US" dirty="0" smtClean="0"/>
              <a:t>, </a:t>
            </a:r>
            <a:r>
              <a:rPr lang="en-US" dirty="0" err="1" smtClean="0"/>
              <a:t>Hotz</a:t>
            </a:r>
            <a:r>
              <a:rPr lang="en-US" dirty="0" smtClean="0"/>
              <a:t> &amp; </a:t>
            </a:r>
            <a:r>
              <a:rPr lang="en-US" dirty="0" err="1" smtClean="0"/>
              <a:t>Munk</a:t>
            </a:r>
            <a:r>
              <a:rPr lang="en-US" dirty="0" smtClean="0"/>
              <a:t>  (</a:t>
            </a:r>
            <a:r>
              <a:rPr lang="en-US" dirty="0" err="1" smtClean="0"/>
              <a:t>Geod</a:t>
            </a:r>
            <a:r>
              <a:rPr lang="en-US" dirty="0" smtClean="0"/>
              <a:t>. PCA)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 smtClean="0"/>
              <a:t>Huckemann</a:t>
            </a:r>
            <a:r>
              <a:rPr lang="en-US" dirty="0" smtClean="0"/>
              <a:t> et al (2011)</a:t>
            </a:r>
          </a:p>
        </p:txBody>
      </p:sp>
      <p:pic>
        <p:nvPicPr>
          <p:cNvPr id="1700866" name="Picture 2" descr="https://encrypted-tbn0.gstatic.com/images?q=tbn:ANd9GcQ7o22AZxaWKxlOgjcCCTlTbIYS9JAseaI_PEAkYCe8tPq-pb0Y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767050"/>
            <a:ext cx="1612503" cy="19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0868" name="Picture 4" descr="https://encrypted-tbn3.gstatic.com/images?q=tbn:ANd9GcSw7VBMeb853uG9WtExUu7zBQ3PG7pQ1XEse8uO9yeTX7nOhMr6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62501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0870" name="Picture 6" descr="https://encrypted-tbn3.gstatic.com/images?q=tbn:ANd9GcTOJjwECh6YGVhBekykLiK94XNlu78CNTBqfLva1dx-NE4fFhC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67050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55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</p:txBody>
      </p:sp>
    </p:spTree>
    <p:extLst>
      <p:ext uri="{BB962C8B-B14F-4D97-AF65-F5344CB8AC3E}">
        <p14:creationId xmlns:p14="http://schemas.microsoft.com/office/powerpoint/2010/main" val="3637509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Counterexample: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Data follows Tropic of Capricorn</a:t>
            </a:r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t="11066" r="74724" b="19366"/>
          <a:stretch>
            <a:fillRect/>
          </a:stretch>
        </p:blipFill>
        <p:spPr bwMode="auto">
          <a:xfrm>
            <a:off x="7005638" y="4343400"/>
            <a:ext cx="2138362" cy="220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819400" y="4343400"/>
            <a:ext cx="4343400" cy="914400"/>
            <a:chOff x="2819400" y="4343400"/>
            <a:chExt cx="4343400" cy="914400"/>
          </a:xfrm>
        </p:grpSpPr>
        <p:sp>
          <p:nvSpPr>
            <p:cNvPr id="2" name="TextBox 1"/>
            <p:cNvSpPr txBox="1"/>
            <p:nvPr/>
          </p:nvSpPr>
          <p:spPr>
            <a:xfrm>
              <a:off x="2819400" y="4343400"/>
              <a:ext cx="30444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Realizations of Spoke in</a:t>
              </a:r>
            </a:p>
            <a:p>
              <a:r>
                <a:rPr lang="en-US" dirty="0" err="1" smtClean="0">
                  <a:solidFill>
                    <a:srgbClr val="0000FF"/>
                  </a:solidFill>
                </a:rPr>
                <a:t>Blad</a:t>
              </a:r>
              <a:r>
                <a:rPr lang="en-US" dirty="0" smtClean="0">
                  <a:solidFill>
                    <a:srgbClr val="0000FF"/>
                  </a:solidFill>
                </a:rPr>
                <a:t>.-Prost</a:t>
              </a:r>
              <a:r>
                <a:rPr lang="en-US" dirty="0">
                  <a:solidFill>
                    <a:srgbClr val="0000FF"/>
                  </a:solidFill>
                </a:rPr>
                <a:t>.</a:t>
              </a:r>
              <a:r>
                <a:rPr lang="en-US" dirty="0" smtClean="0">
                  <a:solidFill>
                    <a:srgbClr val="0000FF"/>
                  </a:solidFill>
                </a:rPr>
                <a:t>-Rect. Simulator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5867400" y="4953000"/>
              <a:ext cx="1295400" cy="3048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1932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Huckemann</a:t>
            </a:r>
            <a:r>
              <a:rPr lang="en-US" dirty="0" smtClean="0"/>
              <a:t>, </a:t>
            </a:r>
            <a:r>
              <a:rPr lang="en-US" dirty="0" err="1" smtClean="0"/>
              <a:t>Hotz</a:t>
            </a:r>
            <a:r>
              <a:rPr lang="en-US" dirty="0" smtClean="0"/>
              <a:t> &amp; </a:t>
            </a:r>
            <a:r>
              <a:rPr lang="en-US" dirty="0" err="1" smtClean="0"/>
              <a:t>Munk</a:t>
            </a:r>
            <a:r>
              <a:rPr lang="en-US" dirty="0" smtClean="0"/>
              <a:t>  (</a:t>
            </a:r>
            <a:r>
              <a:rPr lang="en-US" dirty="0" err="1" smtClean="0"/>
              <a:t>Geod</a:t>
            </a:r>
            <a:r>
              <a:rPr lang="en-US" dirty="0" smtClean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</a:t>
            </a:r>
            <a:r>
              <a:rPr lang="en-US" dirty="0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 (</a:t>
            </a:r>
            <a:r>
              <a:rPr lang="en-US" dirty="0" err="1" smtClean="0"/>
              <a:t>Princ</a:t>
            </a:r>
            <a:r>
              <a:rPr lang="en-US" dirty="0" smtClean="0"/>
              <a:t>. Arc Anal.)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Jung et al (2011)</a:t>
            </a:r>
          </a:p>
        </p:txBody>
      </p:sp>
    </p:spTree>
    <p:extLst>
      <p:ext uri="{BB962C8B-B14F-4D97-AF65-F5344CB8AC3E}">
        <p14:creationId xmlns:p14="http://schemas.microsoft.com/office/powerpoint/2010/main" val="561742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Huckemann, Hotz &amp; Munk  (</a:t>
            </a:r>
            <a:r>
              <a:rPr lang="en-US" dirty="0" err="1" smtClean="0"/>
              <a:t>Geod</a:t>
            </a:r>
            <a:r>
              <a:rPr lang="en-US" dirty="0" smtClean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</a:t>
            </a:r>
            <a:r>
              <a:rPr lang="en-US" dirty="0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Jung, Foskey &amp; Marron  (</a:t>
            </a:r>
            <a:r>
              <a:rPr lang="en-US" dirty="0" err="1" smtClean="0"/>
              <a:t>Princ</a:t>
            </a:r>
            <a:r>
              <a:rPr lang="en-US" dirty="0" smtClean="0"/>
              <a:t>. Arc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 circle</a:t>
            </a:r>
            <a:r>
              <a:rPr lang="en-US" dirty="0" smtClean="0"/>
              <a:t> to data</a:t>
            </a:r>
          </a:p>
          <a:p>
            <a:pPr lvl="1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(motivated by conformal maps)</a:t>
            </a:r>
          </a:p>
        </p:txBody>
      </p:sp>
    </p:spTree>
    <p:extLst>
      <p:ext uri="{BB962C8B-B14F-4D97-AF65-F5344CB8AC3E}">
        <p14:creationId xmlns:p14="http://schemas.microsoft.com/office/powerpoint/2010/main" val="4088951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Triangle Shape Space:  Represent as Sphere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 pitchFamily="2" charset="2"/>
                  </a:rPr>
                  <a:t>  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 pitchFamily="2" charset="2"/>
                  </a:rPr>
                  <a:t> </a:t>
                </a:r>
                <a:r>
                  <a:rPr lang="en-US" dirty="0" smtClean="0"/>
                  <a:t>  </a:t>
                </a:r>
                <a:r>
                  <a:rPr lang="en-US" dirty="0" smtClean="0">
                    <a:sym typeface="Wingdings" pitchFamily="2" charset="2"/>
                  </a:rPr>
                  <a:t> 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					scaling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                                          </a:t>
                </a:r>
                <a:r>
                  <a:rPr lang="en-US" sz="1400" dirty="0" smtClean="0"/>
                  <a:t>(thanks to Wikipedia)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41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0" cy="7620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905000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986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4909" r="9274" b="4028"/>
          <a:stretch>
            <a:fillRect/>
          </a:stretch>
        </p:blipFill>
        <p:spPr bwMode="auto">
          <a:xfrm>
            <a:off x="533400" y="1431925"/>
            <a:ext cx="8001000" cy="533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086860" y="1447800"/>
            <a:ext cx="3485140" cy="2209800"/>
            <a:chOff x="1086860" y="1447800"/>
            <a:chExt cx="3485140" cy="2209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086860" y="1447800"/>
                  <a:ext cx="1884940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C000"/>
                      </a:solidFill>
                    </a:rPr>
                    <a:t>Note:</a:t>
                  </a:r>
                </a:p>
                <a:p>
                  <a:r>
                    <a:rPr lang="en-US" sz="2400" dirty="0" smtClean="0">
                      <a:solidFill>
                        <a:srgbClr val="FFC000"/>
                      </a:solidFill>
                    </a:rPr>
                    <a:t>“Backwards</a:t>
                  </a:r>
                </a:p>
                <a:p>
                  <a:r>
                    <a:rPr lang="en-US" sz="2400" dirty="0" smtClean="0">
                      <a:solidFill>
                        <a:srgbClr val="FFC000"/>
                      </a:solidFill>
                    </a:rPr>
                    <a:t> Mean”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endParaRPr lang="en-US" sz="2400" dirty="0" smtClean="0">
                    <a:solidFill>
                      <a:srgbClr val="FFC000"/>
                    </a:solidFill>
                  </a:endParaRPr>
                </a:p>
                <a:p>
                  <a:r>
                    <a:rPr lang="en-US" sz="2400" dirty="0" smtClean="0">
                      <a:solidFill>
                        <a:srgbClr val="FFC000"/>
                      </a:solidFill>
                    </a:rPr>
                    <a:t>Projections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860" y="1447800"/>
                  <a:ext cx="1884940" cy="1569660"/>
                </a:xfrm>
                <a:prstGeom prst="rect">
                  <a:avLst/>
                </a:prstGeom>
                <a:blipFill>
                  <a:blip r:embed="rId4"/>
                  <a:stretch>
                    <a:fillRect l="-4839" t="-2724" b="-81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>
              <a:off x="2743200" y="2819400"/>
              <a:ext cx="1828800" cy="83820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7721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 circle</a:t>
            </a:r>
            <a:r>
              <a:rPr lang="en-US" dirty="0" smtClean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Can give </a:t>
            </a:r>
            <a:r>
              <a:rPr lang="en-US" i="1" dirty="0" smtClean="0"/>
              <a:t>better fit</a:t>
            </a:r>
            <a:r>
              <a:rPr lang="en-US" dirty="0" smtClean="0"/>
              <a:t> than geodesics</a:t>
            </a:r>
          </a:p>
        </p:txBody>
      </p:sp>
    </p:spTree>
    <p:extLst>
      <p:ext uri="{BB962C8B-B14F-4D97-AF65-F5344CB8AC3E}">
        <p14:creationId xmlns:p14="http://schemas.microsoft.com/office/powerpoint/2010/main" val="1395939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 circle</a:t>
            </a:r>
            <a:r>
              <a:rPr lang="en-US" dirty="0" smtClean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Can give </a:t>
            </a:r>
            <a:r>
              <a:rPr lang="en-US" i="1" dirty="0" smtClean="0"/>
              <a:t>better fit</a:t>
            </a:r>
            <a:r>
              <a:rPr lang="en-US" dirty="0" smtClean="0"/>
              <a:t> than geodesics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Observed for simulated s-rep example</a:t>
            </a:r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52825"/>
            <a:ext cx="8810625" cy="330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3478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Challenge being addressed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6252" r="9274" b="4028"/>
          <a:stretch>
            <a:fillRect/>
          </a:stretch>
        </p:blipFill>
        <p:spPr bwMode="auto">
          <a:xfrm>
            <a:off x="611188" y="1395413"/>
            <a:ext cx="7923212" cy="5164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72200" y="2057400"/>
            <a:ext cx="21884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Interesting</a:t>
            </a:r>
          </a:p>
          <a:p>
            <a:r>
              <a:rPr lang="en-US" sz="3200" dirty="0" smtClean="0"/>
              <a:t>Results:</a:t>
            </a:r>
          </a:p>
          <a:p>
            <a:r>
              <a:rPr lang="en-US" sz="3200" dirty="0" smtClean="0"/>
              <a:t>Kim (2018)</a:t>
            </a:r>
          </a:p>
        </p:txBody>
      </p:sp>
    </p:spTree>
    <p:extLst>
      <p:ext uri="{BB962C8B-B14F-4D97-AF65-F5344CB8AC3E}">
        <p14:creationId xmlns:p14="http://schemas.microsoft.com/office/powerpoint/2010/main" val="1201621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Bookstein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dirty="0" err="1" smtClean="0"/>
              <a:t>Mardia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(recall major monographs)</a:t>
            </a:r>
          </a:p>
        </p:txBody>
      </p:sp>
    </p:spTree>
    <p:extLst>
      <p:ext uri="{BB962C8B-B14F-4D97-AF65-F5344CB8AC3E}">
        <p14:creationId xmlns:p14="http://schemas.microsoft.com/office/powerpoint/2010/main" val="4062420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Digit 3 Data</a:t>
            </a:r>
          </a:p>
        </p:txBody>
      </p:sp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grpSp>
        <p:nvGrpSpPr>
          <p:cNvPr id="2" name="Group 1"/>
          <p:cNvGrpSpPr/>
          <p:nvPr/>
        </p:nvGrpSpPr>
        <p:grpSpPr>
          <a:xfrm>
            <a:off x="2819400" y="1143000"/>
            <a:ext cx="6324600" cy="4284663"/>
            <a:chOff x="2819400" y="1524000"/>
            <a:chExt cx="6324600" cy="4284663"/>
          </a:xfrm>
        </p:grpSpPr>
        <p:pic>
          <p:nvPicPr>
            <p:cNvPr id="13517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3205" t="31142" r="7922" b="5415"/>
            <a:stretch>
              <a:fillRect/>
            </a:stretch>
          </p:blipFill>
          <p:spPr bwMode="auto">
            <a:xfrm>
              <a:off x="3683000" y="1524000"/>
              <a:ext cx="5461000" cy="42846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cxnSp>
          <p:nvCxnSpPr>
            <p:cNvPr id="135174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2819400" y="4191000"/>
              <a:ext cx="914400" cy="1447800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  <p:sp>
        <p:nvSpPr>
          <p:cNvPr id="4" name="TextBox 3"/>
          <p:cNvSpPr txBox="1"/>
          <p:nvPr/>
        </p:nvSpPr>
        <p:spPr>
          <a:xfrm>
            <a:off x="4114800" y="2590800"/>
            <a:ext cx="4819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Handwritten (by different people)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715000"/>
            <a:ext cx="8213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Current Approach:  Deep Learning,   </a:t>
            </a:r>
            <a:r>
              <a:rPr lang="en-US" sz="2400" dirty="0"/>
              <a:t> </a:t>
            </a:r>
            <a:r>
              <a:rPr lang="en-US" sz="2400" dirty="0" smtClean="0"/>
              <a:t> Early Attempt Was…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3500735"/>
            <a:ext cx="4155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Goal:  Automatic Recognition</a:t>
            </a:r>
          </a:p>
        </p:txBody>
      </p:sp>
    </p:spTree>
    <p:extLst>
      <p:ext uri="{BB962C8B-B14F-4D97-AF65-F5344CB8AC3E}">
        <p14:creationId xmlns:p14="http://schemas.microsoft.com/office/powerpoint/2010/main" val="1802967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Bookstein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dirty="0" err="1" smtClean="0"/>
              <a:t>Mardia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Digit 3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(digitized to 13 landmarks)</a:t>
            </a:r>
          </a:p>
        </p:txBody>
      </p:sp>
      <p:cxnSp>
        <p:nvCxnSpPr>
          <p:cNvPr id="136196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6197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36198" name="Picture 2"/>
          <p:cNvPicPr>
            <a:picLocks noChangeAspect="1" noChangeArrowheads="1"/>
          </p:cNvPicPr>
          <p:nvPr/>
        </p:nvPicPr>
        <p:blipFill>
          <a:blip r:embed="rId3" cstate="print"/>
          <a:srcRect l="22449" t="29788" r="15846" b="10832"/>
          <a:stretch>
            <a:fillRect/>
          </a:stretch>
        </p:blipFill>
        <p:spPr bwMode="auto">
          <a:xfrm>
            <a:off x="4038600" y="1447800"/>
            <a:ext cx="4273550" cy="401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1621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Typical Viewpoint: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Variation in Shape is </a:t>
            </a:r>
            <a:r>
              <a:rPr lang="en-US" u="sng" dirty="0" smtClean="0"/>
              <a:t>Goal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Other Variation+ is </a:t>
            </a:r>
            <a:r>
              <a:rPr lang="en-US" i="1" dirty="0" smtClean="0"/>
              <a:t>Nuisance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Recall Main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Represent Shapes as Coordinates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“Mod Out” </a:t>
            </a:r>
            <a:r>
              <a:rPr lang="en-US" dirty="0" err="1"/>
              <a:t>Transl’n</a:t>
            </a:r>
            <a:r>
              <a:rPr lang="en-US" dirty="0"/>
              <a:t>, </a:t>
            </a:r>
            <a:r>
              <a:rPr lang="en-US" dirty="0" err="1"/>
              <a:t>Rotat’n</a:t>
            </a:r>
            <a:r>
              <a:rPr lang="en-US" dirty="0"/>
              <a:t>, </a:t>
            </a:r>
            <a:r>
              <a:rPr lang="en-US" dirty="0" smtClean="0"/>
              <a:t>Scale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u="sng" dirty="0" smtClean="0"/>
              <a:t>Shapes</a:t>
            </a:r>
            <a:r>
              <a:rPr lang="en-US" dirty="0" smtClean="0"/>
              <a:t> (Equiv. Classes) as </a:t>
            </a:r>
            <a:r>
              <a:rPr lang="en-US" u="sng" dirty="0" smtClean="0"/>
              <a:t>Data Objects</a:t>
            </a:r>
            <a:endParaRPr lang="en-US" u="sng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959323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Typical Viewpoint: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Variation in Shape is </a:t>
            </a:r>
            <a:r>
              <a:rPr lang="en-US" u="sng" dirty="0" smtClean="0"/>
              <a:t>Goal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Other Variation+ is </a:t>
            </a:r>
            <a:r>
              <a:rPr lang="en-US" i="1" dirty="0" smtClean="0"/>
              <a:t>Nuisance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Study </a:t>
            </a:r>
            <a:r>
              <a:rPr lang="en-US" u="sng" dirty="0" smtClean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Treat </a:t>
            </a:r>
            <a:r>
              <a:rPr lang="en-US" i="1" dirty="0" smtClean="0"/>
              <a:t>Shape as Nuisance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77997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Take </a:t>
            </a:r>
            <a:r>
              <a:rPr lang="en-US" u="sng" dirty="0" smtClean="0"/>
              <a:t>Motions</a:t>
            </a:r>
            <a:r>
              <a:rPr lang="en-US" u="sng" dirty="0"/>
              <a:t> as Data Objects</a:t>
            </a:r>
            <a:endParaRPr lang="en-US" i="1" u="sng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Study </a:t>
            </a:r>
            <a:r>
              <a:rPr lang="en-US" u="sng" dirty="0" smtClean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Treat </a:t>
            </a:r>
            <a:r>
              <a:rPr lang="en-US" i="1" dirty="0" smtClean="0"/>
              <a:t>Shape as Nuisance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26259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762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553200" y="3581400"/>
            <a:ext cx="25987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Hemispheres</a:t>
            </a:r>
          </a:p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Are </a:t>
            </a:r>
          </a:p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Reflections</a:t>
            </a:r>
          </a:p>
        </p:txBody>
      </p:sp>
      <p:grpSp>
        <p:nvGrpSpPr>
          <p:cNvPr id="1691650" name="Group 1691649"/>
          <p:cNvGrpSpPr/>
          <p:nvPr/>
        </p:nvGrpSpPr>
        <p:grpSpPr>
          <a:xfrm>
            <a:off x="152400" y="2057400"/>
            <a:ext cx="4572000" cy="1077218"/>
            <a:chOff x="152400" y="2057400"/>
            <a:chExt cx="457200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2057400"/>
              <a:ext cx="212109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dirty="0" smtClean="0">
                  <a:solidFill>
                    <a:srgbClr val="00B050"/>
                  </a:solidFill>
                </a:rPr>
                <a:t>Equilateral</a:t>
              </a:r>
            </a:p>
            <a:p>
              <a:pPr>
                <a:defRPr/>
              </a:pPr>
              <a:r>
                <a:rPr lang="en-US" sz="3200" dirty="0" smtClean="0">
                  <a:solidFill>
                    <a:srgbClr val="00B050"/>
                  </a:solidFill>
                </a:rPr>
                <a:t>Triangles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286000" y="2590800"/>
              <a:ext cx="2438400" cy="762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1651" name="Group 1691650"/>
          <p:cNvGrpSpPr/>
          <p:nvPr/>
        </p:nvGrpSpPr>
        <p:grpSpPr>
          <a:xfrm>
            <a:off x="76200" y="4409182"/>
            <a:ext cx="5410200" cy="1077218"/>
            <a:chOff x="76200" y="4409182"/>
            <a:chExt cx="5410200" cy="1077218"/>
          </a:xfrm>
        </p:grpSpPr>
        <p:sp>
          <p:nvSpPr>
            <p:cNvPr id="38" name="TextBox 37"/>
            <p:cNvSpPr txBox="1"/>
            <p:nvPr/>
          </p:nvSpPr>
          <p:spPr>
            <a:xfrm>
              <a:off x="76200" y="4409182"/>
              <a:ext cx="24398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dirty="0" smtClean="0">
                  <a:solidFill>
                    <a:srgbClr val="0000FF"/>
                  </a:solidFill>
                </a:rPr>
                <a:t>Co-Linear</a:t>
              </a:r>
            </a:p>
            <a:p>
              <a:pPr>
                <a:defRPr/>
              </a:pPr>
              <a:r>
                <a:rPr lang="en-US" sz="3200" dirty="0" smtClean="0">
                  <a:solidFill>
                    <a:srgbClr val="0000FF"/>
                  </a:solidFill>
                </a:rPr>
                <a:t>Point Triples</a:t>
              </a:r>
            </a:p>
          </p:txBody>
        </p:sp>
        <p:cxnSp>
          <p:nvCxnSpPr>
            <p:cNvPr id="41" name="Straight Arrow Connector 40"/>
            <p:cNvCxnSpPr>
              <a:stCxn id="38" idx="3"/>
            </p:cNvCxnSpPr>
            <p:nvPr/>
          </p:nvCxnSpPr>
          <p:spPr>
            <a:xfrm flipV="1">
              <a:off x="2516035" y="4449762"/>
              <a:ext cx="455765" cy="49802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8" idx="3"/>
            </p:cNvCxnSpPr>
            <p:nvPr/>
          </p:nvCxnSpPr>
          <p:spPr>
            <a:xfrm>
              <a:off x="2516035" y="4947791"/>
              <a:ext cx="2970365" cy="20326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3180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Take </a:t>
            </a:r>
            <a:r>
              <a:rPr lang="en-US" u="sng" dirty="0" smtClean="0"/>
              <a:t>Motions</a:t>
            </a:r>
            <a:r>
              <a:rPr lang="en-US" u="sng" dirty="0"/>
              <a:t> as Data Objects</a:t>
            </a:r>
            <a:endParaRPr lang="en-US" i="1" u="sng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Chang (1988)</a:t>
            </a: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Royer &amp; Chang (1991</a:t>
            </a:r>
            <a:r>
              <a:rPr lang="en-US" dirty="0" smtClean="0"/>
              <a:t>)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i="1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sz="1600" dirty="0" smtClean="0"/>
              <a:t>                                       Thanks to Wikipedia</a:t>
            </a:r>
            <a:endParaRPr lang="en-US" sz="1600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184322" name="Picture 2" descr="http://upload.wikimedia.org/wikipedia/commons/thumb/7/7c/Global_plate_motion_2008-04-17.jpg/300px-Global_plate_motion_2008-04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46189"/>
            <a:ext cx="4120487" cy="29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66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Digit 3 Data</a:t>
            </a:r>
          </a:p>
        </p:txBody>
      </p:sp>
      <p:pic>
        <p:nvPicPr>
          <p:cNvPr id="135172" name="Picture 2"/>
          <p:cNvPicPr>
            <a:picLocks noChangeAspect="1" noChangeArrowheads="1"/>
          </p:cNvPicPr>
          <p:nvPr/>
        </p:nvPicPr>
        <p:blipFill>
          <a:blip r:embed="rId3" cstate="print"/>
          <a:srcRect l="13205" t="31142" r="7922" b="5415"/>
          <a:stretch>
            <a:fillRect/>
          </a:stretch>
        </p:blipFill>
        <p:spPr bwMode="auto">
          <a:xfrm>
            <a:off x="3683000" y="1524000"/>
            <a:ext cx="5461000" cy="428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5174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283222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Key Step:    </a:t>
            </a:r>
            <a:r>
              <a:rPr lang="en-US" i="1" smtClean="0"/>
              <a:t>mod out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Translation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Scaling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Rotation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Result: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Data Objects   </a:t>
            </a:r>
            <a:r>
              <a:rPr lang="en-US" smtClean="0">
                <a:sym typeface="Wingdings" pitchFamily="2" charset="2"/>
              </a:rPr>
              <a:t></a:t>
            </a: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   </a:t>
            </a:r>
            <a:r>
              <a:rPr lang="en-US" smtClean="0">
                <a:sym typeface="Wingdings" pitchFamily="2" charset="2"/>
              </a:rPr>
              <a:t></a:t>
            </a:r>
            <a:r>
              <a:rPr lang="en-US" smtClean="0"/>
              <a:t>   points on Manifold  ( ~  S</a:t>
            </a:r>
            <a:r>
              <a:rPr lang="en-US" baseline="30000" smtClean="0"/>
              <a:t>2k-4</a:t>
            </a:r>
            <a:r>
              <a:rPr lang="en-US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8317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Currently popular approaches to PCA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§"/>
                </a:pPr>
                <a:r>
                  <a:rPr lang="en-US" dirty="0" smtClean="0"/>
                  <a:t>Early:    PCA on projections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§"/>
                </a:pPr>
                <a:r>
                  <a:rPr lang="en-US" dirty="0" smtClean="0"/>
                  <a:t>Fletcher:    Geodesics through mean</a:t>
                </a:r>
              </a:p>
              <a:p>
                <a:pPr eaLnBrk="1" hangingPunct="1">
                  <a:lnSpc>
                    <a:spcPct val="110000"/>
                  </a:lnSpc>
                  <a:buSzPct val="100000"/>
                  <a:buFont typeface="Wingdings" pitchFamily="2" charset="2"/>
                  <a:buChar char="§"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SzPct val="100000"/>
                  <a:buFont typeface="Wingdings" pitchFamily="2" charset="2"/>
                  <a:buChar char="§"/>
                </a:pPr>
                <a:endParaRPr lang="en-US" dirty="0"/>
              </a:p>
              <a:p>
                <a:pPr marL="0" indent="0" eaLnBrk="1" hangingPunct="1">
                  <a:lnSpc>
                    <a:spcPct val="110000"/>
                  </a:lnSpc>
                  <a:buSzPct val="100000"/>
                  <a:buNone/>
                </a:pPr>
                <a:endParaRPr lang="en-US" dirty="0"/>
              </a:p>
              <a:p>
                <a:pPr marL="0" indent="0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(Tangent Plane Analysis)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8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272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Currently popular approaches to PCA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§"/>
                </a:pPr>
                <a:r>
                  <a:rPr lang="en-US" dirty="0" smtClean="0"/>
                  <a:t>Early:    PCA on projections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§"/>
                </a:pPr>
                <a:r>
                  <a:rPr lang="en-US" dirty="0" smtClean="0"/>
                  <a:t>Fletcher:    Geodesics through mean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§"/>
                </a:pPr>
                <a:r>
                  <a:rPr lang="en-US" dirty="0" err="1" smtClean="0"/>
                  <a:t>Huckemann</a:t>
                </a:r>
                <a:r>
                  <a:rPr lang="en-US" dirty="0" smtClean="0"/>
                  <a:t>, et al:    Any Geodesic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§"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New Approach: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 smtClean="0"/>
                  <a:t>Principal Nested Sphere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8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326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Main Goal: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Extend Principal Arc Analysis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Jung, Dryden &amp; </a:t>
                </a:r>
                <a:r>
                  <a:rPr lang="en-US" dirty="0" err="1" smtClean="0"/>
                  <a:t>Marron</a:t>
                </a:r>
                <a:r>
                  <a:rPr lang="en-US" dirty="0" smtClean="0"/>
                  <a:t> (2012)</a:t>
                </a: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18274" name="Picture 2" descr="https://encrypted-tbn3.gstatic.com/images?q=tbn:ANd9GcRI1mYWg3b3Bbsedgc7TqK8T8ONYtWQ8Akz64Dkjycv3v2kK2YR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6881"/>
            <a:ext cx="2057400" cy="28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8276" name="Picture 4" descr="http://www.maths.nottingham.ac.uk/%7Eild/images/ild-rec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60" y="3886199"/>
            <a:ext cx="2183640" cy="296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83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Main Goal: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Extend Principal Arc Analysis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9268" name="Picture 2"/>
          <p:cNvPicPr>
            <a:picLocks noChangeAspect="1" noChangeArrowheads="1"/>
          </p:cNvPicPr>
          <p:nvPr/>
        </p:nvPicPr>
        <p:blipFill>
          <a:blip r:embed="rId4" cstate="print"/>
          <a:srcRect l="28986" t="34909" r="28986" b="21483"/>
          <a:stretch>
            <a:fillRect/>
          </a:stretch>
        </p:blipFill>
        <p:spPr bwMode="auto">
          <a:xfrm>
            <a:off x="1143000" y="3051175"/>
            <a:ext cx="4249738" cy="380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1063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Principal Nested Spheres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5557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 smtClean="0"/>
                  <a:t>Jung et al (2012)</a:t>
                </a:r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Context:</a:t>
                </a:r>
              </a:p>
              <a:p>
                <a:pPr marL="0" indent="0" algn="l">
                  <a:buNone/>
                </a:pPr>
                <a:r>
                  <a:rPr lang="en-US" alt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 smtClean="0"/>
                  <a:t> – dim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Sphere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(in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dirty="0" smtClean="0"/>
                  <a:t>)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55750"/>
                <a:ext cx="8534399" cy="4768850"/>
              </a:xfrm>
              <a:blipFill>
                <a:blip r:embed="rId3"/>
                <a:stretch>
                  <a:fillRect l="-1786" t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844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Principal Nested Spheres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 smtClean="0"/>
                  <a:t>For </a:t>
                </a:r>
                <a:r>
                  <a:rPr lang="en-US" altLang="en-US" dirty="0" smtClean="0">
                    <a:solidFill>
                      <a:srgbClr val="3333FF"/>
                    </a:solidFill>
                  </a:rPr>
                  <a:t>data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en-US" dirty="0" smtClean="0"/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Consider an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dirty="0" smtClean="0"/>
                  <a:t> for a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“Rank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dirty="0" smtClean="0"/>
              </a:p>
              <a:p>
                <a:pPr marL="0" indent="0" algn="l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</a:t>
                </a:r>
                <a:r>
                  <a:rPr lang="en-US" altLang="en-US" dirty="0" err="1" smtClean="0"/>
                  <a:t>Approxi’n</a:t>
                </a:r>
                <a:r>
                  <a:rPr lang="en-US" altLang="en-US" dirty="0" smtClean="0"/>
                  <a:t>”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79550"/>
                <a:ext cx="8534399" cy="4768850"/>
              </a:xfrm>
              <a:blipFill>
                <a:blip r:embed="rId2"/>
                <a:stretch>
                  <a:fillRect l="-1858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1810" y="2813384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04033" y="2857500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94119" y="2881563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>
            <a:off x="6705600" y="3952685"/>
            <a:ext cx="152400" cy="162115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72993" y="2294607"/>
            <a:ext cx="3600734" cy="1588427"/>
            <a:chOff x="4472993" y="2294607"/>
            <a:chExt cx="3600734" cy="1588427"/>
          </a:xfrm>
        </p:grpSpPr>
        <p:sp>
          <p:nvSpPr>
            <p:cNvPr id="4" name="Arc 3"/>
            <p:cNvSpPr/>
            <p:nvPr/>
          </p:nvSpPr>
          <p:spPr bwMode="auto">
            <a:xfrm rot="5847977">
              <a:off x="5490320" y="1308799"/>
              <a:ext cx="1556908" cy="3591562"/>
            </a:xfrm>
            <a:prstGeom prst="arc">
              <a:avLst>
                <a:gd name="adj1" fmla="val 16200000"/>
                <a:gd name="adj2" fmla="val 5502433"/>
              </a:avLst>
            </a:prstGeom>
            <a:noFill/>
            <a:ln w="508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7" name="Arc 6"/>
            <p:cNvSpPr/>
            <p:nvPr/>
          </p:nvSpPr>
          <p:spPr bwMode="auto">
            <a:xfrm rot="16805558">
              <a:off x="5558575" y="1220064"/>
              <a:ext cx="1440609" cy="3589695"/>
            </a:xfrm>
            <a:prstGeom prst="arc">
              <a:avLst>
                <a:gd name="adj1" fmla="val 16087458"/>
                <a:gd name="adj2" fmla="val 5380625"/>
              </a:avLst>
            </a:prstGeom>
            <a:noFill/>
            <a:ln w="50800" cap="flat" cmpd="sng" algn="ctr">
              <a:solidFill>
                <a:schemeClr val="accent6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048000" y="5486400"/>
            <a:ext cx="5674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Determined by a Slicing Plane</a:t>
            </a:r>
          </a:p>
        </p:txBody>
      </p:sp>
    </p:spTree>
    <p:extLst>
      <p:ext uri="{BB962C8B-B14F-4D97-AF65-F5344CB8AC3E}">
        <p14:creationId xmlns:p14="http://schemas.microsoft.com/office/powerpoint/2010/main" val="368131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Principal Nested Spheres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1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 smtClean="0"/>
                  <a:t>For </a:t>
                </a:r>
                <a:r>
                  <a:rPr lang="en-US" altLang="en-US" dirty="0" smtClean="0">
                    <a:solidFill>
                      <a:srgbClr val="3333FF"/>
                    </a:solidFill>
                  </a:rPr>
                  <a:t>data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en-US" dirty="0" smtClean="0"/>
              </a:p>
              <a:p>
                <a:pPr marL="0" indent="0" algn="l">
                  <a:buNone/>
                </a:pPr>
                <a:endParaRPr lang="en-US" altLang="en-US" dirty="0" smtClean="0"/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1479550"/>
                <a:ext cx="8534399" cy="4768850"/>
              </a:xfrm>
              <a:blipFill>
                <a:blip r:embed="rId2"/>
                <a:stretch>
                  <a:fillRect l="-1857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1810" y="2813384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04033" y="2857500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94119" y="2881563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>
            <a:off x="6705600" y="3952685"/>
            <a:ext cx="152400" cy="162115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2117711" y="778420"/>
            <a:ext cx="6585457" cy="5930872"/>
            <a:chOff x="2117711" y="778420"/>
            <a:chExt cx="6585457" cy="5930872"/>
          </a:xfrm>
        </p:grpSpPr>
        <p:grpSp>
          <p:nvGrpSpPr>
            <p:cNvPr id="12" name="Group 11"/>
            <p:cNvGrpSpPr/>
            <p:nvPr/>
          </p:nvGrpSpPr>
          <p:grpSpPr>
            <a:xfrm>
              <a:off x="4677914" y="778420"/>
              <a:ext cx="2408685" cy="5930872"/>
              <a:chOff x="4677914" y="778420"/>
              <a:chExt cx="2408685" cy="5930872"/>
            </a:xfrm>
          </p:grpSpPr>
          <p:sp>
            <p:nvSpPr>
              <p:cNvPr id="6" name="Arc 5"/>
              <p:cNvSpPr/>
              <p:nvPr/>
            </p:nvSpPr>
            <p:spPr bwMode="auto">
              <a:xfrm rot="16982826">
                <a:off x="4411214" y="3048721"/>
                <a:ext cx="990600" cy="457200"/>
              </a:xfrm>
              <a:prstGeom prst="arc">
                <a:avLst>
                  <a:gd name="adj1" fmla="val 16200000"/>
                  <a:gd name="adj2" fmla="val 19752393"/>
                </a:avLst>
              </a:prstGeom>
              <a:noFill/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/>
            </p:nvSpPr>
            <p:spPr bwMode="auto">
              <a:xfrm rot="16003427">
                <a:off x="3779453" y="3402145"/>
                <a:ext cx="5930872" cy="683421"/>
              </a:xfrm>
              <a:prstGeom prst="arc">
                <a:avLst>
                  <a:gd name="adj1" fmla="val 15495781"/>
                  <a:gd name="adj2" fmla="val 20302789"/>
                </a:avLst>
              </a:prstGeom>
              <a:noFill/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Arc 13"/>
              <p:cNvSpPr/>
              <p:nvPr/>
            </p:nvSpPr>
            <p:spPr bwMode="auto">
              <a:xfrm rot="5134147">
                <a:off x="5936215" y="3378822"/>
                <a:ext cx="1288991" cy="456359"/>
              </a:xfrm>
              <a:prstGeom prst="arc">
                <a:avLst>
                  <a:gd name="adj1" fmla="val 19632871"/>
                  <a:gd name="adj2" fmla="val 20302789"/>
                </a:avLst>
              </a:prstGeom>
              <a:noFill/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Arc 14"/>
              <p:cNvSpPr/>
              <p:nvPr/>
            </p:nvSpPr>
            <p:spPr bwMode="auto">
              <a:xfrm rot="17109412">
                <a:off x="5232982" y="3098984"/>
                <a:ext cx="1419528" cy="403162"/>
              </a:xfrm>
              <a:prstGeom prst="arc">
                <a:avLst>
                  <a:gd name="adj1" fmla="val 11815032"/>
                  <a:gd name="adj2" fmla="val 20414641"/>
                </a:avLst>
              </a:prstGeom>
              <a:noFill/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117711" y="5486400"/>
              <a:ext cx="65854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F0"/>
                  </a:solidFill>
                </a:rPr>
                <a:t>Along Surface (Geodesic Distance)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856" y="2209800"/>
            <a:ext cx="7844871" cy="1752600"/>
            <a:chOff x="228856" y="2209800"/>
            <a:chExt cx="7844871" cy="1752600"/>
          </a:xfrm>
        </p:grpSpPr>
        <p:grpSp>
          <p:nvGrpSpPr>
            <p:cNvPr id="8" name="Group 7"/>
            <p:cNvGrpSpPr/>
            <p:nvPr/>
          </p:nvGrpSpPr>
          <p:grpSpPr>
            <a:xfrm>
              <a:off x="4472993" y="2294607"/>
              <a:ext cx="3600734" cy="1667793"/>
              <a:chOff x="4472993" y="2294607"/>
              <a:chExt cx="3600734" cy="1667793"/>
            </a:xfrm>
          </p:grpSpPr>
          <p:sp>
            <p:nvSpPr>
              <p:cNvPr id="4" name="Arc 3"/>
              <p:cNvSpPr/>
              <p:nvPr/>
            </p:nvSpPr>
            <p:spPr bwMode="auto">
              <a:xfrm rot="5847977">
                <a:off x="5490320" y="1308799"/>
                <a:ext cx="1556908" cy="3591562"/>
              </a:xfrm>
              <a:prstGeom prst="arc">
                <a:avLst>
                  <a:gd name="adj1" fmla="val 16200000"/>
                  <a:gd name="adj2" fmla="val 5502433"/>
                </a:avLst>
              </a:prstGeom>
              <a:noFill/>
              <a:ln w="508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Arc 6"/>
              <p:cNvSpPr/>
              <p:nvPr/>
            </p:nvSpPr>
            <p:spPr bwMode="auto">
              <a:xfrm rot="16805558">
                <a:off x="5558575" y="1220064"/>
                <a:ext cx="1440609" cy="3589695"/>
              </a:xfrm>
              <a:prstGeom prst="arc">
                <a:avLst>
                  <a:gd name="adj1" fmla="val 16087458"/>
                  <a:gd name="adj2" fmla="val 5380625"/>
                </a:avLst>
              </a:prstGeom>
              <a:noFill/>
              <a:ln w="50800" cap="flat" cmpd="sng" algn="ctr">
                <a:solidFill>
                  <a:schemeClr val="accent6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5628633" y="3667655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6324600" y="3810000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6705600" y="3810000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4592279" y="3148165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28856" y="2209800"/>
                  <a:ext cx="2895344" cy="15785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Find </a:t>
                  </a:r>
                  <a:r>
                    <a:rPr lang="en-US" altLang="en-US" sz="3200" dirty="0"/>
                    <a:t> </a:t>
                  </a:r>
                  <a:r>
                    <a:rPr lang="en-US" altLang="en-US" sz="3200" dirty="0" err="1">
                      <a:solidFill>
                        <a:srgbClr val="00B050"/>
                      </a:solidFill>
                    </a:rPr>
                    <a:t>Projec’ns</a:t>
                  </a:r>
                  <a:endParaRPr lang="en-US" altLang="en-US" sz="3200" dirty="0">
                    <a:solidFill>
                      <a:srgbClr val="00B050"/>
                    </a:solidFill>
                  </a:endParaRPr>
                </a:p>
                <a:p>
                  <a:r>
                    <a:rPr lang="en-US" altLang="en-US" sz="32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Onto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endParaRPr lang="en-US" altLang="en-US" sz="3200" dirty="0"/>
                </a:p>
                <a:p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856" y="2209800"/>
                  <a:ext cx="2895344" cy="1578509"/>
                </a:xfrm>
                <a:prstGeom prst="rect">
                  <a:avLst/>
                </a:prstGeom>
                <a:blipFill>
                  <a:blip r:embed="rId5"/>
                  <a:stretch>
                    <a:fillRect l="-5474" t="-5039" r="-4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97626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Populations of Images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Variation 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 (a.k.a. Classification)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Complex Data Structures (&amp; Spaces)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Statistics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2600" y="5715000"/>
            <a:ext cx="5140522" cy="766465"/>
            <a:chOff x="1752600" y="5715000"/>
            <a:chExt cx="5140522" cy="766465"/>
          </a:xfrm>
        </p:grpSpPr>
        <p:sp>
          <p:nvSpPr>
            <p:cNvPr id="2" name="TextBox 1"/>
            <p:cNvSpPr txBox="1"/>
            <p:nvPr/>
          </p:nvSpPr>
          <p:spPr>
            <a:xfrm>
              <a:off x="1981200" y="6019800"/>
              <a:ext cx="4911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High Dimension, Low Sample Size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 flipV="1">
              <a:off x="1752600" y="5715000"/>
              <a:ext cx="228600" cy="53563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91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Principal Nested Spheres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 smtClean="0"/>
                  <a:t>Move plane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To Minimize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𝑟𝑒𝑠𝑖𝑑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altLang="en-US" dirty="0" smtClean="0"/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Keep signed</a:t>
                </a:r>
              </a:p>
              <a:p>
                <a:pPr marL="0" indent="0" algn="l">
                  <a:buNone/>
                </a:pPr>
                <a:r>
                  <a:rPr lang="en-US" alt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𝑟𝑒𝑠𝑖𝑑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 smtClean="0"/>
                  <a:t>  as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PNS-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 smtClean="0"/>
                  <a:t> scores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79550"/>
                <a:ext cx="8534399" cy="4768850"/>
              </a:xfrm>
              <a:blipFill>
                <a:blip r:embed="rId3"/>
                <a:stretch>
                  <a:fillRect l="-1786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Arc 3"/>
          <p:cNvSpPr/>
          <p:nvPr/>
        </p:nvSpPr>
        <p:spPr bwMode="auto">
          <a:xfrm rot="6870663">
            <a:off x="5726571" y="1052021"/>
            <a:ext cx="1556908" cy="3328193"/>
          </a:xfrm>
          <a:prstGeom prst="arc">
            <a:avLst>
              <a:gd name="adj1" fmla="val 16200000"/>
              <a:gd name="adj2" fmla="val 5380625"/>
            </a:avLst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Arc 6"/>
          <p:cNvSpPr/>
          <p:nvPr/>
        </p:nvSpPr>
        <p:spPr bwMode="auto">
          <a:xfrm rot="17769361">
            <a:off x="5812951" y="1072064"/>
            <a:ext cx="1440609" cy="3322946"/>
          </a:xfrm>
          <a:prstGeom prst="arc">
            <a:avLst>
              <a:gd name="adj1" fmla="val 16200000"/>
              <a:gd name="adj2" fmla="val 5380625"/>
            </a:avLst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1810" y="2813384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04033" y="2857500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94119" y="2881563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>
            <a:off x="6705600" y="3952685"/>
            <a:ext cx="152400" cy="162115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Arc 5"/>
          <p:cNvSpPr/>
          <p:nvPr/>
        </p:nvSpPr>
        <p:spPr bwMode="auto">
          <a:xfrm rot="17683677">
            <a:off x="4491528" y="2831509"/>
            <a:ext cx="990600" cy="457200"/>
          </a:xfrm>
          <a:prstGeom prst="arc">
            <a:avLst>
              <a:gd name="adj1" fmla="val 16200000"/>
              <a:gd name="adj2" fmla="val 20873317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Arc 12"/>
          <p:cNvSpPr/>
          <p:nvPr/>
        </p:nvSpPr>
        <p:spPr bwMode="auto">
          <a:xfrm rot="17683677">
            <a:off x="5578505" y="3236405"/>
            <a:ext cx="1419528" cy="403162"/>
          </a:xfrm>
          <a:prstGeom prst="arc">
            <a:avLst>
              <a:gd name="adj1" fmla="val 16200000"/>
              <a:gd name="adj2" fmla="val 20302789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Arc 13"/>
          <p:cNvSpPr/>
          <p:nvPr/>
        </p:nvSpPr>
        <p:spPr bwMode="auto">
          <a:xfrm rot="6479234">
            <a:off x="6113447" y="3336843"/>
            <a:ext cx="1288991" cy="456359"/>
          </a:xfrm>
          <a:prstGeom prst="arc">
            <a:avLst>
              <a:gd name="adj1" fmla="val 16200000"/>
              <a:gd name="adj2" fmla="val 20302789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Arc 14"/>
          <p:cNvSpPr/>
          <p:nvPr/>
        </p:nvSpPr>
        <p:spPr bwMode="auto">
          <a:xfrm rot="18032153">
            <a:off x="5211037" y="3042025"/>
            <a:ext cx="1419528" cy="403162"/>
          </a:xfrm>
          <a:prstGeom prst="arc">
            <a:avLst>
              <a:gd name="adj1" fmla="val 15924715"/>
              <a:gd name="adj2" fmla="val 19527977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19800" y="3276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858000" y="35814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029200" y="2514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624" y="5892225"/>
                <a:ext cx="86689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And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Projections</a:t>
                </a:r>
                <a:r>
                  <a:rPr lang="en-US" sz="3200" dirty="0" smtClean="0"/>
                  <a:t> as Rank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200" dirty="0" smtClean="0"/>
                  <a:t> Approximations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24" y="5892225"/>
                <a:ext cx="8668976" cy="584775"/>
              </a:xfrm>
              <a:prstGeom prst="rect">
                <a:avLst/>
              </a:prstGeom>
              <a:blipFill>
                <a:blip r:embed="rId5"/>
                <a:stretch>
                  <a:fillRect l="-1828" t="-13542" r="-98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722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99" t="20151" r="23822" b="6300"/>
          <a:stretch/>
        </p:blipFill>
        <p:spPr>
          <a:xfrm>
            <a:off x="3581400" y="1798309"/>
            <a:ext cx="4998677" cy="4450091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Principal Nested Spheres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 smtClean="0"/>
                  <a:t>Now consider</a:t>
                </a:r>
              </a:p>
              <a:p>
                <a:pPr marL="0" indent="0" algn="l">
                  <a:buNone/>
                </a:pPr>
                <a:r>
                  <a:rPr lang="en-US" altLang="en-US" dirty="0" smtClean="0">
                    <a:solidFill>
                      <a:srgbClr val="00B050"/>
                    </a:solidFill>
                  </a:rPr>
                  <a:t>Projections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As Data in</a:t>
                </a:r>
              </a:p>
              <a:p>
                <a:pPr marL="0" indent="0" algn="l">
                  <a:buNone/>
                </a:pPr>
                <a:r>
                  <a:rPr lang="en-US" altLang="en-US" dirty="0" err="1" smtClean="0"/>
                  <a:t>Subsphere</a:t>
                </a:r>
                <a:endParaRPr lang="en-US" altLang="en-US" dirty="0" smtClean="0"/>
              </a:p>
              <a:p>
                <a:pPr marL="0" indent="0" algn="l">
                  <a:buNone/>
                </a:pPr>
                <a:r>
                  <a:rPr lang="en-US" altLang="en-US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Repeat for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PNS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b="0" dirty="0" smtClean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Scores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9550"/>
                <a:ext cx="8534399" cy="4768850"/>
              </a:xfrm>
              <a:blipFill>
                <a:blip r:embed="rId4"/>
                <a:stretch>
                  <a:fillRect l="-1786" t="-1662" b="-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48600" y="4664176"/>
                <a:ext cx="1160382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1160382" cy="593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 bwMode="auto">
          <a:xfrm>
            <a:off x="6400800" y="34290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010400" y="37338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28338" y="4017176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143500" y="3861916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598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Digit 3 data: Principal variations of the shape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3205" t="31142" r="7922" b="5415"/>
          <a:stretch>
            <a:fillRect/>
          </a:stretch>
        </p:blipFill>
        <p:spPr bwMode="auto">
          <a:xfrm>
            <a:off x="3683000" y="1524000"/>
            <a:ext cx="5461000" cy="428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57200" y="2656582"/>
            <a:ext cx="259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Recall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From Above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574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Digit 3 data: Principal variations of the shape</a:t>
            </a:r>
          </a:p>
        </p:txBody>
      </p:sp>
      <p:sp>
        <p:nvSpPr>
          <p:cNvPr id="146439" name="TextBox 6"/>
          <p:cNvSpPr txBox="1">
            <a:spLocks noChangeArrowheads="1"/>
          </p:cNvSpPr>
          <p:nvPr/>
        </p:nvSpPr>
        <p:spPr bwMode="auto">
          <a:xfrm>
            <a:off x="457200" y="33782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Princ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geodesics by PNS</a:t>
            </a:r>
          </a:p>
        </p:txBody>
      </p:sp>
      <p:sp>
        <p:nvSpPr>
          <p:cNvPr id="146440" name="TextBox 7"/>
          <p:cNvSpPr txBox="1">
            <a:spLocks noChangeArrowheads="1"/>
          </p:cNvSpPr>
          <p:nvPr/>
        </p:nvSpPr>
        <p:spPr bwMode="auto">
          <a:xfrm>
            <a:off x="4572000" y="33782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Principal arcs by PNS</a:t>
            </a:r>
          </a:p>
        </p:txBody>
      </p:sp>
      <p:pic>
        <p:nvPicPr>
          <p:cNvPr id="2" name="digit3_PNS1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13708" y="649787"/>
            <a:ext cx="3478983" cy="2743199"/>
          </a:xfrm>
          <a:prstGeom prst="rect">
            <a:avLst/>
          </a:prstGeom>
        </p:spPr>
      </p:pic>
      <p:pic>
        <p:nvPicPr>
          <p:cNvPr id="3" name="digit3_f_PNS1.g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1100" y="639741"/>
            <a:ext cx="3472974" cy="2738460"/>
          </a:xfrm>
          <a:prstGeom prst="rect">
            <a:avLst/>
          </a:prstGeom>
        </p:spPr>
      </p:pic>
      <p:pic>
        <p:nvPicPr>
          <p:cNvPr id="4" name="digit3_f_PNS2.gif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8113" y="3988299"/>
            <a:ext cx="3472974" cy="2738460"/>
          </a:xfrm>
          <a:prstGeom prst="rect">
            <a:avLst/>
          </a:prstGeom>
        </p:spPr>
      </p:pic>
      <p:pic>
        <p:nvPicPr>
          <p:cNvPr id="5" name="digit3_PNS2.gif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13708" y="3962401"/>
            <a:ext cx="3478983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68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</a:t>
            </a:r>
            <a:r>
              <a:rPr lang="en-US" dirty="0" smtClean="0"/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Nested Spheres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a</a:t>
                </a:r>
                <a:r>
                  <a:rPr lang="en-US" dirty="0" smtClean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895600" y="2514600"/>
            <a:ext cx="5403873" cy="3011507"/>
            <a:chOff x="2895600" y="2514600"/>
            <a:chExt cx="5403873" cy="3011507"/>
          </a:xfrm>
        </p:grpSpPr>
        <p:sp>
          <p:nvSpPr>
            <p:cNvPr id="2" name="TextBox 1"/>
            <p:cNvSpPr txBox="1"/>
            <p:nvPr/>
          </p:nvSpPr>
          <p:spPr>
            <a:xfrm>
              <a:off x="3733800" y="4572000"/>
              <a:ext cx="4565673" cy="95410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Vectors whose entries are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Angles on sphere and reals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Connector 3"/>
            <p:cNvCxnSpPr>
              <a:endCxn id="2" idx="0"/>
            </p:cNvCxnSpPr>
            <p:nvPr/>
          </p:nvCxnSpPr>
          <p:spPr bwMode="auto">
            <a:xfrm>
              <a:off x="3657600" y="2514600"/>
              <a:ext cx="2359037" cy="205740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2895600" y="2514600"/>
              <a:ext cx="1524000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0797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</a:t>
            </a:r>
            <a:r>
              <a:rPr lang="en-US" dirty="0" smtClean="0"/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Nested </a:t>
                </a:r>
                <a:r>
                  <a:rPr lang="en-US" i="1" dirty="0"/>
                  <a:t>Spheres</a:t>
                </a:r>
                <a:endParaRPr lang="en-US" i="1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a</a:t>
                </a:r>
                <a:r>
                  <a:rPr lang="en-US" dirty="0" smtClean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Motivation: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s-reps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86400" y="2586574"/>
            <a:ext cx="3433763" cy="3836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812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</a:t>
            </a:r>
            <a:r>
              <a:rPr lang="en-US" dirty="0" smtClean="0"/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/>
                  <a:t>Principal Nested Spheres</a:t>
                </a:r>
                <a:endParaRPr lang="en-US" i="1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a</a:t>
                </a:r>
                <a:r>
                  <a:rPr lang="en-US" dirty="0" smtClean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Approach:    Use Principal Nested Spheres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to </a:t>
                </a:r>
                <a:r>
                  <a:rPr lang="en-US" u="sng" dirty="0" smtClean="0"/>
                  <a:t>Linearize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Components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r="36539"/>
          <a:stretch/>
        </p:blipFill>
        <p:spPr bwMode="auto">
          <a:xfrm>
            <a:off x="1219200" y="3885129"/>
            <a:ext cx="5029200" cy="2972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375293" y="4343400"/>
            <a:ext cx="2768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Needs 2 Modes to </a:t>
            </a:r>
          </a:p>
          <a:p>
            <a:r>
              <a:rPr lang="en-US" sz="2400" dirty="0" smtClean="0"/>
              <a:t>Capture Variation</a:t>
            </a:r>
          </a:p>
        </p:txBody>
      </p:sp>
    </p:spTree>
    <p:extLst>
      <p:ext uri="{BB962C8B-B14F-4D97-AF65-F5344CB8AC3E}">
        <p14:creationId xmlns:p14="http://schemas.microsoft.com/office/powerpoint/2010/main" val="2179675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</a:t>
            </a:r>
            <a:r>
              <a:rPr lang="en-US" dirty="0" smtClean="0"/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/>
                  <a:t>Principal Nested Spheres</a:t>
                </a:r>
                <a:endParaRPr lang="en-US" i="1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a</a:t>
                </a:r>
                <a:r>
                  <a:rPr lang="en-US" dirty="0" smtClean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Approach:    Use Principal Nested Spheres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to </a:t>
                </a:r>
                <a:r>
                  <a:rPr lang="en-US" u="sng" dirty="0" smtClean="0"/>
                  <a:t>Linearize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Components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85129"/>
            <a:ext cx="7924800" cy="2972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88595" y="4267200"/>
            <a:ext cx="2479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PNS Explains All</a:t>
            </a:r>
          </a:p>
          <a:p>
            <a:r>
              <a:rPr lang="en-US" sz="2400" dirty="0" smtClean="0"/>
              <a:t>With One Mode</a:t>
            </a:r>
          </a:p>
        </p:txBody>
      </p:sp>
    </p:spTree>
    <p:extLst>
      <p:ext uri="{BB962C8B-B14F-4D97-AF65-F5344CB8AC3E}">
        <p14:creationId xmlns:p14="http://schemas.microsoft.com/office/powerpoint/2010/main" val="3490729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</a:t>
            </a:r>
            <a:r>
              <a:rPr lang="en-US" dirty="0" smtClean="0"/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/>
                  <a:t>Principal Nested Spheres</a:t>
                </a:r>
                <a:endParaRPr lang="en-US" i="1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a</a:t>
                </a:r>
                <a:r>
                  <a:rPr lang="en-US" dirty="0" smtClean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Approach:    Use Principal Nested Spheres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to </a:t>
                </a:r>
                <a:r>
                  <a:rPr lang="en-US" u="sng" dirty="0" smtClean="0"/>
                  <a:t>Linearize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Components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Then Concatenate All &amp; Use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462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Composite Principa</a:t>
            </a:r>
            <a:r>
              <a:rPr lang="en-US" dirty="0"/>
              <a:t>l</a:t>
            </a:r>
            <a:r>
              <a:rPr lang="en-US" dirty="0" smtClean="0"/>
              <a:t> Nested Spheres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150000"/>
              </a:lnSpc>
              <a:buSzPct val="100000"/>
              <a:buNone/>
            </a:pPr>
            <a:r>
              <a:rPr lang="en-US" dirty="0"/>
              <a:t>Impact on Segmentation: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PGA Segmentation:  used ~20 comp’s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CPNS Segmentation:  only need ~13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Resulted in visually better fits to data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7992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 Representations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Shape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53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Challenge: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Vectors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Directions as Data Objects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err="1" smtClean="0"/>
                  <a:t>Polysphere</a:t>
                </a:r>
                <a:r>
                  <a:rPr lang="en-US" dirty="0" smtClean="0"/>
                  <a:t> Type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Extension to s-rep Space</a:t>
            </a:r>
          </a:p>
        </p:txBody>
      </p:sp>
    </p:spTree>
    <p:extLst>
      <p:ext uri="{BB962C8B-B14F-4D97-AF65-F5344CB8AC3E}">
        <p14:creationId xmlns:p14="http://schemas.microsoft.com/office/powerpoint/2010/main" val="1641034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Polysphere</a:t>
                </a:r>
                <a:r>
                  <a:rPr lang="en-US" dirty="0" smtClean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Extension to s-rep Space</a:t>
            </a:r>
          </a:p>
        </p:txBody>
      </p:sp>
      <p:pic>
        <p:nvPicPr>
          <p:cNvPr id="1734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3043" y="1828800"/>
            <a:ext cx="2688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Generator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95600" y="3342382"/>
            <a:ext cx="6318124" cy="2982218"/>
            <a:chOff x="2895600" y="3342382"/>
            <a:chExt cx="6318124" cy="2982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324600" y="3342382"/>
                  <a:ext cx="2889124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Wrap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around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1</a:t>
                  </a:r>
                  <a:r>
                    <a:rPr kumimoji="0" lang="en-US" sz="3200" b="0" i="0" u="none" strike="noStrike" kern="1200" cap="none" spc="0" normalizeH="0" baseline="3000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</a:t>
                  </a: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Copy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3342382"/>
                  <a:ext cx="2889124" cy="1077218"/>
                </a:xfrm>
                <a:prstGeom prst="rect">
                  <a:avLst/>
                </a:prstGeom>
                <a:blipFill>
                  <a:blip r:embed="rId5"/>
                  <a:stretch>
                    <a:fillRect l="-5497" t="-7345" r="-4440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>
            <a:xfrm>
              <a:off x="2895600" y="6324600"/>
              <a:ext cx="3200400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7" idx="2"/>
            </p:cNvCxnSpPr>
            <p:nvPr/>
          </p:nvCxnSpPr>
          <p:spPr>
            <a:xfrm flipV="1">
              <a:off x="5622163" y="4419600"/>
              <a:ext cx="2146999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057400" y="2743200"/>
            <a:ext cx="7166968" cy="3820418"/>
            <a:chOff x="2057400" y="2743200"/>
            <a:chExt cx="7166968" cy="3820418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2057400" y="2743200"/>
              <a:ext cx="0" cy="327660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23" idx="1"/>
            </p:cNvCxnSpPr>
            <p:nvPr/>
          </p:nvCxnSpPr>
          <p:spPr>
            <a:xfrm>
              <a:off x="2057400" y="5410201"/>
              <a:ext cx="4267200" cy="6148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324600" y="5486400"/>
                  <a:ext cx="2899768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Wrap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y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around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2</a:t>
                  </a:r>
                  <a:r>
                    <a:rPr kumimoji="0" lang="en-US" sz="3200" b="0" i="0" u="none" strike="noStrike" kern="1200" cap="none" spc="0" normalizeH="0" baseline="3000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nd</a:t>
                  </a: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Copy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5486400"/>
                  <a:ext cx="2899768" cy="1077218"/>
                </a:xfrm>
                <a:prstGeom prst="rect">
                  <a:avLst/>
                </a:prstGeom>
                <a:blipFill>
                  <a:blip r:embed="rId6"/>
                  <a:stretch>
                    <a:fillRect l="-5474" t="-7345" r="-3368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0823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 smtClean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Extension to s-rep Space</a:t>
            </a:r>
          </a:p>
        </p:txBody>
      </p:sp>
      <p:pic>
        <p:nvPicPr>
          <p:cNvPr id="17356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1200" y="3764340"/>
                <a:ext cx="234872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 Colors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From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Generator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764340"/>
                <a:ext cx="2348720" cy="1569660"/>
              </a:xfrm>
              <a:prstGeom prst="rect">
                <a:avLst/>
              </a:prstGeom>
              <a:blipFill>
                <a:blip r:embed="rId5"/>
                <a:stretch>
                  <a:fillRect l="-6494" t="-5058" r="-5714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247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 smtClean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Extension to s-rep Space</a:t>
            </a:r>
          </a:p>
        </p:txBody>
      </p:sp>
      <p:pic>
        <p:nvPicPr>
          <p:cNvPr id="1736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1200" y="3764340"/>
                <a:ext cx="234872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 Colors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From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Generator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764340"/>
                <a:ext cx="2348720" cy="1569660"/>
              </a:xfrm>
              <a:prstGeom prst="rect">
                <a:avLst/>
              </a:prstGeom>
              <a:blipFill>
                <a:blip r:embed="rId5"/>
                <a:stretch>
                  <a:fillRect l="-6494" t="-5058" r="-5714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17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 smtClean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Extension to s-rep Space</a:t>
            </a:r>
          </a:p>
        </p:txBody>
      </p:sp>
      <p:pic>
        <p:nvPicPr>
          <p:cNvPr id="17377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31723" y="2732782"/>
            <a:ext cx="3316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Desired Answer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PCA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96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Challenge: 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CPNS: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Gets 1-d Comps,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But </a:t>
                </a:r>
                <a:r>
                  <a:rPr lang="en-US" u="sng" dirty="0" smtClean="0"/>
                  <a:t>Wrong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Dependence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(Strong Distortion)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                                                                      Thanks to </a:t>
                </a:r>
                <a:r>
                  <a:rPr lang="en-US" sz="1600" dirty="0" err="1" smtClean="0"/>
                  <a:t>Sungkyu</a:t>
                </a:r>
                <a:r>
                  <a:rPr lang="en-US" sz="1600" dirty="0" smtClean="0"/>
                  <a:t> Jung</a:t>
                </a:r>
                <a:endParaRPr lang="en-US" sz="1600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 b="-5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Extension to s-rep Space</a:t>
            </a:r>
          </a:p>
        </p:txBody>
      </p:sp>
      <p:pic>
        <p:nvPicPr>
          <p:cNvPr id="173875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22496" r="52021" b="10692"/>
          <a:stretch/>
        </p:blipFill>
        <p:spPr bwMode="auto">
          <a:xfrm>
            <a:off x="4255477" y="1905000"/>
            <a:ext cx="4736123" cy="430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36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Polysphere</a:t>
            </a:r>
            <a:r>
              <a:rPr lang="en-US" dirty="0" smtClean="0"/>
              <a:t>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Deeper New Methodology:    PPCA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For </a:t>
                </a:r>
                <a:r>
                  <a:rPr lang="en-US" dirty="0" err="1" smtClean="0"/>
                  <a:t>Polysphere</a:t>
                </a:r>
                <a:r>
                  <a:rPr lang="en-US" dirty="0" smtClean="0"/>
                  <a:t> Spaces (e.g. s-reps)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Find Approximating (Higher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) Sphere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Then do PNS (Better Signal Compression)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i="1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i="1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933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Polysphere</a:t>
            </a:r>
            <a:r>
              <a:rPr lang="en-US" dirty="0" smtClean="0"/>
              <a:t> PCA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Deeper New Methodology:    PPCA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For </a:t>
            </a:r>
            <a:r>
              <a:rPr lang="en-US" dirty="0" err="1" smtClean="0"/>
              <a:t>Polysphere</a:t>
            </a:r>
            <a:r>
              <a:rPr lang="en-US" dirty="0" smtClean="0"/>
              <a:t> Spaces (e.g. s-reps)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Reference:    </a:t>
            </a:r>
            <a:r>
              <a:rPr lang="en-US" dirty="0" err="1" smtClean="0"/>
              <a:t>Elzner</a:t>
            </a:r>
            <a:r>
              <a:rPr lang="en-US" dirty="0" smtClean="0"/>
              <a:t> et al (2015)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z="2400" dirty="0" smtClean="0"/>
              <a:t>Benjamin Eltzner     Stephan Huckemann    Sungkyu Jung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</p:txBody>
      </p:sp>
      <p:pic>
        <p:nvPicPr>
          <p:cNvPr id="1757186" name="Picture 2" descr="Foto Dr. Benjamin Eltzn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r="12861"/>
          <a:stretch/>
        </p:blipFill>
        <p:spPr bwMode="auto">
          <a:xfrm>
            <a:off x="1096107" y="4476750"/>
            <a:ext cx="172329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RI1mYWg3b3Bbsedgc7TqK8T8ONYtWQ8Akz64Dkjycv3v2kK2YRE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r="13676" b="30218"/>
          <a:stretch/>
        </p:blipFill>
        <p:spPr bwMode="auto">
          <a:xfrm>
            <a:off x="6820848" y="4476750"/>
            <a:ext cx="1865952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3.gstatic.com/images?q=tbn:ANd9GcSw7VBMeb853uG9WtExUu7zBQ3PG7pQ1XEse8uO9yeTX7nOhMr6QQ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r="10461" b="14277"/>
          <a:stretch/>
        </p:blipFill>
        <p:spPr bwMode="auto">
          <a:xfrm>
            <a:off x="3962400" y="4476749"/>
            <a:ext cx="1873547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48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Polysphere</a:t>
            </a:r>
            <a:r>
              <a:rPr lang="en-US" dirty="0" smtClean="0"/>
              <a:t> PCA-type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Deeper New Methodology:    PPCA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For </a:t>
            </a:r>
            <a:r>
              <a:rPr lang="en-US" dirty="0" err="1" smtClean="0"/>
              <a:t>Polysphere</a:t>
            </a:r>
            <a:r>
              <a:rPr lang="en-US" dirty="0" smtClean="0"/>
              <a:t>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~Toy Example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Pretty Good But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Still Some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Distortion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z="1600" dirty="0" smtClean="0"/>
              <a:t>                          Thanks to B. </a:t>
            </a:r>
            <a:r>
              <a:rPr lang="en-US" sz="1600" dirty="0" err="1" smtClean="0"/>
              <a:t>Eltzner</a:t>
            </a:r>
            <a:endParaRPr lang="en-US" sz="1600" dirty="0"/>
          </a:p>
        </p:txBody>
      </p:sp>
      <p:pic>
        <p:nvPicPr>
          <p:cNvPr id="1739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93" y="1935328"/>
            <a:ext cx="4893107" cy="49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95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Main Goal: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Extend Principal Arc Analysis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Jung</a:t>
                </a:r>
                <a:r>
                  <a:rPr lang="en-US" dirty="0"/>
                  <a:t> </a:t>
                </a:r>
                <a:r>
                  <a:rPr lang="en-US" dirty="0" smtClean="0"/>
                  <a:t>et al (2012)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Important Landmark:    </a:t>
                </a:r>
              </a:p>
              <a:p>
                <a:pPr algn="ctr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This Motivated </a:t>
                </a:r>
                <a:r>
                  <a:rPr lang="en-US" i="1" dirty="0" smtClean="0"/>
                  <a:t>Backwards PCA</a:t>
                </a:r>
                <a:endParaRPr lang="en-US" i="1" dirty="0"/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963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S-Rep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Implied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26643" r="10844" b="11668"/>
          <a:stretch>
            <a:fillRect/>
          </a:stretch>
        </p:blipFill>
        <p:spPr>
          <a:xfrm>
            <a:off x="3135313" y="2671763"/>
            <a:ext cx="5307012" cy="3714750"/>
          </a:xfrm>
          <a:noFill/>
        </p:spPr>
      </p:pic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1676400" y="3810000"/>
            <a:ext cx="2590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1752600" y="4343400"/>
            <a:ext cx="2438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 flipV="1">
            <a:off x="4114800" y="4114800"/>
            <a:ext cx="762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V="1">
            <a:off x="4191000" y="4419600"/>
            <a:ext cx="2286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V="1">
            <a:off x="2286000" y="5334000"/>
            <a:ext cx="1066800" cy="228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Kevin O’Connor</a:t>
            </a:r>
          </a:p>
          <a:p>
            <a:pPr algn="ctr" eaLnBrk="1" hangingPunct="1">
              <a:buFontTx/>
              <a:buNone/>
            </a:pPr>
            <a:r>
              <a:rPr lang="en-US" dirty="0"/>
              <a:t>Distributions as Data Objects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dirty="0"/>
              <a:t>Jonghwan Yoo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/>
              <a:t>JIVE on Methylation and Images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sz="1600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4086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Prostate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Straight Arrow Connector 10"/>
          <p:cNvCxnSpPr>
            <a:cxnSpLocks noChangeShapeType="1"/>
          </p:cNvCxnSpPr>
          <p:nvPr/>
        </p:nvCxnSpPr>
        <p:spPr bwMode="auto">
          <a:xfrm flipV="1">
            <a:off x="1905000" y="4953000"/>
            <a:ext cx="4648200" cy="15240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288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16314</TotalTime>
  <Words>1925</Words>
  <Application>Microsoft Office PowerPoint</Application>
  <PresentationFormat>On-screen Show (4:3)</PresentationFormat>
  <Paragraphs>681</Paragraphs>
  <Slides>80</Slides>
  <Notes>75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80</vt:i4>
      </vt:variant>
    </vt:vector>
  </HeadingPairs>
  <TitlesOfParts>
    <vt:vector size="94" baseType="lpstr">
      <vt:lpstr>Arial Unicode MS</vt:lpstr>
      <vt:lpstr>Gulim</vt:lpstr>
      <vt:lpstr>Gulim</vt:lpstr>
      <vt:lpstr>맑은 고딕</vt:lpstr>
      <vt:lpstr>Arial</vt:lpstr>
      <vt:lpstr>Calibri</vt:lpstr>
      <vt:lpstr>Cambria Math</vt:lpstr>
      <vt:lpstr>Tahoma</vt:lpstr>
      <vt:lpstr>Times New Roman</vt:lpstr>
      <vt:lpstr>Wingdings</vt:lpstr>
      <vt:lpstr>1_Default Design</vt:lpstr>
      <vt:lpstr>2_Default Design</vt:lpstr>
      <vt:lpstr>Default Design</vt:lpstr>
      <vt:lpstr>3_Default Design</vt:lpstr>
      <vt:lpstr>Participant Presentations</vt:lpstr>
      <vt:lpstr>Landmark Based Shape Analysis</vt:lpstr>
      <vt:lpstr>Landmark Based Shape Analysis</vt:lpstr>
      <vt:lpstr>Landmark Based Shape Analysis</vt:lpstr>
      <vt:lpstr>Landmark Based Shape Analysis</vt:lpstr>
      <vt:lpstr>OODA in Image Analysis</vt:lpstr>
      <vt:lpstr>Shape Representations</vt:lpstr>
      <vt:lpstr>Skeletal Representations</vt:lpstr>
      <vt:lpstr>Male Pelvis – Raw Data</vt:lpstr>
      <vt:lpstr>Male Pelvis – Raw Data</vt:lpstr>
      <vt:lpstr>3-d s-reps</vt:lpstr>
      <vt:lpstr>Data Lying On a Manifold</vt:lpstr>
      <vt:lpstr>Data Lying On a Manifold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PCA for s-reps </vt:lpstr>
      <vt:lpstr>PCA for s-reps</vt:lpstr>
      <vt:lpstr>PGA for s-reps, Bladder-Prostate-Rectum</vt:lpstr>
      <vt:lpstr>PGA for s-reps, Bladder-Prostate-Rectum</vt:lpstr>
      <vt:lpstr>PGA for s-reps, Bladder-Prostate-Rectum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Challenge for Principal Geodesic Analysis</vt:lpstr>
      <vt:lpstr>Challenge for Principal Geodesic Analysis</vt:lpstr>
      <vt:lpstr>Challenge for Principal Geodesic Analysis</vt:lpstr>
      <vt:lpstr>Challenge for Principal Geodesic Analysis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Principal Arc Analysis</vt:lpstr>
      <vt:lpstr>Principal Arc Analysis</vt:lpstr>
      <vt:lpstr>Challenge being addressed</vt:lpstr>
      <vt:lpstr>Landmark Based Shape Analysis</vt:lpstr>
      <vt:lpstr>Landmark Based Shape Analysis</vt:lpstr>
      <vt:lpstr>Landmark Based Shape Analysis</vt:lpstr>
      <vt:lpstr>Variation on Landmark Based Shape</vt:lpstr>
      <vt:lpstr>Variation on Landmark Based Shape</vt:lpstr>
      <vt:lpstr>Variation on Landmark Based Shape</vt:lpstr>
      <vt:lpstr>Variation on Landmark Based Shape</vt:lpstr>
      <vt:lpstr>Landmark Based Shape Analysis</vt:lpstr>
      <vt:lpstr>Landmark Based Shape Analysis</vt:lpstr>
      <vt:lpstr>Landmark Based Shape Analysis</vt:lpstr>
      <vt:lpstr>Landmark Based Shape Analysis</vt:lpstr>
      <vt:lpstr>Principal Nested Spheres</vt:lpstr>
      <vt:lpstr>Principal Nested Spheres</vt:lpstr>
      <vt:lpstr>Principal Nested Spheres</vt:lpstr>
      <vt:lpstr>Principal Nested Spheres</vt:lpstr>
      <vt:lpstr>Principal Nested Spheres</vt:lpstr>
      <vt:lpstr>Principal Nested Spheres</vt:lpstr>
      <vt:lpstr>Principal Nested Spheres</vt:lpstr>
      <vt:lpstr>Digit 3 data: Principal variations of the shape</vt:lpstr>
      <vt:lpstr>Digit 3 data: Principal variations of the shape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Extension to s-rep Space</vt:lpstr>
      <vt:lpstr>Extension to s-rep Space</vt:lpstr>
      <vt:lpstr>Extension to s-rep Space</vt:lpstr>
      <vt:lpstr>Extension to s-rep Space</vt:lpstr>
      <vt:lpstr>Extension to s-rep Space</vt:lpstr>
      <vt:lpstr>Extension to s-rep Space</vt:lpstr>
      <vt:lpstr>Polysphere PCA</vt:lpstr>
      <vt:lpstr>Polysphere PCA</vt:lpstr>
      <vt:lpstr>Polysphere PCA-type Analysis</vt:lpstr>
      <vt:lpstr>Principal Nested Spheres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508</cp:revision>
  <dcterms:created xsi:type="dcterms:W3CDTF">2001-06-08T01:38:43Z</dcterms:created>
  <dcterms:modified xsi:type="dcterms:W3CDTF">2019-09-24T18:02:36Z</dcterms:modified>
</cp:coreProperties>
</file>