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45" r:id="rId2"/>
    <p:sldMasterId id="2147483759" r:id="rId3"/>
    <p:sldMasterId id="2147483774" r:id="rId4"/>
    <p:sldMasterId id="2147483786" r:id="rId5"/>
  </p:sldMasterIdLst>
  <p:notesMasterIdLst>
    <p:notesMasterId r:id="rId84"/>
  </p:notesMasterIdLst>
  <p:sldIdLst>
    <p:sldId id="1433" r:id="rId6"/>
    <p:sldId id="1440" r:id="rId7"/>
    <p:sldId id="1441" r:id="rId8"/>
    <p:sldId id="1442" r:id="rId9"/>
    <p:sldId id="1443" r:id="rId10"/>
    <p:sldId id="1452" r:id="rId11"/>
    <p:sldId id="1455" r:id="rId12"/>
    <p:sldId id="1456" r:id="rId13"/>
    <p:sldId id="1458" r:id="rId14"/>
    <p:sldId id="1459" r:id="rId15"/>
    <p:sldId id="1469" r:id="rId16"/>
    <p:sldId id="1470" r:id="rId17"/>
    <p:sldId id="1471" r:id="rId18"/>
    <p:sldId id="1476" r:id="rId19"/>
    <p:sldId id="1482" r:id="rId20"/>
    <p:sldId id="1486" r:id="rId21"/>
    <p:sldId id="1488" r:id="rId22"/>
    <p:sldId id="1489" r:id="rId23"/>
    <p:sldId id="1490" r:id="rId24"/>
    <p:sldId id="1491" r:id="rId25"/>
    <p:sldId id="1550" r:id="rId26"/>
    <p:sldId id="1551" r:id="rId27"/>
    <p:sldId id="1552" r:id="rId28"/>
    <p:sldId id="1496" r:id="rId29"/>
    <p:sldId id="1499" r:id="rId30"/>
    <p:sldId id="1542" r:id="rId31"/>
    <p:sldId id="1500" r:id="rId32"/>
    <p:sldId id="1543" r:id="rId33"/>
    <p:sldId id="1501" r:id="rId34"/>
    <p:sldId id="1544" r:id="rId35"/>
    <p:sldId id="1502" r:id="rId36"/>
    <p:sldId id="1545" r:id="rId37"/>
    <p:sldId id="1546" r:id="rId38"/>
    <p:sldId id="1547" r:id="rId39"/>
    <p:sldId id="1549" r:id="rId40"/>
    <p:sldId id="1553" r:id="rId41"/>
    <p:sldId id="1554" r:id="rId42"/>
    <p:sldId id="1555" r:id="rId43"/>
    <p:sldId id="1504" r:id="rId44"/>
    <p:sldId id="1556" r:id="rId45"/>
    <p:sldId id="1557" r:id="rId46"/>
    <p:sldId id="1558" r:id="rId47"/>
    <p:sldId id="1559" r:id="rId48"/>
    <p:sldId id="1560" r:id="rId49"/>
    <p:sldId id="1561" r:id="rId50"/>
    <p:sldId id="1562" r:id="rId51"/>
    <p:sldId id="1563" r:id="rId52"/>
    <p:sldId id="1506" r:id="rId53"/>
    <p:sldId id="1507" r:id="rId54"/>
    <p:sldId id="1565" r:id="rId55"/>
    <p:sldId id="1509" r:id="rId56"/>
    <p:sldId id="1510" r:id="rId57"/>
    <p:sldId id="1511" r:id="rId58"/>
    <p:sldId id="1512" r:id="rId59"/>
    <p:sldId id="1513" r:id="rId60"/>
    <p:sldId id="1514" r:id="rId61"/>
    <p:sldId id="1515" r:id="rId62"/>
    <p:sldId id="1516" r:id="rId63"/>
    <p:sldId id="1517" r:id="rId64"/>
    <p:sldId id="1518" r:id="rId65"/>
    <p:sldId id="1519" r:id="rId66"/>
    <p:sldId id="1520" r:id="rId67"/>
    <p:sldId id="1521" r:id="rId68"/>
    <p:sldId id="1522" r:id="rId69"/>
    <p:sldId id="1523" r:id="rId70"/>
    <p:sldId id="1524" r:id="rId71"/>
    <p:sldId id="1525" r:id="rId72"/>
    <p:sldId id="1526" r:id="rId73"/>
    <p:sldId id="1527" r:id="rId74"/>
    <p:sldId id="1528" r:id="rId75"/>
    <p:sldId id="1529" r:id="rId76"/>
    <p:sldId id="1530" r:id="rId77"/>
    <p:sldId id="1531" r:id="rId78"/>
    <p:sldId id="1532" r:id="rId79"/>
    <p:sldId id="1533" r:id="rId80"/>
    <p:sldId id="1534" r:id="rId81"/>
    <p:sldId id="1535" r:id="rId82"/>
    <p:sldId id="1536" r:id="rId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99FF99"/>
    <a:srgbClr val="0000FF"/>
    <a:srgbClr val="FFB279"/>
    <a:srgbClr val="DA71FF"/>
    <a:srgbClr val="D1FFD1"/>
    <a:srgbClr val="E1FFE1"/>
    <a:srgbClr val="C8C8FF"/>
    <a:srgbClr val="E1E0FF"/>
    <a:srgbClr val="C8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99" d="100"/>
          <a:sy n="99" d="100"/>
        </p:scale>
        <p:origin x="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022E0E14-6096-4328-8B54-52B1A71DE68D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99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43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1DC5B6C1-620B-4C92-848D-D492ADE5FFD5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95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8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01783F96-05DC-446A-8530-BD9177F1F149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31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42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57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43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40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E924105-A121-4F63-918E-BA89B494F37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906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D2690BA-1430-4D1B-8D90-EACA6E592E2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24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548F876-3181-42DE-B7E5-F3046D079DE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5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2B324D6E-5BC0-4D2C-804C-8C9A16B70362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01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E924105-A121-4F63-918E-BA89B494F37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67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D310886-A42A-46D8-AF4A-8CFD3FE6B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24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E395B-4CCB-431F-9F57-EB0DDF76FE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273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E395B-4CCB-431F-9F57-EB0DDF76FE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242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D310886-A42A-46D8-AF4A-8CFD3FE6B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071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61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61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31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75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9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096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477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427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21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723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832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113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557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687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399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07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149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767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555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242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131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455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45BE376-1BBA-4007-9E59-E1060308AC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687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45BE376-1BBA-4007-9E59-E1060308AC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844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45BE376-1BBA-4007-9E59-E1060308AC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954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79C0A24-A1AF-4D1F-8DEA-2DA0E7A5F8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524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B3EB35F-1A9A-46A1-BA01-EFB8A86C19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91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52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50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4651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59DB486-13F5-4898-B7F0-BA3941B57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51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23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513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996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951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139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779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818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8096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79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107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97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423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215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8995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64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906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B90732E-A191-4C44-94AA-5E2B011880C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65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69564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66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793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B90732E-A191-4C44-94AA-5E2B011880C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67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126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68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324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B90732E-A191-4C44-94AA-5E2B011880C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69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71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966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70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6744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71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5831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72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7302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73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302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74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1607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75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3041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76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9188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77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150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78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24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25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1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2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8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5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5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740F-A7AB-43A9-8E90-0554C93065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57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978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732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910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435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686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57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1743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133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7540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6181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912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7032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9816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2537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3681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017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44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6991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5491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5153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0583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9217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9145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9045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873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0363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025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5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7825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14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90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790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40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66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169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258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80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778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335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276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323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700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31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76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546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146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083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1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544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184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748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6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850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170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F740F-A7AB-43A9-8E90-0554C93065F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9054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869233-8428-428D-8528-03D404F6AF9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51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7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7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6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795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7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6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8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98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.wm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image" Target="../media/image83.png"/><Relationship Id="rId9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5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Main Goal: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Extend Principal Arc Analysis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Jung</a:t>
                </a:r>
                <a:r>
                  <a:rPr lang="en-US" dirty="0"/>
                  <a:t> </a:t>
                </a:r>
                <a:r>
                  <a:rPr lang="en-US" dirty="0" smtClean="0"/>
                  <a:t>et al (2012)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Important Landmark:    </a:t>
                </a:r>
              </a:p>
              <a:p>
                <a:pPr algn="ctr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This Motivated </a:t>
                </a:r>
                <a:r>
                  <a:rPr lang="en-US" i="1" dirty="0" smtClean="0"/>
                  <a:t>Backwards PCA</a:t>
                </a:r>
                <a:endParaRPr lang="en-US" i="1" dirty="0"/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912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Nested Cone Analysis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Rank 1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Approx.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Properly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Nested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r="9391"/>
          <a:stretch/>
        </p:blipFill>
        <p:spPr>
          <a:xfrm>
            <a:off x="4000509" y="952500"/>
            <a:ext cx="5143491" cy="51435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209800" y="3524250"/>
            <a:ext cx="4953000" cy="13525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209800" y="3524250"/>
            <a:ext cx="4953000" cy="12763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057400" y="3581400"/>
            <a:ext cx="51054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99497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Linear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Proj’s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Usual Smooth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Princ’l Curve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590800" y="53340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89718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  <a:endParaRPr lang="en-US" dirty="0" smtClean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Potential Application:  </a:t>
            </a:r>
            <a:r>
              <a:rPr lang="en-US" b="1" dirty="0" smtClean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Perceived Major Challenge: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to find </a:t>
            </a:r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Principal Curve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6336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  <a:endParaRPr lang="en-US" dirty="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Component: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LeBlanc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Tibshirani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1996)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Challenge: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Can have any dimensional surface,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 </a:t>
            </a:r>
            <a:r>
              <a:rPr lang="en-US" dirty="0" smtClean="0"/>
              <a:t>   But how to nest???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Proposal:    Backwards Approach</a:t>
            </a:r>
          </a:p>
        </p:txBody>
      </p:sp>
    </p:spTree>
    <p:extLst>
      <p:ext uri="{BB962C8B-B14F-4D97-AF65-F5344CB8AC3E}">
        <p14:creationId xmlns:p14="http://schemas.microsoft.com/office/powerpoint/2010/main" val="3436911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Idea:    Express Backwards PCA as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Nested Series of Constraints</a:t>
            </a:r>
          </a:p>
        </p:txBody>
      </p:sp>
    </p:spTree>
    <p:extLst>
      <p:ext uri="{BB962C8B-B14F-4D97-AF65-F5344CB8AC3E}">
        <p14:creationId xmlns:p14="http://schemas.microsoft.com/office/powerpoint/2010/main" val="291110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283575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Now Define: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Constraint</a:t>
                </a:r>
                <a:r>
                  <a:rPr lang="en-US" dirty="0"/>
                  <a:t> </a:t>
                </a:r>
                <a:r>
                  <a:rPr lang="en-US" dirty="0" smtClean="0"/>
                  <a:t>Gives </a:t>
                </a:r>
                <a:r>
                  <a:rPr lang="en-US" i="1" dirty="0" smtClean="0"/>
                  <a:t>Nested</a:t>
                </a:r>
                <a:r>
                  <a:rPr lang="en-US" dirty="0" smtClean="0"/>
                  <a:t>  Reduction of </a:t>
                </a:r>
                <a:r>
                  <a:rPr lang="en-US" dirty="0" err="1" smtClean="0"/>
                  <a:t>Dim’n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  <a:blipFill rotWithShape="1">
                <a:blip r:embed="rId3"/>
                <a:stretch>
                  <a:fillRect l="-1913" t="-152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5029200" y="4495800"/>
            <a:ext cx="2133600" cy="838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04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Other Manifold Data Spaces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Sub-Manifold </a:t>
            </a:r>
            <a:r>
              <a:rPr lang="en-US" dirty="0"/>
              <a:t>Constraints</a:t>
            </a:r>
            <a:r>
              <a:rPr lang="en-US" dirty="0" smtClean="0"/>
              <a:t>??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(Algebraic Geometry)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626843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6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Now Study “Folklore” More Carefully</a:t>
            </a:r>
          </a:p>
          <a:p>
            <a:pPr eaLnBrk="1" hangingPunct="1">
              <a:lnSpc>
                <a:spcPct val="160000"/>
              </a:lnSpc>
              <a:buFont typeface="Arial" pitchFamily="34" charset="0"/>
              <a:buChar char="•"/>
              <a:defRPr/>
            </a:pPr>
            <a:r>
              <a:rPr lang="en-US" sz="3200" dirty="0" err="1" smtClean="0">
                <a:solidFill>
                  <a:srgbClr val="000000"/>
                </a:solidFill>
              </a:rPr>
              <a:t>BackGround</a:t>
            </a: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6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History</a:t>
            </a:r>
          </a:p>
          <a:p>
            <a:pPr eaLnBrk="1" hangingPunct="1">
              <a:lnSpc>
                <a:spcPct val="16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Underpinnings </a:t>
            </a:r>
          </a:p>
          <a:p>
            <a:pPr marL="0" indent="0" algn="ctr" eaLnBrk="1" hangingPunct="1">
              <a:lnSpc>
                <a:spcPct val="16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(Mathematical &amp; Computational)</a:t>
            </a:r>
          </a:p>
          <a:p>
            <a:pPr marL="0" indent="0" eaLnBrk="1" hangingPunct="1">
              <a:lnSpc>
                <a:spcPct val="16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Good Overall Reference:    </a:t>
            </a:r>
            <a:r>
              <a:rPr lang="en-US" sz="3200" dirty="0" err="1" smtClean="0">
                <a:solidFill>
                  <a:srgbClr val="000000"/>
                </a:solidFill>
              </a:rPr>
              <a:t>Jolliffe</a:t>
            </a:r>
            <a:r>
              <a:rPr lang="en-US" sz="3200" dirty="0" smtClean="0">
                <a:solidFill>
                  <a:srgbClr val="000000"/>
                </a:solidFill>
              </a:rPr>
              <a:t> (2002)</a:t>
            </a:r>
          </a:p>
        </p:txBody>
      </p:sp>
    </p:spTree>
    <p:extLst>
      <p:ext uri="{BB962C8B-B14F-4D97-AF65-F5344CB8AC3E}">
        <p14:creationId xmlns:p14="http://schemas.microsoft.com/office/powerpoint/2010/main" val="3057422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PCA:  Rediscovery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Renaming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200" u="sng" dirty="0" smtClean="0">
                <a:solidFill>
                  <a:srgbClr val="000000"/>
                </a:solidFill>
              </a:rPr>
              <a:t>Statistics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Principal Component Analysis  (PCA)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3200" u="sng" dirty="0" smtClean="0">
                <a:solidFill>
                  <a:srgbClr val="000000"/>
                </a:solidFill>
              </a:rPr>
              <a:t>Social Sciences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Factor Analysis (PCA is a subset)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3200" u="sng" dirty="0" smtClean="0">
                <a:solidFill>
                  <a:srgbClr val="000000"/>
                </a:solidFill>
              </a:rPr>
              <a:t>Probability / Electrical </a:t>
            </a:r>
            <a:r>
              <a:rPr lang="en-US" sz="3200" u="sng" dirty="0" err="1" smtClean="0">
                <a:solidFill>
                  <a:srgbClr val="000000"/>
                </a:solidFill>
              </a:rPr>
              <a:t>Eng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dirty="0" err="1" smtClean="0">
                <a:solidFill>
                  <a:srgbClr val="000000"/>
                </a:solidFill>
              </a:rPr>
              <a:t>Karhunen</a:t>
            </a:r>
            <a:r>
              <a:rPr lang="en-US" sz="3200" dirty="0" smtClean="0">
                <a:solidFill>
                  <a:srgbClr val="000000"/>
                </a:solidFill>
              </a:rPr>
              <a:t> – </a:t>
            </a:r>
            <a:r>
              <a:rPr lang="en-US" sz="3200" dirty="0" err="1" smtClean="0">
                <a:solidFill>
                  <a:srgbClr val="000000"/>
                </a:solidFill>
              </a:rPr>
              <a:t>Loeve</a:t>
            </a:r>
            <a:r>
              <a:rPr lang="en-US" sz="3200" dirty="0" smtClean="0">
                <a:solidFill>
                  <a:srgbClr val="000000"/>
                </a:solidFill>
              </a:rPr>
              <a:t> expansion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3200" u="sng" dirty="0" smtClean="0">
                <a:solidFill>
                  <a:srgbClr val="000000"/>
                </a:solidFill>
              </a:rPr>
              <a:t>Applied Mathematics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Proper Orthogonal Decomposition (POD)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3200" u="sng" dirty="0" smtClean="0">
                <a:solidFill>
                  <a:srgbClr val="000000"/>
                </a:solidFill>
              </a:rPr>
              <a:t>Geo-Sciences</a:t>
            </a:r>
            <a:r>
              <a:rPr lang="en-US" sz="3200" dirty="0" smtClean="0">
                <a:solidFill>
                  <a:srgbClr val="000000"/>
                </a:solidFill>
              </a:rPr>
              <a:t>:   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Empirical Orthogonal Functions (EOF)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7903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Interesting Historical Note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 1</a:t>
            </a:r>
            <a:r>
              <a:rPr lang="en-US" sz="32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(?) application of PCA to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Functional Data Analysis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algn="ctr" eaLnBrk="1" hangingPunct="1">
              <a:lnSpc>
                <a:spcPct val="16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Rao (1958)</a:t>
            </a:r>
          </a:p>
          <a:p>
            <a:pPr algn="ctr" eaLnBrk="1" hangingPunct="1">
              <a:lnSpc>
                <a:spcPct val="160000"/>
              </a:lnSpc>
              <a:defRPr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defRPr/>
            </a:pPr>
            <a:r>
              <a:rPr lang="en-US" sz="3200" dirty="0">
                <a:solidFill>
                  <a:srgbClr val="000000"/>
                </a:solidFill>
              </a:rPr>
              <a:t>1</a:t>
            </a:r>
            <a:r>
              <a:rPr lang="en-US" sz="3200" baseline="30000" dirty="0">
                <a:solidFill>
                  <a:srgbClr val="000000"/>
                </a:solidFill>
              </a:rPr>
              <a:t>st</a:t>
            </a:r>
            <a:r>
              <a:rPr lang="en-US" sz="3200" dirty="0">
                <a:solidFill>
                  <a:srgbClr val="000000"/>
                </a:solidFill>
              </a:rPr>
              <a:t> Paper with “Curves as </a:t>
            </a:r>
            <a:r>
              <a:rPr lang="en-US" sz="3200" dirty="0" smtClean="0">
                <a:solidFill>
                  <a:srgbClr val="000000"/>
                </a:solidFill>
              </a:rPr>
              <a:t>Data Objects” </a:t>
            </a:r>
            <a:r>
              <a:rPr lang="en-US" sz="3200" dirty="0">
                <a:solidFill>
                  <a:srgbClr val="000000"/>
                </a:solidFill>
              </a:rPr>
              <a:t>viewpoint</a:t>
            </a:r>
          </a:p>
          <a:p>
            <a:pPr algn="ctr" eaLnBrk="1" hangingPunct="1">
              <a:lnSpc>
                <a:spcPct val="160000"/>
              </a:lnSpc>
              <a:defRPr/>
            </a:pPr>
            <a:endParaRPr lang="en-US" sz="3200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025" t="7806" r="16829" b="15568"/>
          <a:stretch/>
        </p:blipFill>
        <p:spPr>
          <a:xfrm>
            <a:off x="6629400" y="2484520"/>
            <a:ext cx="1810967" cy="216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0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 smtClean="0"/>
                  <a:t>Replace</a:t>
                </a:r>
                <a:r>
                  <a:rPr lang="en-US" dirty="0" smtClean="0"/>
                  <a:t> usual </a:t>
                </a:r>
                <a:r>
                  <a:rPr lang="en-US" i="1" dirty="0" smtClean="0"/>
                  <a:t>forwards</a:t>
                </a:r>
                <a:r>
                  <a:rPr lang="en-US" dirty="0" smtClean="0"/>
                  <a:t> view of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Data  </a:t>
                </a:r>
                <a:r>
                  <a:rPr lang="en-US" dirty="0" smtClean="0">
                    <a:sym typeface="Wingdings" pitchFamily="2" charset="2"/>
                  </a:rPr>
                  <a:t>  PC1   (1 dim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  PC2  (1 dim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 of Data-PC1)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             </a:t>
                </a:r>
                <a:r>
                  <a:rPr lang="en-US" dirty="0" smtClean="0">
                    <a:sym typeface="Wingdings" pitchFamily="2" charset="2"/>
                  </a:rPr>
                  <a:t>   PC1 U PC2   (2 dim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⋱</m:t>
                    </m:r>
                  </m:oMath>
                </a14:m>
                <a:endParaRPr lang="en-US" sz="4000" dirty="0" smtClean="0">
                  <a:sym typeface="Wingdings" pitchFamily="2" charset="2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             PC1 U … U  </a:t>
                </a:r>
                <a:r>
                  <a:rPr lang="en-US" dirty="0" err="1" smtClean="0">
                    <a:sym typeface="Wingdings" pitchFamily="2" charset="2"/>
                  </a:rPr>
                  <a:t>PCr</a:t>
                </a:r>
                <a:endParaRPr lang="en-US" dirty="0" smtClean="0">
                  <a:sym typeface="Wingdings" pitchFamily="2" charset="2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                          (r dim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 r="-1054" b="-3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554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Three Important (&amp; Interesting) Viewpoints: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Mathematics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Numerics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AutoNum type="arabicPeriod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Statistics</a:t>
            </a:r>
          </a:p>
          <a:p>
            <a:pPr marL="0" indent="0" eaLnBrk="1" hangingPunct="1">
              <a:lnSpc>
                <a:spcPct val="160000"/>
              </a:lnSpc>
              <a:defRPr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lnSpc>
                <a:spcPct val="16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Goal:  Study Interrelationships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20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Full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409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5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40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6" name="Equation" r:id="rId8" imgW="291960" imgH="228600" progId="Equation.3">
                  <p:embed/>
                </p:oleObj>
              </mc:Choice>
              <mc:Fallback>
                <p:oleObj name="Equation" r:id="rId8" imgW="291960" imgH="228600" progId="Equation.3">
                  <p:embed/>
                  <p:pic>
                    <p:nvPicPr>
                      <p:cNvPr id="41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7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41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2209800"/>
            <a:ext cx="6151749" cy="2599649"/>
            <a:chOff x="1143000" y="2209800"/>
            <a:chExt cx="6151749" cy="2599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bg2"/>
                      </a:solidFill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𝑑</m:t>
                          </m:r>
                        </m:sup>
                      </m:sSup>
                    </m:oMath>
                  </a14:m>
                  <a:endParaRPr lang="en-US" sz="3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blipFill>
                  <a:blip r:embed="rId12"/>
                  <a:stretch>
                    <a:fillRect l="-2577" t="-12371" b="-32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ounded Rectangle 4"/>
            <p:cNvSpPr/>
            <p:nvPr/>
          </p:nvSpPr>
          <p:spPr>
            <a:xfrm>
              <a:off x="5045075" y="2209800"/>
              <a:ext cx="136525" cy="18288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4" idx="0"/>
              <a:endCxn id="5" idx="2"/>
            </p:cNvCxnSpPr>
            <p:nvPr/>
          </p:nvCxnSpPr>
          <p:spPr>
            <a:xfrm flipV="1">
              <a:off x="4218875" y="4038600"/>
              <a:ext cx="894463" cy="17722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60088" y="4038600"/>
            <a:ext cx="6441187" cy="1499175"/>
            <a:chOff x="1960088" y="4038600"/>
            <a:chExt cx="6441187" cy="1499175"/>
          </a:xfrm>
        </p:grpSpPr>
        <p:sp>
          <p:nvSpPr>
            <p:cNvPr id="35" name="TextBox 34"/>
            <p:cNvSpPr txBox="1"/>
            <p:nvPr/>
          </p:nvSpPr>
          <p:spPr>
            <a:xfrm>
              <a:off x="1960088" y="4953000"/>
              <a:ext cx="64411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2"/>
                  </a:solidFill>
                </a:rPr>
                <a:t>Diagonal Matrix of Singular Values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  <p:cxnSp>
          <p:nvCxnSpPr>
            <p:cNvPr id="37" name="Straight Connector 36"/>
            <p:cNvCxnSpPr>
              <a:stCxn id="35" idx="0"/>
              <a:endCxn id="27" idx="2"/>
            </p:cNvCxnSpPr>
            <p:nvPr/>
          </p:nvCxnSpPr>
          <p:spPr>
            <a:xfrm flipV="1">
              <a:off x="5180682" y="4038600"/>
              <a:ext cx="1105818" cy="9144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763651" y="3124200"/>
            <a:ext cx="6345712" cy="3124200"/>
            <a:chOff x="2763651" y="3124200"/>
            <a:chExt cx="6345712" cy="3124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bg2"/>
                      </a:solidFill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sz="3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blipFill>
                  <a:blip r:embed="rId13"/>
                  <a:stretch>
                    <a:fillRect l="-2402" t="-13402" b="-31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ounded Rectangle 35"/>
            <p:cNvSpPr/>
            <p:nvPr/>
          </p:nvSpPr>
          <p:spPr>
            <a:xfrm>
              <a:off x="7331075" y="3124200"/>
              <a:ext cx="1127125" cy="152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34" idx="0"/>
              <a:endCxn id="36" idx="2"/>
            </p:cNvCxnSpPr>
            <p:nvPr/>
          </p:nvCxnSpPr>
          <p:spPr>
            <a:xfrm flipV="1">
              <a:off x="5936507" y="3276600"/>
              <a:ext cx="1958131" cy="2378176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8761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3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61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Diagonal Matrix of Singular Values:</a:t>
                </a:r>
              </a:p>
              <a:p>
                <a:pPr marL="457200" marR="0" lvl="0" indent="-45720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𝑆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𝑑</m:t>
                          </m:r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×</m:t>
                          </m:r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𝑛</m:t>
                          </m:r>
                        </m:sub>
                      </m:sSub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  <m:e/>
                                  </m:mr>
                                  <m:mr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/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Assume (without loss of generality)</a:t>
                </a:r>
              </a:p>
              <a:p>
                <a:pPr marR="0" lvl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(by Flipping of Basis Vectors)</a:t>
                </a:r>
              </a:p>
              <a:p>
                <a:pPr marR="0" lvl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≥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≥⋯≥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615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61862"/>
              </a:xfrm>
              <a:prstGeom prst="rect">
                <a:avLst/>
              </a:prstGeom>
              <a:blipFill>
                <a:blip r:embed="rId3"/>
                <a:stretch>
                  <a:fillRect l="-1909" b="-7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00800" y="3055203"/>
                <a:ext cx="21531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2"/>
                    </a:solidFill>
                  </a:rPr>
                  <a:t>More General </a:t>
                </a:r>
              </a:p>
              <a:p>
                <a:r>
                  <a:rPr lang="en-US" sz="2400" dirty="0" smtClean="0">
                    <a:solidFill>
                      <a:schemeClr val="bg2"/>
                    </a:solidFill>
                  </a:rPr>
                  <a:t>Notation: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055203"/>
                <a:ext cx="2153154" cy="830997"/>
              </a:xfrm>
              <a:prstGeom prst="rect">
                <a:avLst/>
              </a:prstGeom>
              <a:blipFill>
                <a:blip r:embed="rId4"/>
                <a:stretch>
                  <a:fillRect l="-4249" t="-5109" r="-339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943600" y="2064603"/>
            <a:ext cx="3153003" cy="1059597"/>
            <a:chOff x="5943600" y="2064603"/>
            <a:chExt cx="3153003" cy="1059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400800" y="2064603"/>
                  <a:ext cx="269580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2"/>
                      </a:solidFill>
                    </a:rPr>
                    <a:t>Uses Visual Case </a:t>
                  </a:r>
                </a:p>
                <a:p>
                  <a:r>
                    <a:rPr lang="en-US" sz="2400" dirty="0" smtClean="0">
                      <a:solidFill>
                        <a:schemeClr val="bg2"/>
                      </a:solidFill>
                    </a:rPr>
                    <a:t>Here:   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endParaRPr lang="en-US" sz="24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2064603"/>
                  <a:ext cx="2695803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3394" t="-5147" r="-2489" b="-16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H="1">
              <a:off x="5943600" y="2743200"/>
              <a:ext cx="609600" cy="381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003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3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61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Diagonal Matrix of Singular Values:</a:t>
                </a:r>
              </a:p>
              <a:p>
                <a:pPr marL="457200" marR="0" lvl="0" indent="-45720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𝑆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𝑑</m:t>
                          </m:r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×</m:t>
                          </m:r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𝑛</m:t>
                          </m:r>
                        </m:sub>
                      </m:sSub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  <m:e/>
                                  </m:mr>
                                  <m:mr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/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0" lang="en-US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Note That: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Rank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is Number of Non-0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𝑗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⋯,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Major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1" u="none" strike="noStrike" kern="120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Characteristics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615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61862"/>
              </a:xfrm>
              <a:prstGeom prst="rect">
                <a:avLst/>
              </a:prstGeom>
              <a:blipFill>
                <a:blip r:embed="rId3"/>
                <a:stretch>
                  <a:fillRect l="-1909" b="-1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547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4524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SVD 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Full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Representation:</a:t>
                </a:r>
              </a:p>
              <a:p>
                <a:pPr eaLnBrk="1" hangingPunct="1">
                  <a:lnSpc>
                    <a:spcPct val="150000"/>
                  </a:lnSpc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=</a:t>
                </a:r>
              </a:p>
              <a:p>
                <a:pPr eaLnBrk="1" hangingPunct="1">
                  <a:lnSpc>
                    <a:spcPct val="150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Intuition:     For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𝑋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as Linear Operator:</a:t>
                </a: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Represent as:       </a:t>
                </a:r>
              </a:p>
            </p:txBody>
          </p:sp>
        </mc:Choice>
        <mc:Fallback xmlns="">
          <p:sp>
            <p:nvSpPr>
              <p:cNvPr id="410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4524315"/>
              </a:xfrm>
              <a:prstGeom prst="rect">
                <a:avLst/>
              </a:prstGeom>
              <a:blipFill>
                <a:blip r:embed="rId4"/>
                <a:stretch>
                  <a:fillRect l="-1909" b="-13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" name="Equation" r:id="rId5" imgW="330120" imgH="228600" progId="Equation.3">
                  <p:embed/>
                </p:oleObj>
              </mc:Choice>
              <mc:Fallback>
                <p:oleObj name="Equation" r:id="rId5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" name="Equation" r:id="rId7" imgW="317160" imgH="228600" progId="Equation.3">
                  <p:embed/>
                </p:oleObj>
              </mc:Choice>
              <mc:Fallback>
                <p:oleObj name="Equation" r:id="rId7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" name="Equation" r:id="rId9" imgW="291960" imgH="228600" progId="Equation.3">
                  <p:embed/>
                </p:oleObj>
              </mc:Choice>
              <mc:Fallback>
                <p:oleObj name="Equation" r:id="rId9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" name="Equation" r:id="rId11" imgW="342720" imgH="203040" progId="Equation.3">
                  <p:embed/>
                </p:oleObj>
              </mc:Choice>
              <mc:Fallback>
                <p:oleObj name="Equation" r:id="rId11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15000" y="3110708"/>
            <a:ext cx="2981907" cy="2460476"/>
            <a:chOff x="5715000" y="3110708"/>
            <a:chExt cx="2981907" cy="246047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6629400" y="3110708"/>
              <a:ext cx="1028700" cy="2070892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715000" y="5109519"/>
              <a:ext cx="2981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400" dirty="0" smtClean="0">
                  <a:solidFill>
                    <a:srgbClr val="000000"/>
                  </a:solidFill>
                </a:rPr>
                <a:t>Isometry (~Rotation)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81200" y="3295650"/>
            <a:ext cx="2981907" cy="3105150"/>
            <a:chOff x="5715000" y="2466034"/>
            <a:chExt cx="2981907" cy="3105150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629400" y="2466034"/>
              <a:ext cx="1447800" cy="271556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715000" y="5109519"/>
              <a:ext cx="2981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400" dirty="0" smtClean="0">
                  <a:solidFill>
                    <a:srgbClr val="000000"/>
                  </a:solidFill>
                </a:rPr>
                <a:t>Isometry (~Rotation)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24200" y="3151188"/>
            <a:ext cx="3132589" cy="2851191"/>
            <a:chOff x="5715000" y="2719993"/>
            <a:chExt cx="3132589" cy="2851191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6629400" y="2719993"/>
              <a:ext cx="1981200" cy="246160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715000" y="5109519"/>
              <a:ext cx="31325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400" dirty="0" smtClean="0">
                  <a:solidFill>
                    <a:srgbClr val="000000"/>
                  </a:solidFill>
                </a:rPr>
                <a:t>Coordinate Rescaling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768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Matrices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619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Theoretical Covariance:</a:t>
                </a:r>
              </a:p>
              <a:p>
                <a:pPr algn="ctr" eaLnBrk="1" hangingPunct="1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Σ</m:t>
                    </m:r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𝑣</m:t>
                              </m:r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𝑎𝑟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𝑐𝑜𝑣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𝑐𝑜𝑣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𝑣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𝑎𝑟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= </a:t>
                </a: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Σ</m:t>
                      </m:r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𝐸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𝐸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𝐸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𝐸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2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Empirical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Covariance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𝑑𝑗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𝑑𝑗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</m:e>
                                </m:nary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𝑑𝑗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𝑑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:endParaRPr lang="en-US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6197530"/>
              </a:xfrm>
              <a:prstGeom prst="rect">
                <a:avLst/>
              </a:prstGeom>
              <a:blipFill>
                <a:blip r:embed="rId3"/>
                <a:stretch>
                  <a:fillRect l="-1754" t="-12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96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Matrices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6164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Notation:  Data Matrix</a:t>
                </a:r>
              </a:p>
              <a:p>
                <a:pPr eaLnBrk="1" hangingPunct="1">
                  <a:defRPr/>
                </a:pPr>
                <a:endParaRPr lang="en-US" sz="1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1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Indexed by Rows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=1,⋯,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Cols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𝑗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=1,⋯,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Empirical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Covariance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𝑑𝑗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𝑑𝑗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</m:e>
                                </m:nary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𝑑𝑗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𝑑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:endParaRPr lang="en-US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6164636"/>
              </a:xfrm>
              <a:prstGeom prst="rect">
                <a:avLst/>
              </a:prstGeom>
              <a:blipFill>
                <a:blip r:embed="rId3"/>
                <a:stretch>
                  <a:fillRect l="-1754" t="-1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77000" y="990600"/>
            <a:ext cx="2438400" cy="2297113"/>
            <a:chOff x="6477000" y="990600"/>
            <a:chExt cx="2438400" cy="2297113"/>
          </a:xfrm>
        </p:grpSpPr>
        <p:sp>
          <p:nvSpPr>
            <p:cNvPr id="2" name="TextBox 1"/>
            <p:cNvSpPr txBox="1"/>
            <p:nvPr/>
          </p:nvSpPr>
          <p:spPr>
            <a:xfrm>
              <a:off x="7430698" y="990600"/>
              <a:ext cx="14847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Are Data 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Objects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6477000" y="1828800"/>
              <a:ext cx="914400" cy="145891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04800" y="2293203"/>
            <a:ext cx="6096000" cy="3345597"/>
            <a:chOff x="304800" y="2293203"/>
            <a:chExt cx="6096000" cy="3345597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2293203"/>
              <a:ext cx="25971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Essentially Inner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Products of </a:t>
              </a:r>
              <a:r>
                <a:rPr lang="en-US" sz="2400" u="sng" dirty="0" smtClean="0">
                  <a:solidFill>
                    <a:schemeClr val="bg2"/>
                  </a:solidFill>
                </a:rPr>
                <a:t>Rows</a:t>
              </a:r>
              <a:endParaRPr lang="en-US" sz="2400" u="sng" dirty="0">
                <a:solidFill>
                  <a:schemeClr val="bg2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6" idx="2"/>
            </p:cNvCxnSpPr>
            <p:nvPr/>
          </p:nvCxnSpPr>
          <p:spPr>
            <a:xfrm>
              <a:off x="1603393" y="3124200"/>
              <a:ext cx="1139807" cy="2514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600200" y="3124200"/>
              <a:ext cx="4800600" cy="1828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5838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Matrices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269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Compact Representation of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Comes From</a:t>
                </a: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Centered &amp;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Scaled Version of Data:</a:t>
                </a:r>
              </a:p>
              <a:p>
                <a:pPr eaLnBrk="1" hangingPunct="1">
                  <a:defRPr/>
                </a:pPr>
                <a:endParaRPr lang="en-US" sz="1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𝑋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−1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11</m:t>
                                            </m:r>
                                          </m:sub>
                                        </m:sSub>
                                        <m: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</m:e>
                                </m:box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−1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−1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</m:e>
                                </m:box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−1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𝑑𝑛</m:t>
                                            </m:r>
                                          </m:sub>
                                        </m:sSub>
                                        <m: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1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Where 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Row Averages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(for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=1,⋯,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) are</a:t>
                </a:r>
              </a:p>
              <a:p>
                <a:pPr eaLnBrk="1" hangingPunct="1">
                  <a:defRPr/>
                </a:pPr>
                <a:endParaRPr lang="en-US" sz="1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269263"/>
              </a:xfrm>
              <a:prstGeom prst="rect">
                <a:avLst/>
              </a:prstGeom>
              <a:blipFill>
                <a:blip r:embed="rId3"/>
                <a:stretch>
                  <a:fillRect l="-1754" t="-1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62200" y="3287713"/>
            <a:ext cx="6477000" cy="3180290"/>
            <a:chOff x="2362200" y="3287713"/>
            <a:chExt cx="6477000" cy="31802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108324" y="5257800"/>
                  <a:ext cx="2730876" cy="12102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</m:oMath>
                  </a14:m>
                  <a:r>
                    <a:rPr lang="en-US" sz="2400" dirty="0" smtClean="0">
                      <a:solidFill>
                        <a:srgbClr val="00B050"/>
                      </a:solidFill>
                    </a:rPr>
                    <a:t> Entries Are Inner</a:t>
                  </a:r>
                </a:p>
                <a:p>
                  <a:r>
                    <a:rPr lang="en-US" sz="2400" dirty="0" smtClean="0">
                      <a:solidFill>
                        <a:srgbClr val="00B050"/>
                      </a:solidFill>
                    </a:rPr>
                    <a:t>Products of Rows</a:t>
                  </a:r>
                </a:p>
                <a:p>
                  <a:r>
                    <a:rPr lang="en-US" sz="2400" dirty="0" smtClean="0">
                      <a:solidFill>
                        <a:srgbClr val="00B050"/>
                      </a:solidFill>
                    </a:rPr>
                    <a:t>Over 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8324" y="5257800"/>
                  <a:ext cx="2730876" cy="1210203"/>
                </a:xfrm>
                <a:prstGeom prst="rect">
                  <a:avLst/>
                </a:prstGeom>
                <a:blipFill>
                  <a:blip r:embed="rId4"/>
                  <a:stretch>
                    <a:fillRect l="-3348" t="-3030" r="-2679"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ounded Rectangle 2"/>
            <p:cNvSpPr/>
            <p:nvPr/>
          </p:nvSpPr>
          <p:spPr>
            <a:xfrm>
              <a:off x="2362200" y="3287713"/>
              <a:ext cx="4800600" cy="674687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2" idx="0"/>
              <a:endCxn id="3" idx="2"/>
            </p:cNvCxnSpPr>
            <p:nvPr/>
          </p:nvCxnSpPr>
          <p:spPr>
            <a:xfrm flipH="1" flipV="1">
              <a:off x="4762500" y="3962400"/>
              <a:ext cx="2711262" cy="12954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38200" y="5867400"/>
            <a:ext cx="5270124" cy="620670"/>
            <a:chOff x="838200" y="5867400"/>
            <a:chExt cx="5270124" cy="6206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38200" y="6019800"/>
                  <a:ext cx="3665747" cy="4682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2"/>
                      </a:solidFill>
                    </a:rPr>
                    <a:t>Achieved By Product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sSup>
                        <m:sSupPr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endParaRPr lang="en-US" sz="24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6019800"/>
                  <a:ext cx="3665747" cy="468270"/>
                </a:xfrm>
                <a:prstGeom prst="rect">
                  <a:avLst/>
                </a:prstGeom>
                <a:blipFill>
                  <a:blip r:embed="rId5"/>
                  <a:stretch>
                    <a:fillRect l="-2662" t="-7895" r="-5158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 flipV="1">
              <a:off x="4500563" y="5867400"/>
              <a:ext cx="1607761" cy="39246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8829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Matrices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968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Compact Representation of Covariance:</a:t>
                </a:r>
              </a:p>
              <a:p>
                <a:pPr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sSup>
                        <m:sSup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Called “Outer Product”</a:t>
                </a: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(Complementary to “Inner Product”,</a:t>
                </a:r>
                <a:endParaRPr lang="en-US" sz="3200" i="1" dirty="0" smtClean="0">
                  <a:solidFill>
                    <a:srgbClr val="00000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)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2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968604"/>
              </a:xfrm>
              <a:prstGeom prst="rect">
                <a:avLst/>
              </a:prstGeom>
              <a:blipFill>
                <a:blip r:embed="rId3"/>
                <a:stretch>
                  <a:fillRect l="-1754" t="-1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10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24400" y="3276600"/>
            <a:ext cx="4114800" cy="838200"/>
            <a:chOff x="4724400" y="3276600"/>
            <a:chExt cx="4114800" cy="838200"/>
          </a:xfrm>
        </p:grpSpPr>
        <p:sp>
          <p:nvSpPr>
            <p:cNvPr id="2" name="TextBox 1"/>
            <p:cNvSpPr txBox="1"/>
            <p:nvPr/>
          </p:nvSpPr>
          <p:spPr>
            <a:xfrm>
              <a:off x="6172444" y="3276600"/>
              <a:ext cx="2666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Centered At Mean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4724400" y="3505200"/>
              <a:ext cx="1447800" cy="609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>
            <a:off x="3657600" y="1581150"/>
            <a:ext cx="1752600" cy="1535113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008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 smtClean="0"/>
                  <a:t>With</a:t>
                </a:r>
                <a:r>
                  <a:rPr lang="en-US" dirty="0" smtClean="0"/>
                  <a:t> a </a:t>
                </a:r>
                <a:r>
                  <a:rPr lang="en-US" i="1" dirty="0" smtClean="0"/>
                  <a:t>backwards</a:t>
                </a:r>
                <a:r>
                  <a:rPr lang="en-US" dirty="0" smtClean="0"/>
                  <a:t> approach to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Data  </a:t>
                </a:r>
                <a:r>
                  <a:rPr lang="en-US" dirty="0" smtClean="0">
                    <a:sym typeface="Wingdings" pitchFamily="2" charset="2"/>
                  </a:rPr>
                  <a:t>  PC1  U … U  </a:t>
                </a:r>
                <a:r>
                  <a:rPr lang="en-US" dirty="0" err="1" smtClean="0">
                    <a:sym typeface="Wingdings" pitchFamily="2" charset="2"/>
                  </a:rPr>
                  <a:t>PCr</a:t>
                </a:r>
                <a:r>
                  <a:rPr lang="en-US" dirty="0" smtClean="0">
                    <a:sym typeface="Wingdings" pitchFamily="2" charset="2"/>
                  </a:rPr>
                  <a:t>    (r dim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   PC1  U … U  PC(r-1)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                   </a:t>
                </a:r>
                <a:r>
                  <a:rPr 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Cambria Math"/>
                        <a:sym typeface="Wingdings" pitchFamily="2" charset="2"/>
                      </a:rPr>
                      <m:t>⋱</m:t>
                    </m:r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             </a:t>
                </a:r>
                <a:r>
                  <a:rPr lang="en-US" dirty="0" smtClean="0">
                    <a:sym typeface="Wingdings" pitchFamily="2" charset="2"/>
                  </a:rPr>
                  <a:t>   PC1 U PC2   (2 dim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             PC1    (1 dim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27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 r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442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650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Find 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Direction of Greatest Variability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eaLnBrk="1" hangingPunct="1">
                  <a:lnSpc>
                    <a:spcPct val="140000"/>
                  </a:lnSpc>
                  <a:defRPr/>
                </a:pPr>
                <a:endParaRPr lang="en-US" sz="18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Approach to</a:t>
                </a:r>
              </a:p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Calculation:</a:t>
                </a:r>
              </a:p>
              <a:p>
                <a:pPr eaLnBrk="1" hangingPunct="1">
                  <a:lnSpc>
                    <a:spcPct val="140000"/>
                  </a:lnSpc>
                  <a:defRPr/>
                </a:pPr>
                <a:endParaRPr lang="en-US" sz="16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</a:p>
              <a:p>
                <a:pPr eaLnBrk="1" hangingPunct="1">
                  <a:lnSpc>
                    <a:spcPct val="140000"/>
                  </a:lnSpc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And Optimize Over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994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650778"/>
              </a:xfrm>
              <a:prstGeom prst="rect">
                <a:avLst/>
              </a:prstGeom>
              <a:blipFill>
                <a:blip r:embed="rId4"/>
                <a:stretch>
                  <a:fillRect l="-1754" b="-11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3657600"/>
            <a:ext cx="5638800" cy="1798260"/>
            <a:chOff x="304800" y="3657600"/>
            <a:chExt cx="5638800" cy="1798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04800" y="3886200"/>
                  <a:ext cx="2162002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bg2"/>
                      </a:solidFill>
                    </a:rPr>
                    <a:t>Start with</a:t>
                  </a:r>
                </a:p>
                <a:p>
                  <a:r>
                    <a:rPr lang="en-US" sz="3200" dirty="0" smtClean="0">
                      <a:solidFill>
                        <a:schemeClr val="bg2"/>
                      </a:solidFill>
                    </a:rPr>
                    <a:t>Candidate</a:t>
                  </a:r>
                </a:p>
                <a:p>
                  <a:r>
                    <a:rPr lang="en-US" sz="3200" dirty="0" smtClean="0">
                      <a:solidFill>
                        <a:schemeClr val="bg2"/>
                      </a:solidFill>
                    </a:rPr>
                    <a:t>Direction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endParaRPr lang="en-US" sz="3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3886200"/>
                  <a:ext cx="2162002" cy="1569660"/>
                </a:xfrm>
                <a:prstGeom prst="rect">
                  <a:avLst/>
                </a:prstGeom>
                <a:blipFill>
                  <a:blip r:embed="rId5"/>
                  <a:stretch>
                    <a:fillRect l="-7042" t="-5058" r="-1127" b="-116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V="1">
              <a:off x="4572000" y="3657600"/>
              <a:ext cx="1371600" cy="457200"/>
            </a:xfrm>
            <a:prstGeom prst="straightConnector1">
              <a:avLst/>
            </a:prstGeom>
            <a:ln w="762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6148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981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Again Start With Data Matrix</a:t>
                </a:r>
              </a:p>
              <a:p>
                <a:pPr eaLnBrk="1" hangingPunct="1">
                  <a:defRPr/>
                </a:pPr>
                <a:endParaRPr lang="en-US" sz="16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16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Columns as Data Objects, Indexed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𝑗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=1,⋯,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</m:oMath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</m:sub>
                        </m:sSub>
                      </m:e>
                    </m:ba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1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𝑑𝑗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W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ith Mean Vector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𝑋</m:t>
                            </m:r>
                          </m:e>
                        </m:bar>
                      </m:e>
                    </m:acc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</a:p>
              <a:p>
                <a:pPr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981637"/>
              </a:xfrm>
              <a:prstGeom prst="rect">
                <a:avLst/>
              </a:prstGeom>
              <a:blipFill>
                <a:blip r:embed="rId3"/>
                <a:stretch>
                  <a:fillRect l="-1754" t="-13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48400" y="1358205"/>
            <a:ext cx="2438400" cy="1384995"/>
            <a:chOff x="6248400" y="1358205"/>
            <a:chExt cx="2438400" cy="1384995"/>
          </a:xfrm>
        </p:grpSpPr>
        <p:sp>
          <p:nvSpPr>
            <p:cNvPr id="2" name="TextBox 1"/>
            <p:cNvSpPr txBox="1"/>
            <p:nvPr/>
          </p:nvSpPr>
          <p:spPr>
            <a:xfrm>
              <a:off x="7023139" y="1358205"/>
              <a:ext cx="166366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2"/>
                  </a:solidFill>
                </a:rPr>
                <a:t>Same </a:t>
              </a:r>
            </a:p>
            <a:p>
              <a:r>
                <a:rPr lang="en-US" sz="2800" dirty="0" smtClean="0">
                  <a:solidFill>
                    <a:schemeClr val="bg2"/>
                  </a:solidFill>
                </a:rPr>
                <a:t>Notation </a:t>
              </a:r>
            </a:p>
            <a:p>
              <a:r>
                <a:rPr lang="en-US" sz="2800" dirty="0" smtClean="0">
                  <a:solidFill>
                    <a:schemeClr val="bg2"/>
                  </a:solidFill>
                </a:rPr>
                <a:t>as Above</a:t>
              </a:r>
              <a:endParaRPr lang="en-US" sz="2800" dirty="0">
                <a:solidFill>
                  <a:schemeClr val="bg2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>
              <a:off x="6248400" y="2050703"/>
              <a:ext cx="774739" cy="31149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>
            <a:stCxn id="2" idx="2"/>
          </p:cNvCxnSpPr>
          <p:nvPr/>
        </p:nvCxnSpPr>
        <p:spPr>
          <a:xfrm flipH="1">
            <a:off x="7848600" y="2743200"/>
            <a:ext cx="6370" cy="16002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405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501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Given a Candidate 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Direction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</a:t>
                </a: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Projections of Centered Data Onto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are:</a:t>
                </a:r>
              </a:p>
              <a:p>
                <a:pPr eaLnBrk="1" hangingPunct="1">
                  <a:defRPr/>
                </a:pPr>
                <a:endParaRPr lang="en-US" sz="16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</m:acc>
                        </m:e>
                      </m:d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</m:acc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𝑢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,  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𝑗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=1,⋯,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Quantify 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Variation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in the Direction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−1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bar>
                                        <m:barPr>
                                          <m:ctrlP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ba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bar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501250"/>
              </a:xfrm>
              <a:prstGeom prst="rect">
                <a:avLst/>
              </a:prstGeom>
              <a:blipFill>
                <a:blip r:embed="rId3"/>
                <a:stretch>
                  <a:fillRect l="-1754" t="-13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3000" y="1519535"/>
                <a:ext cx="22069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2"/>
                    </a:solidFill>
                  </a:rPr>
                  <a:t>Recall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519535"/>
                <a:ext cx="2206951" cy="461665"/>
              </a:xfrm>
              <a:prstGeom prst="rect">
                <a:avLst/>
              </a:prstGeom>
              <a:blipFill>
                <a:blip r:embed="rId4"/>
                <a:stretch>
                  <a:fillRect l="-442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324600" y="5092005"/>
            <a:ext cx="2464710" cy="1384995"/>
            <a:chOff x="6324600" y="5092005"/>
            <a:chExt cx="2464710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7086600" y="5092005"/>
              <a:ext cx="170271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2"/>
                  </a:solidFill>
                </a:rPr>
                <a:t>Sample</a:t>
              </a:r>
            </a:p>
            <a:p>
              <a:r>
                <a:rPr lang="en-US" sz="2800" dirty="0" smtClean="0">
                  <a:solidFill>
                    <a:schemeClr val="bg2"/>
                  </a:solidFill>
                </a:rPr>
                <a:t>Variance </a:t>
              </a:r>
            </a:p>
            <a:p>
              <a:r>
                <a:rPr lang="en-US" sz="2800" dirty="0" smtClean="0">
                  <a:solidFill>
                    <a:schemeClr val="bg2"/>
                  </a:solidFill>
                </a:rPr>
                <a:t>of Scores</a:t>
              </a:r>
              <a:endParaRPr lang="en-US" sz="2800" dirty="0">
                <a:solidFill>
                  <a:schemeClr val="bg2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6324600" y="5562600"/>
              <a:ext cx="762000" cy="228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505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545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Quantify 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Variation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in the Direction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eaLnBrk="1" hangingPunct="1">
                  <a:defRPr/>
                </a:pPr>
                <a:endParaRPr lang="en-US" sz="1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−1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bar>
                                        <m:bar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ba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ba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lang="en-US" b="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−1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𝑢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d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bar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sym typeface="Wingdings" pitchFamily="2" charset="2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sym typeface="Wingdings" pitchFamily="2" charset="2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sym typeface="Wingdings" pitchFamily="2" charset="2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ba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sym typeface="Wingdings" pitchFamily="2" charset="2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sym typeface="Wingdings" pitchFamily="2" charset="2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𝑢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bar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ba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bar>
                                        <m:bar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𝑋</m:t>
                                          </m:r>
                                        </m:e>
                                      </m:ba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𝑢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lang="en-US" b="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box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bar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ba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bar>
                                        <m:bar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𝑋</m:t>
                                          </m:r>
                                        </m:e>
                                      </m:bar>
                                    </m:e>
                                  </m:acc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bar>
                                        <m:bar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ba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ba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lang="en-US" b="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:endParaRPr lang="en-US" sz="1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𝑢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sSup>
                        <m:sSup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𝑢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:endParaRPr lang="en-US" sz="16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𝑢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𝑢</m:t>
                      </m:r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:endParaRPr lang="en-US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16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545814"/>
              </a:xfrm>
              <a:prstGeom prst="rect">
                <a:avLst/>
              </a:prstGeom>
              <a:blipFill>
                <a:blip r:embed="rId3"/>
                <a:stretch>
                  <a:fillRect l="-1754" t="-14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4495800"/>
            <a:ext cx="3733800" cy="1524000"/>
            <a:chOff x="76200" y="4495800"/>
            <a:chExt cx="3733800" cy="1524000"/>
          </a:xfrm>
        </p:grpSpPr>
        <p:sp>
          <p:nvSpPr>
            <p:cNvPr id="3" name="TextBox 2"/>
            <p:cNvSpPr txBox="1"/>
            <p:nvPr/>
          </p:nvSpPr>
          <p:spPr>
            <a:xfrm>
              <a:off x="76200" y="4819471"/>
              <a:ext cx="321177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Looks Like “Products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Of Rows” From Above</a:t>
              </a:r>
            </a:p>
            <a:p>
              <a:r>
                <a:rPr lang="en-US" sz="2400" dirty="0" err="1" smtClean="0">
                  <a:solidFill>
                    <a:schemeClr val="bg2"/>
                  </a:solidFill>
                </a:rPr>
                <a:t>Cov</a:t>
              </a:r>
              <a:r>
                <a:rPr lang="en-US" sz="2400" dirty="0" smtClean="0">
                  <a:solidFill>
                    <a:schemeClr val="bg2"/>
                  </a:solidFill>
                </a:rPr>
                <a:t>. Matrix </a:t>
              </a:r>
              <a:r>
                <a:rPr lang="en-US" sz="2400" dirty="0" err="1" smtClean="0">
                  <a:solidFill>
                    <a:schemeClr val="bg2"/>
                  </a:solidFill>
                </a:rPr>
                <a:t>Repr’n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3124200" y="4495800"/>
              <a:ext cx="685800" cy="4572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571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67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Quantify 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Variation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in the Direction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eaLnBrk="1" hangingPunct="1">
                  <a:defRPr/>
                </a:pPr>
                <a:endParaRPr lang="en-US" sz="1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−1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bar>
                                        <m:barPr>
                                          <m:ctrlP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ba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bar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𝑢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𝑢</m:t>
                      </m:r>
                    </m:oMath>
                  </m:oMathPara>
                </a14:m>
                <a:endParaRPr lang="en-US" sz="2800" b="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18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Quadratic Form in the</a:t>
                </a: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Sample Covariance Matrix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Σ</m:t>
                        </m:r>
                      </m:e>
                    </m:acc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Simple Solution Comes from the </a:t>
                </a:r>
                <a:r>
                  <a:rPr lang="en-US" sz="3200" u="sng" dirty="0">
                    <a:solidFill>
                      <a:srgbClr val="000000"/>
                    </a:solidFill>
                    <a:sym typeface="Wingdings" pitchFamily="2" charset="2"/>
                  </a:rPr>
                  <a:t>Eigenvalue Representation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of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𝐵𝐷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𝐵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676362"/>
              </a:xfrm>
              <a:prstGeom prst="rect">
                <a:avLst/>
              </a:prstGeom>
              <a:blipFill>
                <a:blip r:embed="rId3"/>
                <a:stretch>
                  <a:fillRect l="-1754" t="-13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5400" y="3588603"/>
            <a:ext cx="2658673" cy="1973997"/>
            <a:chOff x="5105400" y="3588603"/>
            <a:chExt cx="2658673" cy="1973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5867400" y="3588603"/>
                  <a:ext cx="1896673" cy="8375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2"/>
                      </a:solidFill>
                    </a:rPr>
                    <a:t>Orthonormal</a:t>
                  </a:r>
                </a:p>
                <a:p>
                  <a:r>
                    <a:rPr lang="en-US" sz="2400" dirty="0" smtClean="0">
                      <a:solidFill>
                        <a:schemeClr val="bg2"/>
                      </a:solidFill>
                    </a:rPr>
                    <a:t>Basis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𝑑</m:t>
                          </m:r>
                        </m:sup>
                      </m:sSup>
                    </m:oMath>
                  </a14:m>
                  <a:endParaRPr lang="en-US" sz="24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3588603"/>
                  <a:ext cx="1896673" cy="837537"/>
                </a:xfrm>
                <a:prstGeom prst="rect">
                  <a:avLst/>
                </a:prstGeom>
                <a:blipFill>
                  <a:blip r:embed="rId4"/>
                  <a:stretch>
                    <a:fillRect l="-5145" t="-5109" r="-4180" b="-167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/>
            <p:nvPr/>
          </p:nvCxnSpPr>
          <p:spPr>
            <a:xfrm flipH="1">
              <a:off x="5105400" y="4419600"/>
              <a:ext cx="1752600" cy="1143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819400" y="5948065"/>
            <a:ext cx="4432624" cy="762000"/>
            <a:chOff x="2819400" y="5948065"/>
            <a:chExt cx="4432624" cy="762000"/>
          </a:xfrm>
        </p:grpSpPr>
        <p:sp>
          <p:nvSpPr>
            <p:cNvPr id="7" name="TextBox 6"/>
            <p:cNvSpPr txBox="1"/>
            <p:nvPr/>
          </p:nvSpPr>
          <p:spPr>
            <a:xfrm>
              <a:off x="2819400" y="6248400"/>
              <a:ext cx="44326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Diagonal Matrix of </a:t>
              </a:r>
              <a:r>
                <a:rPr lang="en-US" sz="2400" i="1" dirty="0" smtClean="0">
                  <a:solidFill>
                    <a:schemeClr val="bg2"/>
                  </a:solidFill>
                </a:rPr>
                <a:t>Eigenvalues</a:t>
              </a:r>
              <a:endParaRPr lang="en-US" sz="2400" i="1" dirty="0">
                <a:solidFill>
                  <a:schemeClr val="bg2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7" idx="0"/>
            </p:cNvCxnSpPr>
            <p:nvPr/>
          </p:nvCxnSpPr>
          <p:spPr>
            <a:xfrm flipH="1" flipV="1">
              <a:off x="4800600" y="5948065"/>
              <a:ext cx="235112" cy="30033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71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68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Find Direction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 Maximize:</a:t>
                </a:r>
              </a:p>
              <a:p>
                <a:pPr eaLnBrk="1" hangingPunct="1">
                  <a:defRPr/>
                </a:pPr>
                <a:endParaRPr lang="en-US" sz="1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Σ</m:t>
                        </m:r>
                      </m:e>
                    </m:acc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𝐵𝐷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Where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𝐷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⋯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⋱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⋱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3200" b="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For Eigenvalues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≤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≤⋯≤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681474"/>
              </a:xfrm>
              <a:prstGeom prst="rect">
                <a:avLst/>
              </a:prstGeom>
              <a:blipFill>
                <a:blip r:embed="rId3"/>
                <a:stretch>
                  <a:fillRect l="-1754" t="-1695" b="-32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91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619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Find Direction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 Maximize:</a:t>
                </a:r>
              </a:p>
              <a:p>
                <a:pPr eaLnBrk="1" hangingPunct="1">
                  <a:defRPr/>
                </a:pPr>
                <a:endParaRPr lang="en-US" sz="1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Σ</m:t>
                        </m:r>
                      </m:e>
                    </m:acc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𝐵𝐷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And Where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bar>
                                <m:barPr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b="0" dirty="0" smtClean="0">
                    <a:solidFill>
                      <a:srgbClr val="000000"/>
                    </a:solidFill>
                    <a:sym typeface="Wingdings" pitchFamily="2" charset="2"/>
                  </a:rPr>
                  <a:t>,</a:t>
                </a: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For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×1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Eigenvectors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𝑖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  </a:t>
                </a:r>
              </a:p>
              <a:p>
                <a:pPr algn="ctr"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Indexed by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=1,⋯,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Now Define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𝑤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6198235"/>
              </a:xfrm>
              <a:prstGeom prst="rect">
                <a:avLst/>
              </a:prstGeom>
              <a:blipFill>
                <a:blip r:embed="rId3"/>
                <a:stretch>
                  <a:fillRect l="-1754" t="-12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80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430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Thus Need Direction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 Maximize:</a:t>
                </a:r>
              </a:p>
              <a:p>
                <a:pPr eaLnBrk="1" hangingPunct="1">
                  <a:defRPr/>
                </a:pPr>
                <a:endParaRPr lang="en-US" sz="1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𝑢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𝑢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𝑤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𝐷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𝑤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Since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≤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≤⋯≤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  </a:t>
                </a:r>
              </a:p>
              <a:p>
                <a:pPr eaLnBrk="1" hangingPunct="1">
                  <a:defRPr/>
                </a:pPr>
                <a:endParaRPr lang="en-US" sz="16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Max Is At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𝑤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3200" b="0" dirty="0" smtClean="0">
                    <a:solidFill>
                      <a:srgbClr val="000000"/>
                    </a:solidFill>
                    <a:sym typeface="Wingdings" pitchFamily="2" charset="2"/>
                  </a:rPr>
                  <a:t>,     i.e.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endParaRPr lang="en-US" sz="3200" b="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430782"/>
              </a:xfrm>
              <a:prstGeom prst="rect">
                <a:avLst/>
              </a:prstGeom>
              <a:blipFill>
                <a:blip r:embed="rId3"/>
                <a:stretch>
                  <a:fillRect l="-1754" t="-14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04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3933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So Direction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 Maximize:</a:t>
                </a:r>
              </a:p>
              <a:p>
                <a:pPr eaLnBrk="1" hangingPunct="1">
                  <a:defRPr/>
                </a:pPr>
                <a:endParaRPr lang="en-US" sz="1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Σ</m:t>
                        </m:r>
                      </m:e>
                    </m:acc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𝐵𝐷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Is First Eigenvector,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 of Sample 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Cov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.,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3933513"/>
              </a:xfrm>
              <a:prstGeom prst="rect">
                <a:avLst/>
              </a:prstGeom>
              <a:blipFill>
                <a:blip r:embed="rId3"/>
                <a:stretch>
                  <a:fillRect l="-1754" t="-20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4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3289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Notes: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Projecting onto Subspace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⊥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  </a:t>
                </a:r>
              </a:p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Gives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as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N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ext Direction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Continue Through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3</m:t>
                            </m:r>
                          </m:sub>
                        </m:sSub>
                      </m:e>
                    </m:ba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,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⋯,</m:t>
                    </m:r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𝑑</m:t>
                            </m:r>
                          </m:sub>
                        </m:sSub>
                      </m:e>
                    </m:ba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3289170"/>
              </a:xfrm>
              <a:prstGeom prst="rect">
                <a:avLst/>
              </a:prstGeom>
              <a:blipFill rotWithShape="1"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283575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Euclidean Settings: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Forwards PCA = Backwards PCA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(Pythagorean Theorem,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ANOVA Decomposition)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So Not Interesting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</a:t>
            </a:r>
            <a:r>
              <a:rPr lang="en-US" u="sng" dirty="0" smtClean="0"/>
              <a:t>Very Different</a:t>
            </a:r>
            <a:r>
              <a:rPr lang="en-US" dirty="0" smtClean="0"/>
              <a:t> in Non-Euclidean Settings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(Backwards is Better !?!)</a:t>
            </a:r>
          </a:p>
        </p:txBody>
      </p:sp>
    </p:spTree>
    <p:extLst>
      <p:ext uri="{BB962C8B-B14F-4D97-AF65-F5344CB8AC3E}">
        <p14:creationId xmlns:p14="http://schemas.microsoft.com/office/powerpoint/2010/main" val="1474565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170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Another Viewpoint of 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Eigenanalysis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Recall Outer Product Representation</a:t>
                </a:r>
              </a:p>
              <a:p>
                <a:pPr algn="ctr" eaLnBrk="1" hangingPunct="1">
                  <a:lnSpc>
                    <a:spcPct val="14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sSup>
                        <m:sSup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And Singular Value Decomposition</a:t>
                </a:r>
              </a:p>
              <a:p>
                <a:pPr algn="ctr" eaLnBrk="1" hangingPunct="1">
                  <a:lnSpc>
                    <a:spcPct val="14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32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Resulting In</a:t>
                </a:r>
              </a:p>
              <a:p>
                <a:pPr algn="ctr" eaLnBrk="1" hangingPunct="1">
                  <a:lnSpc>
                    <a:spcPct val="14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sSup>
                        <m:sSup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  <m:acc>
                                <m:accPr>
                                  <m:chr m:val="̃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170903"/>
              </a:xfrm>
              <a:prstGeom prst="rect">
                <a:avLst/>
              </a:prstGeom>
              <a:blipFill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4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134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Relate 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Eigenanalysis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and SVD:</a:t>
                </a:r>
                <a:endParaRPr lang="en-US" sz="3200" i="1" dirty="0" smtClean="0">
                  <a:solidFill>
                    <a:srgbClr val="00000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sSup>
                        <m:sSup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  <m:acc>
                                <m:accPr>
                                  <m:chr m:val="̃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Can Think of PCA Either as SVD Or Eigen-An.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134804"/>
              </a:xfrm>
              <a:prstGeom prst="rect">
                <a:avLst/>
              </a:prstGeom>
              <a:blipFill>
                <a:blip r:embed="rId3"/>
                <a:stretch>
                  <a:fillRect l="-1754" b="-13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0573" y="2286000"/>
            <a:ext cx="6880410" cy="1460176"/>
            <a:chOff x="380573" y="2286000"/>
            <a:chExt cx="6880410" cy="14601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80573" y="3149025"/>
                  <a:ext cx="6880410" cy="597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indent="-457200">
                    <a:buFont typeface="Wingdings" panose="05000000000000000000" pitchFamily="2" charset="2"/>
                    <a:buChar char="ü"/>
                  </a:pPr>
                  <a:r>
                    <a:rPr lang="en-US" sz="3200" dirty="0" smtClean="0">
                      <a:solidFill>
                        <a:schemeClr val="bg2"/>
                      </a:solidFill>
                      <a:sym typeface="Wingdings" pitchFamily="2" charset="2"/>
                    </a:rPr>
                    <a:t> </a:t>
                  </a:r>
                  <a:r>
                    <a:rPr lang="en-US" sz="3200" dirty="0" smtClean="0">
                      <a:solidFill>
                        <a:srgbClr val="000000"/>
                      </a:solidFill>
                      <a:sym typeface="Wingdings" pitchFamily="2" charset="2"/>
                    </a:rPr>
                    <a:t>Same </a:t>
                  </a:r>
                  <a:r>
                    <a:rPr lang="en-US" sz="3200" dirty="0">
                      <a:solidFill>
                        <a:srgbClr val="000000"/>
                      </a:solidFill>
                      <a:sym typeface="Wingdings" pitchFamily="2" charset="2"/>
                    </a:rPr>
                    <a:t>Rotation </a:t>
                  </a:r>
                  <a:r>
                    <a:rPr lang="en-US" sz="3200" dirty="0" smtClean="0">
                      <a:solidFill>
                        <a:srgbClr val="000000"/>
                      </a:solidFill>
                      <a:sym typeface="Wingdings" pitchFamily="2" charset="2"/>
                    </a:rPr>
                    <a:t>Matrix 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𝑈</m:t>
                          </m:r>
                        </m:e>
                      </m:acc>
                    </m:oMath>
                  </a14:m>
                  <a:r>
                    <a:rPr lang="en-US" sz="3200" dirty="0" smtClean="0">
                      <a:solidFill>
                        <a:srgbClr val="000000"/>
                      </a:solidFill>
                      <a:sym typeface="Wingdings" pitchFamily="2" charset="2"/>
                    </a:rPr>
                    <a:t>  </a:t>
                  </a:r>
                  <a:r>
                    <a:rPr lang="en-US" sz="3200" dirty="0">
                      <a:solidFill>
                        <a:srgbClr val="000000"/>
                      </a:solidFill>
                      <a:sym typeface="Wingdings" pitchFamily="2" charset="2"/>
                    </a:rPr>
                    <a:t>for Both</a:t>
                  </a:r>
                  <a:endParaRPr lang="en-US" sz="3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573" y="3149025"/>
                  <a:ext cx="6880410" cy="597151"/>
                </a:xfrm>
                <a:prstGeom prst="rect">
                  <a:avLst/>
                </a:prstGeom>
                <a:blipFill>
                  <a:blip r:embed="rId4"/>
                  <a:stretch>
                    <a:fillRect l="-1949" t="-11224" r="-1417" b="-3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>
              <a:stCxn id="2" idx="0"/>
            </p:cNvCxnSpPr>
            <p:nvPr/>
          </p:nvCxnSpPr>
          <p:spPr>
            <a:xfrm flipV="1">
              <a:off x="3820778" y="2286000"/>
              <a:ext cx="2122822" cy="86302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37597" y="2438400"/>
            <a:ext cx="7206203" cy="2438400"/>
            <a:chOff x="337597" y="2438400"/>
            <a:chExt cx="7206203" cy="2438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37597" y="4292025"/>
                  <a:ext cx="720620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indent="-457200">
                    <a:buFont typeface="Wingdings" panose="05000000000000000000" pitchFamily="2" charset="2"/>
                    <a:buChar char="ü"/>
                  </a:pPr>
                  <a:r>
                    <a:rPr lang="en-US" sz="3200" dirty="0">
                      <a:solidFill>
                        <a:schemeClr val="bg2"/>
                      </a:solidFill>
                      <a:sym typeface="Wingdings" pitchFamily="2" charset="2"/>
                    </a:rPr>
                    <a:t> </a:t>
                  </a:r>
                  <a:r>
                    <a:rPr lang="en-US" sz="3200" dirty="0">
                      <a:solidFill>
                        <a:srgbClr val="000000"/>
                      </a:solidFill>
                      <a:sym typeface="Wingdings" pitchFamily="2" charset="2"/>
                    </a:rPr>
                    <a:t>EigenValues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𝜆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sym typeface="Wingdings" pitchFamily="2" charset="2"/>
                    </a:rPr>
                    <a:t>,   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𝑖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=1,⋯,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𝑑</m:t>
                      </m:r>
                    </m:oMath>
                  </a14:m>
                  <a:endParaRPr lang="en-US" sz="3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97" y="4292025"/>
                  <a:ext cx="7206203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1860" t="-1354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>
            <a:xfrm flipV="1">
              <a:off x="4648200" y="2438400"/>
              <a:ext cx="1600200" cy="205740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6391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355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Terminology Relates to SVD View</a:t>
                </a:r>
              </a:p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For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𝑟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=  Rank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lnSpc>
                    <a:spcPct val="14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32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sSup>
                        <m:sSup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3551998"/>
              </a:xfrm>
              <a:prstGeom prst="rect">
                <a:avLst/>
              </a:prstGeom>
              <a:blipFill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19200" y="2895600"/>
            <a:ext cx="2569486" cy="842665"/>
            <a:chOff x="1828800" y="2895600"/>
            <a:chExt cx="2569486" cy="842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828800" y="3276600"/>
                  <a:ext cx="25694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400" dirty="0" smtClean="0">
                      <a:solidFill>
                        <a:schemeClr val="bg2"/>
                      </a:solidFill>
                    </a:rPr>
                    <a:t> Data Matrix</a:t>
                  </a:r>
                  <a:endParaRPr lang="en-US" sz="24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3276600"/>
                  <a:ext cx="2569486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711" t="-9333" r="-2370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V="1">
              <a:off x="3124200" y="2895600"/>
              <a:ext cx="1219200" cy="35083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743200" y="2971800"/>
            <a:ext cx="3483069" cy="1447800"/>
            <a:chOff x="2743200" y="2971800"/>
            <a:chExt cx="3483069" cy="1447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743200" y="3957935"/>
                  <a:ext cx="34830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2400" dirty="0" smtClean="0">
                      <a:solidFill>
                        <a:schemeClr val="bg2"/>
                      </a:solidFill>
                    </a:rPr>
                    <a:t> Matrix of </a:t>
                  </a:r>
                  <a:r>
                    <a:rPr lang="en-US" sz="2400" i="1" dirty="0" smtClean="0">
                      <a:solidFill>
                        <a:schemeClr val="bg2"/>
                      </a:solidFill>
                    </a:rPr>
                    <a:t>Loadings</a:t>
                  </a:r>
                  <a:endParaRPr lang="en-US" sz="2400" i="1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3957935"/>
                  <a:ext cx="348306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525" t="-9211" r="-1576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/>
            <p:cNvCxnSpPr>
              <a:stCxn id="24" idx="0"/>
            </p:cNvCxnSpPr>
            <p:nvPr/>
          </p:nvCxnSpPr>
          <p:spPr>
            <a:xfrm flipV="1">
              <a:off x="4484735" y="2971800"/>
              <a:ext cx="163465" cy="98613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419600" y="2944353"/>
            <a:ext cx="3154646" cy="2237247"/>
            <a:chOff x="4419600" y="2944353"/>
            <a:chExt cx="3154646" cy="2237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419600" y="4719935"/>
                  <a:ext cx="315464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2400" dirty="0" smtClean="0">
                      <a:solidFill>
                        <a:schemeClr val="bg2"/>
                      </a:solidFill>
                    </a:rPr>
                    <a:t> Matrix of </a:t>
                  </a:r>
                  <a:r>
                    <a:rPr lang="en-US" sz="2400" i="1" dirty="0" smtClean="0">
                      <a:solidFill>
                        <a:schemeClr val="bg2"/>
                      </a:solidFill>
                    </a:rPr>
                    <a:t>Scores</a:t>
                  </a:r>
                  <a:endParaRPr lang="en-US" sz="2400" i="1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4719935"/>
                  <a:ext cx="3154646" cy="461665"/>
                </a:xfrm>
                <a:prstGeom prst="rect">
                  <a:avLst/>
                </a:prstGeom>
                <a:blipFill>
                  <a:blip r:embed="rId6"/>
                  <a:stretch>
                    <a:fillRect t="-9211" r="-1934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ight Brace 10"/>
            <p:cNvSpPr/>
            <p:nvPr/>
          </p:nvSpPr>
          <p:spPr>
            <a:xfrm rot="5400000">
              <a:off x="4933743" y="2811210"/>
              <a:ext cx="332248" cy="598534"/>
            </a:xfrm>
            <a:prstGeom prst="rightBrace">
              <a:avLst>
                <a:gd name="adj1" fmla="val 20430"/>
                <a:gd name="adj2" fmla="val 52400"/>
              </a:avLst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1" idx="1"/>
              <a:endCxn id="25" idx="0"/>
            </p:cNvCxnSpPr>
            <p:nvPr/>
          </p:nvCxnSpPr>
          <p:spPr>
            <a:xfrm>
              <a:off x="5085502" y="3276601"/>
              <a:ext cx="911421" cy="1443334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0430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131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Connection to Modes of Variation:</a:t>
                </a:r>
              </a:p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Define:</a:t>
                </a:r>
              </a:p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Loadings Matrix,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bar>
                                <m:barPr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</m:m>
                      </m:e>
                    </m:d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Scores Matrix,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bar>
                                <m:barPr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</m:m>
                      </m:e>
                    </m:d>
                  </m:oMath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131982"/>
              </a:xfrm>
              <a:prstGeom prst="rect">
                <a:avLst/>
              </a:prstGeom>
              <a:blipFill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40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125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Connection to Modes of Variation:</a:t>
                </a:r>
              </a:p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Thus:</a:t>
                </a:r>
              </a:p>
              <a:p>
                <a:pPr algn="ctr" eaLnBrk="1" hangingPunct="1">
                  <a:lnSpc>
                    <a:spcPct val="14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𝐿𝑆</m:t>
                      </m:r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bar>
                            <m:bar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bar>
                            <m:bar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bar>
                        </m:e>
                      </m:nary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</a:t>
                </a: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125617"/>
              </a:xfrm>
              <a:prstGeom prst="rect">
                <a:avLst/>
              </a:prstGeom>
              <a:blipFill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35592" y="3048000"/>
            <a:ext cx="3570208" cy="2413575"/>
            <a:chOff x="4735592" y="3048000"/>
            <a:chExt cx="3570208" cy="2413575"/>
          </a:xfrm>
        </p:grpSpPr>
        <p:sp>
          <p:nvSpPr>
            <p:cNvPr id="4" name="TextBox 3"/>
            <p:cNvSpPr txBox="1"/>
            <p:nvPr/>
          </p:nvSpPr>
          <p:spPr>
            <a:xfrm>
              <a:off x="4735592" y="4876800"/>
              <a:ext cx="35702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2"/>
                  </a:solidFill>
                </a:rPr>
                <a:t>Modes of Variation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0" y="3048000"/>
              <a:ext cx="1143000" cy="609600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endCxn id="4" idx="0"/>
            </p:cNvCxnSpPr>
            <p:nvPr/>
          </p:nvCxnSpPr>
          <p:spPr>
            <a:xfrm>
              <a:off x="5867400" y="3657600"/>
              <a:ext cx="653296" cy="12192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162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5910" t="72724" r="21587"/>
          <a:stretch/>
        </p:blipFill>
        <p:spPr>
          <a:xfrm>
            <a:off x="789099" y="1447800"/>
            <a:ext cx="7516701" cy="3657600"/>
          </a:xfrm>
          <a:prstGeom prst="rect">
            <a:avLst/>
          </a:prstGeo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228600" y="511558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From Much Earlier Class Meeting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8800" y="3962400"/>
            <a:ext cx="8686800" cy="2580620"/>
            <a:chOff x="358800" y="3962400"/>
            <a:chExt cx="8686800" cy="2580620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58800" y="6019800"/>
              <a:ext cx="868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800" dirty="0" smtClean="0">
                  <a:solidFill>
                    <a:srgbClr val="000000"/>
                  </a:solidFill>
                </a:rPr>
                <a:t>Simple,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Visualizable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</a:rPr>
                <a:t>Feature Space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257800" y="3962400"/>
              <a:ext cx="1295400" cy="294619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" y="3962400"/>
            <a:ext cx="8686800" cy="2133600"/>
            <a:chOff x="228600" y="3962400"/>
            <a:chExt cx="8686800" cy="2133600"/>
          </a:xfrm>
        </p:grpSpPr>
        <p:sp>
          <p:nvSpPr>
            <p:cNvPr id="2" name="Rounded Rectangle 1"/>
            <p:cNvSpPr/>
            <p:nvPr/>
          </p:nvSpPr>
          <p:spPr>
            <a:xfrm>
              <a:off x="1676400" y="3962400"/>
              <a:ext cx="1219200" cy="29461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28600" y="5572780"/>
              <a:ext cx="868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800" dirty="0" smtClean="0">
                  <a:solidFill>
                    <a:srgbClr val="000000"/>
                  </a:solidFill>
                </a:rPr>
                <a:t>2-d Curves as Data In </a:t>
              </a:r>
              <a:r>
                <a:rPr lang="en-US" sz="2800" dirty="0" smtClean="0">
                  <a:solidFill>
                    <a:srgbClr val="C00000"/>
                  </a:solidFill>
                </a:rPr>
                <a:t>Object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517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5883" t="72727" r="22549"/>
          <a:stretch/>
        </p:blipFill>
        <p:spPr>
          <a:xfrm>
            <a:off x="838200" y="1447800"/>
            <a:ext cx="7468499" cy="368318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3400" y="3505200"/>
            <a:ext cx="4800600" cy="2938021"/>
            <a:chOff x="990600" y="4038600"/>
            <a:chExt cx="2438400" cy="29380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99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990600" y="6360362"/>
                  <a:ext cx="2438400" cy="616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2800" dirty="0" smtClean="0">
                      <a:solidFill>
                        <a:srgbClr val="D357FF"/>
                      </a:solidFill>
                    </a:rPr>
                    <a:t>1</a:t>
                  </a:r>
                  <a:r>
                    <a:rPr lang="en-US" sz="2800" baseline="30000" dirty="0" smtClean="0">
                      <a:solidFill>
                        <a:srgbClr val="D357FF"/>
                      </a:solidFill>
                    </a:rPr>
                    <a:t>st</a:t>
                  </a:r>
                  <a:r>
                    <a:rPr lang="en-US" sz="2800" dirty="0" smtClean="0">
                      <a:solidFill>
                        <a:srgbClr val="D357FF"/>
                      </a:solidFill>
                    </a:rPr>
                    <a:t> Mode of Variation, </a:t>
                  </a:r>
                  <a14:m>
                    <m:oMath xmlns:m="http://schemas.openxmlformats.org/officeDocument/2006/math">
                      <m:bar>
                        <m:barPr>
                          <m:ctrlPr>
                            <a:rPr lang="en-US" sz="2800" i="1">
                              <a:solidFill>
                                <a:srgbClr val="D357FF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D35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D357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D357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en-US" sz="2800" i="1">
                          <a:solidFill>
                            <a:srgbClr val="D357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bar>
                        <m:barPr>
                          <m:ctrlPr>
                            <a:rPr lang="en-US" sz="2800" i="1">
                              <a:solidFill>
                                <a:srgbClr val="D357FF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D35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D357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D357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a14:m>
                  <a:endParaRPr lang="en-US" sz="2800" dirty="0" smtClean="0">
                    <a:solidFill>
                      <a:srgbClr val="D357FF"/>
                    </a:solidFill>
                  </a:endParaRPr>
                </a:p>
              </p:txBody>
            </p:sp>
          </mc:Choice>
          <mc:Fallback xmlns="">
            <p:sp>
              <p:nvSpPr>
                <p:cNvPr id="4199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0600" y="6360362"/>
                  <a:ext cx="2438400" cy="616259"/>
                </a:xfrm>
                <a:prstGeom prst="rect">
                  <a:avLst/>
                </a:prstGeom>
                <a:blipFill>
                  <a:blip r:embed="rId4"/>
                  <a:stretch>
                    <a:fillRect t="-11881" b="-108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stCxn id="41999" idx="0"/>
            </p:cNvCxnSpPr>
            <p:nvPr/>
          </p:nvCxnSpPr>
          <p:spPr>
            <a:xfrm flipH="1" flipV="1">
              <a:off x="2190448" y="4038600"/>
              <a:ext cx="19352" cy="2321762"/>
            </a:xfrm>
            <a:prstGeom prst="straightConnector1">
              <a:avLst/>
            </a:prstGeom>
            <a:ln w="38100">
              <a:solidFill>
                <a:srgbClr val="D357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108681" y="3429001"/>
            <a:ext cx="3098541" cy="2436091"/>
            <a:chOff x="5108681" y="3429001"/>
            <a:chExt cx="3098541" cy="2436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108681" y="5251141"/>
                  <a:ext cx="3098541" cy="6139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0000"/>
                      </a:solidFill>
                    </a:rPr>
                    <a:t>1</a:t>
                  </a:r>
                  <a:r>
                    <a:rPr lang="en-US" sz="2800" baseline="30000" dirty="0" smtClean="0">
                      <a:solidFill>
                        <a:srgbClr val="FF0000"/>
                      </a:solidFill>
                    </a:rPr>
                    <a:t>st</a:t>
                  </a:r>
                  <a:r>
                    <a:rPr lang="en-US" sz="2800" dirty="0" smtClean="0">
                      <a:solidFill>
                        <a:srgbClr val="FF0000"/>
                      </a:solidFill>
                    </a:rPr>
                    <a:t> Eigenvector, </a:t>
                  </a:r>
                  <a14:m>
                    <m:oMath xmlns:m="http://schemas.openxmlformats.org/officeDocument/2006/math">
                      <m:bar>
                        <m:bar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8681" y="5251141"/>
                  <a:ext cx="3098541" cy="613951"/>
                </a:xfrm>
                <a:prstGeom prst="rect">
                  <a:avLst/>
                </a:prstGeom>
                <a:blipFill>
                  <a:blip r:embed="rId5"/>
                  <a:stretch>
                    <a:fillRect l="-3937" t="-10891" b="-108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V="1">
              <a:off x="6657952" y="3429001"/>
              <a:ext cx="352448" cy="18221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346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6675" t="73323" r="25030"/>
          <a:stretch/>
        </p:blipFill>
        <p:spPr>
          <a:xfrm>
            <a:off x="838200" y="1447800"/>
            <a:ext cx="7402132" cy="374173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33400" y="3505200"/>
            <a:ext cx="4800600" cy="2935713"/>
            <a:chOff x="990600" y="4038600"/>
            <a:chExt cx="2438400" cy="2935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990600" y="6360362"/>
                  <a:ext cx="2438400" cy="6139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2800" dirty="0" smtClean="0">
                      <a:solidFill>
                        <a:schemeClr val="accent2"/>
                      </a:solidFill>
                    </a:rPr>
                    <a:t>2</a:t>
                  </a:r>
                  <a:r>
                    <a:rPr lang="en-US" sz="2800" baseline="30000" dirty="0" smtClean="0">
                      <a:solidFill>
                        <a:schemeClr val="accent2"/>
                      </a:solidFill>
                    </a:rPr>
                    <a:t>nd</a:t>
                  </a:r>
                  <a:r>
                    <a:rPr lang="en-US" sz="2800" dirty="0" smtClean="0">
                      <a:solidFill>
                        <a:schemeClr val="accent2"/>
                      </a:solidFill>
                    </a:rPr>
                    <a:t> Mode of Variation, </a:t>
                  </a:r>
                  <a14:m>
                    <m:oMath xmlns:m="http://schemas.openxmlformats.org/officeDocument/2006/math">
                      <m:bar>
                        <m:bar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bar>
                        <m:bar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a14:m>
                  <a:endParaRPr lang="en-US" sz="28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0600" y="6360362"/>
                  <a:ext cx="2438400" cy="613951"/>
                </a:xfrm>
                <a:prstGeom prst="rect">
                  <a:avLst/>
                </a:prstGeom>
                <a:blipFill>
                  <a:blip r:embed="rId4"/>
                  <a:stretch>
                    <a:fillRect t="-11881" b="-108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stCxn id="18" idx="0"/>
            </p:cNvCxnSpPr>
            <p:nvPr/>
          </p:nvCxnSpPr>
          <p:spPr>
            <a:xfrm flipH="1" flipV="1">
              <a:off x="2190450" y="4038600"/>
              <a:ext cx="19350" cy="232176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108681" y="3287713"/>
            <a:ext cx="3186963" cy="2577379"/>
            <a:chOff x="5108681" y="3287713"/>
            <a:chExt cx="3186963" cy="25773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108681" y="5251141"/>
                  <a:ext cx="3186963" cy="6139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C000"/>
                      </a:solidFill>
                    </a:rPr>
                    <a:t>2</a:t>
                  </a:r>
                  <a:r>
                    <a:rPr lang="en-US" sz="2800" baseline="30000" dirty="0" smtClean="0">
                      <a:solidFill>
                        <a:srgbClr val="FFC000"/>
                      </a:solidFill>
                    </a:rPr>
                    <a:t>nd</a:t>
                  </a:r>
                  <a:r>
                    <a:rPr lang="en-US" sz="2800" dirty="0" smtClean="0">
                      <a:solidFill>
                        <a:srgbClr val="FFC000"/>
                      </a:solidFill>
                    </a:rPr>
                    <a:t> Eigenvector, </a:t>
                  </a:r>
                  <a14:m>
                    <m:oMath xmlns:m="http://schemas.openxmlformats.org/officeDocument/2006/math">
                      <m:bar>
                        <m:barPr>
                          <m:ctrlP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8681" y="5251141"/>
                  <a:ext cx="3186963" cy="613951"/>
                </a:xfrm>
                <a:prstGeom prst="rect">
                  <a:avLst/>
                </a:prstGeom>
                <a:blipFill>
                  <a:blip r:embed="rId5"/>
                  <a:stretch>
                    <a:fillRect l="-3824" t="-10891" b="-108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H="1" flipV="1">
              <a:off x="6477000" y="3287713"/>
              <a:ext cx="225163" cy="196342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7354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6189" t="77916" r="59719" b="2640"/>
          <a:stretch/>
        </p:blipFill>
        <p:spPr>
          <a:xfrm>
            <a:off x="5530645" y="4191000"/>
            <a:ext cx="3613355" cy="2667000"/>
          </a:xfrm>
          <a:prstGeom prst="rect">
            <a:avLst/>
          </a:prstGeom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for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Scree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(Upper Right of FDA Anal.)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Carefully Look At: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Intuition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Relation to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Eigenanalysis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Numerical Calculation</a:t>
            </a: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895600" y="1828800"/>
            <a:ext cx="3962400" cy="41148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18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520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ANOVA 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Mean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D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ecomposition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Total Variation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= </a:t>
                </a: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=  </a:t>
                </a:r>
                <a:r>
                  <a:rPr lang="en-US" sz="3200" dirty="0" smtClean="0">
                    <a:solidFill>
                      <a:srgbClr val="00FF00"/>
                    </a:solidFill>
                    <a:sym typeface="Wingdings" pitchFamily="2" charset="2"/>
                  </a:rPr>
                  <a:t>Mean Variation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+ </a:t>
                </a:r>
                <a:r>
                  <a:rPr lang="en-US" sz="3200" dirty="0" smtClean="0">
                    <a:solidFill>
                      <a:srgbClr val="0000FF"/>
                    </a:solidFill>
                    <a:sym typeface="Wingdings" pitchFamily="2" charset="2"/>
                  </a:rPr>
                  <a:t>Mean Residual Variation</a:t>
                </a: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=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20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solidFill>
                                          <a:srgbClr val="00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solidFill>
                                          <a:srgbClr val="00FF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FF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2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Mathematics:    Pythagorean Theorem</a:t>
                </a:r>
              </a:p>
              <a:p>
                <a:pPr algn="ctr"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Intuition Quantified via Sums of Squares</a:t>
                </a:r>
              </a:p>
              <a:p>
                <a:pPr algn="ctr"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(Squares More Intuitive Than Absolutes) </a:t>
                </a:r>
              </a:p>
            </p:txBody>
          </p:sp>
        </mc:Choice>
        <mc:Fallback xmlns="">
          <p:sp>
            <p:nvSpPr>
              <p:cNvPr id="2970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520807"/>
              </a:xfrm>
              <a:prstGeom prst="rect">
                <a:avLst/>
              </a:prstGeom>
              <a:blipFill>
                <a:blip r:embed="rId3"/>
                <a:stretch>
                  <a:fillRect l="-1754" t="-1436" r="-140" b="-26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Line 16"/>
          <p:cNvSpPr>
            <a:spLocks noChangeShapeType="1"/>
          </p:cNvSpPr>
          <p:nvPr/>
        </p:nvSpPr>
        <p:spPr bwMode="auto">
          <a:xfrm>
            <a:off x="1676400" y="2438400"/>
            <a:ext cx="228600" cy="1676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2743200" y="2952750"/>
            <a:ext cx="1219200" cy="11620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 flipH="1">
            <a:off x="6172200" y="2971800"/>
            <a:ext cx="0" cy="1143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22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Important Property of PCA: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 smtClean="0"/>
                  <a:t>Nested</a:t>
                </a:r>
                <a:r>
                  <a:rPr lang="en-US" dirty="0" smtClean="0"/>
                  <a:t> Series of Approximations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⊆⋯</m:t>
                      </m:r>
                    </m:oMath>
                  </m:oMathPara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(Often taken for granted)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(Desirable in Non-Euclidean Settings)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27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0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514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1219200"/>
                <a:ext cx="8686800" cy="5319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−1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𝑑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bar>
                                        <m:bar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ba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ba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box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𝑡𝑟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𝐵𝐷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𝑡𝑟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𝑡𝑟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2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Eigenvalues Provide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A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toms of SS </a:t>
                </a:r>
                <a:r>
                  <a:rPr lang="en-US" sz="3200" i="1" dirty="0" err="1" smtClean="0">
                    <a:solidFill>
                      <a:srgbClr val="000000"/>
                    </a:solidFill>
                    <a:sym typeface="Wingdings" pitchFamily="2" charset="2"/>
                  </a:rPr>
                  <a:t>Decompos’n</a:t>
                </a: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20000"/>
                  </a:lnSpc>
                  <a:defRPr/>
                </a:pP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Useful Plots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are: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Char char="•"/>
                  <a:defRPr/>
                </a:pP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Power Spectrum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vs.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𝑗</m:t>
                    </m: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Char char="•"/>
                  <a:defRPr/>
                </a:pP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log Power Spectrum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𝑙𝑜𝑔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vs.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𝑗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Char char="•"/>
                  <a:defRPr/>
                </a:pP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Cumulative Power Spectrum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brk m:alnAt="25"/>
                              </m:r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′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vs.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𝑗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</a:p>
              <a:p>
                <a:pPr eaLnBrk="1" hangingPunct="1">
                  <a:lnSpc>
                    <a:spcPct val="12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Note PCA Gives SS’s 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for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F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ree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(As 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Eigenval’s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), </a:t>
                </a:r>
              </a:p>
              <a:p>
                <a:pPr algn="ctr" eaLnBrk="1" hangingPunct="1">
                  <a:lnSpc>
                    <a:spcPct val="12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But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W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atch Factors of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2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19200"/>
                <a:ext cx="8686800" cy="5319341"/>
              </a:xfrm>
              <a:prstGeom prst="rect">
                <a:avLst/>
              </a:prstGeom>
              <a:blipFill>
                <a:blip r:embed="rId3"/>
                <a:stretch>
                  <a:fillRect l="-1754" r="-1123" b="-27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802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Note, have already considered some of these </a:t>
            </a:r>
            <a:r>
              <a:rPr lang="en-US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Power Spectrum (as %s)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Cumulative Power Spectrum (%)</a:t>
            </a:r>
          </a:p>
          <a:p>
            <a:pPr eaLnBrk="1" hangingPunct="1">
              <a:buFontTx/>
              <a:buChar char="•"/>
              <a:defRPr/>
            </a:pP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  <a:defRPr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  <a:defRPr/>
            </a:pP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  <a:defRPr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  <a:defRPr/>
            </a:pP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Recall Common Terminology:</a:t>
            </a:r>
          </a:p>
          <a:p>
            <a:pPr marL="0" indent="0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Called</a:t>
            </a:r>
          </a:p>
          <a:p>
            <a:pPr marL="0" indent="0" algn="ctr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“Scree Plot”</a:t>
            </a:r>
          </a:p>
          <a:p>
            <a:pPr marL="0" indent="0" eaLnBrk="1" hangingPunct="1">
              <a:defRPr/>
            </a:pP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Kruskal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(1964)                         Cattell (1966)</a:t>
            </a:r>
          </a:p>
          <a:p>
            <a:pPr marL="0" indent="0" eaLnBrk="1" hangingPunct="1">
              <a:defRPr/>
            </a:pPr>
            <a:endParaRPr lang="en-US" sz="18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defRPr/>
            </a:pPr>
            <a:r>
              <a:rPr lang="en-US" sz="1800" dirty="0" smtClean="0">
                <a:solidFill>
                  <a:srgbClr val="000000"/>
                </a:solidFill>
                <a:sym typeface="Wingdings" pitchFamily="2" charset="2"/>
              </a:rPr>
              <a:t>    (all but name “scree”)                                           (1</a:t>
            </a:r>
            <a:r>
              <a:rPr lang="en-US" sz="18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1800" dirty="0" smtClean="0">
                <a:solidFill>
                  <a:srgbClr val="000000"/>
                </a:solidFill>
                <a:sym typeface="Wingdings" pitchFamily="2" charset="2"/>
              </a:rPr>
              <a:t> Appearance of name???)   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71674"/>
          <a:stretch/>
        </p:blipFill>
        <p:spPr>
          <a:xfrm>
            <a:off x="685800" y="1979613"/>
            <a:ext cx="7735888" cy="1737360"/>
          </a:xfrm>
          <a:noFill/>
        </p:spPr>
      </p:pic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38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= </a:t>
            </a: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0-Centered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=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0-Centered PCA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Consequence:  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Skip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this step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3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71674"/>
          <a:stretch/>
        </p:blipFill>
        <p:spPr bwMode="auto">
          <a:xfrm>
            <a:off x="685800" y="4419600"/>
            <a:ext cx="7735888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962400" y="3303588"/>
            <a:ext cx="1447800" cy="180181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10200" y="3265488"/>
            <a:ext cx="152400" cy="168751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6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Sometimes “SVD Analysis of Data”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= </a:t>
                </a:r>
                <a:r>
                  <a:rPr lang="en-US" i="1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Uncentered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PCA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0-Centered PCA</a:t>
                </a: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view point:    For Data Matrix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Ignore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scaled, centered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−1</m:t>
                                </m:r>
                              </m:e>
                            </m:rad>
                          </m:den>
                        </m:f>
                      </m:e>
                    </m:box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Instead do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eigen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-analysis of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𝑋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(in contrast  to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Σ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Sometimes “SVD Analysis of Data”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= </a:t>
                </a:r>
                <a:r>
                  <a:rPr lang="en-US" i="1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Uncentered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PCA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0-Centered PCA</a:t>
                </a: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Eigen-analysis of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𝑋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Intuition:    </a:t>
                </a: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Find Directions of Maximal Variation</a:t>
                </a: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From the Origin</a:t>
                </a: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= </a:t>
            </a: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0-Centered PCA</a:t>
            </a: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Investigate with Similar Toy Example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5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Solution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Centered)  Very Good!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5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SV1 Solution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(Origin Centered)  Poor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Rep’n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267200" y="3429000"/>
            <a:ext cx="3505200" cy="2590800"/>
          </a:xfrm>
          <a:prstGeom prst="straightConnector1">
            <a:avLst/>
          </a:prstGeom>
          <a:ln w="38100">
            <a:solidFill>
              <a:srgbClr val="D357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6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Isn’t This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Just PCA?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Data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Mean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FF9999"/>
                    </a:solidFill>
                  </a:rPr>
                  <a:t>PC1 Projections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>
                    <a:solidFill>
                      <a:srgbClr val="0000C8"/>
                    </a:solidFill>
                  </a:rPr>
                  <a:t>PC1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8"/>
                        </a:solidFill>
                        <a:latin typeface="Cambria Math"/>
                        <a:ea typeface="Cambria Math"/>
                      </a:rPr>
                      <m:t>⋃</m:t>
                    </m:r>
                  </m:oMath>
                </a14:m>
                <a:r>
                  <a:rPr lang="en-US" dirty="0" smtClean="0">
                    <a:solidFill>
                      <a:srgbClr val="0000C8"/>
                    </a:solidFill>
                  </a:rPr>
                  <a:t> 2 </a:t>
                </a:r>
                <a:r>
                  <a:rPr lang="en-US" dirty="0" err="1" smtClean="0">
                    <a:solidFill>
                      <a:srgbClr val="0000C8"/>
                    </a:solidFill>
                  </a:rPr>
                  <a:t>Proj’ns</a:t>
                </a:r>
                <a:endParaRPr lang="en-US" dirty="0" smtClean="0">
                  <a:solidFill>
                    <a:srgbClr val="0000C8"/>
                  </a:solidFill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00C8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C8"/>
                    </a:solidFill>
                  </a:rPr>
                  <a:t>                   Leave </a:t>
                </a:r>
                <a:r>
                  <a:rPr lang="en-US" dirty="0" err="1" smtClean="0">
                    <a:solidFill>
                      <a:srgbClr val="0000C8"/>
                    </a:solidFill>
                  </a:rPr>
                  <a:t>Orthant</a:t>
                </a:r>
                <a:r>
                  <a:rPr lang="en-US" dirty="0" smtClean="0">
                    <a:solidFill>
                      <a:srgbClr val="0000C8"/>
                    </a:solidFill>
                  </a:rPr>
                  <a:t>!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4"/>
                <a:stretch>
                  <a:fillRect l="-1958" t="-1412" b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766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in Orthogonal Direction: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Solution</a:t>
            </a: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Centered)  Very Good!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7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in Orthogonal Direction: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SV2 Solution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(Origin Centered)  Off Map!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257800" y="4572000"/>
            <a:ext cx="2133600" cy="14478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429000" y="4724400"/>
            <a:ext cx="3962400" cy="12954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3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SV2 Solution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Larger Scale View: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Representative of Data 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2743200" y="4114800"/>
            <a:ext cx="2133600" cy="19050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0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=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Investigate with Similar Toy Example: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Conclusions: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PCA Generally Better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Unless “Origin Is Important”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Look:    Zhang et al (2007)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5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maximize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  <a:endParaRPr lang="en-US" sz="3200" u="sng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9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22777" r="14850" b="22411"/>
          <a:stretch/>
        </p:blipFill>
        <p:spPr bwMode="auto">
          <a:xfrm>
            <a:off x="1371600" y="1678675"/>
            <a:ext cx="6523630" cy="33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36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800" dirty="0" smtClean="0">
                <a:solidFill>
                  <a:srgbClr val="D357FF"/>
                </a:solidFill>
              </a:rPr>
              <a:t>Max SS of Projected Data</a:t>
            </a:r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V="1">
            <a:off x="3429000" y="3257550"/>
            <a:ext cx="2362200" cy="1931987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83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maximize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minimize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SS of residuals</a:t>
            </a:r>
            <a:endParaRPr lang="en-US" sz="3200" u="sng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56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22777" r="14850" b="22411"/>
          <a:stretch/>
        </p:blipFill>
        <p:spPr bwMode="auto">
          <a:xfrm>
            <a:off x="1371600" y="1678675"/>
            <a:ext cx="6523630" cy="33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 </a:t>
            </a:r>
          </a:p>
          <a:p>
            <a:pPr algn="ctr" eaLnBrk="1" hangingPunct="1">
              <a:defRPr/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800" dirty="0" smtClean="0">
                <a:solidFill>
                  <a:srgbClr val="D357FF"/>
                </a:solidFill>
              </a:rPr>
              <a:t>Max SS of Projected Data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800" dirty="0" smtClean="0">
                <a:solidFill>
                  <a:srgbClr val="00FFFF"/>
                </a:solidFill>
              </a:rPr>
              <a:t>Min SS of Residuals</a:t>
            </a:r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 flipV="1">
            <a:off x="3200400" y="3048000"/>
            <a:ext cx="3352800" cy="2635156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87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maximize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minimize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SS of residuals 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(same, by Pythagorean Theorem)</a:t>
            </a:r>
          </a:p>
          <a:p>
            <a:pPr eaLnBrk="1" hangingPunct="1">
              <a:lnSpc>
                <a:spcPct val="140000"/>
              </a:lnSpc>
              <a:buFontTx/>
              <a:buAutoNum type="arabicPeriod" startAt="3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“Best fit line” to data in “orthogonal sense”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(vs.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Y on 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=  vertical sense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&amp;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X on 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= horizontal sense)</a:t>
            </a:r>
            <a:endParaRPr lang="en-US" sz="3200" u="sng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51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22777" r="14850" b="22411"/>
          <a:stretch/>
        </p:blipFill>
        <p:spPr bwMode="auto">
          <a:xfrm>
            <a:off x="1371600" y="1678675"/>
            <a:ext cx="6523630" cy="33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 </a:t>
            </a:r>
          </a:p>
          <a:p>
            <a:pPr algn="ctr" eaLnBrk="1" hangingPunct="1">
              <a:defRPr/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800" dirty="0" smtClean="0">
                <a:solidFill>
                  <a:srgbClr val="D357FF"/>
                </a:solidFill>
              </a:rPr>
              <a:t>Max SS of Projected Data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800" dirty="0" smtClean="0">
                <a:solidFill>
                  <a:srgbClr val="00FFFF"/>
                </a:solidFill>
              </a:rPr>
              <a:t>Min SS of Residuals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Best Fit Line</a:t>
            </a:r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2286000" y="3505200"/>
            <a:ext cx="4953000" cy="262096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12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All Inside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Orthant</a:t>
            </a:r>
            <a:r>
              <a:rPr lang="en-US" dirty="0" smtClean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657618" y="952500"/>
            <a:ext cx="54863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71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Toy Example Comparison of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Fit Lines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PC1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Regression of Y on X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Regression of X on Y</a:t>
            </a:r>
            <a:endParaRPr lang="en-US" sz="3200" u="sng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36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" y="1266665"/>
            <a:ext cx="1752600" cy="231473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Normal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ρ = 0.3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48110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" y="1266665"/>
            <a:ext cx="1752600" cy="29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  <a:defRPr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Projected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Residuals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0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8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6665"/>
            <a:ext cx="2819399" cy="391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  <a:defRPr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Vertical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Residuals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(X predicts Y)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91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9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6665"/>
            <a:ext cx="2743200" cy="46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  <a:defRPr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Horizontal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Residuals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(Y predicts X)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94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1266665"/>
            <a:ext cx="2971799" cy="29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  <a:defRPr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Projected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Residuals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(Balanced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Treatment)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01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Toy Example Comparison of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Fit Lines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PC1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Regression of Y on X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Regression of X on Y</a:t>
            </a:r>
          </a:p>
          <a:p>
            <a:pPr marL="0" indent="0" eaLnBrk="1" hangingPunct="1">
              <a:lnSpc>
                <a:spcPct val="20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Note:  Big Difference       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Prediction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Matters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64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7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maximize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minimize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SS of residuals 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(same, by Pythagorean Theorem)</a:t>
            </a:r>
          </a:p>
          <a:p>
            <a:pPr eaLnBrk="1" hangingPunct="1">
              <a:lnSpc>
                <a:spcPct val="140000"/>
              </a:lnSpc>
              <a:buFontTx/>
              <a:buAutoNum type="arabicPeriod" startAt="3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Best fit line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” to data in “orthogonal sense”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(vs.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Y on 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=  vertical sense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&amp;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X on 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= horizontal sense)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sz="4000" b="1" dirty="0" smtClean="0">
                <a:solidFill>
                  <a:srgbClr val="000000"/>
                </a:solidFill>
                <a:sym typeface="Wingdings" pitchFamily="2" charset="2"/>
              </a:rPr>
              <a:t>Use one that makes sense…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56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err="1" smtClean="0"/>
              <a:t>Siyao</a:t>
            </a:r>
            <a:r>
              <a:rPr lang="en-US" dirty="0" smtClean="0"/>
              <a:t> </a:t>
            </a:r>
            <a:r>
              <a:rPr lang="en-US" dirty="0"/>
              <a:t>Liu: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Clustering </a:t>
            </a:r>
            <a:r>
              <a:rPr lang="en-US" dirty="0"/>
              <a:t>Single Cell </a:t>
            </a:r>
            <a:r>
              <a:rPr lang="en-US" dirty="0" err="1"/>
              <a:t>RNAseq</a:t>
            </a:r>
            <a:r>
              <a:rPr lang="en-US" dirty="0"/>
              <a:t> </a:t>
            </a:r>
            <a:r>
              <a:rPr lang="en-US" dirty="0" smtClean="0"/>
              <a:t>Data</a:t>
            </a:r>
            <a:endParaRPr lang="en-US" dirty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1040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Note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Not Nested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 “Multi-scale”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Analysis Possible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(Scores Plot?!?)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r="9392"/>
          <a:stretch/>
        </p:blipFill>
        <p:spPr>
          <a:xfrm>
            <a:off x="4572008" y="990600"/>
            <a:ext cx="45719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97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Nested Cone Analysis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 </a:t>
            </a:r>
            <a:r>
              <a:rPr lang="en-US" dirty="0" err="1" smtClean="0"/>
              <a:t>Orthant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657618" y="952500"/>
            <a:ext cx="54863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22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7905</TotalTime>
  <Words>1729</Words>
  <Application>Microsoft Office PowerPoint</Application>
  <PresentationFormat>On-screen Show (4:3)</PresentationFormat>
  <Paragraphs>742</Paragraphs>
  <Slides>78</Slides>
  <Notes>78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1" baseType="lpstr">
      <vt:lpstr>Arial Unicode MS</vt:lpstr>
      <vt:lpstr>맑은 고딕</vt:lpstr>
      <vt:lpstr>Arial</vt:lpstr>
      <vt:lpstr>Cambria Math</vt:lpstr>
      <vt:lpstr>Tahoma</vt:lpstr>
      <vt:lpstr>Times New Roman</vt:lpstr>
      <vt:lpstr>Wingdings</vt:lpstr>
      <vt:lpstr>Default Design</vt:lpstr>
      <vt:lpstr>2_Default Design</vt:lpstr>
      <vt:lpstr>1_Default Design</vt:lpstr>
      <vt:lpstr>4_Default Design</vt:lpstr>
      <vt:lpstr>3_Default Design</vt:lpstr>
      <vt:lpstr>Equation</vt:lpstr>
      <vt:lpstr>Principal Nested Spheres</vt:lpstr>
      <vt:lpstr>Backwards PCA</vt:lpstr>
      <vt:lpstr>Backwards PCA</vt:lpstr>
      <vt:lpstr>Backwards PCA</vt:lpstr>
      <vt:lpstr>Backwards PCA</vt:lpstr>
      <vt:lpstr>Nonnegative Matrix Factorization</vt:lpstr>
      <vt:lpstr>Nonnegative Matrix Factorization</vt:lpstr>
      <vt:lpstr>Nonnegative Matrix Factorization</vt:lpstr>
      <vt:lpstr>Nonnegative Nested Cone Analysis</vt:lpstr>
      <vt:lpstr>Nonnegative Nested Cone Analysis</vt:lpstr>
      <vt:lpstr>1st Principal Curve</vt:lpstr>
      <vt:lpstr>Manifold Learning</vt:lpstr>
      <vt:lpstr>Manifold Learning</vt:lpstr>
      <vt:lpstr>An Interesting Question</vt:lpstr>
      <vt:lpstr>General View of Backwards PCA</vt:lpstr>
      <vt:lpstr>General View of Backwards PCA</vt:lpstr>
      <vt:lpstr>Detailed Look at PCA</vt:lpstr>
      <vt:lpstr>PCA:  Rediscovery – Renaming</vt:lpstr>
      <vt:lpstr>An Interesting Historical Note</vt:lpstr>
      <vt:lpstr>Detailed Look at PCA</vt:lpstr>
      <vt:lpstr>Review of Linear Algebra  (Cont.)</vt:lpstr>
      <vt:lpstr>Review of Linear Algebra  (Cont.)</vt:lpstr>
      <vt:lpstr>Review of Linear Algebra  (Cont.)</vt:lpstr>
      <vt:lpstr>Review of Linear Algebra  (Cont.)</vt:lpstr>
      <vt:lpstr>Covariance Matrices</vt:lpstr>
      <vt:lpstr>Covariance Matrices</vt:lpstr>
      <vt:lpstr>Covariance Matrices</vt:lpstr>
      <vt:lpstr>Covariance Matrices</vt:lpstr>
      <vt:lpstr>PCA as an Optimization Problem</vt:lpstr>
      <vt:lpstr>PCA as an Optimization Problem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Connect Math to Graphics</vt:lpstr>
      <vt:lpstr>Connect Math to Graphics</vt:lpstr>
      <vt:lpstr>Connect Math to Graphics</vt:lpstr>
      <vt:lpstr>PCA Redistribution of Energy</vt:lpstr>
      <vt:lpstr>PCA Redist’n of Energy (Cont.)</vt:lpstr>
      <vt:lpstr>PCA Redist’n of Energy (Cont.)</vt:lpstr>
      <vt:lpstr>PCA Redist’n of Energy (Cont.)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Participant Presentation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426</cp:revision>
  <dcterms:created xsi:type="dcterms:W3CDTF">2001-06-08T01:38:43Z</dcterms:created>
  <dcterms:modified xsi:type="dcterms:W3CDTF">2019-10-01T18:16:37Z</dcterms:modified>
</cp:coreProperties>
</file>