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13" r:id="rId2"/>
    <p:sldMasterId id="2147483898" r:id="rId3"/>
  </p:sldMasterIdLst>
  <p:notesMasterIdLst>
    <p:notesMasterId r:id="rId83"/>
  </p:notesMasterIdLst>
  <p:sldIdLst>
    <p:sldId id="2390" r:id="rId4"/>
    <p:sldId id="2394" r:id="rId5"/>
    <p:sldId id="2397" r:id="rId6"/>
    <p:sldId id="2401" r:id="rId7"/>
    <p:sldId id="2407" r:id="rId8"/>
    <p:sldId id="2414" r:id="rId9"/>
    <p:sldId id="2419" r:id="rId10"/>
    <p:sldId id="2420" r:id="rId11"/>
    <p:sldId id="2427" r:id="rId12"/>
    <p:sldId id="2496" r:id="rId13"/>
    <p:sldId id="2432" r:id="rId14"/>
    <p:sldId id="2498" r:id="rId15"/>
    <p:sldId id="2500" r:id="rId16"/>
    <p:sldId id="2497" r:id="rId17"/>
    <p:sldId id="2446" r:id="rId18"/>
    <p:sldId id="2447" r:id="rId19"/>
    <p:sldId id="2448" r:id="rId20"/>
    <p:sldId id="2449" r:id="rId21"/>
    <p:sldId id="2450" r:id="rId22"/>
    <p:sldId id="2451" r:id="rId23"/>
    <p:sldId id="2452" r:id="rId24"/>
    <p:sldId id="2453" r:id="rId25"/>
    <p:sldId id="2454" r:id="rId26"/>
    <p:sldId id="2455" r:id="rId27"/>
    <p:sldId id="2456" r:id="rId28"/>
    <p:sldId id="2457" r:id="rId29"/>
    <p:sldId id="2459" r:id="rId30"/>
    <p:sldId id="2460" r:id="rId31"/>
    <p:sldId id="2461" r:id="rId32"/>
    <p:sldId id="2462" r:id="rId33"/>
    <p:sldId id="2463" r:id="rId34"/>
    <p:sldId id="2464" r:id="rId35"/>
    <p:sldId id="2465" r:id="rId36"/>
    <p:sldId id="2466" r:id="rId37"/>
    <p:sldId id="2467" r:id="rId38"/>
    <p:sldId id="2468" r:id="rId39"/>
    <p:sldId id="2469" r:id="rId40"/>
    <p:sldId id="2470" r:id="rId41"/>
    <p:sldId id="2471" r:id="rId42"/>
    <p:sldId id="2472" r:id="rId43"/>
    <p:sldId id="2473" r:id="rId44"/>
    <p:sldId id="2474" r:id="rId45"/>
    <p:sldId id="2475" r:id="rId46"/>
    <p:sldId id="2476" r:id="rId47"/>
    <p:sldId id="2477" r:id="rId48"/>
    <p:sldId id="2478" r:id="rId49"/>
    <p:sldId id="2479" r:id="rId50"/>
    <p:sldId id="2480" r:id="rId51"/>
    <p:sldId id="2481" r:id="rId52"/>
    <p:sldId id="2482" r:id="rId53"/>
    <p:sldId id="2483" r:id="rId54"/>
    <p:sldId id="2484" r:id="rId55"/>
    <p:sldId id="2485" r:id="rId56"/>
    <p:sldId id="2486" r:id="rId57"/>
    <p:sldId id="2487" r:id="rId58"/>
    <p:sldId id="2488" r:id="rId59"/>
    <p:sldId id="2489" r:id="rId60"/>
    <p:sldId id="2490" r:id="rId61"/>
    <p:sldId id="2491" r:id="rId62"/>
    <p:sldId id="2492" r:id="rId63"/>
    <p:sldId id="2493" r:id="rId64"/>
    <p:sldId id="2494" r:id="rId65"/>
    <p:sldId id="2323" r:id="rId66"/>
    <p:sldId id="2324" r:id="rId67"/>
    <p:sldId id="2325" r:id="rId68"/>
    <p:sldId id="2326" r:id="rId69"/>
    <p:sldId id="2327" r:id="rId70"/>
    <p:sldId id="2328" r:id="rId71"/>
    <p:sldId id="2329" r:id="rId72"/>
    <p:sldId id="2330" r:id="rId73"/>
    <p:sldId id="2331" r:id="rId74"/>
    <p:sldId id="2332" r:id="rId75"/>
    <p:sldId id="2333" r:id="rId76"/>
    <p:sldId id="2334" r:id="rId77"/>
    <p:sldId id="2335" r:id="rId78"/>
    <p:sldId id="2336" r:id="rId79"/>
    <p:sldId id="2338" r:id="rId80"/>
    <p:sldId id="2339" r:id="rId81"/>
    <p:sldId id="2340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50"/>
    <a:srgbClr val="D357FF"/>
    <a:srgbClr val="69FFAD"/>
    <a:srgbClr val="8DEF8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2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8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8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9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3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171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559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980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513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77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DF97061-8505-45DE-9114-884D963FC6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007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06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910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477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517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8998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04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663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070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352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9387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953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A5BA9E0-819B-4314-8CC1-C3A4CB3B7B4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88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54E88A0-CB00-41AD-A4A1-DA51D1F5D71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27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2F2C89B-586D-4E36-8B91-DA30926AE56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23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E005CDE-EA6F-4BC3-9E8A-5E4AC5D89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579C4B-F1DE-4C67-854B-545652A4E71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64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DE4ED7F-EE3F-4C21-878F-0D61F31003F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2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4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410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18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521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99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E356A0A-739A-4EEE-A456-ED8688BBBC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13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41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355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6F4DC5C-B9E2-4C56-A3F8-4A916A4802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40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F1980B-E908-47D6-9276-2F2419B62D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51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8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59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7DC108-4AB9-4FDB-9154-33A35DFEFF9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30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F7DABF3-BBB0-438C-B06F-36EECD6EA5C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51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108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3BEDC1-947E-49FC-AD7C-814A21AAA5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399790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E673C01-E4FD-484C-AB0B-0FB84C09A7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494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7113253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75E6A5-1001-4839-8DEA-0D5DBC4D471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30732405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2F6975-C4FB-45E5-971B-9BFE96F9B3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19834631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1F837C4-A4D9-4D4E-ABE5-68917499EC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9825858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4995633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980C1-F8F6-4FFC-B0FE-D5E5FC4AFC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3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040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5890B3-50C1-4FE1-8169-C0AA861A14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31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63A179-9117-4450-834E-CB37C3862C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85247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30002634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97A2905-A7A6-410E-A2DD-AA2EE5CEF0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910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39E071D-5C45-41FC-B0D8-C7BFFC3944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69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729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954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20E409-A9CF-4956-8A0A-B0E54EC2F7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350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4301871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4812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98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C47F35-FF0D-4BE6-A632-88D78E0CE1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5600269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9589953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7811235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5754157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180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920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850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011350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713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0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6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4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3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8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4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0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27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4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68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3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2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5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7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7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99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7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4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07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51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07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9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17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59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41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31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88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3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52" r:id="rId14"/>
    <p:sldLayoutId id="214748388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1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Relationship Id="rId9" Type="http://schemas.openxmlformats.org/officeDocument/2006/relationships/image" Target="NUL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0000"/>
                      </a:solidFill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Diagonal Matrix of Singular Values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0000"/>
                      </a:solidFill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54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Poor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67200" y="3429000"/>
            <a:ext cx="3505200" cy="25908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2-d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2743200"/>
            <a:ext cx="7467600" cy="2743200"/>
            <a:chOff x="381000" y="2743200"/>
            <a:chExt cx="7467600" cy="274320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2743200"/>
              <a:ext cx="198323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Now</a:t>
              </a:r>
            </a:p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Compare </a:t>
              </a:r>
            </a:p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Scores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" name="Straight Arrow Connector 4"/>
            <p:cNvCxnSpPr>
              <a:stCxn id="36" idx="3"/>
            </p:cNvCxnSpPr>
            <p:nvPr/>
          </p:nvCxnSpPr>
          <p:spPr>
            <a:xfrm>
              <a:off x="2364235" y="3601897"/>
              <a:ext cx="2893565" cy="18845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3"/>
            </p:cNvCxnSpPr>
            <p:nvPr/>
          </p:nvCxnSpPr>
          <p:spPr>
            <a:xfrm>
              <a:off x="2364235" y="3601897"/>
              <a:ext cx="5484365" cy="15797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286000"/>
            <a:ext cx="7467600" cy="3048000"/>
            <a:chOff x="304800" y="2286000"/>
            <a:chExt cx="7467600" cy="3048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3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Mean </a:t>
              </a: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Centered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55932"/>
              <a:ext cx="4296539" cy="247806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4800" y="4117936"/>
            <a:ext cx="3886200" cy="1139864"/>
            <a:chOff x="304800" y="4117936"/>
            <a:chExt cx="3886200" cy="11398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715139" cy="8407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  <a:endPara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3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Best fit line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to data in “orthogonal sense”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4000" b="1" dirty="0" smtClean="0">
                <a:solidFill>
                  <a:srgbClr val="000000"/>
                </a:solidFill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9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Idea:  Expand Data Matrix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	in Terms of Inner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rod’ts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&amp; Eigenvectors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Recall Notation: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(Mean Centered Data)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270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497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Idea:  Expand Data Matrix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	in Terms of Inner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rod’ts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&amp; Eigenvectors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Recall Notation: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Spectral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(centered data):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4971361"/>
              </a:xfrm>
              <a:prstGeom prst="rect">
                <a:avLst/>
              </a:prstGeom>
              <a:blipFill rotWithShape="1">
                <a:blip r:embed="rId4"/>
                <a:stretch>
                  <a:fillRect l="-1875" t="-4412" r="-505" b="-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2999" y="5791200"/>
            <a:ext cx="469184" cy="614644"/>
            <a:chOff x="5074366" y="6098894"/>
            <a:chExt cx="469184" cy="614644"/>
          </a:xfrm>
        </p:grpSpPr>
        <p:graphicFrame>
          <p:nvGraphicFramePr>
            <p:cNvPr id="5125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5124450" y="6505575"/>
            <a:ext cx="4191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Equation" r:id="rId5" imgW="571320" imgH="279360" progId="Equation.3">
                    <p:embed/>
                  </p:oleObj>
                </mc:Choice>
                <mc:Fallback>
                  <p:oleObj name="Equation" r:id="rId5" imgW="571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450" y="6505575"/>
                          <a:ext cx="4191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 flipH="1" flipV="1">
              <a:off x="5074366" y="6098894"/>
              <a:ext cx="259633" cy="37810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48400" y="5715000"/>
            <a:ext cx="1447748" cy="690565"/>
            <a:chOff x="6273852" y="5892004"/>
            <a:chExt cx="1447748" cy="690565"/>
          </a:xfrm>
        </p:grpSpPr>
        <p:graphicFrame>
          <p:nvGraphicFramePr>
            <p:cNvPr id="512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7315200" y="6371431"/>
            <a:ext cx="4064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5" name="Equation" r:id="rId7" imgW="545760" imgH="279360" progId="Equation.3">
                    <p:embed/>
                  </p:oleObj>
                </mc:Choice>
                <mc:Fallback>
                  <p:oleObj name="Equation" r:id="rId7" imgW="545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6371431"/>
                          <a:ext cx="406400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 flipH="1" flipV="1">
              <a:off x="6273852" y="5892004"/>
              <a:ext cx="1193748" cy="5087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5285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Now Using: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sSup>
                        <m:sSup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bar>
                        </m:e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rad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Spectral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(Raw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ata):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Where: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are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L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oadings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ba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are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cores</a:t>
                </a:r>
              </a:p>
            </p:txBody>
          </p:sp>
        </mc:Choice>
        <mc:Fallback xmlns=""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5285999"/>
              </a:xfrm>
              <a:prstGeom prst="rect">
                <a:avLst/>
              </a:prstGeom>
              <a:blipFill>
                <a:blip r:embed="rId3"/>
                <a:stretch>
                  <a:fillRect l="-1825" t="-4152" b="-27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1000" y="1138535"/>
            <a:ext cx="3028350" cy="842665"/>
            <a:chOff x="4191000" y="1138535"/>
            <a:chExt cx="3028350" cy="842665"/>
          </a:xfrm>
        </p:grpSpPr>
        <p:sp>
          <p:nvSpPr>
            <p:cNvPr id="2" name="TextBox 1"/>
            <p:cNvSpPr txBox="1"/>
            <p:nvPr/>
          </p:nvSpPr>
          <p:spPr>
            <a:xfrm>
              <a:off x="5410200" y="1138535"/>
              <a:ext cx="1809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Vector of 1s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4191000" y="1369368"/>
              <a:ext cx="1219200" cy="6118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6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Can Focus on </a:t>
                </a:r>
                <a:r>
                  <a:rPr lang="en-US" sz="3200" dirty="0">
                    <a:solidFill>
                      <a:srgbClr val="00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ndividual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ata Vectors: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ba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(Part of 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bove </a:t>
                </a:r>
                <a:r>
                  <a:rPr lang="en-US" sz="3200" dirty="0">
                    <a:solidFill>
                      <a:srgbClr val="000000"/>
                    </a:solidFill>
                  </a:rPr>
                  <a:t>F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ull Matrix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R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ep’n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are Called “PCs” </a:t>
                </a: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and are also </a:t>
                </a:r>
                <a:r>
                  <a:rPr lang="en-US" sz="3200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alled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blipFill>
                <a:blip r:embed="rId3"/>
                <a:stretch>
                  <a:fillRect l="-1875" t="-4353" b="-31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19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Theoretical Covariance:</a:t>
                </a: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Σ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= 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Σ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Empirical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Covariance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𝑑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197530"/>
              </a:xfrm>
              <a:prstGeom prst="rect">
                <a:avLst/>
              </a:prstGeom>
              <a:blipFill>
                <a:blip r:embed="rId3"/>
                <a:stretch>
                  <a:fillRect l="-1754" t="-12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686800" cy="570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More Terminology:</a:t>
                </a:r>
              </a:p>
              <a:p>
                <a:pPr eaLnBrk="1" hangingPunct="1">
                  <a:spcBef>
                    <a:spcPct val="50000"/>
                  </a:spcBef>
                  <a:buFont typeface="Arial" charset="0"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Scores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are </a:t>
                </a:r>
                <a:r>
                  <a:rPr lang="en-US" sz="3200" u="sng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u="sng" dirty="0" smtClean="0">
                    <a:solidFill>
                      <a:srgbClr val="000000"/>
                    </a:solidFill>
                  </a:rPr>
                  <a:t>oefficients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in Spectral </a:t>
                </a:r>
                <a:r>
                  <a:rPr lang="en-US" sz="3200" dirty="0">
                    <a:solidFill>
                      <a:srgbClr val="000000"/>
                    </a:solidFill>
                  </a:rPr>
                  <a:t>R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epresentation: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 typeface="Arial" charset="0"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Loadings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are </a:t>
                </a:r>
                <a:r>
                  <a:rPr lang="en-US" sz="3200" u="sng" dirty="0">
                    <a:solidFill>
                      <a:srgbClr val="000000"/>
                    </a:solidFill>
                  </a:rPr>
                  <a:t>E</a:t>
                </a:r>
                <a:r>
                  <a:rPr lang="en-US" sz="3200" u="sng" dirty="0" smtClean="0">
                    <a:solidFill>
                      <a:srgbClr val="000000"/>
                    </a:solidFill>
                  </a:rPr>
                  <a:t>ntries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of Eigenvectors:        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00000"/>
                        </a:solidFill>
                        <a:latin typeface="Cambria Math"/>
                      </a:rPr>
                      <m:t>                                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𝑑𝑗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820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686800" cy="5709127"/>
              </a:xfrm>
              <a:prstGeom prst="rect">
                <a:avLst/>
              </a:prstGeom>
              <a:blipFill>
                <a:blip r:embed="rId3"/>
                <a:stretch>
                  <a:fillRect l="-1825" t="-1389" r="-68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Note:   PCA Scatterplot Matrix Views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Provide a </a:t>
                </a:r>
                <a:r>
                  <a:rPr lang="en-US" sz="3200" u="sng" dirty="0" smtClean="0">
                    <a:solidFill>
                      <a:srgbClr val="000000"/>
                    </a:solidFill>
                  </a:rPr>
                  <a:t>Rotation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of Data,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Where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Axes Are Directions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of Max. Variation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By Plotting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on axis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blipFill>
                <a:blip r:embed="rId3"/>
                <a:stretch>
                  <a:fillRect l="-1875" t="-5653" b="-3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E.g.  Recall Raw Data,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Slightly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Mean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Shifted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Gaussian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5DB8AC8-C216-42AA-811F-D2D982235B4C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3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800" r="12722" b="3001"/>
          <a:stretch/>
        </p:blipFill>
        <p:spPr>
          <a:xfrm>
            <a:off x="3048000" y="1676400"/>
            <a:ext cx="60960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3661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PCA Rotation:  Scatterplot Matrix View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blipFill>
                <a:blip r:embed="rId3"/>
                <a:stretch>
                  <a:fillRect l="-1875" t="-47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01098E7-6EE2-41D7-A37E-EDCB5C58ADF4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4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5570" r="11947" b="4387"/>
          <a:stretch/>
        </p:blipFill>
        <p:spPr>
          <a:xfrm>
            <a:off x="3047999" y="1905000"/>
            <a:ext cx="6096001" cy="4953000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86000" y="2819400"/>
            <a:ext cx="160020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2743200"/>
            <a:ext cx="2667000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3581400"/>
            <a:ext cx="3505200" cy="10668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419600"/>
            <a:ext cx="4648200" cy="2286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PCA Rotates to Directions of Max. Variation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PCA Rotates to Directions of Max. Variation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Will Use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This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Later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 (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blipFill rotWithShape="1">
                <a:blip r:embed="rId3"/>
                <a:stretch>
                  <a:fillRect l="-1875" t="-5588" b="-5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 (≪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Gives:   Rank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Approximation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of Data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Key to PCA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imension Reduction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And PCA for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ata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ompression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3477" b="-28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Problem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Not Recommended: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Arbitrary Choice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E.g. % Variation Explained  90%?  95%?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/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80E282D-9757-460C-9783-B749330DA0D9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6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1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SCREE Plot (</a:t>
            </a:r>
            <a:r>
              <a:rPr lang="en-US" sz="3200" dirty="0" err="1" smtClean="0">
                <a:solidFill>
                  <a:srgbClr val="000000"/>
                </a:solidFill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</a:rPr>
              <a:t> 1964):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i="1" dirty="0" smtClean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i="1" dirty="0">
                <a:solidFill>
                  <a:srgbClr val="000000"/>
                </a:solidFill>
              </a:rPr>
              <a:t>K</a:t>
            </a:r>
            <a:r>
              <a:rPr lang="en-US" sz="3200" i="1" dirty="0" smtClean="0">
                <a:solidFill>
                  <a:srgbClr val="000000"/>
                </a:solidFill>
              </a:rPr>
              <a:t>nee</a:t>
            </a:r>
            <a:r>
              <a:rPr lang="en-US" sz="3200" dirty="0" smtClean="0">
                <a:solidFill>
                  <a:srgbClr val="000000"/>
                </a:solidFill>
              </a:rPr>
              <a:t> in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ower Spectrum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/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Compact Representation of Covariance:</a:t>
                </a: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Called “Outer Product”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(Complementary to “Inner Product”,</a:t>
                </a:r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blipFill>
                <a:blip r:embed="rId3"/>
                <a:stretch>
                  <a:fillRect l="-1754" t="-1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Personal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uggestions: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uxiliary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utoffs (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nter-Rater Variation)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Use the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Range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4" imgW="241200" imgH="406080" progId="Equation.3">
                  <p:embed/>
                </p:oleObj>
              </mc:Choice>
              <mc:Fallback>
                <p:oleObj name="Equation" r:id="rId4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6" imgW="520560" imgH="241200" progId="Equation.3">
                  <p:embed/>
                </p:oleObj>
              </mc:Choice>
              <mc:Fallback>
                <p:oleObj name="Equation" r:id="rId6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8" imgW="1041120" imgH="380880" progId="Equation.3">
                  <p:embed/>
                </p:oleObj>
              </mc:Choice>
              <mc:Fallback>
                <p:oleObj name="Equation" r:id="rId8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3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Approach:  Invert PCA Data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4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Small caution on PC directions &amp; plotting: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PCA directions (may) have sign flip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Mathematically no difference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Numerically caused artifact of round off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426555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5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7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Important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Point: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Constant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2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6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Point Moved Data   (arbitrary PC flip)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Much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Harder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To See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Moving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smtClean="0">
                <a:solidFill>
                  <a:srgbClr val="000000"/>
                </a:solidFill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2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How to “fix directions”?</a:t>
                </a:r>
              </a:p>
              <a:p>
                <a:pPr eaLnBrk="1" hangingPunct="1">
                  <a:lnSpc>
                    <a:spcPct val="13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One Option:</a:t>
                </a:r>
              </a:p>
              <a:p>
                <a:pPr eaLnBrk="1" hangingPunct="1">
                  <a:lnSpc>
                    <a:spcPct val="13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Use  ± 1 flip that gives:</a:t>
                </a: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=1,⋯,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𝑃𝑟𝑜𝑗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=1,⋯,</m:t>
                                  </m:r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𝑃𝑟𝑜𝑗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(assumes 0 centered)</a:t>
                </a: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blipFill rotWithShape="1">
                <a:blip r:embed="rId3"/>
                <a:stretch>
                  <a:fillRect l="-190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8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0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Given a Candidate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Direction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Projections of Centered Data Onto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are:</a:t>
                </a:r>
              </a:p>
              <a:p>
                <a:pPr eaLnBrk="1" hangingPunct="1">
                  <a:defRPr/>
                </a:pPr>
                <a:endParaRPr lang="en-US" sz="16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</m:acc>
                        </m:e>
                      </m:d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</m:acc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𝑢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,  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=1,⋯,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Quantify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01250"/>
              </a:xfrm>
              <a:prstGeom prst="rect">
                <a:avLst/>
              </a:prstGeom>
              <a:blipFill>
                <a:blip r:embed="rId3"/>
                <a:stretch>
                  <a:fillRect l="-1754" t="-13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blipFill>
                <a:blip r:embed="rId4"/>
                <a:stretch>
                  <a:fillRect l="-44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24600" y="5092005"/>
            <a:ext cx="2464710" cy="1384995"/>
            <a:chOff x="6324600" y="5092005"/>
            <a:chExt cx="246471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5092005"/>
              <a:ext cx="17027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Sample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Variance 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of Scores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324600" y="5562600"/>
              <a:ext cx="762000" cy="228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76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639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How to “fix directions”?</a:t>
                </a:r>
              </a:p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Personal Current Favorite:</a:t>
                </a:r>
              </a:p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Use  ± 1 flip that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makes the projection vector </a:t>
                </a:r>
              </a:p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“point most towards”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i.e. makes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defRPr/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6391365"/>
              </a:xfrm>
              <a:prstGeom prst="rect">
                <a:avLst/>
              </a:prstGeom>
              <a:blipFill rotWithShape="1">
                <a:blip r:embed="rId3"/>
                <a:stretch>
                  <a:fillRect l="-1909" r="-1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928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78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476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1053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43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5359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  (Deep Learning)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757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Optimize Separation Rules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41815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Maximize:</a:t>
                </a:r>
              </a:p>
              <a:p>
                <a:pPr eaLnBrk="1" hangingPunct="1">
                  <a:defRPr/>
                </a:pPr>
                <a:endParaRPr lang="en-US" sz="1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𝐵𝐷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Is First Eigenvector,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of Sample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Cov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disagrees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1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Space)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29353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Approach: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548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7377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4414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7094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64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&amp; Covariance,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Simplest Approach: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Rescale (standardize) coordinate axes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e. replace (full)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→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do Mean Difference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Bayes Approach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1447800"/>
            <a:ext cx="7516701" cy="36576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From Much Earlier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Simple,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Visualizable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</a:rPr>
                <a:t>Feature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57800" y="3962400"/>
              <a:ext cx="1295400" cy="294619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219200" cy="29461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2-d Curves as Data In </a:t>
              </a:r>
              <a:r>
                <a:rPr lang="en-US" sz="2800" dirty="0" smtClean="0">
                  <a:solidFill>
                    <a:srgbClr val="C00000"/>
                  </a:solidFill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10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Domingos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Pazzani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2704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187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FLD):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 (LDA)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</p:spTree>
    <p:extLst>
      <p:ext uri="{BB962C8B-B14F-4D97-AF65-F5344CB8AC3E}">
        <p14:creationId xmlns:p14="http://schemas.microsoft.com/office/powerpoint/2010/main" val="176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Careful development: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notation (data vectors of length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+1:                      Class -1: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b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and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for   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(outer products)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centered, normalized data matrices: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⨀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nary>
                                <m:naryPr>
                                  <m:chr m:val="⨀"/>
                                  <m:subHide m:val="on"/>
                                  <m:supHide m:val="on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naryPr>
                                <m:sub/>
                                <m:sup/>
                                <m:e/>
                              </m:nary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⋯,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nary>
                                <m:naryPr>
                                  <m:chr m:val="⨀"/>
                                  <m:subHide m:val="on"/>
                                  <m:supHide m:val="on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naryPr>
                                <m:sub/>
                                <m:sup/>
                                <m:e/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3"/>
                <a:stretch>
                  <a:fillRect l="-178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3962400"/>
            <a:ext cx="7539243" cy="2147567"/>
            <a:chOff x="609600" y="3962400"/>
            <a:chExt cx="7539243" cy="2147567"/>
          </a:xfrm>
        </p:grpSpPr>
        <p:sp>
          <p:nvSpPr>
            <p:cNvPr id="2" name="Oval 1"/>
            <p:cNvSpPr/>
            <p:nvPr/>
          </p:nvSpPr>
          <p:spPr>
            <a:xfrm>
              <a:off x="2133600" y="3962400"/>
              <a:ext cx="8382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5032749"/>
              <a:ext cx="75392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use </a:t>
              </a:r>
              <a:r>
                <a:rPr lang="en-US" sz="3200" dirty="0">
                  <a:solidFill>
                    <a:srgbClr val="00B050"/>
                  </a:solidFill>
                  <a:ea typeface="Arial Unicode MS" pitchFamily="34" charset="-128"/>
                  <a:cs typeface="Arial Unicode MS" pitchFamily="34" charset="-128"/>
                </a:rPr>
                <a:t>“</a:t>
              </a: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MLE</a:t>
              </a:r>
              <a:r>
                <a:rPr lang="en-US" sz="3200" dirty="0">
                  <a:solidFill>
                    <a:srgbClr val="00B050"/>
                  </a:solidFill>
                  <a:ea typeface="Arial Unicode MS" pitchFamily="34" charset="-128"/>
                  <a:cs typeface="Arial Unicode MS" pitchFamily="34" charset="-128"/>
                </a:rPr>
                <a:t>”</a:t>
              </a: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version of estimated </a:t>
              </a:r>
              <a:endPara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covariance </a:t>
              </a: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matrices, for simpler </a:t>
              </a:r>
              <a:r>
                <a:rPr lang="en-US" sz="3200" dirty="0" smtClean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notation</a:t>
              </a:r>
              <a:endPara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3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estimate of (common) within class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Pooled (weighted average) within class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𝑤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Outer Product of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combined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full data matrix: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    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2200" y="5751871"/>
            <a:ext cx="4511171" cy="877529"/>
            <a:chOff x="2362200" y="5751871"/>
            <a:chExt cx="4511171" cy="877529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6044625"/>
              <a:ext cx="45111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  Different </a:t>
              </a:r>
              <a:r>
                <a:rPr lang="en-US" sz="32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Means</a:t>
              </a:r>
              <a:endParaRPr lang="en-US" sz="3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05400" y="5791200"/>
              <a:ext cx="7620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630994" y="5751871"/>
              <a:ext cx="474406" cy="4203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is similar to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from before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covariance matrix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ignoring class labels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Difference: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by Class Centering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Will be important later</a:t>
                </a:r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way to find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correct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adjustment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Individually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transform subpopulations so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about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5908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This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spheres the data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in the sense that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𝑍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I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86000" y="2286000"/>
            <a:ext cx="3657600" cy="1447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𝐵𝐷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𝐷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𝐷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𝑗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Eigenvalues Provide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toms of SS </a:t>
                </a:r>
                <a:r>
                  <a:rPr lang="en-US" sz="3200" i="1" dirty="0" err="1" smtClean="0">
                    <a:solidFill>
                      <a:srgbClr val="000000"/>
                    </a:solidFill>
                    <a:sym typeface="Wingdings" pitchFamily="2" charset="2"/>
                  </a:rPr>
                  <a:t>Decompos’n</a:t>
                </a: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Useful Plots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are: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Char char="•"/>
                  <a:defRPr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Power Spectrum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vs.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Char char="•"/>
                  <a:defRPr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log Power Spectrum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𝑙𝑜𝑔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Char char="•"/>
                  <a:defRPr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Cumulative Power Spectrum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=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 PCA Gives SS’s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for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F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ree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(As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Eigenval’s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), </a:t>
                </a:r>
              </a:p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But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atch Factors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blipFill>
                <a:blip r:embed="rId3"/>
                <a:stretch>
                  <a:fillRect l="-1754" r="-1123" b="-2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33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3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3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562600" y="4724400"/>
            <a:ext cx="190500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Hyperplane Has Eqn.</a:t>
                </a:r>
                <a:endParaRPr lang="en-US" sz="3200" dirty="0">
                  <a:solidFill>
                    <a:srgbClr val="D357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</m:ba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</m:bar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400" b="0" i="1" smtClean="0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𝑇𝐹𝐿𝐷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𝑇𝐹𝐿𝐷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𝑇𝐹𝐿𝐷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 r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 flipV="1">
            <a:off x="4648200" y="5867400"/>
            <a:ext cx="2590800" cy="38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5692" y="3036888"/>
            <a:ext cx="6958187" cy="2830512"/>
            <a:chOff x="1115692" y="3036888"/>
            <a:chExt cx="6958187" cy="283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15692" y="5116553"/>
                  <a:ext cx="6958187" cy="750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2400" dirty="0" smtClean="0">
                      <a:solidFill>
                        <a:srgbClr val="000000"/>
                      </a:solidFill>
                    </a:rPr>
                    <a:t>Using Boundary: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𝑧</m:t>
                                  </m:r>
                                </m:e>
                              </m:ba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𝑇𝐹𝐿𝐷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𝑇𝐹𝐿𝐷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𝑇𝐹𝐿𝐷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5116553"/>
                  <a:ext cx="6958187" cy="750847"/>
                </a:xfrm>
                <a:prstGeom prst="rect">
                  <a:avLst/>
                </a:prstGeom>
                <a:blipFill>
                  <a:blip r:embed="rId4"/>
                  <a:stretch>
                    <a:fillRect l="-1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1981200" y="3036888"/>
              <a:ext cx="2895600" cy="21447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0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(transforming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 to original space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Classify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to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</m:ba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</m:ba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  <a:blipFill>
                <a:blip r:embed="rId3"/>
                <a:stretch>
                  <a:fillRect l="-1891" t="-3412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641" y="5029200"/>
            <a:ext cx="4274959" cy="1484531"/>
            <a:chOff x="144641" y="5029200"/>
            <a:chExt cx="4274959" cy="1484531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5029200"/>
              <a:ext cx="3581400" cy="685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641" y="5867400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Inner Product of New Data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Point &amp; </a:t>
              </a:r>
              <a:r>
                <a:rPr lang="en-US" dirty="0" err="1" smtClean="0">
                  <a:solidFill>
                    <a:srgbClr val="00B050"/>
                  </a:solidFill>
                </a:rPr>
                <a:t>Transf’d</a:t>
              </a:r>
              <a:r>
                <a:rPr lang="en-US" dirty="0" smtClean="0">
                  <a:solidFill>
                    <a:srgbClr val="00B050"/>
                  </a:solidFill>
                </a:rPr>
                <a:t> Direction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7600" y="4840069"/>
            <a:ext cx="5029200" cy="1673661"/>
            <a:chOff x="3657600" y="4840069"/>
            <a:chExt cx="5029200" cy="1673661"/>
          </a:xfrm>
        </p:grpSpPr>
        <p:sp>
          <p:nvSpPr>
            <p:cNvPr id="5" name="Rounded Rectangle 4"/>
            <p:cNvSpPr/>
            <p:nvPr/>
          </p:nvSpPr>
          <p:spPr>
            <a:xfrm>
              <a:off x="3657600" y="5714999"/>
              <a:ext cx="5029200" cy="798731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5170" y="4840069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Same Inner Product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Of Center Point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0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with: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Intercept: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 rotWithShape="1"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527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2685978" y="3048000"/>
            <a:ext cx="3714822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43389" y="3733800"/>
            <a:ext cx="2543211" cy="1727775"/>
            <a:chOff x="4543389" y="3733800"/>
            <a:chExt cx="2543211" cy="172777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572000" y="3733800"/>
              <a:ext cx="8382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43389" y="4938786"/>
              <a:ext cx="181011" cy="166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2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free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i.e. 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standardized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essentially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 out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covariance structure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Euclidean dist. applied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as key transformation for FLD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FLD is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in </a:t>
                </a:r>
                <a:r>
                  <a:rPr lang="en-US" sz="28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18" t="-333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 (as %s)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Cumulative Power Spectrum (%)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 Common Terminology:</a:t>
            </a:r>
          </a:p>
          <a:p>
            <a:pPr marL="0" indent="0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Called</a:t>
            </a:r>
          </a:p>
          <a:p>
            <a:pPr marL="0" indent="0"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“Scree Plot”</a:t>
            </a:r>
          </a:p>
          <a:p>
            <a:pPr marL="0" indent="0" eaLnBrk="1" hangingPunct="1">
              <a:defRPr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(1964)                         Cattell (1966)</a:t>
            </a:r>
          </a:p>
          <a:p>
            <a:pPr marL="0" indent="0" eaLnBrk="1" hangingPunct="1">
              <a:defRPr/>
            </a:pPr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   (all but name “scree”)                                           (1</a:t>
            </a:r>
            <a:r>
              <a:rPr lang="en-US" sz="18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7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13949</TotalTime>
  <Words>1737</Words>
  <Application>Microsoft Office PowerPoint</Application>
  <PresentationFormat>On-screen Show (4:3)</PresentationFormat>
  <Paragraphs>729</Paragraphs>
  <Slides>79</Slides>
  <Notes>79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Arial Unicode MS</vt:lpstr>
      <vt:lpstr>Gulim</vt:lpstr>
      <vt:lpstr>Arial</vt:lpstr>
      <vt:lpstr>Cambria Math</vt:lpstr>
      <vt:lpstr>Courier New</vt:lpstr>
      <vt:lpstr>Tahoma</vt:lpstr>
      <vt:lpstr>Times New Roman</vt:lpstr>
      <vt:lpstr>Wingdings</vt:lpstr>
      <vt:lpstr>5_Default Design</vt:lpstr>
      <vt:lpstr>Default Design</vt:lpstr>
      <vt:lpstr>4_Default Design</vt:lpstr>
      <vt:lpstr>Equation</vt:lpstr>
      <vt:lpstr>Review of Linear Algebra  (Cont.)</vt:lpstr>
      <vt:lpstr>Covariance Matrices</vt:lpstr>
      <vt:lpstr>Covariance Matrices</vt:lpstr>
      <vt:lpstr>PCA as Optimization (Cont.)</vt:lpstr>
      <vt:lpstr>PCA as Optimization (Cont.)</vt:lpstr>
      <vt:lpstr>Connect Math to Graphics</vt:lpstr>
      <vt:lpstr>PCA Redist’n of Energy (Cont.)</vt:lpstr>
      <vt:lpstr>PCA Redist’n of Energy (Cont.)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Simulation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490</cp:revision>
  <dcterms:created xsi:type="dcterms:W3CDTF">2001-06-08T01:38:43Z</dcterms:created>
  <dcterms:modified xsi:type="dcterms:W3CDTF">2019-10-03T18:04:01Z</dcterms:modified>
</cp:coreProperties>
</file>