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  <p:sldMasterId id="2147483852" r:id="rId2"/>
    <p:sldMasterId id="2147483868" r:id="rId3"/>
    <p:sldMasterId id="2147483882" r:id="rId4"/>
  </p:sldMasterIdLst>
  <p:notesMasterIdLst>
    <p:notesMasterId r:id="rId75"/>
  </p:notesMasterIdLst>
  <p:sldIdLst>
    <p:sldId id="2388" r:id="rId5"/>
    <p:sldId id="2397" r:id="rId6"/>
    <p:sldId id="2414" r:id="rId7"/>
    <p:sldId id="2415" r:id="rId8"/>
    <p:sldId id="2428" r:id="rId9"/>
    <p:sldId id="2432" r:id="rId10"/>
    <p:sldId id="2436" r:id="rId11"/>
    <p:sldId id="2442" r:id="rId12"/>
    <p:sldId id="2447" r:id="rId13"/>
    <p:sldId id="2450" r:id="rId14"/>
    <p:sldId id="2323" r:id="rId15"/>
    <p:sldId id="2324" r:id="rId16"/>
    <p:sldId id="2325" r:id="rId17"/>
    <p:sldId id="2326" r:id="rId18"/>
    <p:sldId id="2327" r:id="rId19"/>
    <p:sldId id="2328" r:id="rId20"/>
    <p:sldId id="2329" r:id="rId21"/>
    <p:sldId id="2330" r:id="rId22"/>
    <p:sldId id="2331" r:id="rId23"/>
    <p:sldId id="2332" r:id="rId24"/>
    <p:sldId id="2333" r:id="rId25"/>
    <p:sldId id="2334" r:id="rId26"/>
    <p:sldId id="2335" r:id="rId27"/>
    <p:sldId id="2336" r:id="rId28"/>
    <p:sldId id="2337" r:id="rId29"/>
    <p:sldId id="2338" r:id="rId30"/>
    <p:sldId id="2339" r:id="rId31"/>
    <p:sldId id="2340" r:id="rId32"/>
    <p:sldId id="2341" r:id="rId33"/>
    <p:sldId id="2343" r:id="rId34"/>
    <p:sldId id="2342" r:id="rId35"/>
    <p:sldId id="2344" r:id="rId36"/>
    <p:sldId id="2452" r:id="rId37"/>
    <p:sldId id="2345" r:id="rId38"/>
    <p:sldId id="2346" r:id="rId39"/>
    <p:sldId id="2347" r:id="rId40"/>
    <p:sldId id="2348" r:id="rId41"/>
    <p:sldId id="2349" r:id="rId42"/>
    <p:sldId id="2350" r:id="rId43"/>
    <p:sldId id="2351" r:id="rId44"/>
    <p:sldId id="2352" r:id="rId45"/>
    <p:sldId id="2353" r:id="rId46"/>
    <p:sldId id="2354" r:id="rId47"/>
    <p:sldId id="2355" r:id="rId48"/>
    <p:sldId id="2356" r:id="rId49"/>
    <p:sldId id="2357" r:id="rId50"/>
    <p:sldId id="2358" r:id="rId51"/>
    <p:sldId id="2359" r:id="rId52"/>
    <p:sldId id="2360" r:id="rId53"/>
    <p:sldId id="2361" r:id="rId54"/>
    <p:sldId id="2362" r:id="rId55"/>
    <p:sldId id="2363" r:id="rId56"/>
    <p:sldId id="2364" r:id="rId57"/>
    <p:sldId id="2365" r:id="rId58"/>
    <p:sldId id="2366" r:id="rId59"/>
    <p:sldId id="2367" r:id="rId60"/>
    <p:sldId id="2368" r:id="rId61"/>
    <p:sldId id="2148" r:id="rId62"/>
    <p:sldId id="2149" r:id="rId63"/>
    <p:sldId id="2150" r:id="rId64"/>
    <p:sldId id="2151" r:id="rId65"/>
    <p:sldId id="2152" r:id="rId66"/>
    <p:sldId id="2153" r:id="rId67"/>
    <p:sldId id="2154" r:id="rId68"/>
    <p:sldId id="2155" r:id="rId69"/>
    <p:sldId id="2156" r:id="rId70"/>
    <p:sldId id="2157" r:id="rId71"/>
    <p:sldId id="2158" r:id="rId72"/>
    <p:sldId id="2159" r:id="rId73"/>
    <p:sldId id="2451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B050"/>
    <a:srgbClr val="D357FF"/>
    <a:srgbClr val="69FFAD"/>
    <a:srgbClr val="8DEF8F"/>
    <a:srgbClr val="99FF99"/>
    <a:srgbClr val="FFB279"/>
    <a:srgbClr val="DA71FF"/>
    <a:srgbClr val="D1FFD1"/>
    <a:srgbClr val="E1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99" d="100"/>
          <a:sy n="99" d="100"/>
        </p:scale>
        <p:origin x="156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6AC8A2B-66EB-4C8F-AF82-A9A88ED306A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55615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BB9E970-A6E5-4E9D-843F-0205B458B0F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60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C93F029-0466-4285-9126-E58F4098319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4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D6B07B3-CC4E-4520-84A8-C20A341C733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07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02F3587-8164-450E-8A24-AAF7899C85D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93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45CCCE5-3259-4015-8C6A-2E5F8F695F4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976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FF147DF-51A0-453A-88AC-BBCCFE97C96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514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FF147DF-51A0-453A-88AC-BBCCFE97C96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123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FF147DF-51A0-453A-88AC-BBCCFE97C96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52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FF147DF-51A0-453A-88AC-BBCCFE97C96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59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3FE1F39-C886-45AB-AFBB-03836F30C6D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19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687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5741D1F-D682-454D-8FAF-1DEBE9129AC0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 smtClean="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4188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C245C8A-6640-46BD-B647-1B81A603BAB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30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12BCCE3-6B4C-4DA1-86EA-4EF7B51FC47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004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C0F296B-37B8-4B22-8C22-3F4ED30A37C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PEod1FLDe1.ps</a:t>
            </a:r>
          </a:p>
        </p:txBody>
      </p:sp>
    </p:spTree>
    <p:extLst>
      <p:ext uri="{BB962C8B-B14F-4D97-AF65-F5344CB8AC3E}">
        <p14:creationId xmlns:p14="http://schemas.microsoft.com/office/powerpoint/2010/main" val="2085734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C0F296B-37B8-4B22-8C22-3F4ED30A37C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PEod1FLDe1.ps</a:t>
            </a:r>
          </a:p>
        </p:txBody>
      </p:sp>
    </p:spTree>
    <p:extLst>
      <p:ext uri="{BB962C8B-B14F-4D97-AF65-F5344CB8AC3E}">
        <p14:creationId xmlns:p14="http://schemas.microsoft.com/office/powerpoint/2010/main" val="3844320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D035A07-0F5D-4EB0-8FF3-57DEC9F820A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PEod1GLRe1.ps</a:t>
            </a:r>
          </a:p>
        </p:txBody>
      </p:sp>
    </p:spTree>
    <p:extLst>
      <p:ext uri="{BB962C8B-B14F-4D97-AF65-F5344CB8AC3E}">
        <p14:creationId xmlns:p14="http://schemas.microsoft.com/office/powerpoint/2010/main" val="3825200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21C968B-4D38-4ADC-82F4-450B3232263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PEdonFLDe1.ps</a:t>
            </a:r>
          </a:p>
        </p:txBody>
      </p:sp>
    </p:spTree>
    <p:extLst>
      <p:ext uri="{BB962C8B-B14F-4D97-AF65-F5344CB8AC3E}">
        <p14:creationId xmlns:p14="http://schemas.microsoft.com/office/powerpoint/2010/main" val="16984866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12C7320-7374-4381-B449-2F96AB64256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PEdonGLRe1.ps</a:t>
            </a:r>
          </a:p>
        </p:txBody>
      </p:sp>
    </p:spTree>
    <p:extLst>
      <p:ext uri="{BB962C8B-B14F-4D97-AF65-F5344CB8AC3E}">
        <p14:creationId xmlns:p14="http://schemas.microsoft.com/office/powerpoint/2010/main" val="266984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59BC05F-7C2B-4821-B82E-F7CE52BDC02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PExd3FLDe1.ps</a:t>
            </a:r>
          </a:p>
        </p:txBody>
      </p:sp>
    </p:spTree>
    <p:extLst>
      <p:ext uri="{BB962C8B-B14F-4D97-AF65-F5344CB8AC3E}">
        <p14:creationId xmlns:p14="http://schemas.microsoft.com/office/powerpoint/2010/main" val="7051387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A802E0C-435F-427D-BAAF-42A4BAEDEEE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PExd3GLRe1.ps</a:t>
            </a:r>
          </a:p>
        </p:txBody>
      </p:sp>
    </p:spTree>
    <p:extLst>
      <p:ext uri="{BB962C8B-B14F-4D97-AF65-F5344CB8AC3E}">
        <p14:creationId xmlns:p14="http://schemas.microsoft.com/office/powerpoint/2010/main" val="1779386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34904E3-E88E-4B57-B2B6-BD4E65A4BB1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29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365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E73D8A6-A1D2-486D-AC2C-BE80BD2079C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852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2616746-4430-40A6-9C3C-4897A81A0C1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554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2616746-4430-40A6-9C3C-4897A81A0C1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1766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3F09D05-26CD-4456-9505-9B1A532C8C7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2864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3F09D05-26CD-4456-9505-9B1A532C8C7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50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9C78BC3-D5D0-4C87-ACA3-B5320C8693D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017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9C78BC3-D5D0-4C87-ACA3-B5320C8693D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6912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C6E2BCD-7671-4581-83B2-9E8A56149A8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2849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C6E2BCD-7671-4581-83B2-9E8A56149A8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831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227E880-A8C6-474B-A683-532205C4C71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3983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5E0E94C-CF45-43F0-B83C-B30E2929861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39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982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43095DD-01FA-48A9-8904-08EFD1BE10B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4868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D895C2F-5883-40FA-B918-BA19C42BB7D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429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D895C2F-5883-40FA-B918-BA19C42BB7D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7830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00CDB0A-F53F-4C91-B02B-1EEC153CBA26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422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B8C9902-F653-47C2-ABE3-7D5968BFB2A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1170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B8C9902-F653-47C2-ABE3-7D5968BFB2A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1145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FE36DD5-B933-4AC5-9C0B-8414D9818D4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8459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458D353-3ECC-403B-A104-CDB36FBC0B92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435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F42C44A3-EAC1-446E-9938-F58B836CF11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520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7096E89-B82E-461E-9449-97356FD62AD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947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BD0C9A3-8735-44A7-97E4-40B7B1CE1AE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49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422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4B33774-33E2-4F98-9DA9-D713ADB3A603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HDLSStmbMdif.ps</a:t>
            </a:r>
          </a:p>
        </p:txBody>
      </p:sp>
    </p:spTree>
    <p:extLst>
      <p:ext uri="{BB962C8B-B14F-4D97-AF65-F5344CB8AC3E}">
        <p14:creationId xmlns:p14="http://schemas.microsoft.com/office/powerpoint/2010/main" val="25238305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18DA859-0E8B-4525-B672-A07D8AFBF995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50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462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DF99BE2-E9AC-44B8-9E04-7CC9E84CD3DB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51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8239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8357796-404D-46AC-B291-4C4248633597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52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57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EB8415D-77C3-44AA-8E42-FCD76808142F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4965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FD22EA6-AADA-4003-B28A-2E1442E4738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54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922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95CBE46-C4D1-44B5-A818-C22DB422E3BD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55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32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A4740E31-602A-4C57-8E9F-8E5B93E2FD0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720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03CC14D-B14D-4B86-BFE0-BEFEDE7D063C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57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978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E426FF-552E-4051-8370-019E0E81D5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365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93C1B2-E0F8-4ADC-8D98-0E1D3BF81E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027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81469B08-2C70-4EBE-8726-7E985CD3D021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6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HDLSSod1Mdif.ps</a:t>
            </a:r>
          </a:p>
        </p:txBody>
      </p:sp>
    </p:spTree>
    <p:extLst>
      <p:ext uri="{BB962C8B-B14F-4D97-AF65-F5344CB8AC3E}">
        <p14:creationId xmlns:p14="http://schemas.microsoft.com/office/powerpoint/2010/main" val="28695268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99861D-84EF-4105-A008-7134BFBEF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144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5173B1-2331-4585-AE3A-E5579A776F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8801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C:\Documents and Settings\J S Marron\My Documents\Research\ComplexPopn\MaxDataPiling\dppic2_2.pdf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61096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86CF8F-8928-486F-83C4-DE8B506D8E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6429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14586-8CB9-4AC8-A2D1-335FF98A9F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6701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C:\Documents and Settings\J S Marron\My Documents\Research\ComplexPopn\MaxDataPiling\dppic2_2.pdf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26076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C5209-6A5A-44E6-B632-945954FF5A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4795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F65D2E-47B0-4220-9D4F-49CB819063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2054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DFF4E0-51DB-40C3-A324-122170F44A5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8202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514F8-2FF7-41EB-9F2E-C99CFAF8D4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872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3F23D72-3037-4B50-B9B7-AA03543E54B9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HDLSSod1FLD.ps</a:t>
            </a:r>
          </a:p>
        </p:txBody>
      </p:sp>
    </p:spTree>
    <p:extLst>
      <p:ext uri="{BB962C8B-B14F-4D97-AF65-F5344CB8AC3E}">
        <p14:creationId xmlns:p14="http://schemas.microsoft.com/office/powerpoint/2010/main" val="408963364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DB8D27CA-2D5D-489C-9D1E-0057729DA34A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70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057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E640ACE2-7C4D-4903-9870-657CE9922154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8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2869015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77176A60-3044-4B80-8ABE-BBD6488EAD0E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eaLnBrk="1" hangingPunct="1">
                <a:defRPr/>
              </a:pPr>
              <a:t>9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HDLSSod1egFLD.ps</a:t>
            </a:r>
          </a:p>
        </p:txBody>
      </p:sp>
    </p:spTree>
    <p:extLst>
      <p:ext uri="{BB962C8B-B14F-4D97-AF65-F5344CB8AC3E}">
        <p14:creationId xmlns:p14="http://schemas.microsoft.com/office/powerpoint/2010/main" val="323482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6C375-E755-4C49-A37C-9AA3C877371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74C3A-2F4D-4D0F-BEA8-B275128FB3E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74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4B0FA-E4EF-446B-9FCB-0E1B2345225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F23D-0448-4334-BEC1-102629BB08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4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E3388-3EC9-465D-AE6E-B3D9E32AEEE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D4AF-C0F3-49CF-AC95-0E00FA5430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08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DFCAB-25B4-49BF-BA55-0C22A06070F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6456A-2F90-46D2-B66F-20B675F8EEA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96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186F7-960F-4135-90B5-3F97C2F343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67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D2E03-395D-43B7-B781-CF5F8DE1CF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197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51814-6E9D-4ED3-B1A9-87061FD155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7449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91AE4-F641-4CFA-98AB-BE9EA5E147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04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2D6C-E386-42C8-9FF2-875C32CDF1E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97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A4FD3-08B6-4B18-9685-B19F90A7D2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97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624A-5666-4AF5-AF31-316774A39A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5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DDA0A-FE2D-46DF-97E8-9894066012A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13CE9-CFE6-4F39-8BF0-FE3C1D8D07E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457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7E860-5585-421F-8ED6-C3DBE48BAC8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98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8342-7A8A-4DB8-8743-E9B75FE0F6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72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8456-74D4-4D36-B995-1D08E5D0B3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085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3C58D-F81C-4D04-924D-69930519BEF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12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42C35-16AD-4D78-86E9-913C292B48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07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2E4E8-4C69-404E-8CF9-D632E365F1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07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69233-8428-428D-8528-03D404F6AF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88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942D3-519C-48E9-8145-599F34957D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39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CCE8E-874F-4403-9C19-1D3BCDF1C0E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689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EEEAD-7BC6-48E3-BDCC-646BB06A2F1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9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1BCF7-84AE-4EEA-A077-6D6FB4FA9F9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1DF95-C034-41AE-AD68-51137C2F3A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54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07729-40F3-4768-ACD5-14112E56085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91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5C9F0-5D55-4DFE-9092-5F96355599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03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B039-2E22-4E6E-8E2D-1A5D1DAEA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19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4B4B7-75B4-49CD-963A-3110696356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4818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381DC-3D06-4E4E-B126-911431B7EBD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50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EEA0B-AC12-4912-9E4B-D934B8DE90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00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CACD0-9EF4-4C67-9333-ADDDC38948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22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6CA3C-6BCC-4649-B494-F0EB3BD10B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62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51D58-6A53-44CA-B606-18A1483F8E8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602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68AAF-21D2-433C-B979-2FB62395BA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3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8898-91F4-4E0F-9FF4-A9399404E3E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D0A94-51D5-47DE-B9B4-EBEF4018AFF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03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887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7170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69666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0638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5973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6298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6908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63547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7493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7214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19EA6-7DEE-499E-B3AE-2CF62236DBD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BF8A7-5668-43A5-9DF1-A7C258827BC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57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6832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0240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4766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8BCAF-19B8-47C6-97D6-CFB4919A6CD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55F4-EEB7-442E-A056-A9AD7D798A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71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63C95-0D68-4E7B-AD35-EE5A9B0B079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8790B-BC88-485B-BBBA-022D34101D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3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3F161-FB60-49C1-9270-565AC8D58F7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83ED4-B554-4E34-A942-1474CDBF47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89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0F88F-1E23-4B4E-9C93-4EB8417E19E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EB22-F5A1-40B7-96AE-509ECD04B9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4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8942BA45-F1BF-4490-913F-58A6AE46DDA1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10/8/2019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2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9B3BD31-8219-44C4-881D-F17C42F583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424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707A0F7-4FFF-4748-A9B7-E82C91A192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489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816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816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1FB628BB-C1A7-4DE7-9E5D-D1EBF6A2E99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531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0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0772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Data Represent</a:t>
            </a:r>
            <a:r>
              <a:rPr lang="en-US" altLang="ko-KR" smtClean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4" name="Text Box 3"/>
              <p:cNvSpPr txBox="1">
                <a:spLocks noChangeArrowheads="1"/>
              </p:cNvSpPr>
              <p:nvPr/>
            </p:nvSpPr>
            <p:spPr bwMode="auto">
              <a:xfrm>
                <a:off x="228600" y="1219200"/>
                <a:ext cx="8686800" cy="5285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r>
                  <a:rPr lang="en-US" sz="3200" dirty="0" smtClean="0">
                    <a:solidFill>
                      <a:srgbClr val="000000"/>
                    </a:solidFill>
                  </a:rPr>
                  <a:t>Now Using:</a:t>
                </a:r>
              </a:p>
              <a:p>
                <a:pPr eaLnBrk="1" hangingPunct="1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endParaRPr lang="en-US" sz="1600" dirty="0" smtClean="0">
                  <a:solidFill>
                    <a:srgbClr val="000000"/>
                  </a:solidFill>
                </a:endParaRPr>
              </a:p>
              <a:p>
                <a:pPr algn="ctr" eaLnBrk="1" hangingPunct="1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𝑋</m:t>
                      </m:r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bar>
                        <m:bar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acc>
                            <m:accPr>
                              <m:chr m:val="̅"/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</m:acc>
                        </m:e>
                      </m:bar>
                      <m:sSup>
                        <m:sSup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3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r>
                                    <a:rPr lang="en-US" sz="32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bar>
                        </m:e>
                        <m:sup>
                          <m: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−1</m:t>
                          </m:r>
                        </m:e>
                      </m:rad>
                      <m:acc>
                        <m:accPr>
                          <m:chr m:val="̃"/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</m:acc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</a:endParaRPr>
              </a:p>
              <a:p>
                <a:pPr eaLnBrk="1" hangingPunct="1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endParaRPr lang="en-US" sz="1600" dirty="0" smtClean="0">
                  <a:solidFill>
                    <a:srgbClr val="000000"/>
                  </a:solidFill>
                </a:endParaRPr>
              </a:p>
              <a:p>
                <a:pPr eaLnBrk="1" hangingPunct="1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r>
                  <a:rPr lang="en-US" sz="3200" u="sng" dirty="0" smtClean="0">
                    <a:solidFill>
                      <a:srgbClr val="000000"/>
                    </a:solidFill>
                  </a:rPr>
                  <a:t>Spectral Representation</a:t>
                </a:r>
                <a:r>
                  <a:rPr lang="en-US" sz="3200" dirty="0" smtClean="0">
                    <a:solidFill>
                      <a:srgbClr val="000000"/>
                    </a:solidFill>
                  </a:rPr>
                  <a:t> (Raw </a:t>
                </a:r>
                <a:r>
                  <a:rPr lang="en-US" sz="3200" dirty="0">
                    <a:solidFill>
                      <a:srgbClr val="000000"/>
                    </a:solidFill>
                  </a:rPr>
                  <a:t>D</a:t>
                </a:r>
                <a:r>
                  <a:rPr lang="en-US" sz="3200" dirty="0" smtClean="0">
                    <a:solidFill>
                      <a:srgbClr val="000000"/>
                    </a:solidFill>
                  </a:rPr>
                  <a:t>ata):</a:t>
                </a:r>
              </a:p>
              <a:p>
                <a:pPr eaLnBrk="1" hangingPunct="1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endParaRPr lang="en-US" dirty="0" smtClean="0">
                  <a:solidFill>
                    <a:srgbClr val="000000"/>
                  </a:solidFill>
                </a:endParaRPr>
              </a:p>
              <a:p>
                <a:pPr algn="ctr" eaLnBrk="1" hangingPunct="1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𝑑</m:t>
                          </m:r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bar>
                        <m:bar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acc>
                            <m:accPr>
                              <m:chr m:val="̅"/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</m:acc>
                        </m:e>
                      </m:ba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𝑑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e>
                          </m:rad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bar>
                                        <m:bar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</m:ba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</m:sup>
                              </m:sSup>
                              <m:acc>
                                <m:accPr>
                                  <m:chr m:val="̃"/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</m:acc>
                            </m:e>
                          </m:d>
                        </m:e>
                      </m:nary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bar>
                        <m:bar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acc>
                            <m:accPr>
                              <m:chr m:val="̅"/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</m:acc>
                        </m:e>
                      </m:bar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𝑑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 smtClean="0">
                  <a:solidFill>
                    <a:srgbClr val="000000"/>
                  </a:solidFill>
                </a:endParaRPr>
              </a:p>
              <a:p>
                <a:pPr eaLnBrk="1" hangingPunct="1">
                  <a:lnSpc>
                    <a:spcPct val="70000"/>
                  </a:lnSpc>
                  <a:spcBef>
                    <a:spcPct val="50000"/>
                  </a:spcBef>
                  <a:defRPr/>
                </a:pPr>
                <a:r>
                  <a:rPr lang="en-US" sz="3200" dirty="0" smtClean="0">
                    <a:solidFill>
                      <a:srgbClr val="000000"/>
                    </a:solidFill>
                  </a:rPr>
                  <a:t>Where:</a:t>
                </a:r>
              </a:p>
              <a:p>
                <a:pPr eaLnBrk="1" hangingPunct="1">
                  <a:lnSpc>
                    <a:spcPct val="70000"/>
                  </a:lnSpc>
                  <a:spcBef>
                    <a:spcPct val="50000"/>
                  </a:spcBef>
                  <a:buFontTx/>
                  <a:buChar char="•"/>
                  <a:defRPr/>
                </a:pPr>
                <a:r>
                  <a:rPr lang="en-US" sz="3200" dirty="0" smtClean="0">
                    <a:solidFill>
                      <a:srgbClr val="000000"/>
                    </a:solidFill>
                  </a:rPr>
                  <a:t> Entries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  <m:r>
                          <a:rPr lang="en-US" sz="320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×1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 are </a:t>
                </a:r>
                <a:r>
                  <a:rPr lang="en-US" sz="3200" i="1" dirty="0">
                    <a:solidFill>
                      <a:srgbClr val="000000"/>
                    </a:solidFill>
                  </a:rPr>
                  <a:t>L</a:t>
                </a:r>
                <a:r>
                  <a:rPr lang="en-US" sz="3200" i="1" dirty="0" smtClean="0">
                    <a:solidFill>
                      <a:srgbClr val="000000"/>
                    </a:solidFill>
                  </a:rPr>
                  <a:t>oadings</a:t>
                </a:r>
              </a:p>
              <a:p>
                <a:pPr eaLnBrk="1" hangingPunct="1">
                  <a:lnSpc>
                    <a:spcPct val="70000"/>
                  </a:lnSpc>
                  <a:spcBef>
                    <a:spcPct val="50000"/>
                  </a:spcBef>
                  <a:buFontTx/>
                  <a:buChar char="•"/>
                  <a:defRPr/>
                </a:pPr>
                <a:r>
                  <a:rPr lang="en-US" sz="3200" dirty="0" smtClean="0">
                    <a:solidFill>
                      <a:srgbClr val="000000"/>
                    </a:solidFill>
                  </a:rPr>
                  <a:t> Entries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</m:bar>
                      </m:e>
                      <m:sub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320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sz="320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 are </a:t>
                </a:r>
                <a:r>
                  <a:rPr lang="en-US" sz="3200" i="1" dirty="0">
                    <a:solidFill>
                      <a:srgbClr val="000000"/>
                    </a:solidFill>
                  </a:rPr>
                  <a:t>S</a:t>
                </a:r>
                <a:r>
                  <a:rPr lang="en-US" sz="3200" i="1" dirty="0" smtClean="0">
                    <a:solidFill>
                      <a:srgbClr val="000000"/>
                    </a:solidFill>
                  </a:rPr>
                  <a:t>cores</a:t>
                </a:r>
              </a:p>
            </p:txBody>
          </p:sp>
        </mc:Choice>
        <mc:Fallback xmlns="">
          <p:sp>
            <p:nvSpPr>
              <p:cNvPr id="615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219200"/>
                <a:ext cx="8686800" cy="5285999"/>
              </a:xfrm>
              <a:prstGeom prst="rect">
                <a:avLst/>
              </a:prstGeom>
              <a:blipFill>
                <a:blip r:embed="rId3"/>
                <a:stretch>
                  <a:fillRect l="-1825" t="-4152" b="-276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5" name="Rectangle 4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6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7" name="Rectangle 8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8" name="Rectangle 1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1" name="Rectangle 1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6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191000" y="1138535"/>
            <a:ext cx="3028350" cy="842665"/>
            <a:chOff x="4191000" y="1138535"/>
            <a:chExt cx="3028350" cy="842665"/>
          </a:xfrm>
        </p:grpSpPr>
        <p:sp>
          <p:nvSpPr>
            <p:cNvPr id="2" name="TextBox 1"/>
            <p:cNvSpPr txBox="1"/>
            <p:nvPr/>
          </p:nvSpPr>
          <p:spPr>
            <a:xfrm>
              <a:off x="5410200" y="1138535"/>
              <a:ext cx="1809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Vector of 1s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Arrow Connector 3"/>
            <p:cNvCxnSpPr>
              <a:stCxn id="2" idx="1"/>
            </p:cNvCxnSpPr>
            <p:nvPr/>
          </p:nvCxnSpPr>
          <p:spPr>
            <a:xfrm flipH="1">
              <a:off x="4191000" y="1369368"/>
              <a:ext cx="1219200" cy="611832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30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Fisher Linear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074821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Thus discrimination rule is: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Classify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𝑋</m:t>
                            </m:r>
                          </m:e>
                        </m:ba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to Class +1 when: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𝑋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𝑛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𝐹𝐿𝐷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≥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𝐹𝐿𝐷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𝑛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𝐹𝐿𝐷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where:</a:t>
                </a: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sz="28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e>
                          </m:bar>
                        </m:e>
                        <m:sub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𝐹𝐿𝐷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−1/2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e>
                          </m:ba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𝑇𝐹𝐿𝐷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pos m:val="top"/>
                                  <m:ctrlPr>
                                    <a:rPr lang="en-US" sz="28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bar>
                                    <m:barPr>
                                      <m:ctrlPr>
                                        <a:rPr lang="en-US" sz="28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bar>
                                </m:e>
                              </m:ba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pos m:val="top"/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bar>
                                    <m:barPr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bar>
                                </m:e>
                              </m:ba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𝐹𝐿𝐷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1/2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b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𝑇𝐹𝐿𝐷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pos m:val="top"/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bar>
                                    <m:barPr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ba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pos m:val="top"/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bar>
                                    <m:barPr>
                                      <m:ctrlP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ba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</a:t>
                </a: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800" dirty="0" smtClean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𝑋</m:t>
                                </m:r>
                              </m:e>
                            </m:ba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0</m:t>
                            </m:r>
                          </m:sup>
                        </m:sSup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bar>
                              </m:e>
                            </m:ba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bar>
                              </m:e>
                            </m:ba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2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</m:oMath>
                </a14:m>
                <a:endParaRPr lang="en-US" sz="2800" i="1" dirty="0" smtClean="0">
                  <a:solidFill>
                    <a:schemeClr val="bg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800" dirty="0" smtClean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                              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sSupPr>
                      <m:e>
                        <m:box>
                          <m:box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2</m:t>
                                </m:r>
                              </m:den>
                            </m:f>
                          </m:e>
                        </m:box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bar>
                                      <m:barPr>
                                        <m:ctrlPr>
                                          <a:rPr lang="en-US" sz="28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𝑋</m:t>
                                        </m:r>
                                      </m:e>
                                    </m:ba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pos m:val="top"/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bar>
                                      <m:barPr>
                                        <m:ctrlPr>
                                          <a:rPr lang="en-US" sz="28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  <a:ea typeface="Arial Unicode MS" pitchFamily="34" charset="-128"/>
                                            <a:cs typeface="Arial Unicode MS" pitchFamily="34" charset="-128"/>
                                          </a:rPr>
                                          <m:t>𝑋</m:t>
                                        </m:r>
                                      </m:e>
                                    </m:ba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bar>
                              </m:e>
                            </m:ba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bar>
                              </m:e>
                            </m:ba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074821"/>
                <a:ext cx="8382000" cy="5181600"/>
              </a:xfrm>
              <a:blipFill>
                <a:blip r:embed="rId3"/>
                <a:stretch>
                  <a:fillRect l="-1891" t="-3412" b="-3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4" name="Rectangle 6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5" name="Rectangle 8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6" name="Rectangle 10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7" name="Rectangle 1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8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9" name="Rectangle 1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641" y="5029200"/>
            <a:ext cx="4274959" cy="1484531"/>
            <a:chOff x="144641" y="5029200"/>
            <a:chExt cx="4274959" cy="1484531"/>
          </a:xfrm>
        </p:grpSpPr>
        <p:sp>
          <p:nvSpPr>
            <p:cNvPr id="2" name="Rounded Rectangle 1"/>
            <p:cNvSpPr/>
            <p:nvPr/>
          </p:nvSpPr>
          <p:spPr>
            <a:xfrm>
              <a:off x="838200" y="5029200"/>
              <a:ext cx="3581400" cy="685800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4641" y="5867400"/>
              <a:ext cx="29033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Inner Product of New Data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Point &amp; </a:t>
              </a:r>
              <a:r>
                <a:rPr lang="en-US" dirty="0" err="1" smtClean="0">
                  <a:solidFill>
                    <a:srgbClr val="00B050"/>
                  </a:solidFill>
                </a:rPr>
                <a:t>Transf’d</a:t>
              </a:r>
              <a:r>
                <a:rPr lang="en-US" dirty="0" smtClean="0">
                  <a:solidFill>
                    <a:srgbClr val="00B050"/>
                  </a:solidFill>
                </a:rPr>
                <a:t> Direction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57600" y="4840069"/>
            <a:ext cx="5029200" cy="1673661"/>
            <a:chOff x="3657600" y="4840069"/>
            <a:chExt cx="5029200" cy="1673661"/>
          </a:xfrm>
        </p:grpSpPr>
        <p:sp>
          <p:nvSpPr>
            <p:cNvPr id="5" name="Rounded Rectangle 4"/>
            <p:cNvSpPr/>
            <p:nvPr/>
          </p:nvSpPr>
          <p:spPr>
            <a:xfrm>
              <a:off x="3657600" y="5714999"/>
              <a:ext cx="5029200" cy="798731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05170" y="4840069"/>
              <a:ext cx="23006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Same Inner Product 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Of Center Point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18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066800"/>
            <a:ext cx="8534400" cy="5181600"/>
          </a:xfrm>
        </p:spPr>
        <p:txBody>
          <a:bodyPr/>
          <a:lstStyle/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Above derivation of FLD was: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Nonstandard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in any textbooks(?)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Nonparametric (don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need Gaussian data)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Used no probability distributions</a:t>
            </a:r>
          </a:p>
          <a:p>
            <a:pPr marL="609600" indent="-609600" eaLnBrk="1" hangingPunct="1">
              <a:lnSpc>
                <a:spcPct val="14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Machine Learning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than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Statistics</a:t>
            </a:r>
          </a:p>
          <a:p>
            <a:pPr marL="0" indent="0" algn="ctr" eaLnBrk="1" hangingPunct="1">
              <a:lnSpc>
                <a:spcPct val="140000"/>
              </a:lnSpc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</a:t>
            </a:r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about </a:t>
            </a:r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case)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7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FLD Likelihood View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Assume:  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distributions are multivariate    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for   </a:t>
                </a:r>
                <a:r>
                  <a:rPr lang="en-US" dirty="0" smtClean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+,-</a:t>
                </a:r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strong distributional assumption 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+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common covariance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(</a:t>
                </a:r>
                <a:r>
                  <a:rPr lang="en-US" u="sng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ithin Class)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endParaRPr lang="en-US" sz="2800" dirty="0" smtClean="0"/>
              </a:p>
            </p:txBody>
          </p:sp>
        </mc:Choice>
        <mc:Fallback xmlns="">
          <p:sp>
            <p:nvSpPr>
              <p:cNvPr id="1127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2255" t="-588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7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2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1273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1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FLD Likelihood View (cont.)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At a location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𝑥</m:t>
                            </m:r>
                          </m:e>
                        </m:ba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the likelihood ratio, for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choosing between Class +1 and Class -1, is: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endParaRPr lang="en-US" sz="2400" b="0" i="1" dirty="0" smtClean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𝐿𝑅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𝜑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𝑥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𝜇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𝜑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sub>
                          </m:sSub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𝑥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𝜇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𝜑</m:t>
                        </m:r>
                      </m:e>
                      <m:sub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is the Gaussian density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		with covariance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Σ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122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588" b="-1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2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7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8" name="Rectangle 8"/>
          <p:cNvSpPr>
            <a:spLocks noChangeArrowheads="1"/>
          </p:cNvSpPr>
          <p:nvPr/>
        </p:nvSpPr>
        <p:spPr bwMode="auto">
          <a:xfrm>
            <a:off x="0" y="3189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2299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0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2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FLD Likelihood View (cont.)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Simplifying, using the Gaussian density: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𝜑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/2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Σ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Gives (critically using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common </a:t>
                </a:r>
                <a:r>
                  <a:rPr lang="en-US" i="1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covariances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): </a:t>
                </a:r>
              </a:p>
              <a:p>
                <a:pPr marL="0" indent="0" eaLnBrk="1" hangingPunct="1">
                  <a:buNone/>
                </a:pPr>
                <a:r>
                  <a:rPr lang="en-US" sz="2400" b="0" dirty="0" smtClean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𝐿𝑅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4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</m:ba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4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b="0" i="1" dirty="0" smtClean="0">
                    <a:solidFill>
                      <a:schemeClr val="bg2"/>
                    </a:solidFill>
                    <a:latin typeface="Cambria Math" panose="02040503050406030204" pitchFamily="18" charset="0"/>
                    <a:ea typeface="Arial Unicode MS" pitchFamily="34" charset="-128"/>
                    <a:cs typeface="Arial Unicode MS" pitchFamily="34" charset="-128"/>
                  </a:rPr>
                  <a:t>=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bar>
                                                <m:bar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</m:ctrlPr>
                                                </m:bar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ba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0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4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bar>
                                                <m:bar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</m:ctrlPr>
                                                </m:bar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  <a:cs typeface="Arial Unicode MS" pitchFamily="34" charset="-128"/>
                                                    </a:rPr>
                                                    <m:t>𝜇</m:t>
                                                  </m:r>
                                                </m:e>
                                              </m:ba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+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Σ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bar>
                                            <m:bar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𝑥</m:t>
                                              </m:r>
                                            </m:e>
                                          </m:ba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bar>
                                            <m:bar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Arial Unicode MS" pitchFamily="34" charset="-128"/>
                                                </a:rPr>
                                                <m:t>𝜇</m:t>
                                              </m:r>
                                            </m:e>
                                          </m:ba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+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bar>
                                                <m:bar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</m:ctrlPr>
                                                </m:bar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ba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0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−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sSupPr>
                                            <m:e>
                                              <m:bar>
                                                <m:barPr>
                                                  <m:ctrlPr>
                                                    <a:rPr lang="en-US" sz="24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Arial Unicode MS" pitchFamily="34" charset="-128"/>
                                                      <a:cs typeface="Arial Unicode MS" pitchFamily="34" charset="-128"/>
                                                    </a:rPr>
                                                  </m:ctrlPr>
                                                </m:barPr>
                                                <m:e>
                                                  <m:r>
                                                    <a:rPr lang="en-US" sz="2400" i="1">
                                                      <a:solidFill>
                                                        <a:schemeClr val="bg2"/>
                                                      </a:solidFill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  <a:cs typeface="Arial Unicode MS" pitchFamily="34" charset="-128"/>
                                                    </a:rPr>
                                                    <m:t>𝜇</m:t>
                                                  </m:r>
                                                </m:e>
                                              </m:bar>
                                            </m:e>
                                            <m:sup>
                                              <m:r>
                                                <a:rPr lang="en-US" sz="2400" b="0" i="1" smtClean="0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Arial Unicode MS" pitchFamily="34" charset="-128"/>
                                                </a:rPr>
                                                <m:t>−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/>
                                              <a:ea typeface="Cambria Math"/>
                                              <a:cs typeface="Arial Unicode MS" pitchFamily="34" charset="-128"/>
                                            </a:rPr>
                                            <m:t>Σ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𝑤</m:t>
                                          </m:r>
                                        </m:sup>
                                      </m:sSup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bar>
                                            <m:bar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  <m:t>𝑥</m:t>
                                              </m:r>
                                            </m:e>
                                          </m:ba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sSupPr>
                                        <m:e>
                                          <m:bar>
                                            <m:barPr>
                                              <m:ctrlP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Arial Unicode MS" pitchFamily="34" charset="-128"/>
                                                  <a:cs typeface="Arial Unicode MS" pitchFamily="34" charset="-128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chemeClr val="bg2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Arial Unicode MS" pitchFamily="34" charset="-128"/>
                                                </a:rPr>
                                                <m:t>𝜇</m:t>
                                              </m:r>
                                            </m:e>
                                          </m:ba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Unicode MS" pitchFamily="34" charset="-128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eaLnBrk="1" hangingPunct="1">
                  <a:buNone/>
                </a:pPr>
                <a:r>
                  <a:rPr lang="en-US" sz="2400" b="0" dirty="0" smtClean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log</m:t>
                        </m:r>
                      </m:fName>
                      <m:e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𝐿𝑅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sz="24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400" b="0" i="1" dirty="0" smtClean="0">
                  <a:solidFill>
                    <a:schemeClr val="bg2"/>
                  </a:solidFill>
                  <a:latin typeface="Cambria Math" panose="02040503050406030204" pitchFamily="18" charset="0"/>
                  <a:ea typeface="Arial Unicode MS" pitchFamily="34" charset="-128"/>
                  <a:cs typeface="Arial Unicode MS" pitchFamily="34" charset="-128"/>
                </a:endParaRP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bar>
                                        <m:bar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</m:ba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bar>
                                        <m:bar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Unicode MS" pitchFamily="34" charset="-128"/>
                                            </a:rPr>
                                            <m:t>𝜇</m:t>
                                          </m:r>
                                        </m:e>
                                      </m:ba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+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𝑥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𝜇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bar>
                                        <m:bar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𝑥</m:t>
                                          </m:r>
                                        </m:e>
                                      </m:ba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sSupPr>
                                    <m:e>
                                      <m:bar>
                                        <m:bar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Arial Unicode MS" pitchFamily="34" charset="-128"/>
                                            </a:rPr>
                                            <m:t>𝜇</m:t>
                                          </m:r>
                                        </m:e>
                                      </m:ba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𝑥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𝜇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33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1529" r="-873" b="-2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2" name="Rectangle 6"/>
          <p:cNvSpPr>
            <a:spLocks noChangeArrowheads="1"/>
          </p:cNvSpPr>
          <p:nvPr/>
        </p:nvSpPr>
        <p:spPr bwMode="auto">
          <a:xfrm>
            <a:off x="0" y="29638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3" name="Rectangle 8"/>
          <p:cNvSpPr>
            <a:spLocks noChangeArrowheads="1"/>
          </p:cNvSpPr>
          <p:nvPr/>
        </p:nvSpPr>
        <p:spPr bwMode="auto">
          <a:xfrm>
            <a:off x="0" y="3097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4" name="Rectangle 10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3325" name="Rectangle 12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FLD Likelihood View (cont.)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⨀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</m:ba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0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</m:oMath>
                  </m:oMathPara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28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         for          </a:t>
                </a:r>
                <a14:m>
                  <m:oMath xmlns:m="http://schemas.openxmlformats.org/officeDocument/2006/math">
                    <m:nary>
                      <m:naryPr>
                        <m:chr m:val="⨀"/>
                        <m:subHide m:val="on"/>
                        <m:supHide m:val="on"/>
                        <m:ctrlP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naryPr>
                      <m:sub/>
                      <m:sup/>
                      <m:e/>
                    </m:nary>
                    <m:r>
                      <a:rPr lang="en-US" sz="2800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=−1, +1</m:t>
                    </m:r>
                  </m:oMath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43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1" name="Rectangle 12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8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FLD Likelihood View (cont.)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⨀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</m:ba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0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</m:oMath>
                  </m:oMathPara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so: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  <m:func>
                      <m:func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log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𝐿𝑅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sz="28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𝜇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𝜇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Cambria Math" panose="02040503050406030204" pitchFamily="18" charset="0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same terms subtract off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43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2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1" name="Rectangle 12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133600" y="2819400"/>
            <a:ext cx="76200" cy="2743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0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FLD Likelihood View (cont.)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⨀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</m:ba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0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</m:oMath>
                  </m:oMathPara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so: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log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𝐿𝑅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sz="28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𝜇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𝜇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Cambria Math" panose="02040503050406030204" pitchFamily="18" charset="0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Note:  cross terms have  ±  cancellation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43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2471" b="-9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1" name="Rectangle 12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410200" y="4267200"/>
            <a:ext cx="1219200" cy="16764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629400" y="4343400"/>
            <a:ext cx="914400" cy="1600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1371600" y="3810000"/>
            <a:ext cx="2971800" cy="1962329"/>
            <a:chOff x="1371600" y="3810000"/>
            <a:chExt cx="2971800" cy="1962329"/>
          </a:xfrm>
        </p:grpSpPr>
        <p:sp>
          <p:nvSpPr>
            <p:cNvPr id="2" name="TextBox 1"/>
            <p:cNvSpPr txBox="1"/>
            <p:nvPr/>
          </p:nvSpPr>
          <p:spPr>
            <a:xfrm>
              <a:off x="1706013" y="4572000"/>
              <a:ext cx="225638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B050"/>
                  </a:solidFill>
                </a:rPr>
                <a:t>Seen in Above </a:t>
              </a:r>
            </a:p>
            <a:p>
              <a:r>
                <a:rPr lang="en-US" sz="2400" dirty="0" smtClean="0">
                  <a:solidFill>
                    <a:srgbClr val="00B050"/>
                  </a:solidFill>
                </a:rPr>
                <a:t>Nonparametric</a:t>
              </a:r>
            </a:p>
            <a:p>
              <a:r>
                <a:rPr lang="en-US" sz="2400" dirty="0" smtClean="0">
                  <a:solidFill>
                    <a:srgbClr val="00B050"/>
                  </a:solidFill>
                </a:rPr>
                <a:t>Derivation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371600" y="3810000"/>
              <a:ext cx="2971800" cy="609600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8200" y="3810000"/>
            <a:ext cx="3733800" cy="1828800"/>
            <a:chOff x="4648200" y="3810000"/>
            <a:chExt cx="3733800" cy="1828800"/>
          </a:xfrm>
        </p:grpSpPr>
        <p:sp>
          <p:nvSpPr>
            <p:cNvPr id="5" name="TextBox 4"/>
            <p:cNvSpPr txBox="1"/>
            <p:nvPr/>
          </p:nvSpPr>
          <p:spPr>
            <a:xfrm>
              <a:off x="5559169" y="4807803"/>
              <a:ext cx="20681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</a:rPr>
                <a:t>Similar To 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</a:rPr>
                <a:t>Above</a:t>
              </a:r>
              <a:r>
                <a:rPr lang="en-US" sz="2400" dirty="0">
                  <a:solidFill>
                    <a:srgbClr val="0000FF"/>
                  </a:solidFill>
                </a:rPr>
                <a:t> </a:t>
              </a:r>
              <a:r>
                <a:rPr lang="en-US" sz="2400" dirty="0" smtClean="0">
                  <a:solidFill>
                    <a:srgbClr val="0000FF"/>
                  </a:solidFill>
                </a:rPr>
                <a:t>Center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4648200" y="3810000"/>
              <a:ext cx="3733800" cy="609600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8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FLD Likelihood View (cont.)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But: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⨀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</m:bar>
                          </m:e>
                          <m: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0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𝑥</m:t>
                              </m:r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8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⨀</m:t>
                              </m:r>
                            </m:sup>
                          </m:sSup>
                        </m:e>
                        <m:sup>
                          <m:r>
                            <a:rPr lang="en-US" sz="2800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8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sz="28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sz="28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⨀</m:t>
                          </m:r>
                        </m:sup>
                      </m:sSup>
                    </m:oMath>
                  </m:oMathPara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so:   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−2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log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𝐿𝑅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𝑥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8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sz="2800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  <a:cs typeface="Arial Unicode MS" pitchFamily="34" charset="-128"/>
                                  </a:rPr>
                                  <m:t>Σ</m:t>
                                </m:r>
                              </m:e>
                              <m:sup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28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</m:oMath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=−2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𝜇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𝜇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𝜇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4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Thus 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𝐿𝑅</m:t>
                    </m:r>
                    <m:d>
                      <m:d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</m:ba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0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</m:d>
                    <m:r>
                      <a:rPr lang="en-US" sz="24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r>
                      <a:rPr lang="en-US" sz="24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24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when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−2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𝐿𝑅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𝑥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𝜇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Arial Unicode MS" pitchFamily="34" charset="-128"/>
                                        </a:rPr>
                                        <m:t>𝜇</m:t>
                                      </m: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Cambria Math"/>
                                      <a:cs typeface="Arial Unicode MS" pitchFamily="34" charset="-128"/>
                                    </a:rPr>
                                    <m:t>Σ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24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0</m:t>
                      </m:r>
                    </m:oMath>
                  </m:oMathPara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𝑥</m:t>
                                </m:r>
                              </m:e>
                            </m:ba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0</m:t>
                            </m:r>
                          </m:sup>
                        </m:sSup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240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≥</m:t>
                    </m:r>
                    <m:box>
                      <m:boxPr>
                        <m:ctrlPr>
                          <a:rPr lang="en-US" sz="24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</m:e>
                    </m:box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+</m:t>
                                </m:r>
                              </m:sup>
                            </m:s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bar>
                                  <m:barPr>
                                    <m:ctrlPr>
                                      <a:rPr 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p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sz="24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434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2471" b="-8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8" name="Rectangle 6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49" name="Rectangle 8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0" name="Rectangle 10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1" name="Rectangle 12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2" name="Rectangle 14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4353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71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FLD Likelihood View (cont.)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Replacing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𝜇</m:t>
                            </m:r>
                          </m:e>
                        </m:ba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𝜇</m:t>
                            </m:r>
                          </m:e>
                        </m:ba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Σ</m:t>
                        </m:r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by maximum likelihood estimates: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lang="en-US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bar>
                              <m:barPr>
                                <m:ctrlPr>
                                  <a:rPr lang="en-US" sz="280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8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𝑋</m:t>
                                </m:r>
                              </m:e>
                            </m:bar>
                          </m:e>
                        </m:bar>
                      </m:e>
                      <m:sup>
                        <m:r>
                          <a:rPr lang="en-US" sz="2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bar>
                              <m:barPr>
                                <m:ctrlP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800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𝑋</m:t>
                                </m:r>
                              </m:e>
                            </m:bar>
                          </m:e>
                        </m:bar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and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l-GR" sz="28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sz="28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Gives the likelihood ratio discrimination rule: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Choose Class +1, when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𝑥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0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pos m:val="top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ba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pos m:val="top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ba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400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Unicode MS" pitchFamily="34" charset="-128"/>
                        </a:rPr>
                        <m:t>≥</m:t>
                      </m:r>
                      <m:box>
                        <m:box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pos m:val="top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bar>
                                        <m:bar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𝑋</m:t>
                                          </m:r>
                                        </m:e>
                                      </m:ba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pos m:val="top"/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bar>
                                        <m:barPr>
                                          <m:ctrlP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</m:ctrlPr>
                                        </m:bar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Arial Unicode MS" pitchFamily="34" charset="-128"/>
                                              <a:cs typeface="Arial Unicode MS" pitchFamily="34" charset="-128"/>
                                            </a:rPr>
                                            <m:t>𝑋</m:t>
                                          </m:r>
                                        </m:e>
                                      </m:bar>
                                    </m:e>
                                  </m:ba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 Unicode MS" pitchFamily="34" charset="-128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𝑡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2400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𝑤</m:t>
                              </m:r>
                            </m:sup>
                          </m:sSup>
                        </m:e>
                        <m: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pos m:val="top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ba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sz="2400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pos m:val="top"/>
                                  <m:ctrlPr>
                                    <a:rPr lang="en-US" sz="2400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bar>
                                    <m:barPr>
                                      <m:ctrlP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bar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bar>
                                </m:e>
                              </m:bar>
                            </m:e>
                            <m:sup>
                              <m:r>
                                <a:rPr lang="en-US" sz="2400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</a:t>
                </a:r>
                <a:r>
                  <a:rPr lang="en-US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as above, so:     FLD can be viewed as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Likelihood Ratio Rule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i="1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53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382000" cy="5181600"/>
              </a:xfrm>
              <a:blipFill>
                <a:blip r:embed="rId3"/>
                <a:stretch>
                  <a:fillRect l="-1891" t="-1529" r="-1455" b="-10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72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4" name="Rectangle 10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5" name="Rectangle 12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6" name="Rectangle 14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7" name="Rectangle 16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5378" name="Rectangle 18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2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077200" cy="492125"/>
          </a:xfrm>
        </p:spPr>
        <p:txBody>
          <a:bodyPr/>
          <a:lstStyle/>
          <a:p>
            <a:pPr eaLnBrk="1" hangingPunct="1"/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Data Represent</a:t>
            </a:r>
            <a:r>
              <a:rPr lang="en-US" altLang="ko-KR" smtClean="0">
                <a:solidFill>
                  <a:schemeClr val="bg2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altLang="ko-KR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3" name="Text Box 3"/>
              <p:cNvSpPr txBox="1">
                <a:spLocks noChangeArrowheads="1"/>
              </p:cNvSpPr>
              <p:nvPr/>
            </p:nvSpPr>
            <p:spPr bwMode="auto">
              <a:xfrm>
                <a:off x="228600" y="1447800"/>
                <a:ext cx="8458200" cy="3167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 sz="3200" u="sng" dirty="0" smtClean="0">
                    <a:solidFill>
                      <a:srgbClr val="000000"/>
                    </a:solidFill>
                  </a:rPr>
                  <a:t>Reduced Rank Representation</a:t>
                </a:r>
                <a:r>
                  <a:rPr lang="en-US" sz="3200" dirty="0" smtClean="0">
                    <a:solidFill>
                      <a:srgbClr val="000000"/>
                    </a:solidFill>
                  </a:rPr>
                  <a:t>:</a:t>
                </a:r>
              </a:p>
              <a:p>
                <a:pPr eaLnBrk="1" hangingPunct="1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endParaRPr lang="en-US" sz="1200" dirty="0" smtClean="0">
                  <a:solidFill>
                    <a:srgbClr val="000000"/>
                  </a:solidFill>
                </a:endParaRPr>
              </a:p>
              <a:p>
                <a:pPr algn="ctr" eaLnBrk="1" hangingPunct="1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sz="3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3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</m:bar>
                        </m:e>
                        <m:sub>
                          <m: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ar>
                        <m:bar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acc>
                            <m:accPr>
                              <m:chr m:val="̅"/>
                              <m:ctrlPr>
                                <a:rPr lang="en-US" sz="3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</m:acc>
                        </m:e>
                      </m:bar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𝑗</m:t>
                          </m:r>
                          <m: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𝑘</m:t>
                          </m:r>
                        </m:sup>
                        <m:e>
                          <m:sSub>
                            <m:sSubPr>
                              <m:ctrlPr>
                                <a:rPr lang="en-US" sz="3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sz="32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32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3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</a:endParaRPr>
              </a:p>
              <a:p>
                <a:pPr eaLnBrk="1" hangingPunct="1">
                  <a:lnSpc>
                    <a:spcPct val="80000"/>
                  </a:lnSpc>
                  <a:spcBef>
                    <a:spcPct val="50000"/>
                  </a:spcBef>
                  <a:buFontTx/>
                  <a:buChar char="•"/>
                  <a:defRPr/>
                </a:pPr>
                <a:r>
                  <a:rPr lang="en-US" sz="3200" dirty="0" smtClean="0">
                    <a:solidFill>
                      <a:srgbClr val="000000"/>
                    </a:solidFill>
                  </a:rPr>
                  <a:t>  Reconstruct Using </a:t>
                </a:r>
                <a:r>
                  <a:rPr lang="en-US" sz="3200" i="1" dirty="0">
                    <a:solidFill>
                      <a:srgbClr val="000000"/>
                    </a:solidFill>
                  </a:rPr>
                  <a:t>O</a:t>
                </a:r>
                <a:r>
                  <a:rPr lang="en-US" sz="3200" i="1" dirty="0" smtClean="0">
                    <a:solidFill>
                      <a:srgbClr val="000000"/>
                    </a:solidFill>
                  </a:rPr>
                  <a:t>nly</a:t>
                </a:r>
                <a:r>
                  <a:rPr lang="en-US" sz="3200" dirty="0" smtClean="0">
                    <a:solidFill>
                      <a:srgbClr val="00000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/>
                      </a:rPr>
                      <m:t>𝑘</m:t>
                    </m:r>
                    <m:r>
                      <a:rPr lang="en-US" sz="3200" i="1" smtClean="0">
                        <a:solidFill>
                          <a:srgbClr val="000000"/>
                        </a:solidFill>
                        <a:latin typeface="Cambria Math"/>
                      </a:rPr>
                      <m:t> (</m:t>
                    </m:r>
                    <m:r>
                      <a:rPr lang="en-US" sz="32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≪</m:t>
                    </m:r>
                    <m:r>
                      <a:rPr lang="en-US" sz="32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𝑑</m:t>
                    </m:r>
                    <m:r>
                      <a:rPr lang="en-US" sz="32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</a:rPr>
                  <a:t>  Terms</a:t>
                </a:r>
              </a:p>
              <a:p>
                <a:pPr algn="ctr" eaLnBrk="1" hangingPunct="1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 sz="3200" dirty="0" smtClean="0">
                    <a:solidFill>
                      <a:srgbClr val="000000"/>
                    </a:solidFill>
                  </a:rPr>
                  <a:t>(</a:t>
                </a:r>
                <a:r>
                  <a:rPr lang="en-US" sz="3200" dirty="0">
                    <a:solidFill>
                      <a:srgbClr val="000000"/>
                    </a:solidFill>
                  </a:rPr>
                  <a:t>A</a:t>
                </a:r>
                <a:r>
                  <a:rPr lang="en-US" sz="3200" dirty="0" smtClean="0">
                    <a:solidFill>
                      <a:srgbClr val="000000"/>
                    </a:solidFill>
                  </a:rPr>
                  <a:t>ssuming </a:t>
                </a:r>
                <a:r>
                  <a:rPr lang="en-US" sz="3200" dirty="0">
                    <a:solidFill>
                      <a:srgbClr val="000000"/>
                    </a:solidFill>
                  </a:rPr>
                  <a:t>D</a:t>
                </a:r>
                <a:r>
                  <a:rPr lang="en-US" sz="3200" dirty="0" smtClean="0">
                    <a:solidFill>
                      <a:srgbClr val="000000"/>
                    </a:solidFill>
                  </a:rPr>
                  <a:t>ecreasing Eigenvalues)</a:t>
                </a:r>
              </a:p>
            </p:txBody>
          </p:sp>
        </mc:Choice>
        <mc:Fallback xmlns="">
          <p:sp>
            <p:nvSpPr>
              <p:cNvPr id="9223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447800"/>
                <a:ext cx="8458200" cy="3167021"/>
              </a:xfrm>
              <a:prstGeom prst="rect">
                <a:avLst/>
              </a:prstGeom>
              <a:blipFill rotWithShape="1">
                <a:blip r:embed="rId3"/>
                <a:stretch>
                  <a:fillRect l="-1875" t="-5588" b="-520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4" name="Rectangle 4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5" name="Rectangle 5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6" name="Rectangle 7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7" name="Rectangle 8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8" name="Rectangle 9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9" name="Rectangle 10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1" name="Rectangle 1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4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FLD Generalization I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Gaussian Likelihood Ratio Discrimination</a:t>
                </a: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(a. k. a.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nonlinear discriminant analysis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     Assume 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	class distributions are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ctrlP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 Unicode MS" pitchFamily="34" charset="-128"/>
                                  </a:rPr>
                                  <m:t>𝜇</m:t>
                                </m:r>
                              </m:e>
                            </m:ba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⨀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:endParaRPr lang="en-US" i="1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Different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covariances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!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Likelihood Ratio rule is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straightf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num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calc.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(thus can easily implement, and do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discrim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</a:t>
                </a:r>
              </a:p>
            </p:txBody>
          </p:sp>
        </mc:Choice>
        <mc:Fallback xmlns="">
          <p:sp>
            <p:nvSpPr>
              <p:cNvPr id="1638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181600"/>
              </a:xfrm>
              <a:blipFill>
                <a:blip r:embed="rId3"/>
                <a:stretch>
                  <a:fillRect l="-1891" t="-1294" r="-2182" b="-6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7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066800"/>
            <a:ext cx="8382000" cy="51816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 Likelihood Ratio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Discrim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(cont.)</a:t>
            </a: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longer have </a:t>
            </a:r>
            <a:r>
              <a:rPr lang="en-US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</a:t>
            </a:r>
            <a:r>
              <a:rPr lang="en-US" i="1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hyperplane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repr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(instead </a:t>
            </a:r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regions determined by quadratics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(fairly complicated case-wise calculations)</a:t>
            </a:r>
          </a:p>
          <a:p>
            <a:pPr marL="609600" indent="-609600" algn="ctr" eaLnBrk="1" hangingPunct="1">
              <a:buFontTx/>
              <a:buNone/>
            </a:pPr>
            <a:endParaRPr lang="en-US" sz="1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display:  for grid of test points, </a:t>
            </a:r>
          </a:p>
          <a:p>
            <a:pPr marL="609600" indent="-60960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color as:</a:t>
            </a: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</a:t>
            </a:r>
            <a:r>
              <a:rPr lang="en-US" dirty="0" smtClean="0">
                <a:solidFill>
                  <a:srgbClr val="E6E1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Yellow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if assigned to </a:t>
            </a:r>
            <a:r>
              <a:rPr lang="en-US" dirty="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</a:t>
            </a:r>
            <a:r>
              <a:rPr lang="en-US" dirty="0" smtClean="0">
                <a:solidFill>
                  <a:srgbClr val="00E3D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Cyan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if assigned to </a:t>
            </a:r>
            <a:r>
              <a:rPr lang="en-US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intensity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strength of assignment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5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Graphical Display of Classifiers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r="13382"/>
          <a:stretch>
            <a:fillRect/>
          </a:stretch>
        </p:blipFill>
        <p:spPr bwMode="auto">
          <a:xfrm>
            <a:off x="3627438" y="1524000"/>
            <a:ext cx="50673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28600" y="2497555"/>
            <a:ext cx="7163400" cy="2628900"/>
            <a:chOff x="228000" y="2468940"/>
            <a:chExt cx="7163400" cy="2628900"/>
          </a:xfrm>
        </p:grpSpPr>
        <p:sp>
          <p:nvSpPr>
            <p:cNvPr id="9" name="TextBox 8"/>
            <p:cNvSpPr txBox="1"/>
            <p:nvPr/>
          </p:nvSpPr>
          <p:spPr>
            <a:xfrm>
              <a:off x="228000" y="2468940"/>
              <a:ext cx="378475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Use </a:t>
              </a:r>
              <a:r>
                <a:rPr lang="en-US" sz="3200" dirty="0" smtClean="0">
                  <a:solidFill>
                    <a:srgbClr val="EBE600"/>
                  </a:solidFill>
                </a:rPr>
                <a:t>Yellow</a:t>
              </a:r>
              <a:r>
                <a:rPr lang="en-US" sz="3200" dirty="0" smtClean="0">
                  <a:solidFill>
                    <a:srgbClr val="000000"/>
                  </a:solidFill>
                </a:rPr>
                <a:t> for Grid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Points Assigned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to </a:t>
              </a:r>
              <a:r>
                <a:rPr lang="en-US" sz="3200" dirty="0" smtClean="0">
                  <a:solidFill>
                    <a:srgbClr val="FF0000"/>
                  </a:solidFill>
                </a:rPr>
                <a:t>Plus Class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24600" y="4259640"/>
              <a:ext cx="1066800" cy="838200"/>
            </a:xfrm>
            <a:prstGeom prst="rect">
              <a:avLst/>
            </a:prstGeom>
            <a:solidFill>
              <a:srgbClr val="EBE600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3124200"/>
            <a:ext cx="5715000" cy="3124200"/>
            <a:chOff x="228600" y="3124200"/>
            <a:chExt cx="5715000" cy="3124200"/>
          </a:xfrm>
        </p:grpSpPr>
        <p:sp>
          <p:nvSpPr>
            <p:cNvPr id="12" name="TextBox 11"/>
            <p:cNvSpPr txBox="1"/>
            <p:nvPr/>
          </p:nvSpPr>
          <p:spPr>
            <a:xfrm>
              <a:off x="228600" y="4678740"/>
              <a:ext cx="357822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Use </a:t>
              </a:r>
              <a:r>
                <a:rPr lang="en-US" sz="3200" dirty="0" smtClean="0">
                  <a:solidFill>
                    <a:srgbClr val="00E7E7"/>
                  </a:solidFill>
                </a:rPr>
                <a:t>Cyan</a:t>
              </a:r>
              <a:r>
                <a:rPr lang="en-US" sz="3200" dirty="0" smtClean="0">
                  <a:solidFill>
                    <a:srgbClr val="000000"/>
                  </a:solidFill>
                </a:rPr>
                <a:t> for Grid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Points Assigned </a:t>
              </a:r>
            </a:p>
            <a:p>
              <a:pPr>
                <a:defRPr/>
              </a:pPr>
              <a:r>
                <a:rPr lang="en-US" sz="3200" dirty="0" smtClean="0">
                  <a:solidFill>
                    <a:srgbClr val="000000"/>
                  </a:solidFill>
                </a:rPr>
                <a:t>to </a:t>
              </a:r>
              <a:r>
                <a:rPr lang="en-US" sz="3200" dirty="0" smtClean="0">
                  <a:solidFill>
                    <a:srgbClr val="0000FF"/>
                  </a:solidFill>
                </a:rPr>
                <a:t>Minus Class</a:t>
              </a:r>
              <a:endParaRPr lang="en-US" sz="3200" dirty="0">
                <a:solidFill>
                  <a:srgbClr val="0000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876800" y="3124200"/>
              <a:ext cx="1066800" cy="838200"/>
            </a:xfrm>
            <a:prstGeom prst="rect">
              <a:avLst/>
            </a:prstGeom>
            <a:solidFill>
              <a:srgbClr val="00E7E7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57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for Tilted Point Clouds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Works well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32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21780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for Tilted Point Clouds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Works well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427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39283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for Donut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Poor, no plane can work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53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317411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for Donut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Works well (good quadratic)</a:t>
            </a:r>
          </a:p>
          <a:p>
            <a:pPr marL="609600" indent="-609600" eaLnBrk="1" hangingPunct="1"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(Even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though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not</a:t>
            </a:r>
          </a:p>
          <a:p>
            <a:pPr marL="609600" indent="-609600" eaLnBrk="1" hangingPunct="1">
              <a:buFontTx/>
              <a:buNone/>
            </a:pPr>
            <a:r>
              <a:rPr lang="en-US" sz="32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Gaussian)</a:t>
            </a: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4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for X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Poor, no plane can work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734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12124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90600"/>
            <a:ext cx="8305800" cy="53340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for X </a:t>
            </a:r>
            <a:r>
              <a:rPr lang="en-US" sz="320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–</a:t>
            </a: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Better, but not great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83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6316" r="16058" b="11368"/>
          <a:stretch>
            <a:fillRect/>
          </a:stretch>
        </p:blipFill>
        <p:spPr>
          <a:xfrm>
            <a:off x="2208213" y="1612900"/>
            <a:ext cx="5211762" cy="5140325"/>
          </a:xfrm>
          <a:noFill/>
        </p:spPr>
      </p:pic>
    </p:spTree>
    <p:extLst>
      <p:ext uri="{BB962C8B-B14F-4D97-AF65-F5344CB8AC3E}">
        <p14:creationId xmlns:p14="http://schemas.microsoft.com/office/powerpoint/2010/main" val="126301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 of FLD vs. GLR: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Tilted Point Clouds Data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good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good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Donut Data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bad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good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 Data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bad</a:t>
            </a:r>
          </a:p>
          <a:p>
            <a:pPr marL="1104900" lvl="1" indent="-533400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OK, not great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Conclusion:     GLR generally better</a:t>
            </a:r>
          </a:p>
          <a:p>
            <a:pPr marL="609600" indent="-609600" algn="ctr" eaLnBrk="1" hangingPunct="1">
              <a:lnSpc>
                <a:spcPct val="8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(will see a different answer for </a:t>
            </a:r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data)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lumMod val="60000"/>
                <a:lumOff val="40000"/>
              </a:schemeClr>
            </a:gs>
            <a:gs pos="50000">
              <a:schemeClr val="tx1"/>
            </a:gs>
            <a:gs pos="100000">
              <a:schemeClr val="bg1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Return to Big Picture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statistical goals of OODA: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Understanding population structure</a:t>
            </a:r>
          </a:p>
          <a:p>
            <a:pPr lvl="1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Projections, PCA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 (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e. Discrimination)</a:t>
            </a:r>
          </a:p>
          <a:p>
            <a:pPr lvl="1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Understanding 2+ populations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Time Series of Data Objects</a:t>
            </a:r>
          </a:p>
          <a:p>
            <a:pPr lvl="1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Chemical Spectra, Mortality Data</a:t>
            </a:r>
          </a:p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“Vertical Integration” of Data Types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57200" y="2971800"/>
            <a:ext cx="7086600" cy="1066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Generalization II     (Gen. I was GLR)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prior probabilities</a:t>
            </a: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 different weights to 2 classes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assume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priori equally likely</a:t>
            </a:r>
          </a:p>
          <a:p>
            <a:pPr marL="0" indent="0" eaLnBrk="1" hangingPunct="1"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Canonical Example:   Rare Disease Testing</a:t>
            </a:r>
          </a:p>
          <a:p>
            <a:pPr marL="0" indent="0" algn="ctr" eaLnBrk="1" hangingPunct="1"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(Often Train on Mostly Rare Cases)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83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Generalization II     (Gen. I was GLR)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Different prior probabilities</a:t>
            </a: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Main idea:  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 different weights to 2 classes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I.e. assume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 priori equally likely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Development is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straightforward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Modified likelihood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Change intercept in FLD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explore further here 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0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Generalization III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Also Called: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Multiple Discriminant Analysis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Duda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et al. (2001)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Canonical Variate Analysis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Mardia, et al. (1979)</a:t>
            </a: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8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FLD Generalization III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Principal Discriminant Analysis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Idea: FLD-like approach to  &gt; 2  classes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Assumption:    Class covariance matrices are the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(similar)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(but not Gaussian, same situation as for FLD)</a:t>
                </a:r>
              </a:p>
              <a:p>
                <a:pPr marL="609600" indent="-609600" eaLnBrk="1" hangingPunct="1">
                  <a:lnSpc>
                    <a:spcPct val="9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idea:     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Quantify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location of classes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by their means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(1)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  <a:cs typeface="Arial Unicode MS" pitchFamily="34" charset="-128"/>
                        </a:rPr>
                        <m:t>⋯,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bar>
                            <m:bar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bar>
                        </m:e>
                        <m: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10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 rotWithShape="1">
                <a:blip r:embed="rId3"/>
                <a:stretch>
                  <a:fillRect l="-2255" t="-2333" r="-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2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way to find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directions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among the means: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set of means</a:t>
            </a: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(Think Analog of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</p:txBody>
      </p:sp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8" name="Rectangle 7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4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Principal Discriminant Analysis (cont.)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way to find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interesting directions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among the means: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PCA on set of means</a:t>
                </a: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   Eigen-analysis of 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between class covariance matrix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𝐵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𝑀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𝑀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𝑡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𝑀</m:t>
                      </m:r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box>
                        <m:box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𝑘</m:t>
                                  </m:r>
                                </m:e>
                              </m:rad>
                            </m:den>
                          </m:f>
                        </m:e>
                      </m:box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(1)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  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 Unicode MS" pitchFamily="34" charset="-128"/>
                            </a:rPr>
                            <m:t>⋯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𝑘</m:t>
                              </m:r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 Unicode MS" pitchFamily="34" charset="-128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Aside:  can show:  overall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Σ</m:t>
                        </m:r>
                      </m:e>
                    </m:acc>
                    <m:r>
                      <a:rPr lang="en-US" b="0" i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𝑘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𝐵</m:t>
                        </m:r>
                      </m:sup>
                    </m:sSup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𝑤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05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8" name="Rectangle 7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059" name="Rectangle 9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953001" y="4061522"/>
            <a:ext cx="4000499" cy="1043878"/>
            <a:chOff x="4953001" y="4061522"/>
            <a:chExt cx="4000499" cy="1043878"/>
          </a:xfrm>
        </p:grpSpPr>
        <p:sp>
          <p:nvSpPr>
            <p:cNvPr id="2" name="TextBox 1"/>
            <p:cNvSpPr txBox="1"/>
            <p:nvPr/>
          </p:nvSpPr>
          <p:spPr>
            <a:xfrm>
              <a:off x="6646458" y="4061522"/>
              <a:ext cx="2307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Mean of Means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6934200" y="4499124"/>
              <a:ext cx="865779" cy="606276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2" idx="2"/>
            </p:cNvCxnSpPr>
            <p:nvPr/>
          </p:nvCxnSpPr>
          <p:spPr>
            <a:xfrm flipH="1">
              <a:off x="4953001" y="4523187"/>
              <a:ext cx="2846978" cy="582213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906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PCA only works like Mean Difference,</a:t>
            </a:r>
          </a:p>
          <a:p>
            <a:pPr marL="609600" indent="-609600" eaLnBrk="1" hangingPunct="1">
              <a:lnSpc>
                <a:spcPct val="15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Expect can improve by</a:t>
            </a:r>
          </a:p>
          <a:p>
            <a:pPr marL="609600" indent="-609600" algn="ctr" eaLnBrk="1" hangingPunct="1">
              <a:buFontTx/>
              <a:buNone/>
            </a:pP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taking covariance into account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marL="609600" indent="-609600" algn="ctr" eaLnBrk="1" hangingPunct="1">
              <a:buFontTx/>
              <a:buNone/>
            </a:pPr>
            <a:endParaRPr lang="en-US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(Recall Improvement of FLD over MD)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7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Principal Discriminant Analysis (cont.)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PCA only works like Mean Difference,</a:t>
                </a:r>
              </a:p>
              <a:p>
                <a:pPr marL="609600" indent="-60960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Expect can improve by</a:t>
                </a:r>
              </a:p>
              <a:p>
                <a:pPr marL="609600" indent="-609600" algn="ctr" eaLnBrk="1" hangingPunct="1">
                  <a:buFontTx/>
                  <a:buNone/>
                </a:pPr>
                <a:r>
                  <a:rPr lang="en-US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taking covariance into account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Blind application of above ideas suggests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eigen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-analysis of: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𝑤</m:t>
                            </m:r>
                          </m:sup>
                        </m:sSup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Σ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𝐵</m:t>
                        </m:r>
                      </m:sup>
                    </m:sSup>
                  </m:oMath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 rotWithShape="0"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9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8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3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Principal Discriminant Analysis (cont.)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There are: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smarter ways to compute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generalized eigenvalue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representations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(this solves optimization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prob</a:t>
            </a:r>
            <a:r>
              <a:rPr lang="en-US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Special case: 2 classes,    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reduces to standard FLD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reference for more:    Section 3.8 of: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Duda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et al. (2001)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3265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1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50000">
              <a:schemeClr val="tx1"/>
            </a:gs>
            <a:gs pos="100000">
              <a:schemeClr val="tx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Classical Discrimination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Summary of Classical Ideas: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Methods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MD and FLD sometimes similar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FLD better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FLD is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preferred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Among Complicated Methods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GLR is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always use that?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Caution:</a:t>
            </a:r>
          </a:p>
          <a:p>
            <a:pPr marL="1104900" lvl="1" indent="-533400" eaLnBrk="1" hangingPunct="1"/>
            <a:r>
              <a:rPr lang="en-US" u="sng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Story changes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</a:t>
            </a:r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settings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6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030A0"/>
            </a:gs>
            <a:gs pos="50000">
              <a:schemeClr val="tx1"/>
            </a:gs>
            <a:gs pos="100000">
              <a:srgbClr val="7030A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 - Discrimination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0668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Background:  Two Class (Binary) version: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Using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training data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from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+1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and    </a:t>
            </a:r>
            <a:r>
              <a:rPr lang="en-US" sz="32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 -1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Develop a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rule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</a:t>
            </a:r>
          </a:p>
          <a:p>
            <a:pPr marL="609600" indent="-609600" algn="ctr" eaLnBrk="1" hangingPunct="1">
              <a:lnSpc>
                <a:spcPct val="110000"/>
              </a:lnSpc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assigning new data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a Class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Canonical Example:  Disease Diagnosis</a:t>
            </a: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New Patients are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Healthy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or 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Ill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1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Determine based 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55950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08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</a:t>
                </a:r>
                <a:r>
                  <a:rPr lang="en-US" dirty="0" smtClean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issues: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Sample Size,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𝑛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&lt;   Dimension,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</m:oMath>
                </a14:m>
                <a:endParaRPr lang="en-US" i="1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Singular covariance matrix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 can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use matrix inverse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can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standardize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sphere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 the data</a:t>
                </a:r>
              </a:p>
              <a:p>
                <a:pPr marL="609600" indent="-609600" algn="ctr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(requires root inverse covariance)</a:t>
                </a: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do classical multivariate analysis</a:t>
                </a:r>
              </a:p>
            </p:txBody>
          </p:sp>
        </mc:Choice>
        <mc:Fallback xmlns="">
          <p:sp>
            <p:nvSpPr>
              <p:cNvPr id="46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08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Main </a:t>
                </a:r>
                <a:r>
                  <a:rPr lang="en-US" dirty="0" smtClean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issues:</a:t>
                </a:r>
              </a:p>
              <a:p>
                <a:pPr marL="609600" indent="-609600" eaLnBrk="1" hangingPunct="1">
                  <a:lnSpc>
                    <a:spcPct val="130000"/>
                  </a:lnSpc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</a:t>
                </a:r>
                <a:r>
                  <a:rPr lang="en-US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 do classical multivariate analysis</a:t>
                </a:r>
                <a:endParaRPr lang="en-US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1009650" lvl="1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Key Idea:   Standardize</a:t>
                </a:r>
              </a:p>
              <a:p>
                <a:pPr marL="1409700" lvl="2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Subtract Sample Mean</a:t>
                </a:r>
              </a:p>
              <a:p>
                <a:pPr marL="1409700" lvl="2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Sphere the Data    (i.e.  Multiply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Σ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</a:t>
                </a:r>
              </a:p>
              <a:p>
                <a:pPr marL="1009650" lvl="1" indent="-609600" eaLnBrk="1" hangingPunct="1">
                  <a:lnSpc>
                    <a:spcPct val="13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use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(0,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𝐼</m:t>
                    </m:r>
                    <m:r>
                      <a:rPr lang="en-US" i="1" dirty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)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dist’n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for statistical inference</a:t>
                </a:r>
              </a:p>
              <a:p>
                <a:pPr marL="400050" lvl="1" indent="0" eaLnBrk="1" hangingPunct="1">
                  <a:lnSpc>
                    <a:spcPct val="130000"/>
                  </a:lnSpc>
                  <a:buNone/>
                </a:pPr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608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2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2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approach to non-invertible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covariances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by generalized inverses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called pseudo inverses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Note:  there are several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Here use Moore Penrose inverse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As used by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Matlab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(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pinv.m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Often provides useful results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(but not always)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2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Application of Generalized Inverse to FLD: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 (Normal) Vector: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e>
                          </m:ba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𝐹𝐿𝐷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Intercept: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𝐹𝐿𝐷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Application of Generalized Inverse to FLD:</a:t>
                </a:r>
              </a:p>
              <a:p>
                <a:pPr marL="609600" indent="-609600" eaLnBrk="1" hangingPunct="1"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 (Normal) Vector: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bar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𝑛</m:t>
                              </m:r>
                            </m:e>
                          </m:ba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𝐹𝐿𝐷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Cambria Math"/>
                                          <a:cs typeface="Arial Unicode MS" pitchFamily="34" charset="-128"/>
                                        </a:rPr>
                                        <m:t>Σ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  <m:t>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b="0" i="1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Intercept:</a:t>
                </a:r>
              </a:p>
              <a:p>
                <a:pPr marL="609600" indent="-609600" algn="ctr" eaLnBrk="1" hangingPunct="1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  <a:cs typeface="Arial Unicode MS" pitchFamily="34" charset="-128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𝐹𝐿𝐷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Arial Unicode MS" pitchFamily="34" charset="-128"/>
                          <a:cs typeface="Arial Unicode MS" pitchFamily="34" charset="-128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Arial Unicode MS" pitchFamily="34" charset="-128"/>
                              <a:cs typeface="Arial Unicode MS" pitchFamily="34" charset="-128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Arial Unicode MS" pitchFamily="34" charset="-128"/>
                              <a:cs typeface="Arial Unicode MS" pitchFamily="34" charset="-128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</m:ctrlPr>
                            </m:sSup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Arial Unicode MS" pitchFamily="34" charset="-128"/>
                                      <a:cs typeface="Arial Unicode MS" pitchFamily="34" charset="-128"/>
                                    </a:rPr>
                                  </m:ctrlPr>
                                </m:bar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2"/>
                                          </a:solidFill>
                                          <a:latin typeface="Cambria Math"/>
                                          <a:ea typeface="Arial Unicode MS" pitchFamily="34" charset="-128"/>
                                          <a:cs typeface="Arial Unicode MS" pitchFamily="34" charset="-128"/>
                                        </a:rPr>
                                        <m:t>𝑋</m:t>
                                      </m:r>
                                    </m:e>
                                  </m:acc>
                                </m:e>
                              </m:ba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Arial Unicode MS" pitchFamily="34" charset="-128"/>
                                  <a:cs typeface="Arial Unicode MS" pitchFamily="34" charset="-128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Have replaced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by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  <a:ea typeface="Cambria Math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</a:p>
            </p:txBody>
          </p:sp>
        </mc:Choice>
        <mc:Fallback xmlns="">
          <p:sp>
            <p:nvSpPr>
              <p:cNvPr id="820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1891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1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2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3" name="Rectangle 7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4" name="Rectangle 9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5" name="Rectangle 11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8206" name="Line 13"/>
          <p:cNvSpPr>
            <a:spLocks noChangeShapeType="1"/>
          </p:cNvSpPr>
          <p:nvPr/>
        </p:nvSpPr>
        <p:spPr bwMode="auto">
          <a:xfrm flipH="1" flipV="1">
            <a:off x="4495800" y="3136200"/>
            <a:ext cx="1600200" cy="25026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0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Toy Example:    Increasing Dimension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=20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data vectors:</a:t>
                </a: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Entry 1:      </a:t>
                </a:r>
              </a:p>
              <a:p>
                <a:pPr marL="0" indent="0" eaLnBrk="1" hangingPunct="1">
                  <a:lnSpc>
                    <a:spcPct val="110000"/>
                  </a:lnSpc>
                  <a:buNone/>
                </a:pPr>
                <a:r>
                  <a:rPr lang="en-US" dirty="0" smtClean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Class +1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+2.2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</a:t>
                </a:r>
                <a:r>
                  <a:rPr lang="en-US" dirty="0" smtClean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</a:t>
                </a:r>
                <a:r>
                  <a:rPr lang="en-US" dirty="0" smtClean="0">
                    <a:solidFill>
                      <a:schemeClr val="bg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–</a:t>
                </a:r>
                <a:r>
                  <a:rPr lang="en-US" dirty="0" smtClean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−2.2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,1</m:t>
                        </m:r>
                      </m:e>
                    </m:d>
                  </m:oMath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Other Entries: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0,1</m:t>
                        </m:r>
                      </m:e>
                    </m:d>
                  </m:oMath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All Entries Independent</a:t>
                </a: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Look through dimensions,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=1, 2, ⋯, 1000</m:t>
                    </m:r>
                  </m:oMath>
                </a14:m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92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 rotWithShape="1">
                <a:blip r:embed="rId3"/>
                <a:stretch>
                  <a:fillRect l="-2255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7" name="Rectangle 5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8" name="Rectangle 7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29" name="Rectangle 9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0" name="Rectangle 11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9231" name="Rectangle 13"/>
          <p:cNvSpPr>
            <a:spLocks noChangeArrowheads="1"/>
          </p:cNvSpPr>
          <p:nvPr/>
        </p:nvSpPr>
        <p:spPr bwMode="auto">
          <a:xfrm>
            <a:off x="0" y="32464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Increasing Dimension Example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915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grpSp>
        <p:nvGrpSpPr>
          <p:cNvPr id="4" name="Group 3"/>
          <p:cNvGrpSpPr/>
          <p:nvPr/>
        </p:nvGrpSpPr>
        <p:grpSpPr>
          <a:xfrm>
            <a:off x="609600" y="3371671"/>
            <a:ext cx="6400800" cy="1428929"/>
            <a:chOff x="609600" y="3371671"/>
            <a:chExt cx="6400800" cy="1428929"/>
          </a:xfrm>
        </p:grpSpPr>
        <p:sp>
          <p:nvSpPr>
            <p:cNvPr id="49158" name="Line 6"/>
            <p:cNvSpPr>
              <a:spLocks noChangeShapeType="1"/>
            </p:cNvSpPr>
            <p:nvPr/>
          </p:nvSpPr>
          <p:spPr bwMode="auto">
            <a:xfrm>
              <a:off x="2667000" y="3787169"/>
              <a:ext cx="4343400" cy="101343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600" y="3371671"/>
              <a:ext cx="2209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Project on</a:t>
              </a:r>
            </a:p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FLD Direction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09600" y="1828800"/>
            <a:ext cx="3810000" cy="2971800"/>
            <a:chOff x="609600" y="1828800"/>
            <a:chExt cx="3810000" cy="2971800"/>
          </a:xfrm>
        </p:grpSpPr>
        <p:sp>
          <p:nvSpPr>
            <p:cNvPr id="2" name="TextBox 1"/>
            <p:cNvSpPr txBox="1"/>
            <p:nvPr/>
          </p:nvSpPr>
          <p:spPr>
            <a:xfrm>
              <a:off x="609600" y="1828800"/>
              <a:ext cx="15712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Project on</a:t>
              </a:r>
            </a:p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Optimal </a:t>
              </a:r>
            </a:p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Direction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2180864" y="2428964"/>
              <a:ext cx="2238736" cy="237163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09600" y="3200398"/>
            <a:ext cx="4572000" cy="2602470"/>
            <a:chOff x="609600" y="3200398"/>
            <a:chExt cx="4572000" cy="2602470"/>
          </a:xfrm>
        </p:grpSpPr>
        <p:sp>
          <p:nvSpPr>
            <p:cNvPr id="11" name="TextBox 10"/>
            <p:cNvSpPr txBox="1"/>
            <p:nvPr/>
          </p:nvSpPr>
          <p:spPr>
            <a:xfrm>
              <a:off x="609600" y="4971871"/>
              <a:ext cx="1571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Project on</a:t>
              </a:r>
            </a:p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Both</a:t>
              </a: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V="1">
              <a:off x="2180864" y="3200398"/>
              <a:ext cx="3000736" cy="2186969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179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1066800"/>
                <a:ext cx="81534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Add a 2</a:t>
                </a:r>
                <a:r>
                  <a:rPr lang="en-US" sz="3200" baseline="300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nd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Dimension 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noise)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i="1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017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066800"/>
                <a:ext cx="8153400" cy="5486400"/>
              </a:xfrm>
              <a:blipFill rotWithShape="1">
                <a:blip r:embed="rId3"/>
                <a:stretch>
                  <a:fillRect l="-1868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018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2743200" y="2590800"/>
            <a:ext cx="2057400" cy="2320498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981200"/>
            <a:ext cx="3026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Same Projections on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Optimal Direction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8600" y="3512403"/>
            <a:ext cx="6858000" cy="2278797"/>
            <a:chOff x="228600" y="3512403"/>
            <a:chExt cx="6858000" cy="2278797"/>
          </a:xfrm>
        </p:grpSpPr>
        <p:sp>
          <p:nvSpPr>
            <p:cNvPr id="11" name="TextBox 10"/>
            <p:cNvSpPr txBox="1"/>
            <p:nvPr/>
          </p:nvSpPr>
          <p:spPr>
            <a:xfrm>
              <a:off x="228600" y="3512403"/>
              <a:ext cx="1622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D357FF"/>
                  </a:solidFill>
                </a:rPr>
                <a:t>Axes</a:t>
              </a:r>
              <a:r>
                <a:rPr lang="en-US" sz="2400" dirty="0" smtClean="0">
                  <a:solidFill>
                    <a:srgbClr val="000000"/>
                  </a:solidFill>
                </a:rPr>
                <a:t> Here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1851160" y="3751048"/>
              <a:ext cx="5235440" cy="2040152"/>
            </a:xfrm>
            <a:prstGeom prst="line">
              <a:avLst/>
            </a:prstGeom>
            <a:noFill/>
            <a:ln w="38100">
              <a:solidFill>
                <a:srgbClr val="D357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1851160" y="3751050"/>
              <a:ext cx="2568440" cy="2040150"/>
            </a:xfrm>
            <a:prstGeom prst="line">
              <a:avLst/>
            </a:prstGeom>
            <a:noFill/>
            <a:ln w="38100">
              <a:solidFill>
                <a:srgbClr val="D357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600" y="3048000"/>
            <a:ext cx="4495801" cy="1664732"/>
            <a:chOff x="228600" y="3048000"/>
            <a:chExt cx="4495801" cy="1664732"/>
          </a:xfrm>
        </p:grpSpPr>
        <p:sp>
          <p:nvSpPr>
            <p:cNvPr id="12" name="TextBox 11"/>
            <p:cNvSpPr txBox="1"/>
            <p:nvPr/>
          </p:nvSpPr>
          <p:spPr>
            <a:xfrm>
              <a:off x="228600" y="3881735"/>
              <a:ext cx="23086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Are Same As</a:t>
              </a:r>
            </a:p>
            <a:p>
              <a:pPr>
                <a:defRPr/>
              </a:pPr>
              <a:r>
                <a:rPr lang="en-US" sz="2400" dirty="0" smtClean="0">
                  <a:solidFill>
                    <a:srgbClr val="D357FF"/>
                  </a:solidFill>
                </a:rPr>
                <a:t>Directions</a:t>
              </a:r>
              <a:r>
                <a:rPr lang="en-US" sz="2400" dirty="0" smtClean="0">
                  <a:solidFill>
                    <a:srgbClr val="000000"/>
                  </a:solidFill>
                </a:rPr>
                <a:t> Here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2537244" y="3048000"/>
              <a:ext cx="1501355" cy="1447800"/>
            </a:xfrm>
            <a:prstGeom prst="line">
              <a:avLst/>
            </a:prstGeom>
            <a:noFill/>
            <a:ln w="38100">
              <a:solidFill>
                <a:srgbClr val="D357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V="1">
              <a:off x="2537245" y="3200400"/>
              <a:ext cx="2187156" cy="1295400"/>
            </a:xfrm>
            <a:prstGeom prst="line">
              <a:avLst/>
            </a:prstGeom>
            <a:noFill/>
            <a:ln w="38100">
              <a:solidFill>
                <a:srgbClr val="D357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8600" y="3429000"/>
            <a:ext cx="5638800" cy="2819400"/>
            <a:chOff x="228600" y="3429000"/>
            <a:chExt cx="5638800" cy="2819400"/>
          </a:xfrm>
        </p:grpSpPr>
        <p:sp>
          <p:nvSpPr>
            <p:cNvPr id="15" name="TextBox 14"/>
            <p:cNvSpPr txBox="1"/>
            <p:nvPr/>
          </p:nvSpPr>
          <p:spPr>
            <a:xfrm>
              <a:off x="228600" y="5417403"/>
              <a:ext cx="17956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Now See 2</a:t>
              </a:r>
            </a:p>
            <a:p>
              <a:pPr>
                <a:defRPr/>
              </a:pPr>
              <a:r>
                <a:rPr lang="en-US" sz="2400" dirty="0" smtClean="0">
                  <a:solidFill>
                    <a:srgbClr val="000000"/>
                  </a:solidFill>
                </a:rPr>
                <a:t>Dimensions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 flipV="1">
              <a:off x="2024284" y="3429000"/>
              <a:ext cx="3843116" cy="24039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80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0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1066800"/>
                <a:ext cx="81534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Add a 3</a:t>
                </a:r>
                <a:r>
                  <a:rPr lang="en-US" sz="3200" baseline="300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rd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Dimension  (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0,1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noise)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Project on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2-d subspace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generated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by optimal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&amp; by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FLD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12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1066800"/>
                <a:ext cx="8153400" cy="5486400"/>
              </a:xfrm>
              <a:blipFill rotWithShape="1">
                <a:blip r:embed="rId3"/>
                <a:stretch>
                  <a:fillRect l="-1868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5120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2438400" y="2133600"/>
            <a:ext cx="1828800" cy="8382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990600"/>
            <a:ext cx="83058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20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Through Increasing Dimensions</a:t>
            </a: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buFontTx/>
              <a:buNone/>
            </a:pPr>
            <a:endParaRPr lang="en-US" sz="320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4" name="EGIncDimClass1FL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8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 Basics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9906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Simple Toy Example: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 MD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 split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center</a:t>
            </a:r>
          </a:p>
        </p:txBody>
      </p:sp>
      <p:pic>
        <p:nvPicPr>
          <p:cNvPr id="399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527" r="8922" b="10104"/>
          <a:stretch>
            <a:fillRect/>
          </a:stretch>
        </p:blipFill>
        <p:spPr>
          <a:xfrm>
            <a:off x="2743200" y="1600200"/>
            <a:ext cx="6175375" cy="5078413"/>
          </a:xfrm>
          <a:noFill/>
        </p:spPr>
      </p:pic>
    </p:spTree>
    <p:extLst>
      <p:ext uri="{BB962C8B-B14F-4D97-AF65-F5344CB8AC3E}">
        <p14:creationId xmlns:p14="http://schemas.microsoft.com/office/powerpoint/2010/main" val="30052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 dimensions (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2-9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Visually good separation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Small angle between FLD and Optimal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generalizability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Medium Dimensions (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 = 10-26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 separation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good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?!?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Larger angle between FLD and Optimal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Worse generalizability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Feel effect of sampling noise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1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High Dimensions (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d=27-37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Much worse angle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poor generalizability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very small within class variation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Poor separation between classes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 separation / variation ratio</a:t>
            </a: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0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</a:t>
            </a:r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d=38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38 = degrees of freedom</a:t>
            </a:r>
          </a:p>
          <a:p>
            <a:pPr marL="1104900" lvl="1" indent="-5334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(need to estimate 2 class means)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Within class variation = 0 ?!?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pile up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on just two points</a:t>
            </a:r>
          </a:p>
          <a:p>
            <a:pPr marL="1104900" lvl="1" indent="-533400" eaLnBrk="1" hangingPunct="1"/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Perfect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separation / variation ratio?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only feels microscopic noise aspects</a:t>
            </a:r>
          </a:p>
          <a:p>
            <a:pPr marL="1104900" lvl="1" indent="-5334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likely not generalizable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to optimal very large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9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13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FLD in Increasing Dimensions:</a:t>
            </a:r>
          </a:p>
          <a:p>
            <a:pPr marL="609600" indent="-6096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beyond </a:t>
            </a:r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 (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d=39-70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):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Improves with higher dimension?!?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Angle gets better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Improving generalizability?</a:t>
            </a:r>
          </a:p>
          <a:p>
            <a:pPr marL="1104900" lvl="1" indent="-533400" eaLnBrk="1" hangingPunct="1">
              <a:lnSpc>
                <a:spcPct val="13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noise helps classification?!?</a:t>
            </a:r>
          </a:p>
          <a:p>
            <a:pPr marL="1104900" lvl="1" indent="-533400" eaLnBrk="1" hangingPunct="1">
              <a:lnSpc>
                <a:spcPct val="130000"/>
              </a:lnSpc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6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4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</p:spPr>
            <p:txBody>
              <a:bodyPr/>
              <a:lstStyle/>
              <a:p>
                <a:pPr marL="609600" indent="-609600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FLD in Increasing Dimensions:</a:t>
                </a:r>
              </a:p>
              <a:p>
                <a:pPr marL="609600" indent="-609600" eaLnBrk="1" hangingPunct="1"/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Far beyond </a:t>
                </a:r>
                <a:r>
                  <a:rPr lang="en-US" dirty="0" smtClean="0">
                    <a:solidFill>
                      <a:srgbClr val="00B050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HDLSS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boun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ry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</a:t>
                </a:r>
                <a:r>
                  <a:rPr lang="en-US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d=70-1000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):</a:t>
                </a:r>
              </a:p>
              <a:p>
                <a:pPr marL="1104900" lvl="1" indent="-533400" eaLnBrk="1" hangingPunct="1"/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Quality degrades</a:t>
                </a:r>
              </a:p>
              <a:p>
                <a:pPr marL="1104900" lvl="1" indent="-533400" eaLnBrk="1" hangingPunct="1"/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Projections look terrible</a:t>
                </a:r>
              </a:p>
              <a:p>
                <a:pPr marL="1104900" lvl="1" indent="-533400" algn="ctr" eaLnBrk="1" hangingPunct="1">
                  <a:buFontTx/>
                  <a:buNone/>
                </a:pP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(populations overlap)</a:t>
                </a:r>
              </a:p>
              <a:p>
                <a:pPr marL="1104900" lvl="1" indent="-533400" eaLnBrk="1" hangingPunct="1"/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Generalizability falls apart, as well</a:t>
                </a:r>
              </a:p>
              <a:p>
                <a:pPr marL="1104900" lvl="1" indent="-533400" eaLnBrk="1" hangingPunct="1"/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Asymptotics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worked out by Bickel &amp; </a:t>
                </a:r>
                <a:r>
                  <a:rPr lang="en-US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Levina</a:t>
                </a:r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(2004)</a:t>
                </a:r>
              </a:p>
              <a:p>
                <a:pPr marL="1104900" lvl="1" indent="-533400" eaLnBrk="1" hangingPunct="1"/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Problem is estimation of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×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𝑑</m:t>
                    </m:r>
                  </m:oMath>
                </a14:m>
                <a:r>
                  <a:rPr lang="en-US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covariance matrix</a:t>
                </a:r>
              </a:p>
              <a:p>
                <a:pPr marL="571500" lvl="1" indent="0" eaLnBrk="1" hangingPunct="1">
                  <a:buNone/>
                </a:pPr>
                <a:endParaRPr lang="en-US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5734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1143000"/>
                <a:ext cx="8382000" cy="5486400"/>
              </a:xfrm>
              <a:blipFill>
                <a:blip r:embed="rId3"/>
                <a:stretch>
                  <a:fillRect l="-2255" t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Simple Solution:</a:t>
            </a:r>
          </a:p>
          <a:p>
            <a:pPr marL="609600" indent="-609600" algn="ctr" eaLnBrk="1" hangingPunct="1"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classically recommended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Usually no better than FLD</a:t>
            </a:r>
          </a:p>
          <a:p>
            <a:pPr marL="1104900" lvl="1" indent="-5334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worse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avoids estimation of covariance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Means are very stable</a:t>
            </a:r>
          </a:p>
          <a:p>
            <a:pPr marL="609600" indent="-609600"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Expect less </a:t>
            </a:r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problem</a:t>
            </a:r>
          </a:p>
          <a:p>
            <a:pPr marL="609600" indent="-609600" eaLnBrk="1" hangingPunct="1">
              <a:buFontTx/>
              <a:buNone/>
            </a:pP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4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Same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Data,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Movie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dim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3" name="EGIncDimClass1M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16002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6EFF"/>
            </a:gs>
            <a:gs pos="50000">
              <a:schemeClr val="tx1"/>
            </a:gs>
            <a:gs pos="100000">
              <a:srgbClr val="6E6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Discrimination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81000" y="1143000"/>
            <a:ext cx="8382000" cy="54864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(Centroid) Method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Far more stable over dimensions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Because is likelihood ratio solution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(for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known variance - Gaussians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Doesn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feel </a:t>
            </a:r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Eventually becomes </a:t>
            </a:r>
            <a:r>
              <a:rPr lang="en-US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too good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?!?</a:t>
            </a:r>
          </a:p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Widening gap between clusters?!?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Careful:   angle to optimal grows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lose generalizability (since noise </a:t>
            </a:r>
            <a:r>
              <a:rPr lang="en-US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inc’s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data present some odd effects</a:t>
            </a:r>
            <a:r>
              <a:rPr lang="en-US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9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0668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Strange FLD effect at </a:t>
            </a:r>
            <a:r>
              <a:rPr lang="en-US" sz="3200" dirty="0" smtClean="0">
                <a:solidFill>
                  <a:srgbClr val="00B05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HDLSS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boundary: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Piling: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each class,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data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 to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single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value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27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4958" r="3206" b="8055"/>
          <a:stretch>
            <a:fillRect/>
          </a:stretch>
        </p:blipFill>
        <p:spPr>
          <a:xfrm>
            <a:off x="3200400" y="1947863"/>
            <a:ext cx="5638800" cy="4308475"/>
          </a:xfrm>
          <a:noFill/>
        </p:spPr>
      </p:pic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2667000" y="2209800"/>
            <a:ext cx="4419600" cy="2667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99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914400"/>
            <a:ext cx="8153400" cy="54864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is happening?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 to imagine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Since our intuition is 3-dim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</a:t>
            </a:r>
          </a:p>
          <a:p>
            <a:pPr marL="609600" indent="-609600" eaLnBrk="1" hangingPunct="1">
              <a:lnSpc>
                <a:spcPct val="120000"/>
              </a:lnSpc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Came from our ancestors</a:t>
            </a:r>
            <a:r>
              <a:rPr lang="en-US" sz="3200" dirty="0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…</a:t>
            </a: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Try to understand data piling with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some simple examples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25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 Basics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9906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Difference for slanted clouds:</a:t>
            </a:r>
          </a:p>
          <a:p>
            <a:pPr marL="609600" indent="-609600" eaLnBrk="1" hangingPunct="1">
              <a:lnSpc>
                <a:spcPct val="17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little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better?</a:t>
            </a:r>
          </a:p>
          <a:p>
            <a:pPr marL="609600" indent="-609600" eaLnBrk="1" hangingPunct="1">
              <a:lnSpc>
                <a:spcPct val="14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Still misses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 </a:t>
            </a:r>
            <a:r>
              <a:rPr lang="en-US" sz="3200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i="1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endParaRPr lang="en-US" sz="3200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6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Want to</a:t>
            </a:r>
          </a:p>
          <a:p>
            <a:pPr marL="609600" indent="-609600" eaLnBrk="1" hangingPunct="1">
              <a:lnSpc>
                <a:spcPct val="7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account for</a:t>
            </a:r>
          </a:p>
          <a:p>
            <a:pPr marL="609600" indent="-609600" eaLnBrk="1" hangingPunct="1">
              <a:lnSpc>
                <a:spcPct val="70000"/>
              </a:lnSpc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covariance</a:t>
            </a:r>
          </a:p>
        </p:txBody>
      </p:sp>
      <p:pic>
        <p:nvPicPr>
          <p:cNvPr id="4403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527" r="8922" b="10104"/>
          <a:stretch>
            <a:fillRect/>
          </a:stretch>
        </p:blipFill>
        <p:spPr>
          <a:xfrm>
            <a:off x="2743200" y="1600200"/>
            <a:ext cx="6175375" cy="5078413"/>
          </a:xfrm>
          <a:noFill/>
        </p:spPr>
      </p:pic>
    </p:spTree>
    <p:extLst>
      <p:ext uri="{BB962C8B-B14F-4D97-AF65-F5344CB8AC3E}">
        <p14:creationId xmlns:p14="http://schemas.microsoft.com/office/powerpoint/2010/main" val="209709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2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 (Ahn &amp; Marron 2010):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the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Generated by </a:t>
                </a:r>
                <a:r>
                  <a:rPr lang="en-US" sz="3200" dirty="0" smtClean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Which has dimension = 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line containing the 2 points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Similarly, 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the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Generated by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</p:txBody>
          </p:sp>
        </mc:Choice>
        <mc:Fallback xmlns="">
          <p:sp>
            <p:nvSpPr>
              <p:cNvPr id="103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>
                <a:blip r:embed="rId3"/>
                <a:stretch>
                  <a:fillRect l="-2161" t="-556" b="-3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3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4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6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37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" name="AutoShape 2" descr="Image result for jeongyoun ah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" name="AutoShape 4" descr="Image result for jeongyoun ah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258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24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Parallel shifts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So that they pass through the origin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Still have dimension 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But now are subspaces</a:t>
                </a:r>
                <a:endParaRPr lang="en-US" sz="3200" dirty="0" smtClean="0">
                  <a:solidFill>
                    <a:schemeClr val="bg1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205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5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6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206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15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180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084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3964" r="4712" b="8559"/>
          <a:stretch>
            <a:fillRect/>
          </a:stretch>
        </p:blipFill>
        <p:spPr>
          <a:xfrm>
            <a:off x="1143000" y="1600200"/>
            <a:ext cx="7086600" cy="5018088"/>
          </a:xfrm>
          <a:noFill/>
        </p:spPr>
      </p:pic>
    </p:spTree>
    <p:extLst>
      <p:ext uri="{BB962C8B-B14F-4D97-AF65-F5344CB8AC3E}">
        <p14:creationId xmlns:p14="http://schemas.microsoft.com/office/powerpoint/2010/main" val="28539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1: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Subspace generated 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Two dimensional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Shown as </a:t>
                </a:r>
                <a:r>
                  <a:rPr lang="en-US" sz="3200" dirty="0" smtClean="0">
                    <a:solidFill>
                      <a:schemeClr val="accent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cyan plane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410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10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02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1 (cont.):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Direction orthogonal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&amp;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One dimensional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Makes </a:t>
                </a:r>
                <a:r>
                  <a:rPr lang="en-US" sz="3200" dirty="0" smtClean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Data project to one point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Data project to one point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Called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Maximal Data Piling Direction</a:t>
                </a:r>
              </a:p>
            </p:txBody>
          </p:sp>
        </mc:Choice>
        <mc:Fallback xmlns="">
          <p:sp>
            <p:nvSpPr>
              <p:cNvPr id="51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 b="-3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1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307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180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084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23964" r="4712" b="8559"/>
          <a:stretch>
            <a:fillRect/>
          </a:stretch>
        </p:blipFill>
        <p:spPr>
          <a:xfrm>
            <a:off x="1143000" y="1600200"/>
            <a:ext cx="7086600" cy="5018088"/>
          </a:xfrm>
          <a:noFill/>
        </p:spPr>
      </p:pic>
    </p:spTree>
    <p:extLst>
      <p:ext uri="{BB962C8B-B14F-4D97-AF65-F5344CB8AC3E}">
        <p14:creationId xmlns:p14="http://schemas.microsoft.com/office/powerpoint/2010/main" val="167745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4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2: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Subspaces orthogonal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(respectively)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Projection collapses </a:t>
                </a:r>
                <a:r>
                  <a:rPr lang="en-US" sz="3200" dirty="0" smtClean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Projection collapses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Both are 2-d (planes)</a:t>
                </a:r>
              </a:p>
            </p:txBody>
          </p:sp>
        </mc:Choice>
        <mc:Fallback xmlns="">
          <p:sp>
            <p:nvSpPr>
              <p:cNvPr id="615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 b="-5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5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6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7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8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5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60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161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15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6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example: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=2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Construction 2 (cont.):    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intersection of </a:t>
                </a:r>
                <a:r>
                  <a:rPr lang="en-US" sz="3200" dirty="0" smtClean="0">
                    <a:solidFill>
                      <a:schemeClr val="bg2"/>
                    </a:solidFill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𝑣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𝑀𝐷𝑃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Same Maximal Data Piling Direction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Projection </a:t>
                </a: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collapses both</a:t>
                </a:r>
              </a:p>
              <a:p>
                <a:pPr marL="609600" indent="-609600" algn="ctr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and </a:t>
                </a:r>
                <a:r>
                  <a:rPr lang="en-US" sz="3200" dirty="0" smtClean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Intersection of 2-d (planes) is 1-d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dir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17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57200" y="914400"/>
                <a:ext cx="8458200" cy="5486400"/>
              </a:xfrm>
              <a:blipFill rotWithShape="1">
                <a:blip r:embed="rId3"/>
                <a:stretch>
                  <a:fillRect l="-2161" t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7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78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79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0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1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2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7183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10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3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with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generated by Classes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Dimensions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−1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(resp.)</a:t>
                </a: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𝐻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Parallel subspaces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I.e. shifts to origin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Dimensions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(resp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.)</a:t>
                </a:r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820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 rotWithShape="1">
                <a:blip r:embed="rId3"/>
                <a:stretch>
                  <a:fillRect l="-2175" t="-444" b="-3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04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5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6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8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09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0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1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2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213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67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Maximal Data Piling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8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General Case: </a:t>
                </a:r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ℝ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with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Cambria Math"/>
                        <a:cs typeface="Arial Unicode MS" pitchFamily="34" charset="-128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</m:oMath>
                </a14:m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&amp;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be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Orthogonal Subspaces 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Of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Dim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1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i="1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1  (resp.)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Where</a:t>
                </a:r>
              </a:p>
              <a:p>
                <a:pPr marL="1104900" lvl="1" indent="-533400" eaLnBrk="1" hangingPunct="1">
                  <a:lnSpc>
                    <a:spcPct val="120000"/>
                  </a:lnSpc>
                </a:pPr>
                <a:r>
                  <a:rPr lang="en-US" sz="28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</a:t>
                </a:r>
                <a:r>
                  <a:rPr lang="en-US" sz="28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b>
                        </m:sSub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Dir</a:t>
                </a:r>
                <a:r>
                  <a:rPr lang="en-US" sz="28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 Collapse </a:t>
                </a:r>
                <a:r>
                  <a:rPr lang="en-US" sz="2800" dirty="0" smtClean="0">
                    <a:solidFill>
                      <a:schemeClr val="hlink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+1</a:t>
                </a:r>
              </a:p>
              <a:p>
                <a:pPr marL="1104900" lvl="1" indent="-533400" eaLnBrk="1" hangingPunct="1">
                  <a:lnSpc>
                    <a:spcPct val="120000"/>
                  </a:lnSpc>
                </a:pPr>
                <a:r>
                  <a:rPr lang="en-US" sz="28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Proj</a:t>
                </a:r>
                <a:r>
                  <a:rPr lang="en-US" sz="2800" dirty="0" err="1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</a:t>
                </a: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bg2"/>
                                </a:solidFill>
                                <a:latin typeface="Cambria Math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b>
                        </m:sSub>
                      </m:e>
                      <m:sup>
                        <m:r>
                          <a:rPr lang="en-US" sz="2800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  <a:cs typeface="Arial Unicode MS" pitchFamily="34" charset="-128"/>
                          </a:rPr>
                          <m:t>⊥</m:t>
                        </m:r>
                      </m:sup>
                    </m:sSup>
                  </m:oMath>
                </a14:m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Dir</a:t>
                </a:r>
                <a:r>
                  <a:rPr lang="en-US" sz="28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’</a:t>
                </a:r>
                <a:r>
                  <a:rPr lang="en-US" sz="28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ns Collapse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Class -1</a:t>
                </a:r>
              </a:p>
              <a:p>
                <a:pPr marL="609600" indent="-609600" eaLnBrk="1" hangingPunct="1">
                  <a:lnSpc>
                    <a:spcPct val="120000"/>
                  </a:lnSpc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Expect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𝑑</m:t>
                    </m:r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𝑛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b>
                    </m:sSub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+2</m:t>
                    </m:r>
                  </m:oMath>
                </a14:m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intersection</a:t>
                </a:r>
              </a:p>
            </p:txBody>
          </p:sp>
        </mc:Choice>
        <mc:Fallback xmlns="">
          <p:sp>
            <p:nvSpPr>
              <p:cNvPr id="922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914400"/>
                <a:ext cx="8686800" cy="5486400"/>
              </a:xfrm>
              <a:blipFill>
                <a:blip r:embed="rId3"/>
                <a:stretch>
                  <a:fillRect l="-2175" t="-444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29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0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1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2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3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4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5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6" name="Rectangle 1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7" name="Rectangle 1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8" name="Rectangle 1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9239" name="Rectangle 2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37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8C8C"/>
            </a:gs>
            <a:gs pos="50000">
              <a:schemeClr val="tx1"/>
            </a:gs>
            <a:gs pos="100000">
              <a:srgbClr val="FF8C8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Classification Basics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9906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Better Solution:  Fisher Linear Discrimination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Gets the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i="1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 </a:t>
            </a:r>
            <a:r>
              <a:rPr lang="en-US" sz="3200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</a:t>
            </a:r>
            <a:r>
              <a:rPr lang="en-US" sz="3200" i="1" dirty="0" err="1" smtClean="0">
                <a:solidFill>
                  <a:schemeClr val="bg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i="1" dirty="0" err="1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</a:t>
            </a:r>
            <a:endParaRPr lang="en-US" sz="3200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How does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work?</a:t>
            </a:r>
            <a:endParaRPr lang="en-US" sz="3200" i="1" dirty="0" smtClean="0">
              <a:solidFill>
                <a:schemeClr val="bg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710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8" t="2527" r="8922" b="10104"/>
          <a:stretch>
            <a:fillRect/>
          </a:stretch>
        </p:blipFill>
        <p:spPr>
          <a:xfrm>
            <a:off x="2743200" y="1600200"/>
            <a:ext cx="6175375" cy="5078413"/>
          </a:xfrm>
          <a:noFill/>
        </p:spPr>
      </p:pic>
    </p:spTree>
    <p:extLst>
      <p:ext uri="{BB962C8B-B14F-4D97-AF65-F5344CB8AC3E}">
        <p14:creationId xmlns:p14="http://schemas.microsoft.com/office/powerpoint/2010/main" val="274595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 smtClean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err="1"/>
              <a:t>Yifeng</a:t>
            </a:r>
            <a:r>
              <a:rPr lang="en-US" dirty="0"/>
              <a:t> Shi: </a:t>
            </a: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dirty="0" smtClean="0"/>
              <a:t>Dealing </a:t>
            </a:r>
            <a:r>
              <a:rPr lang="en-US" dirty="0"/>
              <a:t>with Histological Images </a:t>
            </a: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dirty="0" smtClean="0"/>
              <a:t>Using </a:t>
            </a:r>
            <a:r>
              <a:rPr lang="en-US" dirty="0"/>
              <a:t>Set-structured Method</a:t>
            </a:r>
            <a:endParaRPr lang="en-US" dirty="0" smtClean="0"/>
          </a:p>
          <a:p>
            <a:pPr algn="ctr"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 </a:t>
            </a:r>
          </a:p>
          <a:p>
            <a:pPr algn="ctr"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9572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Fisher Linear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0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381000" y="990600"/>
                <a:ext cx="8534400" cy="56388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Simple way to find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correct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cov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. adjustment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:</a:t>
                </a: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Individually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transform subpopulations so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“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spherical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rPr>
                  <a:t>”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about their means</a:t>
                </a: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algn="ctr" eaLnBrk="1" hangingPunct="1">
                  <a:lnSpc>
                    <a:spcPct val="90000"/>
                  </a:lnSpc>
                  <a:buFontTx/>
                  <a:buNone/>
                </a:pPr>
                <a:endParaRPr lang="en-US" sz="16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For    </a:t>
                </a:r>
                <a:r>
                  <a:rPr lang="en-US" sz="3200" dirty="0" smtClean="0">
                    <a:solidFill>
                      <a:schemeClr val="bg2"/>
                    </a:solidFill>
                    <a:ea typeface="Cambria Math" panose="02040503050406030204" pitchFamily="18" charset="0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itchFamily="34" charset="-128"/>
                      </a:rPr>
                      <m:t>⨀</m:t>
                    </m:r>
                  </m:oMath>
                </a14:m>
                <a:r>
                  <a:rPr lang="en-US" sz="32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= 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+,-    define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SupPr>
                      <m:e>
                        <m:bar>
                          <m:barPr>
                            <m:ctrlPr>
                              <a:rPr lang="en-US" sz="320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𝑍</m:t>
                            </m:r>
                          </m:e>
                        </m:bar>
                      </m:e>
                      <m:sub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bSup>
                    <m:r>
                      <a:rPr lang="en-US" sz="3200" b="0" i="1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32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32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3200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bSup>
                      <m:sSubSupPr>
                        <m:ctrlP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SupPr>
                      <m:e>
                        <m:bar>
                          <m:barPr>
                            <m:ctrlPr>
                              <a:rPr lang="en-US" sz="32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3200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𝑋</m:t>
                            </m:r>
                          </m:e>
                        </m:bar>
                      </m:e>
                      <m:sub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𝑖</m:t>
                        </m:r>
                      </m:sub>
                      <m:sup>
                        <m:r>
                          <a:rPr lang="en-US" sz="32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 Unicode MS" pitchFamily="34" charset="-128"/>
                          </a:rPr>
                          <m:t>⨀</m:t>
                        </m:r>
                      </m:sup>
                    </m:sSubSup>
                  </m:oMath>
                </a14:m>
                <a:endParaRPr lang="en-US" sz="3200" dirty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615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81000" y="990600"/>
                <a:ext cx="8534400" cy="5638800"/>
              </a:xfrm>
              <a:blipFill>
                <a:blip r:embed="rId3"/>
                <a:stretch>
                  <a:fillRect l="-1857" t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pic>
        <p:nvPicPr>
          <p:cNvPr id="6152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t="3789" r="12489" b="56837"/>
          <a:stretch>
            <a:fillRect/>
          </a:stretch>
        </p:blipFill>
        <p:spPr>
          <a:xfrm>
            <a:off x="1371600" y="2590800"/>
            <a:ext cx="6808788" cy="2901950"/>
          </a:xfrm>
          <a:noFill/>
        </p:spPr>
      </p:pic>
      <p:sp>
        <p:nvSpPr>
          <p:cNvPr id="6153" name="Rectangle 16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4" name="Line 17"/>
          <p:cNvSpPr>
            <a:spLocks noChangeShapeType="1"/>
          </p:cNvSpPr>
          <p:nvPr/>
        </p:nvSpPr>
        <p:spPr bwMode="auto">
          <a:xfrm>
            <a:off x="3505200" y="35052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5" name="Line 18"/>
          <p:cNvSpPr>
            <a:spLocks noChangeShapeType="1"/>
          </p:cNvSpPr>
          <p:nvPr/>
        </p:nvSpPr>
        <p:spPr bwMode="auto">
          <a:xfrm>
            <a:off x="3886200" y="3962400"/>
            <a:ext cx="16764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6156" name="Rectangle 20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50000">
              <a:schemeClr val="tx1"/>
            </a:gs>
            <a:gs pos="100000">
              <a:schemeClr val="folHlink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4" t="2527" r="11598" b="11368"/>
          <a:stretch>
            <a:fillRect/>
          </a:stretch>
        </p:blipFill>
        <p:spPr>
          <a:xfrm>
            <a:off x="6170613" y="1073150"/>
            <a:ext cx="2473325" cy="5421313"/>
          </a:xfrm>
          <a:noFill/>
        </p:spPr>
      </p:pic>
      <p:sp>
        <p:nvSpPr>
          <p:cNvPr id="71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Fisher Linear Discrimination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7" name="Rectangle 3"/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152400" y="990600"/>
                <a:ext cx="6248400" cy="5638800"/>
              </a:xfrm>
            </p:spPr>
            <p:txBody>
              <a:bodyPr/>
              <a:lstStyle/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i="1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 Transformed Space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,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Separating </a:t>
                </a:r>
                <a:r>
                  <a:rPr lang="en-US" sz="3200" dirty="0" err="1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Hyperplane</a:t>
                </a:r>
                <a:r>
                  <a:rPr lang="en-US" sz="32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has:</a:t>
                </a:r>
              </a:p>
              <a:p>
                <a:pPr marL="609600" indent="-609600" eaLnBrk="1" hangingPunct="1">
                  <a:lnSpc>
                    <a:spcPct val="140000"/>
                  </a:lnSpc>
                  <a:buFontTx/>
                  <a:buNone/>
                </a:pPr>
                <a:r>
                  <a:rPr lang="en-US" sz="3200" dirty="0" smtClean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Transformed Normal Vector: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 smtClean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240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𝑛</m:t>
                            </m:r>
                          </m:e>
                        </m:bar>
                      </m:e>
                      <m:sub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𝑇𝐹𝐿𝐷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lang="en-US" sz="240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bar>
                              <m:barPr>
                                <m:ctrlPr>
                                  <a:rPr lang="en-US" sz="240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𝑋</m:t>
                                </m:r>
                              </m:e>
                            </m:bar>
                          </m:e>
                        </m:bar>
                      </m:e>
                      <m: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𝑋</m:t>
                                </m:r>
                              </m:e>
                            </m:bar>
                          </m:e>
                        </m:bar>
                      </m:e>
                      <m: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24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d>
                      <m:d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bar>
                                  <m:barPr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bar>
                              </m:e>
                            </m:bar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bar>
                                  <m:barPr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bar>
                              </m:e>
                            </m:ba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 smtClean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Transformed Intercept:</a:t>
                </a: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3200" dirty="0" smtClean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240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 Unicode MS" pitchFamily="34" charset="-128"/>
                              </a:rPr>
                              <m:t>𝜇</m:t>
                            </m:r>
                          </m:e>
                        </m:bar>
                      </m:e>
                      <m:sub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𝑇𝐹𝐿𝐷</m:t>
                        </m:r>
                      </m:sub>
                    </m:sSub>
                    <m:r>
                      <a:rPr lang="en-US" sz="2400" i="1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𝑋</m:t>
                                </m:r>
                              </m:e>
                            </m:bar>
                          </m:e>
                        </m:bar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bar>
                              <m:bar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𝑋</m:t>
                                </m:r>
                              </m:e>
                            </m:bar>
                          </m:e>
                        </m:bar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</a:t>
                </a:r>
                <a:r>
                  <a:rPr lang="en-US" sz="2400" dirty="0" smtClean="0">
                    <a:solidFill>
                      <a:schemeClr val="bg2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D357FF"/>
                        </a:solidFill>
                        <a:latin typeface="Cambria Math" panose="02040503050406030204" pitchFamily="18" charset="0"/>
                        <a:ea typeface="Arial Unicode MS" pitchFamily="34" charset="-128"/>
                        <a:cs typeface="Arial Unicode MS" pitchFamily="34" charset="-128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Σ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−1/2</m:t>
                        </m:r>
                      </m:sup>
                    </m:sSup>
                    <m:d>
                      <m:dPr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bar>
                                  <m:barPr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bar>
                              </m:e>
                            </m:bar>
                          </m:e>
                          <m:sup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+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bar>
                                  <m:barPr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𝑋</m:t>
                                    </m:r>
                                  </m:e>
                                </m:bar>
                              </m:e>
                            </m:ba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−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3200" dirty="0" smtClean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Separating Hyperplane Has Eqn.</a:t>
                </a:r>
                <a:endParaRPr lang="en-US" sz="3200" dirty="0">
                  <a:solidFill>
                    <a:srgbClr val="D357FF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sz="2400" dirty="0" smtClean="0">
                    <a:solidFill>
                      <a:srgbClr val="D357FF"/>
                    </a:solidFill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</m:ctrlPr>
                      </m:dPr>
                      <m:e>
                        <m:bar>
                          <m:barPr>
                            <m:ctrlPr>
                              <a:rPr lang="en-US" sz="240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barPr>
                          <m:e>
                            <m: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𝑧</m:t>
                            </m:r>
                          </m:e>
                        </m:bar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: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bar>
                              <m:barPr>
                                <m:ctrlP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barPr>
                              <m:e>
                                <m: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𝑧</m:t>
                                </m:r>
                              </m:e>
                            </m:bar>
                            <m:r>
                              <a:rPr lang="en-US" sz="2400" b="0" i="1" smtClean="0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ctrlPr>
                                      <a:rPr lang="en-US" sz="2400" b="0" i="1" smtClean="0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𝑛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𝑇𝐹𝐿𝐷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rgbClr val="D357FF"/>
                            </a:solidFill>
                            <a:latin typeface="Cambria Math" panose="02040503050406030204" pitchFamily="18" charset="0"/>
                            <a:ea typeface="Arial Unicode MS" pitchFamily="34" charset="-128"/>
                            <a:cs typeface="Arial Unicode MS" pitchFamily="34" charset="-128"/>
                          </a:rPr>
                          <m:t>=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i="1" smtClean="0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 Unicode MS" pitchFamily="34" charset="-128"/>
                                      </a:rPr>
                                      <m:t>𝜇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𝑇𝐹𝐿𝐷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rgbClr val="D357FF"/>
                                </a:solidFill>
                                <a:latin typeface="Cambria Math" panose="02040503050406030204" pitchFamily="18" charset="0"/>
                                <a:ea typeface="Arial Unicode MS" pitchFamily="34" charset="-128"/>
                                <a:cs typeface="Arial Unicode MS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</m:ctrlPr>
                              </m:sSubPr>
                              <m:e>
                                <m:bar>
                                  <m:barPr>
                                    <m:ctrlP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</m:ctrlPr>
                                  </m:barPr>
                                  <m:e>
                                    <m:r>
                                      <a:rPr lang="en-US" sz="2400" i="1">
                                        <a:solidFill>
                                          <a:srgbClr val="D357FF"/>
                                        </a:solidFill>
                                        <a:latin typeface="Cambria Math" panose="02040503050406030204" pitchFamily="18" charset="0"/>
                                        <a:ea typeface="Arial Unicode MS" pitchFamily="34" charset="-128"/>
                                        <a:cs typeface="Arial Unicode MS" pitchFamily="34" charset="-128"/>
                                      </a:rPr>
                                      <m:t>𝑛</m:t>
                                    </m:r>
                                  </m:e>
                                </m:ba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D357FF"/>
                                    </a:solidFill>
                                    <a:latin typeface="Cambria Math" panose="02040503050406030204" pitchFamily="18" charset="0"/>
                                    <a:ea typeface="Arial Unicode MS" pitchFamily="34" charset="-128"/>
                                    <a:cs typeface="Arial Unicode MS" pitchFamily="34" charset="-128"/>
                                  </a:rPr>
                                  <m:t>𝑇𝐹𝐿𝐷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4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  <a:p>
                <a:pPr marL="609600" indent="-609600" eaLnBrk="1" hangingPunct="1">
                  <a:lnSpc>
                    <a:spcPct val="80000"/>
                  </a:lnSpc>
                  <a:buFontTx/>
                  <a:buNone/>
                </a:pPr>
                <a:endParaRPr lang="en-US" sz="32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mc:Choice>
        <mc:Fallback xmlns="">
          <p:sp>
            <p:nvSpPr>
              <p:cNvPr id="71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2400" y="990600"/>
                <a:ext cx="6248400" cy="5638800"/>
              </a:xfrm>
              <a:blipFill>
                <a:blip r:embed="rId4"/>
                <a:stretch>
                  <a:fillRect l="-2439" t="-3135" r="-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0" name="Rectangle 7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1" name="Rectangle 9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3" name="Rectangle 12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4" name="Rectangle 14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6" name="Rectangle 17"/>
          <p:cNvSpPr>
            <a:spLocks noChangeArrowheads="1"/>
          </p:cNvSpPr>
          <p:nvPr/>
        </p:nvSpPr>
        <p:spPr bwMode="auto">
          <a:xfrm>
            <a:off x="0" y="3173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7182" name="Line 10"/>
          <p:cNvSpPr>
            <a:spLocks noChangeShapeType="1"/>
          </p:cNvSpPr>
          <p:nvPr/>
        </p:nvSpPr>
        <p:spPr bwMode="auto">
          <a:xfrm flipV="1">
            <a:off x="4648200" y="5867400"/>
            <a:ext cx="2590800" cy="38735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7010400" y="4724400"/>
            <a:ext cx="1143000" cy="1447800"/>
          </a:xfrm>
          <a:prstGeom prst="line">
            <a:avLst/>
          </a:prstGeom>
          <a:noFill/>
          <a:ln w="34925">
            <a:solidFill>
              <a:srgbClr val="FF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sz="2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6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1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18215</TotalTime>
  <Words>1756</Words>
  <Application>Microsoft Office PowerPoint</Application>
  <PresentationFormat>On-screen Show (4:3)</PresentationFormat>
  <Paragraphs>673</Paragraphs>
  <Slides>70</Slides>
  <Notes>70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 Unicode MS</vt:lpstr>
      <vt:lpstr>Gulim</vt:lpstr>
      <vt:lpstr>Arial</vt:lpstr>
      <vt:lpstr>Cambria Math</vt:lpstr>
      <vt:lpstr>Tahoma</vt:lpstr>
      <vt:lpstr>Times New Roman</vt:lpstr>
      <vt:lpstr>8_Default Design</vt:lpstr>
      <vt:lpstr>1_Default Design</vt:lpstr>
      <vt:lpstr>5_Default Design</vt:lpstr>
      <vt:lpstr>2_Default Design</vt:lpstr>
      <vt:lpstr>PCA Data Represent’n (Cont.)</vt:lpstr>
      <vt:lpstr>PCA Data Represent’n (Cont.)</vt:lpstr>
      <vt:lpstr>Return to Big Picture</vt:lpstr>
      <vt:lpstr>Classification - Discrimination</vt:lpstr>
      <vt:lpstr>Classification Basics</vt:lpstr>
      <vt:lpstr>Classification Basics</vt:lpstr>
      <vt:lpstr>Classification Basics</vt:lpstr>
      <vt:lpstr>Fisher Linear Discrimination</vt:lpstr>
      <vt:lpstr>Fisher Linear Discrimination</vt:lpstr>
      <vt:lpstr>Fisher Linear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Classical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HDLSS Discrimination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Maximal Data Piling</vt:lpstr>
      <vt:lpstr>Participant Presentation</vt:lpstr>
    </vt:vector>
  </TitlesOfParts>
  <Company>Dell Computer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492</cp:revision>
  <dcterms:created xsi:type="dcterms:W3CDTF">2001-06-08T01:38:43Z</dcterms:created>
  <dcterms:modified xsi:type="dcterms:W3CDTF">2019-10-08T18:02:57Z</dcterms:modified>
</cp:coreProperties>
</file>