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  <p:sldMasterId id="2147483813" r:id="rId2"/>
    <p:sldMasterId id="2147483852" r:id="rId3"/>
    <p:sldMasterId id="2147483867" r:id="rId4"/>
  </p:sldMasterIdLst>
  <p:notesMasterIdLst>
    <p:notesMasterId r:id="rId99"/>
  </p:notesMasterIdLst>
  <p:sldIdLst>
    <p:sldId id="2480" r:id="rId5"/>
    <p:sldId id="2364" r:id="rId6"/>
    <p:sldId id="2371" r:id="rId7"/>
    <p:sldId id="2379" r:id="rId8"/>
    <p:sldId id="2382" r:id="rId9"/>
    <p:sldId id="2384" r:id="rId10"/>
    <p:sldId id="2386" r:id="rId11"/>
    <p:sldId id="2391" r:id="rId12"/>
    <p:sldId id="2398" r:id="rId13"/>
    <p:sldId id="2400" r:id="rId14"/>
    <p:sldId id="2402" r:id="rId15"/>
    <p:sldId id="2404" r:id="rId16"/>
    <p:sldId id="2409" r:id="rId17"/>
    <p:sldId id="2410" r:id="rId18"/>
    <p:sldId id="2411" r:id="rId19"/>
    <p:sldId id="2412" r:id="rId20"/>
    <p:sldId id="2413" r:id="rId21"/>
    <p:sldId id="2414" r:id="rId22"/>
    <p:sldId id="2415" r:id="rId23"/>
    <p:sldId id="2416" r:id="rId24"/>
    <p:sldId id="2417" r:id="rId25"/>
    <p:sldId id="2418" r:id="rId26"/>
    <p:sldId id="2419" r:id="rId27"/>
    <p:sldId id="2420" r:id="rId28"/>
    <p:sldId id="2421" r:id="rId29"/>
    <p:sldId id="2422" r:id="rId30"/>
    <p:sldId id="2423" r:id="rId31"/>
    <p:sldId id="2424" r:id="rId32"/>
    <p:sldId id="2425" r:id="rId33"/>
    <p:sldId id="2426" r:id="rId34"/>
    <p:sldId id="2427" r:id="rId35"/>
    <p:sldId id="2428" r:id="rId36"/>
    <p:sldId id="2429" r:id="rId37"/>
    <p:sldId id="2430" r:id="rId38"/>
    <p:sldId id="2431" r:id="rId39"/>
    <p:sldId id="2432" r:id="rId40"/>
    <p:sldId id="2433" r:id="rId41"/>
    <p:sldId id="2434" r:id="rId42"/>
    <p:sldId id="2435" r:id="rId43"/>
    <p:sldId id="2436" r:id="rId44"/>
    <p:sldId id="2437" r:id="rId45"/>
    <p:sldId id="2438" r:id="rId46"/>
    <p:sldId id="2439" r:id="rId47"/>
    <p:sldId id="2440" r:id="rId48"/>
    <p:sldId id="2441" r:id="rId49"/>
    <p:sldId id="2442" r:id="rId50"/>
    <p:sldId id="2443" r:id="rId51"/>
    <p:sldId id="2444" r:id="rId52"/>
    <p:sldId id="2445" r:id="rId53"/>
    <p:sldId id="2446" r:id="rId54"/>
    <p:sldId id="2447" r:id="rId55"/>
    <p:sldId id="2448" r:id="rId56"/>
    <p:sldId id="2449" r:id="rId57"/>
    <p:sldId id="2450" r:id="rId58"/>
    <p:sldId id="2451" r:id="rId59"/>
    <p:sldId id="2452" r:id="rId60"/>
    <p:sldId id="2453" r:id="rId61"/>
    <p:sldId id="2454" r:id="rId62"/>
    <p:sldId id="2455" r:id="rId63"/>
    <p:sldId id="2456" r:id="rId64"/>
    <p:sldId id="2457" r:id="rId65"/>
    <p:sldId id="2458" r:id="rId66"/>
    <p:sldId id="2459" r:id="rId67"/>
    <p:sldId id="2460" r:id="rId68"/>
    <p:sldId id="2461" r:id="rId69"/>
    <p:sldId id="2462" r:id="rId70"/>
    <p:sldId id="2463" r:id="rId71"/>
    <p:sldId id="2464" r:id="rId72"/>
    <p:sldId id="2465" r:id="rId73"/>
    <p:sldId id="2466" r:id="rId74"/>
    <p:sldId id="2467" r:id="rId75"/>
    <p:sldId id="2468" r:id="rId76"/>
    <p:sldId id="2469" r:id="rId77"/>
    <p:sldId id="2470" r:id="rId78"/>
    <p:sldId id="2471" r:id="rId79"/>
    <p:sldId id="2472" r:id="rId80"/>
    <p:sldId id="2473" r:id="rId81"/>
    <p:sldId id="2474" r:id="rId82"/>
    <p:sldId id="2475" r:id="rId83"/>
    <p:sldId id="2476" r:id="rId84"/>
    <p:sldId id="2477" r:id="rId85"/>
    <p:sldId id="2478" r:id="rId86"/>
    <p:sldId id="2225" r:id="rId87"/>
    <p:sldId id="2226" r:id="rId88"/>
    <p:sldId id="2227" r:id="rId89"/>
    <p:sldId id="2228" r:id="rId90"/>
    <p:sldId id="2229" r:id="rId91"/>
    <p:sldId id="2230" r:id="rId92"/>
    <p:sldId id="2231" r:id="rId93"/>
    <p:sldId id="2233" r:id="rId94"/>
    <p:sldId id="2234" r:id="rId95"/>
    <p:sldId id="2235" r:id="rId96"/>
    <p:sldId id="2236" r:id="rId97"/>
    <p:sldId id="2479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B050"/>
    <a:srgbClr val="D357FF"/>
    <a:srgbClr val="69FFAD"/>
    <a:srgbClr val="8DEF8F"/>
    <a:srgbClr val="99FF99"/>
    <a:srgbClr val="FFB279"/>
    <a:srgbClr val="DA71FF"/>
    <a:srgbClr val="D1FFD1"/>
    <a:srgbClr val="E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99" d="100"/>
          <a:sy n="99" d="100"/>
        </p:scale>
        <p:origin x="15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34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9E426FF-552E-4051-8370-019E0E81D5A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74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499861D-84EF-4105-A008-7134BFBEFDF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7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C:\Documents and Settings\J S Marron\My Documents\Research\ComplexPopn\MaxDataPiling\dppic2_2.pdf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1052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DF65D2E-47B0-4220-9D4F-49CB819063A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34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0DFF4E0-51DB-40C3-A324-122170F44A5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18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9D514F8-2FF7-41EB-9F2E-C99CFAF8D45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47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8983B08-92EE-49D7-A297-5A70AF701BB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92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8983B08-92EE-49D7-A297-5A70AF701BB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35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8983B08-92EE-49D7-A297-5A70AF701BB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71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79F12CB-D30C-49EC-B7F4-C68536B7601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0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C0F296B-37B8-4B22-8C22-3F4ED30A37C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PEod1FLDe1.ps</a:t>
            </a:r>
          </a:p>
        </p:txBody>
      </p:sp>
    </p:spTree>
    <p:extLst>
      <p:ext uri="{BB962C8B-B14F-4D97-AF65-F5344CB8AC3E}">
        <p14:creationId xmlns:p14="http://schemas.microsoft.com/office/powerpoint/2010/main" val="2982560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B82D67E-DE89-4048-B6D0-9BE2B2B8EB3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9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553E1FB-036F-498D-BAAA-A3781FC74C0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2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778C07-7F9B-42A9-B7C0-DB5D26EECF3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623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9B655F5-9094-4096-95C3-13D0144EB2C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395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EB91B4E-F9F9-4572-AD4A-D0A90CEBC34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52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C64A93C-BC41-4A76-B182-9EB7D7A2E29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33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A3B86F3-676F-44BE-AD89-D90355D3917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05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2BEEA83-C5C1-48C0-A569-7586963623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32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2BEEA83-C5C1-48C0-A569-7586963623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99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2BEEA83-C5C1-48C0-A569-7586963623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2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34904E3-E88E-4B57-B2B6-BD4E65A4BB1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91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62B91FE-128F-4E46-A364-308271F1769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21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1516083-A880-4D6E-890B-6CFEF2C34EB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34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93B4B77-FD25-494A-9172-327469D0CC1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08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778C07-7F9B-42A9-B7C0-DB5D26EECF3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14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EB91B4E-F9F9-4572-AD4A-D0A90CEBC34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93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EB91B4E-F9F9-4572-AD4A-D0A90CEBC34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38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EB91B4E-F9F9-4572-AD4A-D0A90CEBC34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7563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EB91B4E-F9F9-4572-AD4A-D0A90CEBC34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93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1D9C949-996E-415A-AFF2-19D8B4B997A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4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92889B8-5801-4E30-9821-A388786E487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36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C6E2BCD-7671-4581-83B2-9E8A56149A8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254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92889B8-5801-4E30-9821-A388786E487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44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E3533EB-AD10-450A-96E1-423A2AF105E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469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4604CCA-91F1-46F1-B5C0-782C15405DD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552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8F25C80-DAC6-40E3-9A9D-01CB8FCA7A7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380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A4445CC-93FF-40F8-8198-39A7CB9512C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873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118A0B9-EC2D-4741-8009-47BA3315C8D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423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D2DF01E-5AEE-479C-95A4-2B8B23B2843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716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566E3F-ACA3-40FA-81A5-315E6EF68C2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371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8D76E16-6930-4AF7-A9EA-48E3D0395E4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207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7566D69-46AF-46EE-BCA8-077433B1D8C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9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D895C2F-5883-40FA-B918-BA19C42BB7D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728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7566D69-46AF-46EE-BCA8-077433B1D8C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312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9538403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8632885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584894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7886276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1742590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739085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602825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515199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588751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0CDB0A-F53F-4C91-B02B-1EEC153CBA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9113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016985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1755805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040709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295725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0716135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6529157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6274589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8947828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1293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400711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B8C9902-F653-47C2-ABE3-7D5968BFB2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865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2958951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2829502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4276546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9185757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972027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6445124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2998184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1584490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8573935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921272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BD0C9A3-8735-44A7-97E4-40B7B1CE1AE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418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1143167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5078682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4517295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A3521-0EBE-4386-858D-50C0E5F6B1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9385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4175-F969-4C45-B21E-51B500A99B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3785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76CFF-64EC-427E-B1B3-466BBDBD25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66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303916-F666-48CA-808B-8EC863DF4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1020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303916-F666-48CA-808B-8EC863DF4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6784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657A48-2EB9-4D57-87E9-B81B82920A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09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BE130-AF0C-407C-8B84-37A55E8ED2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866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4740E31-602A-4C57-8E9F-8E5B93E2FD0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85468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69F0D2-0E46-4285-9F98-EAE963FBE7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27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7C488B-B536-49FF-ABFF-2B3EE62B15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828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C02A53-FD94-40EB-9ED7-597CA393E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6637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29842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B8D27CA-2D5D-489C-9D1E-0057729DA34A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94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6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74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4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0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96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89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24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07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27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52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6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57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53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32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55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7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5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3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0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42D3-519C-48E9-8145-599F34957D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64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CE8E-874F-4403-9C19-1D3BCDF1C0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08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AD-7BC6-48E3-BDCC-646BB06A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7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54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7729-40F3-4768-ACD5-14112E560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63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C9F0-5D55-4DFE-9092-5F9635559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76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B039-2E22-4E6E-8E2D-1A5D1DAEA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19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B4B7-75B4-49CD-963A-3110696356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6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81DC-3D06-4E4E-B126-911431B7E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28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EA0B-AC12-4912-9E4B-D934B8DE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67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CACD0-9EF4-4C67-9333-ADDDC38948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73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CA3C-6BCC-4649-B494-F0EB3BD10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70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03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8AAF-21D2-433C-B979-2FB62395B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60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03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224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3688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6252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5681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9080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370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493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8037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77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487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57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599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1822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531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7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3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4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10/10/2019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42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33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8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B628BB-C1A7-4DE7-9E5D-D1EBF6A2E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88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2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image" Target="../media/image1010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1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.png"/><Relationship Id="rId5" Type="http://schemas.openxmlformats.org/officeDocument/2006/relationships/image" Target="../media/image610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Speaker Responsibility: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Don’t Let Me Overshoot the Time</a:t>
            </a:r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 </a:t>
            </a:r>
          </a:p>
          <a:p>
            <a:pPr algn="ctr"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0950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 FLD effect at </a:t>
            </a:r>
            <a:r>
              <a:rPr lang="en-US" sz="32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Piling: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class,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data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to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27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2667000" y="2209800"/>
            <a:ext cx="4419600" cy="2667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6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 (Ahn &amp; Marron 2010):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Which has dimension =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line containing the 2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Similarly, 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</p:txBody>
          </p:sp>
        </mc:Choice>
        <mc:Fallback xmlns="">
          <p:sp>
            <p:nvSpPr>
              <p:cNvPr id="103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2161" t="-556" b="-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" name="AutoShape 2" descr="Image result for jeongyoun ah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AutoShape 4" descr="Image result for jeongyoun ah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18468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intersection of </a:t>
                </a:r>
                <a:r>
                  <a:rPr lang="en-US" sz="3200" dirty="0" smtClean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 Maximal Data Piling Direction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collapses both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Intersection of 2-d (planes) is 1-d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generated by Classes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−1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subspaces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shifts to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 rotWithShape="1">
                <a:blip r:embed="rId3"/>
                <a:stretch>
                  <a:fillRect l="-2175" t="-444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2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3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Orthogonal Subspaces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+2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intersection</a:t>
                </a:r>
              </a:p>
            </p:txBody>
          </p:sp>
        </mc:Choice>
        <mc:Fallback xmlns="">
          <p:sp>
            <p:nvSpPr>
              <p:cNvPr id="92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7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3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(within subspace generated by data)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(Gap changes along great circle,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including sign flips)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Distance is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max’ed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2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direct’ns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u="sng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direction(s)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Unique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(up to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in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ubspace of data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3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EGIncDimClass1MD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9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 of Classifiers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 bwMode="auto">
          <a:xfrm>
            <a:off x="3627438" y="1524000"/>
            <a:ext cx="50673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8600" y="2497555"/>
            <a:ext cx="7163400" cy="2628900"/>
            <a:chOff x="228000" y="2468940"/>
            <a:chExt cx="7163400" cy="2628900"/>
          </a:xfrm>
        </p:grpSpPr>
        <p:sp>
          <p:nvSpPr>
            <p:cNvPr id="9" name="TextBox 8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Use </a:t>
              </a:r>
              <a:r>
                <a:rPr lang="en-US" sz="3200" dirty="0" smtClean="0">
                  <a:solidFill>
                    <a:srgbClr val="EBE600"/>
                  </a:solidFill>
                </a:rPr>
                <a:t>Yellow</a:t>
              </a:r>
              <a:r>
                <a:rPr lang="en-US" sz="3200" dirty="0" smtClean="0">
                  <a:solidFill>
                    <a:srgbClr val="000000"/>
                  </a:solidFill>
                </a:rPr>
                <a:t> for Grid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Points Assigned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to </a:t>
              </a:r>
              <a:r>
                <a:rPr lang="en-US" sz="3200" dirty="0" smtClean="0">
                  <a:solidFill>
                    <a:srgbClr val="FF0000"/>
                  </a:solidFill>
                </a:rPr>
                <a:t>Plus Class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Use </a:t>
              </a:r>
              <a:r>
                <a:rPr lang="en-US" sz="3200" dirty="0" smtClean="0">
                  <a:solidFill>
                    <a:srgbClr val="00E7E7"/>
                  </a:solidFill>
                </a:rPr>
                <a:t>Cyan</a:t>
              </a:r>
              <a:r>
                <a:rPr lang="en-US" sz="3200" dirty="0" smtClean="0">
                  <a:solidFill>
                    <a:srgbClr val="000000"/>
                  </a:solidFill>
                </a:rPr>
                <a:t> for Grid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Points Assigned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to </a:t>
              </a:r>
              <a:r>
                <a:rPr lang="en-US" sz="3200" dirty="0" smtClean="0">
                  <a:solidFill>
                    <a:srgbClr val="0000FF"/>
                  </a:solidFill>
                </a:rPr>
                <a:t>Minus Class</a:t>
              </a:r>
              <a:endParaRPr lang="en-US" sz="3200" dirty="0">
                <a:solidFill>
                  <a:srgbClr val="0000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8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in Increasing Dimensions: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 </a:t>
            </a:r>
            <a:r>
              <a:rPr lang="en-US" sz="32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1-37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similar to FLD?!?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 for this?</a:t>
            </a:r>
          </a:p>
          <a:p>
            <a:pPr marL="1104900" lvl="1" indent="-533400" eaLnBrk="1" hangingPunct="1">
              <a:buFontTx/>
              <a:buNone/>
            </a:pPr>
            <a:endParaRPr lang="en-US" sz="28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sz="32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38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 similar to FLD</a:t>
            </a:r>
            <a:r>
              <a:rPr lang="en-US" sz="28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28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5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</a:t>
            </a:r>
            <a:r>
              <a:rPr lang="en-US" sz="32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39-1000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have data piling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grows for larger </a:t>
            </a:r>
            <a:r>
              <a:rPr lang="en-US" sz="28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though noise increases?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(</a:t>
            </a:r>
            <a:r>
              <a:rPr lang="en-US" sz="28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28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bility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first </a:t>
            </a:r>
            <a:r>
              <a:rPr lang="en-US" sz="28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</a:t>
            </a:r>
            <a:r>
              <a:rPr lang="en-US" sz="2800" i="1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28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180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</a:t>
            </a:r>
            <a:r>
              <a:rPr lang="en-US" sz="28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worsens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200-1000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noise dominates</a:t>
            </a:r>
          </a:p>
          <a:p>
            <a:pPr marL="1104900" lvl="1" indent="-533400" eaLnBrk="1" hangingPunct="1"/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Trade-off is where gap near optimal </a:t>
            </a:r>
            <a:r>
              <a:rPr lang="en-US" sz="28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</a:t>
            </a:r>
            <a:r>
              <a:rPr lang="en-US" sz="28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nce</a:t>
            </a:r>
            <a:endParaRPr lang="en-US" sz="28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compute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𝑣</m:t>
                              </m:r>
                            </m:e>
                          </m:ba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Recall FLD formula: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𝑣</m:t>
                              </m:r>
                            </m:e>
                          </m:ba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u="sng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difference is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global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vs.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within class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Covariance Estimates!</a:t>
                </a:r>
              </a:p>
            </p:txBody>
          </p:sp>
        </mc:Choice>
        <mc:Fallback xmlns="">
          <p:sp>
            <p:nvSpPr>
              <p:cNvPr id="112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556" b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Discovery of MDP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a programming error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Forgetting to use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covariance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FLD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Visual similarity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𝐹𝐿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(Ahn &amp; Marron 2010),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𝑀𝐷𝑃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𝑀𝐷𝑃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𝐹𝐿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𝐹𝐿</m:t>
                                  </m:r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directions are the same!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can this be?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 lengths are different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…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from transformation viewpoint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2161" t="-889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of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FLD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791029"/>
            <a:ext cx="5791200" cy="60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Include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ponding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give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Result!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FLDnMDP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812537"/>
            <a:ext cx="6629400" cy="60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grpSp>
        <p:nvGrpSpPr>
          <p:cNvPr id="3" name="Group 2"/>
          <p:cNvGrpSpPr/>
          <p:nvPr/>
        </p:nvGrpSpPr>
        <p:grpSpPr>
          <a:xfrm>
            <a:off x="228600" y="1752600"/>
            <a:ext cx="7315200" cy="1535112"/>
            <a:chOff x="228600" y="1752600"/>
            <a:chExt cx="7315200" cy="1535112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>
              <a:off x="2895600" y="2362200"/>
              <a:ext cx="1219200" cy="8382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8600" y="1752600"/>
              <a:ext cx="27190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FLD &amp; MDP:</a:t>
              </a:r>
            </a:p>
            <a:p>
              <a:pPr>
                <a:defRPr/>
              </a:pP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</a:rPr>
                <a:t> Separating Plane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 flipV="1">
              <a:off x="2895600" y="1905000"/>
              <a:ext cx="3200400" cy="4572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2895600" y="2362199"/>
              <a:ext cx="4648200" cy="925513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2510135"/>
            <a:ext cx="7315200" cy="1223665"/>
            <a:chOff x="228600" y="2510135"/>
            <a:chExt cx="7315200" cy="1223665"/>
          </a:xfrm>
        </p:grpSpPr>
        <p:sp>
          <p:nvSpPr>
            <p:cNvPr id="40981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3581400" cy="8763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8600" y="2510135"/>
              <a:ext cx="230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  Normal Vector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9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5105400" cy="952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40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2209800" cy="952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8600" y="3348335"/>
            <a:ext cx="29624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Computed in Each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Transformed Space,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Shown in Original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Space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FLD &amp; MDP: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Separating Plane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8600" y="2510135"/>
            <a:ext cx="230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  Normal Vector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2514600"/>
            <a:ext cx="7848600" cy="1752600"/>
            <a:chOff x="228600" y="2514600"/>
            <a:chExt cx="7848600" cy="1752600"/>
          </a:xfrm>
        </p:grpSpPr>
        <p:sp>
          <p:nvSpPr>
            <p:cNvPr id="40984" name="Line 24"/>
            <p:cNvSpPr>
              <a:spLocks noChangeShapeType="1"/>
            </p:cNvSpPr>
            <p:nvPr/>
          </p:nvSpPr>
          <p:spPr bwMode="auto">
            <a:xfrm flipV="1">
              <a:off x="1143000" y="2514600"/>
              <a:ext cx="5334000" cy="15240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8600" y="3436203"/>
              <a:ext cx="19816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Within Class: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B050"/>
                  </a:solidFill>
                </a:rPr>
                <a:t>  PC1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V="1">
              <a:off x="1143000" y="3436202"/>
              <a:ext cx="6934200" cy="602397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8600" y="2971799"/>
            <a:ext cx="7010400" cy="1676401"/>
            <a:chOff x="228600" y="2971799"/>
            <a:chExt cx="7010400" cy="1676401"/>
          </a:xfrm>
        </p:grpSpPr>
        <p:sp>
          <p:nvSpPr>
            <p:cNvPr id="40986" name="Line 26"/>
            <p:cNvSpPr>
              <a:spLocks noChangeShapeType="1"/>
            </p:cNvSpPr>
            <p:nvPr/>
          </p:nvSpPr>
          <p:spPr bwMode="auto">
            <a:xfrm flipV="1">
              <a:off x="1143000" y="2971799"/>
              <a:ext cx="5257800" cy="1445567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8600" y="4186535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B050"/>
                  </a:solidFill>
                </a:rPr>
                <a:t>  PC2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 flipV="1">
              <a:off x="1143000" y="3851701"/>
              <a:ext cx="6096000" cy="565666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28600" y="4907340"/>
            <a:ext cx="283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B050"/>
                </a:solidFill>
              </a:rPr>
              <a:t>Computed for Each</a:t>
            </a:r>
          </a:p>
          <a:p>
            <a:pPr>
              <a:defRPr/>
            </a:pPr>
            <a:r>
              <a:rPr lang="en-US" sz="2400" dirty="0" smtClean="0">
                <a:solidFill>
                  <a:srgbClr val="00B050"/>
                </a:solidFill>
              </a:rPr>
              <a:t>Class Separately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0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FLD &amp; MDP: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Separating Plane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8600" y="2510135"/>
            <a:ext cx="230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  Normal Vector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8600" y="3436203"/>
            <a:ext cx="198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Within Class:</a:t>
            </a:r>
          </a:p>
          <a:p>
            <a:pPr>
              <a:defRPr/>
            </a:pPr>
            <a:r>
              <a:rPr lang="en-US" sz="2400" dirty="0" smtClean="0">
                <a:solidFill>
                  <a:srgbClr val="00B050"/>
                </a:solidFill>
              </a:rPr>
              <a:t>  PC1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" y="4186535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B050"/>
                </a:solidFill>
              </a:rPr>
              <a:t>  PC2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62964" y="5874603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D357FF"/>
                </a:solidFill>
              </a:rPr>
              <a:t>Computed </a:t>
            </a:r>
            <a:endParaRPr lang="en-US" sz="2400" dirty="0">
              <a:solidFill>
                <a:srgbClr val="D357FF"/>
              </a:solidFill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D357FF"/>
                </a:solidFill>
              </a:rPr>
              <a:t>Globally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4019549"/>
            <a:ext cx="5562600" cy="1847851"/>
            <a:chOff x="228600" y="4019549"/>
            <a:chExt cx="5562600" cy="1847851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4800600"/>
              <a:ext cx="5562600" cy="1066800"/>
              <a:chOff x="228600" y="4800600"/>
              <a:chExt cx="5562600" cy="1066800"/>
            </a:xfrm>
          </p:grpSpPr>
          <p:sp>
            <p:nvSpPr>
              <p:cNvPr id="40988" name="Line 28"/>
              <p:cNvSpPr>
                <a:spLocks noChangeShapeType="1"/>
              </p:cNvSpPr>
              <p:nvPr/>
            </p:nvSpPr>
            <p:spPr bwMode="auto">
              <a:xfrm flipV="1">
                <a:off x="1182707" y="4800600"/>
                <a:ext cx="4608493" cy="83820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28600" y="5036403"/>
                <a:ext cx="11608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 dirty="0" smtClean="0">
                    <a:solidFill>
                      <a:srgbClr val="000000"/>
                    </a:solidFill>
                  </a:rPr>
                  <a:t>Global:</a:t>
                </a:r>
              </a:p>
              <a:p>
                <a:pPr>
                  <a:defRPr/>
                </a:pPr>
                <a:r>
                  <a:rPr lang="en-US" sz="2400" dirty="0" smtClean="0">
                    <a:solidFill>
                      <a:srgbClr val="D357FF"/>
                    </a:solidFill>
                  </a:rPr>
                  <a:t>  PC1</a:t>
                </a:r>
                <a:endParaRPr lang="en-US" sz="2400" dirty="0">
                  <a:solidFill>
                    <a:srgbClr val="D357FF"/>
                  </a:solidFill>
                </a:endParaRPr>
              </a:p>
            </p:txBody>
          </p:sp>
        </p:grpSp>
        <p:sp>
          <p:nvSpPr>
            <p:cNvPr id="45" name="Line 28"/>
            <p:cNvSpPr>
              <a:spLocks noChangeShapeType="1"/>
            </p:cNvSpPr>
            <p:nvPr/>
          </p:nvSpPr>
          <p:spPr bwMode="auto">
            <a:xfrm flipV="1">
              <a:off x="1182707" y="4019549"/>
              <a:ext cx="3465493" cy="1624219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3657600"/>
            <a:ext cx="5867400" cy="2590800"/>
            <a:chOff x="228600" y="3657600"/>
            <a:chExt cx="5867400" cy="2590800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" y="3657600"/>
              <a:ext cx="5867400" cy="2590800"/>
              <a:chOff x="228600" y="3657600"/>
              <a:chExt cx="5867400" cy="259080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28600" y="5786735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 dirty="0" smtClean="0">
                    <a:solidFill>
                      <a:srgbClr val="D357FF"/>
                    </a:solidFill>
                  </a:rPr>
                  <a:t>  PC2</a:t>
                </a:r>
                <a:endParaRPr lang="en-US" sz="2400" dirty="0">
                  <a:solidFill>
                    <a:srgbClr val="D357FF"/>
                  </a:solidFill>
                </a:endParaRPr>
              </a:p>
            </p:txBody>
          </p:sp>
          <p:sp>
            <p:nvSpPr>
              <p:cNvPr id="46" name="Line 28"/>
              <p:cNvSpPr>
                <a:spLocks noChangeShapeType="1"/>
              </p:cNvSpPr>
              <p:nvPr/>
            </p:nvSpPr>
            <p:spPr bwMode="auto">
              <a:xfrm flipV="1">
                <a:off x="1143000" y="3657600"/>
                <a:ext cx="4953000" cy="2359966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Line 28"/>
            <p:cNvSpPr>
              <a:spLocks noChangeShapeType="1"/>
            </p:cNvSpPr>
            <p:nvPr/>
          </p:nvSpPr>
          <p:spPr bwMode="auto">
            <a:xfrm flipV="1">
              <a:off x="1143000" y="3729335"/>
              <a:ext cx="3208338" cy="2288231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FLD vs. GLR: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Tilted Point Clouds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good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good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bad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good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bad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OK, not great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Conclusion:     GLR generally better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see a different answer for </a:t>
            </a: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data)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4818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Acknowledgement: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viewpoint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insight into why FLD = MDP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low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 data)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Suggested by Daniel Pe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ñ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60098" name="Picture 2" descr="http://itise.ugr.es/2015/img/DanielRectorCarlosIII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8" r="18538" b="53645"/>
          <a:stretch/>
        </p:blipFill>
        <p:spPr bwMode="auto">
          <a:xfrm>
            <a:off x="6944400" y="4053219"/>
            <a:ext cx="2199600" cy="28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8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e.g: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rotate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PCA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MDP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PCAtoMDPeg1Data002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9906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for other class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labellings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exists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bigger for natural clusters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Could be used for clustering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directions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one that makes largest gap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hard optimization problem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2</a:t>
            </a:r>
            <a:r>
              <a:rPr lang="en-US" sz="2800" baseline="30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n-2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possible directions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compute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𝑣</m:t>
                              </m:r>
                            </m:e>
                          </m:ba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Recall FLD formula: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𝑣</m:t>
                              </m:r>
                            </m:e>
                          </m:ba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u="sng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difference is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global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vs.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within class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Covariance Estimates!</a:t>
                </a:r>
              </a:p>
            </p:txBody>
          </p:sp>
        </mc:Choice>
        <mc:Fallback xmlns="">
          <p:sp>
            <p:nvSpPr>
              <p:cNvPr id="112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556" b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667000"/>
            <a:ext cx="5800562" cy="5847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Return to This for Deeper Look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2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Visual similarity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𝐹𝐿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2010),   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&lt;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𝑀𝐷𝑃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𝑀𝐷𝑃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𝐹𝐿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𝐹𝐿</m:t>
                                  </m:r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directions are the same!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can this be?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 lengths are different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…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from optimization viewpoint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2161" t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Alternate approach:   Optimization Viewpoint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Find a direction vector,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ar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𝑣</m:t>
                        </m:r>
                      </m:e>
                    </m:ba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),  to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 smtClean="0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for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𝑃</m:t>
                            </m:r>
                          </m:e>
                          <m:sub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𝑋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ba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𝐴𝑣𝑔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𝑋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= Average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Proj’n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𝑉</m:t>
                        </m:r>
                      </m:e>
                      <m:sub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𝑣𝑎𝑟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𝑋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= Variance of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Proj’ns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 r="-1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48400" y="2021354"/>
            <a:ext cx="2925516" cy="830997"/>
            <a:chOff x="6248400" y="2021354"/>
            <a:chExt cx="2925516" cy="830997"/>
          </a:xfrm>
        </p:grpSpPr>
        <p:sp>
          <p:nvSpPr>
            <p:cNvPr id="2" name="TextBox 1"/>
            <p:cNvSpPr txBox="1"/>
            <p:nvPr/>
          </p:nvSpPr>
          <p:spPr>
            <a:xfrm>
              <a:off x="6934200" y="2021354"/>
              <a:ext cx="22397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Between Class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Variation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>
              <a:off x="6248400" y="2436853"/>
              <a:ext cx="685800" cy="24883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638800" y="3283803"/>
            <a:ext cx="2887273" cy="830997"/>
            <a:chOff x="5943600" y="2021354"/>
            <a:chExt cx="2887273" cy="830997"/>
          </a:xfrm>
        </p:grpSpPr>
        <p:sp>
          <p:nvSpPr>
            <p:cNvPr id="22" name="TextBox 21"/>
            <p:cNvSpPr txBox="1"/>
            <p:nvPr/>
          </p:nvSpPr>
          <p:spPr>
            <a:xfrm>
              <a:off x="6934200" y="2021354"/>
              <a:ext cx="18966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Within Class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Variation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23" name="Straight Arrow Connector 22"/>
            <p:cNvCxnSpPr>
              <a:stCxn id="22" idx="1"/>
            </p:cNvCxnSpPr>
            <p:nvPr/>
          </p:nvCxnSpPr>
          <p:spPr>
            <a:xfrm flipH="1" flipV="1">
              <a:off x="5943600" y="2089617"/>
              <a:ext cx="990600" cy="347236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58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Alternate approach:   Optimization Viewpoint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Find a direction vector,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ar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𝑣</m:t>
                        </m:r>
                      </m:e>
                    </m:ba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),  to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Case 1: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−2</m:t>
                    </m:r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Solutions are: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𝐹𝐿𝐷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∝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∝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09800" y="3013770"/>
            <a:ext cx="6470791" cy="3539430"/>
            <a:chOff x="2209800" y="2873660"/>
            <a:chExt cx="6470791" cy="3539430"/>
          </a:xfrm>
        </p:grpSpPr>
        <p:sp>
          <p:nvSpPr>
            <p:cNvPr id="2" name="TextBox 1"/>
            <p:cNvSpPr txBox="1"/>
            <p:nvPr/>
          </p:nvSpPr>
          <p:spPr>
            <a:xfrm>
              <a:off x="6400800" y="2873660"/>
              <a:ext cx="2279791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Common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Practice In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Literature: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Assume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This, But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Not</a:t>
              </a:r>
              <a:r>
                <a:rPr lang="en-US" sz="3200" dirty="0">
                  <a:solidFill>
                    <a:srgbClr val="0000FF"/>
                  </a:solidFill>
                </a:rPr>
                <a:t> </a:t>
              </a:r>
              <a:r>
                <a:rPr lang="en-US" sz="3200" dirty="0" smtClean="0">
                  <a:solidFill>
                    <a:srgbClr val="0000FF"/>
                  </a:solidFill>
                </a:rPr>
                <a:t>Make It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Very Clear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09800" y="3517490"/>
              <a:ext cx="2133600" cy="762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1558" y="2217003"/>
            <a:ext cx="2627642" cy="1821597"/>
            <a:chOff x="6211558" y="2217003"/>
            <a:chExt cx="2627642" cy="1821597"/>
          </a:xfrm>
        </p:grpSpPr>
        <p:sp>
          <p:nvSpPr>
            <p:cNvPr id="5" name="TextBox 4"/>
            <p:cNvSpPr txBox="1"/>
            <p:nvPr/>
          </p:nvSpPr>
          <p:spPr>
            <a:xfrm>
              <a:off x="6211558" y="2217003"/>
              <a:ext cx="26276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E.g. Sec. 3.8.2 of </a:t>
              </a:r>
            </a:p>
            <a:p>
              <a:r>
                <a:rPr lang="en-US" sz="2400" dirty="0" err="1" smtClean="0">
                  <a:solidFill>
                    <a:srgbClr val="00B050"/>
                  </a:solidFill>
                </a:rPr>
                <a:t>Duda</a:t>
              </a:r>
              <a:r>
                <a:rPr lang="en-US" sz="2400" dirty="0" smtClean="0">
                  <a:solidFill>
                    <a:srgbClr val="00B050"/>
                  </a:solidFill>
                </a:rPr>
                <a:t> et al (2001)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2" idx="0"/>
            </p:cNvCxnSpPr>
            <p:nvPr/>
          </p:nvCxnSpPr>
          <p:spPr>
            <a:xfrm flipH="1">
              <a:off x="7239000" y="3013770"/>
              <a:ext cx="301696" cy="102483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2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Case 2: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−1</m:t>
                    </m:r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Solution is: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</a:t>
                </a:r>
                <a:r>
                  <a:rPr lang="en-US" sz="3200" u="sng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𝐹𝐿𝐷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1000" y="4186297"/>
            <a:ext cx="8027081" cy="2062103"/>
            <a:chOff x="381000" y="2873660"/>
            <a:chExt cx="8027081" cy="2062103"/>
          </a:xfrm>
        </p:grpSpPr>
        <p:sp>
          <p:nvSpPr>
            <p:cNvPr id="18" name="TextBox 17"/>
            <p:cNvSpPr txBox="1"/>
            <p:nvPr/>
          </p:nvSpPr>
          <p:spPr>
            <a:xfrm>
              <a:off x="6400800" y="2873660"/>
              <a:ext cx="2007281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Point </a:t>
              </a:r>
            </a:p>
            <a:p>
              <a:pPr>
                <a:defRPr/>
              </a:pPr>
              <a:r>
                <a:rPr lang="en-US" sz="3200" u="sng" dirty="0" smtClean="0">
                  <a:solidFill>
                    <a:srgbClr val="0000FF"/>
                  </a:solidFill>
                </a:rPr>
                <a:t>Not</a:t>
              </a:r>
              <a:r>
                <a:rPr lang="en-US" sz="3200" dirty="0" smtClean="0">
                  <a:solidFill>
                    <a:srgbClr val="0000FF"/>
                  </a:solidFill>
                </a:rPr>
                <a:t> Made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Anywhere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FF"/>
                  </a:solidFill>
                </a:rPr>
                <a:t>Else???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" y="2954563"/>
              <a:ext cx="5334000" cy="1524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55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point of terminology (Ahn &amp; Marron 2010):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is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2 senses: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 of data piled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 of gap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(within subspace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data)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5073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26604" r="8954" b="13795"/>
          <a:stretch>
            <a:fillRect/>
          </a:stretch>
        </p:blipFill>
        <p:spPr>
          <a:xfrm>
            <a:off x="4687888" y="2941638"/>
            <a:ext cx="3854450" cy="3181350"/>
          </a:xfrm>
          <a:noFill/>
        </p:spPr>
      </p:pic>
      <p:grpSp>
        <p:nvGrpSpPr>
          <p:cNvPr id="2" name="Group 1"/>
          <p:cNvGrpSpPr/>
          <p:nvPr/>
        </p:nvGrpSpPr>
        <p:grpSpPr>
          <a:xfrm>
            <a:off x="3276600" y="3200400"/>
            <a:ext cx="4648200" cy="2438400"/>
            <a:chOff x="3276600" y="3200400"/>
            <a:chExt cx="4648200" cy="2438400"/>
          </a:xfrm>
        </p:grpSpPr>
        <p:sp>
          <p:nvSpPr>
            <p:cNvPr id="45074" name="Line 18"/>
            <p:cNvSpPr>
              <a:spLocks noChangeShapeType="1"/>
            </p:cNvSpPr>
            <p:nvPr/>
          </p:nvSpPr>
          <p:spPr bwMode="auto">
            <a:xfrm>
              <a:off x="7391400" y="5638800"/>
              <a:ext cx="533400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45075" name="Line 19"/>
            <p:cNvSpPr>
              <a:spLocks noChangeShapeType="1"/>
            </p:cNvSpPr>
            <p:nvPr/>
          </p:nvSpPr>
          <p:spPr bwMode="auto">
            <a:xfrm>
              <a:off x="3276600" y="3200400"/>
              <a:ext cx="4419600" cy="24384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79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Recurring, over-arching, issue: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 is a weird place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 (cont.)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PCA only works like Mean Difference,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can improve by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taking covariance into account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Blind application of above ideas suggests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eigen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-analysis of: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 rotWithShape="0"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Usefulness for Classification?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First Glance:    Terrible, not generalizable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View:   Maybe OK?</a:t>
            </a:r>
          </a:p>
          <a:p>
            <a:pPr eaLnBrk="1" hangingPunct="1">
              <a:buFont typeface="Wingdings" pitchFamily="2" charset="2"/>
              <a:buChar char="§"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Simulation Result:</a:t>
            </a:r>
          </a:p>
          <a:p>
            <a:pPr marL="0" indent="0" algn="ctr" eaLnBrk="1" hangingPunct="1"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Performance for</a:t>
            </a:r>
          </a:p>
          <a:p>
            <a:pPr marL="0" indent="0" algn="ctr" eaLnBrk="1" hangingPunct="1"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Autocorrelated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Errors</a:t>
            </a:r>
          </a:p>
          <a:p>
            <a:pPr marL="0" indent="0" algn="ctr" eaLnBrk="1" hangingPunct="1"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4953000"/>
            <a:ext cx="6629400" cy="1524000"/>
            <a:chOff x="457200" y="4953000"/>
            <a:chExt cx="6629400" cy="1524000"/>
          </a:xfrm>
        </p:grpSpPr>
        <p:grpSp>
          <p:nvGrpSpPr>
            <p:cNvPr id="3" name="Group 2"/>
            <p:cNvGrpSpPr/>
            <p:nvPr/>
          </p:nvGrpSpPr>
          <p:grpSpPr>
            <a:xfrm>
              <a:off x="2667000" y="4953000"/>
              <a:ext cx="4038600" cy="1062335"/>
              <a:chOff x="2667000" y="4953000"/>
              <a:chExt cx="4038600" cy="1062335"/>
            </a:xfrm>
          </p:grpSpPr>
          <p:sp>
            <p:nvSpPr>
              <p:cNvPr id="2" name="Left Brace 1"/>
              <p:cNvSpPr/>
              <p:nvPr/>
            </p:nvSpPr>
            <p:spPr>
              <a:xfrm rot="16200000">
                <a:off x="4533900" y="3086100"/>
                <a:ext cx="304800" cy="4038600"/>
              </a:xfrm>
              <a:prstGeom prst="leftBrace">
                <a:avLst>
                  <a:gd name="adj1" fmla="val 8333"/>
                  <a:gd name="adj2" fmla="val 48009"/>
                </a:avLst>
              </a:prstGeom>
              <a:ln w="254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" name="Straight Connector 3"/>
              <p:cNvCxnSpPr>
                <a:stCxn id="5" idx="0"/>
                <a:endCxn id="2" idx="1"/>
              </p:cNvCxnSpPr>
              <p:nvPr/>
            </p:nvCxnSpPr>
            <p:spPr>
              <a:xfrm flipV="1">
                <a:off x="3771900" y="5257800"/>
                <a:ext cx="833991" cy="757535"/>
              </a:xfrm>
              <a:prstGeom prst="line">
                <a:avLst/>
              </a:prstGeom>
              <a:ln w="254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457200" y="6015335"/>
              <a:ext cx="6629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Reason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:  Induces </a:t>
              </a:r>
              <a:r>
                <a:rPr lang="en-US" sz="2400" i="1" dirty="0" smtClean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Stretch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in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Data - Miao 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(2015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)</a:t>
              </a:r>
              <a:endParaRPr lang="en-US" sz="2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3400" y="495299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Every Dog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Has His Day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Aizerman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Braverman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Rozoner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(1964)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Motivating idea: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Extend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scope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linear discrimination,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adding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components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data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(embedding in a higher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space)</a:t>
            </a:r>
          </a:p>
          <a:p>
            <a:pPr marL="609600" indent="-609600" algn="ctr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use of name: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discrimination?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Examples: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1d, 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splits the domain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into only 2 parts</a:t>
                </a: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5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Poly1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3276600"/>
            <a:ext cx="779584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ly2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872067"/>
            <a:ext cx="4038600" cy="5833533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40386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in the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quadratic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 domain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give 3 parts </a:t>
                </a:r>
              </a:p>
            </p:txBody>
          </p:sp>
        </mc:Choice>
        <mc:Fallback xmlns="">
          <p:sp>
            <p:nvSpPr>
              <p:cNvPr id="1434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4038600" cy="5486400"/>
              </a:xfrm>
              <a:blipFill rotWithShape="1">
                <a:blip r:embed="rId6"/>
                <a:stretch>
                  <a:fillRect l="-3771" t="-1556" r="-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6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8" name="Line 21"/>
          <p:cNvSpPr>
            <a:spLocks noChangeShapeType="1"/>
          </p:cNvSpPr>
          <p:nvPr/>
        </p:nvSpPr>
        <p:spPr bwMode="auto">
          <a:xfrm>
            <a:off x="3429000" y="3287712"/>
            <a:ext cx="2971800" cy="151288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in the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quadratic embedded domain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i="1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can give 3 parts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original data space lies in 1d manifold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very sparse region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curvature of manifold gives: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better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separation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have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any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2 break points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(2 points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⟹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line)</a:t>
                </a:r>
              </a:p>
            </p:txBody>
          </p:sp>
        </mc:Choice>
        <mc:Fallback xmlns="">
          <p:sp>
            <p:nvSpPr>
              <p:cNvPr id="153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1444" b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2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3" name="Rectangle 2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4" name="Rectangle 2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Stronger effects for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 order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polynomial embedding:</a:t>
                </a:r>
              </a:p>
              <a:p>
                <a:pPr marL="609600" indent="-609600" eaLnBrk="1" hangingPunct="1">
                  <a:lnSpc>
                    <a:spcPct val="17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 for cubic,  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give 4 parts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(or fewer)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5"/>
                <a:stretch>
                  <a:fillRect l="-1801" t="-1444" b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4" name="Rectangle 1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Poly3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0" y="16002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Stronger effects - high. ord. poly. embedding: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original space lies in 1-d manifold,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even sparser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curvature gives: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improved linear separation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have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any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3 break points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(3 points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⟹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plane)?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relatively few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separating planes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741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9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30" name="Rectangle 2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0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View:       for original data matrix: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𝑑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𝑑𝑛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rows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Dimensional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space</a:t>
                </a:r>
              </a:p>
            </p:txBody>
          </p:sp>
        </mc:Choice>
        <mc:Fallback xmlns="">
          <p:sp>
            <p:nvSpPr>
              <p:cNvPr id="1843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 b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3" name="Rectangle 18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4" name="Rectangle 20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57600" y="3124200"/>
                <a:ext cx="3935693" cy="3297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𝑑𝑛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𝑑𝑛</m:t>
                                          </m:r>
                                        </m:sub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8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3124200"/>
                <a:ext cx="3935693" cy="32978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638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 Fisher Linear Discrimination: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for any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e>
                        </m:ba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p>
                    </m:sSup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when: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0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bar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acc>
                                            </m:e>
                                          </m:ba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(+)</m:t>
                                          </m:r>
                                        </m:sup>
                                      </m:sSup>
                                      <m: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0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bar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acc>
                                            </m:e>
                                          </m:ba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(−)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𝑡</m:t>
                                  </m:r>
                                </m:sup>
                              </m:sSup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</m:t>
                              </m:r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(−)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space.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mage of class boundaries in original space is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nonlinear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llows more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complicated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class regions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also do Gaussian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Rat. (or others) 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Compute image by classifying points from original space</a:t>
                </a:r>
              </a:p>
            </p:txBody>
          </p:sp>
        </mc:Choice>
        <mc:Fallback xmlns="">
          <p:sp>
            <p:nvSpPr>
              <p:cNvPr id="1946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638800"/>
              </a:xfrm>
              <a:blipFill>
                <a:blip r:embed="rId3"/>
                <a:stretch>
                  <a:fillRect l="-2161" t="-1405" r="-2017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7" name="Rectangle 19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8" name="Rectangle 21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0" indent="0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1495" y="3287714"/>
            <a:ext cx="7201010" cy="2250061"/>
            <a:chOff x="971495" y="3287714"/>
            <a:chExt cx="7201010" cy="2250061"/>
          </a:xfrm>
        </p:grpSpPr>
        <p:cxnSp>
          <p:nvCxnSpPr>
            <p:cNvPr id="3" name="Straight Arrow Connector 2"/>
            <p:cNvCxnSpPr>
              <a:stCxn id="2" idx="0"/>
            </p:cNvCxnSpPr>
            <p:nvPr/>
          </p:nvCxnSpPr>
          <p:spPr>
            <a:xfrm flipV="1">
              <a:off x="4572000" y="3287714"/>
              <a:ext cx="1371600" cy="166528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971495" y="4953000"/>
              <a:ext cx="72010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Challenge:  </a:t>
              </a:r>
              <a:r>
                <a:rPr lang="en-US" sz="3200" u="sng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Hard</a:t>
              </a:r>
              <a:r>
                <a:rPr lang="en-US" sz="3200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to Explicitly </a:t>
              </a:r>
              <a:r>
                <a:rPr lang="en-US" sz="3200" dirty="0" smtClean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Compute</a:t>
              </a:r>
              <a:endPara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9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</a:t>
                </a:r>
                <a:r>
                  <a:rPr lang="en-US" dirty="0" smtClean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issues: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Sample Size,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&lt;   Dimension,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i="1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Singular covariance matrix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can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use matrix inverse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can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standardize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the data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(requires root inverse covariance)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do classical multivariate analysis</a:t>
                </a:r>
              </a:p>
            </p:txBody>
          </p:sp>
        </mc:Choice>
        <mc:Fallback xmlns=""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Test Set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Original Space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(dense equally spaced grid)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Apply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discrimination Rule</a:t>
            </a:r>
          </a:p>
          <a:p>
            <a:pPr marL="609600" indent="-609600" eaLnBrk="1" hangingPunct="1"/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Using the Result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Classifier Display Device: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917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  <p:grpSp>
        <p:nvGrpSpPr>
          <p:cNvPr id="4" name="Group 3"/>
          <p:cNvGrpSpPr/>
          <p:nvPr/>
        </p:nvGrpSpPr>
        <p:grpSpPr>
          <a:xfrm>
            <a:off x="228000" y="2468940"/>
            <a:ext cx="7163400" cy="2628900"/>
            <a:chOff x="228000" y="2468940"/>
            <a:chExt cx="7163400" cy="2628900"/>
          </a:xfrm>
        </p:grpSpPr>
        <p:sp>
          <p:nvSpPr>
            <p:cNvPr id="2" name="TextBox 1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Use </a:t>
              </a:r>
              <a:r>
                <a:rPr lang="en-US" sz="3200" dirty="0" smtClean="0">
                  <a:solidFill>
                    <a:srgbClr val="EBE600"/>
                  </a:solidFill>
                </a:rPr>
                <a:t>Yellow</a:t>
              </a:r>
              <a:r>
                <a:rPr lang="en-US" sz="3200" dirty="0" smtClean="0">
                  <a:solidFill>
                    <a:srgbClr val="000000"/>
                  </a:solidFill>
                </a:rPr>
                <a:t> for Grid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Points Assigned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to </a:t>
              </a:r>
              <a:r>
                <a:rPr lang="en-US" sz="3200" dirty="0" smtClean="0">
                  <a:solidFill>
                    <a:srgbClr val="FF0000"/>
                  </a:solidFill>
                </a:rPr>
                <a:t>Plus Class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20" name="TextBox 19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Use </a:t>
              </a:r>
              <a:r>
                <a:rPr lang="en-US" sz="3200" dirty="0" smtClean="0">
                  <a:solidFill>
                    <a:srgbClr val="00E7E7"/>
                  </a:solidFill>
                </a:rPr>
                <a:t>Cyan</a:t>
              </a:r>
              <a:r>
                <a:rPr lang="en-US" sz="3200" dirty="0" smtClean="0">
                  <a:solidFill>
                    <a:srgbClr val="000000"/>
                  </a:solidFill>
                </a:rPr>
                <a:t> for Grid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Points Assigned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to </a:t>
              </a:r>
              <a:r>
                <a:rPr lang="en-US" sz="3200" dirty="0" smtClean="0">
                  <a:solidFill>
                    <a:srgbClr val="0000FF"/>
                  </a:solidFill>
                </a:rPr>
                <a:t>Minus Class</a:t>
              </a:r>
              <a:endParaRPr lang="en-US" sz="3200" dirty="0">
                <a:solidFill>
                  <a:srgbClr val="0000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67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Very 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No Better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in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Space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8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generalized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pseudo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use Moore Penrose inverse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used by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pinv.m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 provides useful results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always)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0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Subject to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Much Flexibility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Embedded Space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Challenging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Approaches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6338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4068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3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Slightly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3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Effective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Hyperbola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Application of Generalized Inverse to FLD: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(Normal) Vector: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</m:ba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Intercept: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Have replaced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by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6" name="Line 13"/>
          <p:cNvSpPr>
            <a:spLocks noChangeShapeType="1"/>
          </p:cNvSpPr>
          <p:nvPr/>
        </p:nvSpPr>
        <p:spPr bwMode="auto">
          <a:xfrm flipH="1" flipV="1">
            <a:off x="4495800" y="3136200"/>
            <a:ext cx="1600200" cy="25026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Reasonably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Stable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Never Ellipse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Around Blues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Challenging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Any 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8386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36006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Bad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(Parabolic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(Other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Performance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(Slice of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Paraboloid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With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Embedding?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" name="EGIncDimClass1F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Gives Square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Shape?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Drawbacks to polynomial embedding: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 many extra terms create spurious structure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have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Too much flexibility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problems typically get worse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01904" y="3244334"/>
            <a:ext cx="3740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Iain D Carmichael &lt;idc9@uw.edu&gt;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1904" y="3244334"/>
            <a:ext cx="3740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Iain D Carmichael &lt;idc9@uw.edu&gt;</a:t>
            </a:r>
          </a:p>
        </p:txBody>
      </p:sp>
    </p:spTree>
    <p:extLst>
      <p:ext uri="{BB962C8B-B14F-4D97-AF65-F5344CB8AC3E}">
        <p14:creationId xmlns:p14="http://schemas.microsoft.com/office/powerpoint/2010/main" val="29916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Variation:      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Machines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replace polynomials by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functions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1:   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sigmoid functions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neural nets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2:   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kernels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Related to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(study more later)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7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 ways to embed: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  (equally spaced grid)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  (evaluate at data)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 Embedding  (inner prod. based)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(everybody currently does the latter)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𝑔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𝑔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(i.e. standard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dev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𝜎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dim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al)  functions: 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e>
                          </m:ba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𝑔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e>
                          </m:ba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𝑔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51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19410" y="4191000"/>
            <a:ext cx="4801956" cy="2140297"/>
            <a:chOff x="2819410" y="4191000"/>
            <a:chExt cx="4801956" cy="2140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3429000" y="5869632"/>
                  <a:ext cx="4192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</m:oMath>
                  </a14:m>
                  <a:r>
                    <a:rPr kumimoji="0" 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Probability Density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5869632"/>
                  <a:ext cx="4192366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437" t="-9211" r="-1456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/>
            <p:cNvCxnSpPr>
              <a:stCxn id="3" idx="0"/>
            </p:cNvCxnSpPr>
            <p:nvPr/>
          </p:nvCxnSpPr>
          <p:spPr>
            <a:xfrm flipH="1" flipV="1">
              <a:off x="5257806" y="4191000"/>
              <a:ext cx="267377" cy="167863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3" idx="0"/>
            </p:cNvCxnSpPr>
            <p:nvPr/>
          </p:nvCxnSpPr>
          <p:spPr>
            <a:xfrm flipH="1" flipV="1">
              <a:off x="2819410" y="4191000"/>
              <a:ext cx="2705773" cy="167863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73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𝑔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𝑔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(i.e. standard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dev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𝜎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dim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al)  functions: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e>
                          </m:ba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𝑔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e>
                          </m:ba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𝑔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Replace data matrix with:</a:t>
                </a:r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51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48672" y="4763030"/>
                <a:ext cx="5918928" cy="1790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𝑔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𝑔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𝑔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𝑔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72" y="4763030"/>
                <a:ext cx="5918928" cy="17901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1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discrimination: work in radial basis space,    With new data vector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𝑋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represented by: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bar>
                                        <m:barPr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𝑋</m:t>
                                          </m:r>
                                        </m:e>
                                      </m:ba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bar>
                                        <m:barPr>
                                          <m:ctrlPr>
                                            <a:rPr lang="en-US" sz="320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𝑔</m:t>
                                          </m:r>
                                        </m:e>
                                      </m:ba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bar>
                                        <m:barPr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𝑋</m:t>
                                          </m:r>
                                        </m:e>
                                      </m:ba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bar>
                                        <m:barPr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𝑔</m:t>
                                          </m:r>
                                        </m:e>
                                      </m:ba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253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r="-6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0" name="Rectangle 20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1" name="Rectangle 2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2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Toy E.g. 1:  Parallel Clouds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at data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outside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507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34433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EGIncDimClass1M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g, Toy E.g. 2:  Split   X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OK at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data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outside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4531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42936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Toy E.g. 3:  Donut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Mostly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good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Slight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mistake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for one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kernel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5555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2667000" y="3810000"/>
            <a:ext cx="1752600" cy="2057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</a:t>
            </a:r>
          </a:p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Example,  Main lessons:  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Generally good in regions with data,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Unpredictable where data are sparse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0" name="Rectangle 2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1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Method?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Embedding?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7602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50666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err="1"/>
              <a:t>Chalmer</a:t>
            </a:r>
            <a:r>
              <a:rPr lang="en-US" dirty="0"/>
              <a:t> Tomlinson: </a:t>
            </a: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Longitudinal Autism 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 smtClean="0"/>
              <a:t>Samuel </a:t>
            </a:r>
            <a:r>
              <a:rPr lang="en-US" dirty="0"/>
              <a:t>Rosin: </a:t>
            </a: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Horseshoe </a:t>
            </a:r>
            <a:r>
              <a:rPr lang="en-US" dirty="0"/>
              <a:t>Effect in Microbiome Data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 </a:t>
            </a:r>
          </a:p>
          <a:p>
            <a:pPr algn="ctr"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53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18171</TotalTime>
  <Words>1931</Words>
  <Application>Microsoft Office PowerPoint</Application>
  <PresentationFormat>On-screen Show (4:3)</PresentationFormat>
  <Paragraphs>900</Paragraphs>
  <Slides>94</Slides>
  <Notes>94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Arial Unicode MS</vt:lpstr>
      <vt:lpstr>Arial</vt:lpstr>
      <vt:lpstr>Cambria Math</vt:lpstr>
      <vt:lpstr>Times New Roman</vt:lpstr>
      <vt:lpstr>Wingdings</vt:lpstr>
      <vt:lpstr>8_Default Design</vt:lpstr>
      <vt:lpstr>Default Design</vt:lpstr>
      <vt:lpstr>5_Default Design</vt:lpstr>
      <vt:lpstr>2_Default Design</vt:lpstr>
      <vt:lpstr>Participant Presentation</vt:lpstr>
      <vt:lpstr>Classical Discrimination</vt:lpstr>
      <vt:lpstr>Classical Discrimination</vt:lpstr>
      <vt:lpstr>Classical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Participant Presentation</vt:lpstr>
    </vt:vector>
  </TitlesOfParts>
  <Company>Dell Computer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523</cp:revision>
  <dcterms:created xsi:type="dcterms:W3CDTF">2001-06-08T01:38:43Z</dcterms:created>
  <dcterms:modified xsi:type="dcterms:W3CDTF">2019-10-10T18:38:18Z</dcterms:modified>
</cp:coreProperties>
</file>