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9" r:id="rId2"/>
    <p:sldMasterId id="2147483760" r:id="rId3"/>
    <p:sldMasterId id="2147483773" r:id="rId4"/>
  </p:sldMasterIdLst>
  <p:notesMasterIdLst>
    <p:notesMasterId r:id="rId94"/>
  </p:notesMasterIdLst>
  <p:sldIdLst>
    <p:sldId id="1562" r:id="rId5"/>
    <p:sldId id="1441" r:id="rId6"/>
    <p:sldId id="1455" r:id="rId7"/>
    <p:sldId id="1461" r:id="rId8"/>
    <p:sldId id="1462" r:id="rId9"/>
    <p:sldId id="1463" r:id="rId10"/>
    <p:sldId id="1464" r:id="rId11"/>
    <p:sldId id="1471" r:id="rId12"/>
    <p:sldId id="1472" r:id="rId13"/>
    <p:sldId id="1475" r:id="rId14"/>
    <p:sldId id="1476" r:id="rId15"/>
    <p:sldId id="1483" r:id="rId16"/>
    <p:sldId id="1491" r:id="rId17"/>
    <p:sldId id="1492" r:id="rId18"/>
    <p:sldId id="1496" r:id="rId19"/>
    <p:sldId id="1497" r:id="rId20"/>
    <p:sldId id="1499" r:id="rId21"/>
    <p:sldId id="1501" r:id="rId22"/>
    <p:sldId id="1503" r:id="rId23"/>
    <p:sldId id="1508" r:id="rId24"/>
    <p:sldId id="1509" r:id="rId25"/>
    <p:sldId id="1510" r:id="rId26"/>
    <p:sldId id="1511" r:id="rId27"/>
    <p:sldId id="1512" r:id="rId28"/>
    <p:sldId id="1513" r:id="rId29"/>
    <p:sldId id="1514" r:id="rId30"/>
    <p:sldId id="1515" r:id="rId31"/>
    <p:sldId id="1516" r:id="rId32"/>
    <p:sldId id="1517" r:id="rId33"/>
    <p:sldId id="1518" r:id="rId34"/>
    <p:sldId id="1560" r:id="rId35"/>
    <p:sldId id="1520" r:id="rId36"/>
    <p:sldId id="1521" r:id="rId37"/>
    <p:sldId id="1522" r:id="rId38"/>
    <p:sldId id="1523" r:id="rId39"/>
    <p:sldId id="1524" r:id="rId40"/>
    <p:sldId id="1525" r:id="rId41"/>
    <p:sldId id="1526" r:id="rId42"/>
    <p:sldId id="1527" r:id="rId43"/>
    <p:sldId id="1532" r:id="rId44"/>
    <p:sldId id="1528" r:id="rId45"/>
    <p:sldId id="1529" r:id="rId46"/>
    <p:sldId id="1530" r:id="rId47"/>
    <p:sldId id="1320" r:id="rId48"/>
    <p:sldId id="1321" r:id="rId49"/>
    <p:sldId id="1322" r:id="rId50"/>
    <p:sldId id="1323" r:id="rId51"/>
    <p:sldId id="1324" r:id="rId52"/>
    <p:sldId id="1325" r:id="rId53"/>
    <p:sldId id="1326" r:id="rId54"/>
    <p:sldId id="1327" r:id="rId55"/>
    <p:sldId id="1328" r:id="rId56"/>
    <p:sldId id="1329" r:id="rId57"/>
    <p:sldId id="1330" r:id="rId58"/>
    <p:sldId id="1331" r:id="rId59"/>
    <p:sldId id="1332" r:id="rId60"/>
    <p:sldId id="1333" r:id="rId61"/>
    <p:sldId id="1027" r:id="rId62"/>
    <p:sldId id="1051" r:id="rId63"/>
    <p:sldId id="1052" r:id="rId64"/>
    <p:sldId id="1028" r:id="rId65"/>
    <p:sldId id="876" r:id="rId66"/>
    <p:sldId id="877" r:id="rId67"/>
    <p:sldId id="878" r:id="rId68"/>
    <p:sldId id="879" r:id="rId69"/>
    <p:sldId id="1556" r:id="rId70"/>
    <p:sldId id="1534" r:id="rId71"/>
    <p:sldId id="1535" r:id="rId72"/>
    <p:sldId id="1536" r:id="rId73"/>
    <p:sldId id="1537" r:id="rId74"/>
    <p:sldId id="1538" r:id="rId75"/>
    <p:sldId id="1539" r:id="rId76"/>
    <p:sldId id="1540" r:id="rId77"/>
    <p:sldId id="1541" r:id="rId78"/>
    <p:sldId id="1542" r:id="rId79"/>
    <p:sldId id="1543" r:id="rId80"/>
    <p:sldId id="1544" r:id="rId81"/>
    <p:sldId id="1545" r:id="rId82"/>
    <p:sldId id="1546" r:id="rId83"/>
    <p:sldId id="1547" r:id="rId84"/>
    <p:sldId id="1548" r:id="rId85"/>
    <p:sldId id="1549" r:id="rId86"/>
    <p:sldId id="1550" r:id="rId87"/>
    <p:sldId id="1551" r:id="rId88"/>
    <p:sldId id="1552" r:id="rId89"/>
    <p:sldId id="1553" r:id="rId90"/>
    <p:sldId id="1554" r:id="rId91"/>
    <p:sldId id="1555" r:id="rId92"/>
    <p:sldId id="1531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9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6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904EBD-5E1C-4B09-888A-B4966CD295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39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2EBEE07-5767-4886-AECA-A10C8FBA73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2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694E22-9AA9-4AF6-931F-0D4FA1CBAE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814A95E-2864-4D21-809C-FFE73F8958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7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B97556B-36BE-471A-AD26-34E53859CC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5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12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8C69C79-5809-47D4-B611-9005F7970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0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65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49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70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1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6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5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8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0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2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27098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7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95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29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1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69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07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8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61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009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5C80F7-5C9A-4A98-8A48-00E1DA837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96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9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C9C6A3-B8A6-49D5-ABEA-4D9824E50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046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153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52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2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53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28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0928882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D4319E-7495-4C48-AAE2-12A425A529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89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336745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848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79E56A5-4AB4-4482-B9CA-0A0AFE1274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35153270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70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3874327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9838521-8F48-4424-9580-0F390304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06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16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96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57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222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91257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848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328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8334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8702A7-0BC8-4BC1-95E7-BE65149B4B4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3105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E46A4-1729-470C-AB65-D4E42E9D6A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037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97877-9C67-4CE4-ACFE-451829A430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7210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3D4F9-9424-4583-ACCD-608C2346E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0818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4D153-D32F-406B-A69D-4646A57630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42085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FDB37-7609-4F1F-954C-A617889EFD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364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DA907-9ADD-40EC-92F9-C37BC433E6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964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390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588C-D755-4436-B967-C260D45190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8086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8D340-CB2F-46D5-8780-2840C5FD47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3196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4936C-9A94-4286-B9CB-1B40EA0F82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39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45EA-7E5D-4D59-8071-701765F35C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52056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9552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5986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CB796C-487B-4265-B3EE-4BF05FCEB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54723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63151-F544-40BB-AD45-1D0151ACC5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99649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EC626-1ACC-416B-9819-3E3BBA3116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2168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2DD81-7494-4F93-8DA5-51D485209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55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604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7480B-451F-4986-BDF0-BC1AD24F3A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3354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09376-2139-464B-AF76-6C67225252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7614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3ECE7-CB3F-4832-B97B-1F04C758F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5629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8BEA7-7BA3-45DF-8926-541D2D6AC9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23476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BA130-8188-4C5D-BD8A-512A71AE09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6065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FB2B3-B1C0-4865-A43F-C9EA7290E8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5611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AA047-D2F4-41F2-9AB7-6C63B719F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8988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E99A9-4B77-4FBE-A03E-5EA5480739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76560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2C82B-61F1-4EB0-9359-AA53771D03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172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1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1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2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9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6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6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6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8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891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982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204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138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395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74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87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185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59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585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44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3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6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10/22/2019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38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10/22/2019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3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Send Title: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 err="1"/>
              <a:t>Seoyoon</a:t>
            </a:r>
            <a:r>
              <a:rPr lang="en-US" sz="2400" dirty="0"/>
              <a:t> </a:t>
            </a:r>
            <a:r>
              <a:rPr lang="en-US" sz="2400" dirty="0" smtClean="0"/>
              <a:t>Cho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 smtClean="0"/>
              <a:t>Sumit</a:t>
            </a:r>
            <a:r>
              <a:rPr lang="en-US" sz="2400" dirty="0" smtClean="0"/>
              <a:t> </a:t>
            </a:r>
            <a:r>
              <a:rPr lang="en-US" sz="2400" dirty="0" err="1" smtClean="0"/>
              <a:t>Kar</a:t>
            </a:r>
            <a:endParaRPr lang="en-US" sz="24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Jose </a:t>
            </a:r>
            <a:r>
              <a:rPr lang="en-US" sz="2400" dirty="0" smtClean="0"/>
              <a:t>Sanchez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Yue </a:t>
            </a:r>
            <a:r>
              <a:rPr lang="en-US" sz="2400" dirty="0" smtClean="0"/>
              <a:t>Pan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David </a:t>
            </a:r>
            <a:r>
              <a:rPr lang="en-US" sz="2400" dirty="0" smtClean="0"/>
              <a:t>Bang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Dhruv</a:t>
            </a:r>
            <a:r>
              <a:rPr lang="en-US" sz="2400" dirty="0"/>
              <a:t> </a:t>
            </a:r>
            <a:r>
              <a:rPr lang="en-US" sz="2400" dirty="0" smtClean="0"/>
              <a:t>Patel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Wei </a:t>
            </a:r>
            <a:r>
              <a:rPr lang="en-US" sz="2400" dirty="0" err="1" smtClean="0"/>
              <a:t>Gu</a:t>
            </a:r>
            <a:endParaRPr lang="en-US" sz="24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Bohan</a:t>
            </a:r>
            <a:r>
              <a:rPr lang="en-US" sz="2400" dirty="0"/>
              <a:t> </a:t>
            </a:r>
            <a:r>
              <a:rPr lang="en-US" sz="2400" dirty="0" smtClean="0"/>
              <a:t>Li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Siqi</a:t>
            </a:r>
            <a:r>
              <a:rPr lang="en-US" sz="2400" dirty="0"/>
              <a:t> </a:t>
            </a:r>
            <a:r>
              <a:rPr lang="en-US" sz="2400" dirty="0" smtClean="0"/>
              <a:t>Xiang</a:t>
            </a:r>
            <a:endParaRPr lang="en-US" sz="24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Nicolas </a:t>
            </a:r>
            <a:r>
              <a:rPr lang="en-US" sz="2400" dirty="0" err="1" smtClean="0"/>
              <a:t>Wolczynski</a:t>
            </a:r>
            <a:endParaRPr lang="en-US" sz="24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Mingyi</a:t>
            </a:r>
            <a:r>
              <a:rPr lang="en-US" sz="24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53324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Example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4(?) Quite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Diverse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 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Perplexity = 30  (Default)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Keeps Local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Global</a:t>
            </a:r>
          </a:p>
          <a:p>
            <a:pPr marL="609600" indent="-609600" eaLnBrk="1" hangingPunct="1">
              <a:buFontTx/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Rearangement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3657600"/>
            <a:ext cx="4876800" cy="2278797"/>
            <a:chOff x="533400" y="3657600"/>
            <a:chExt cx="4876800" cy="2278797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105400"/>
              <a:ext cx="21531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And </a:t>
              </a:r>
              <a:r>
                <a:rPr lang="en-US" sz="2400" dirty="0" smtClean="0">
                  <a:solidFill>
                    <a:srgbClr val="C00000"/>
                  </a:solidFill>
                </a:rPr>
                <a:t>Outlier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Cluster is Split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743200" y="4343400"/>
              <a:ext cx="1143000" cy="12192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43200" y="3657600"/>
              <a:ext cx="2667000" cy="1905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5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 For some “margin” is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  </a:t>
                </a:r>
              </a:p>
              <a:p>
                <a:pPr marL="609600" indent="-6096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143" y="2133600"/>
            <a:ext cx="7653057" cy="4057996"/>
            <a:chOff x="805143" y="2133600"/>
            <a:chExt cx="7653057" cy="405799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048000" y="2133600"/>
              <a:ext cx="2209800" cy="3048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09600" indent="-609600">
                    <a:defRPr/>
                  </a:pPr>
                  <a:r>
                    <a:rPr lang="en-US" sz="3200" dirty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Note:   linear function of  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</m:oMath>
                  </a14:m>
                  <a:endParaRPr lang="en-US" sz="32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indent="-609600">
                    <a:defRPr/>
                  </a:pPr>
                  <a:r>
                    <a:rPr lang="en-US" sz="3200" dirty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	i.e. have found separating </a:t>
                  </a:r>
                  <a:r>
                    <a:rPr lang="en-US" sz="3200" dirty="0" smtClean="0">
                      <a:solidFill>
                        <a:srgbClr val="000000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hyperplane</a:t>
                  </a:r>
                  <a:endParaRPr lang="en-US" sz="32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1990" t="-7345" r="-1115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15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Computational Point: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Classifier only depends on data through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590800"/>
            <a:ext cx="2819400" cy="2133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an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Embedding Map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Φ</m:t>
                    </m:r>
                    <m:d>
                      <m:dPr>
                        <m:ctrlPr>
                          <a:rPr lang="el-GR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e.g.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𝑏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Straightforward application of embedding 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loses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inner product advantage </a:t>
                </a:r>
              </a:p>
            </p:txBody>
          </p:sp>
        </mc:Choice>
        <mc:Fallback xmlns="">
          <p:sp>
            <p:nvSpPr>
              <p:cNvPr id="61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333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Φ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7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Difference from 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248400" y="1752601"/>
            <a:ext cx="381000" cy="12954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6286500" y="4305300"/>
            <a:ext cx="381000" cy="1828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38900" y="2590801"/>
            <a:ext cx="38100" cy="2438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vs. Explicit Embedding: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only via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Retains optimization advantage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used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commonly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to explicit embedding?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 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Explored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Mercer’s Theorem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data matrix with:</a:t>
                </a: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1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Regularization Parameter C: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Controls penalty for violation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lying on wrong side of plane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in slack variables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Affects performance of SVM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Toy Example: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Spherical Gaussian data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Called </a:t>
            </a:r>
            <a:r>
              <a:rPr lang="en-US" sz="2400" i="1" dirty="0" smtClean="0">
                <a:solidFill>
                  <a:srgbClr val="000000"/>
                </a:solidFill>
              </a:rPr>
              <a:t>Hard Margin</a:t>
            </a:r>
            <a:r>
              <a:rPr lang="en-US" sz="2400" dirty="0" smtClean="0">
                <a:solidFill>
                  <a:srgbClr val="000000"/>
                </a:solidFill>
              </a:rPr>
              <a:t> SVM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Thus </a:t>
            </a:r>
            <a:r>
              <a:rPr lang="en-US" sz="2400" u="sng" dirty="0" smtClean="0">
                <a:solidFill>
                  <a:srgbClr val="000000"/>
                </a:solidFill>
              </a:rPr>
              <a:t>Less Generalizable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(For This Data Set)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Large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Lots of Data Piling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Large Angle to Optimal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7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4478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4" t="36599" r="40311" b="17954"/>
          <a:stretch/>
        </p:blipFill>
        <p:spPr>
          <a:xfrm>
            <a:off x="3794760" y="1524000"/>
            <a:ext cx="5349240" cy="53491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1676400"/>
            <a:ext cx="5867400" cy="914400"/>
            <a:chOff x="228600" y="1676400"/>
            <a:chExt cx="5867400" cy="91440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5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Small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057400"/>
              <a:ext cx="15240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384849" y="1907233"/>
              <a:ext cx="1187151" cy="416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3272135"/>
            <a:ext cx="6705600" cy="1147465"/>
            <a:chOff x="152400" y="3576935"/>
            <a:chExt cx="6705600" cy="1147465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3576935"/>
              <a:ext cx="357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Smaller Angle to Optimal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3"/>
            </p:cNvCxnSpPr>
            <p:nvPr/>
          </p:nvCxnSpPr>
          <p:spPr>
            <a:xfrm>
              <a:off x="3726455" y="3807768"/>
              <a:ext cx="259814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243840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 Apparent Data Piling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49133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So </a:t>
            </a:r>
            <a:r>
              <a:rPr lang="en-US" sz="2400" u="sng" dirty="0" smtClean="0">
                <a:solidFill>
                  <a:srgbClr val="000000"/>
                </a:solidFill>
              </a:rPr>
              <a:t>More Generalizable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78673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Connection to MD?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67735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Add MD Axis to Plot</a:t>
            </a:r>
            <a:endParaRPr lang="en-US" sz="2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Put MD on horizontal axis</a:t>
                </a: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5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2095500"/>
            <a:ext cx="56388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733800"/>
            <a:ext cx="1430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Note: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For C Small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SVM </a:t>
            </a:r>
            <a:r>
              <a:rPr lang="en-US" dirty="0" err="1" smtClean="0">
                <a:solidFill>
                  <a:schemeClr val="bg2"/>
                </a:solidFill>
              </a:rPr>
              <a:t>Dir’n</a:t>
            </a:r>
            <a:r>
              <a:rPr lang="en-US" dirty="0" smtClean="0">
                <a:solidFill>
                  <a:schemeClr val="bg2"/>
                </a:solidFill>
              </a:rPr>
              <a:t> =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= MD </a:t>
            </a:r>
            <a:r>
              <a:rPr lang="en-US" dirty="0" err="1" smtClean="0">
                <a:solidFill>
                  <a:schemeClr val="bg2"/>
                </a:solidFill>
              </a:rPr>
              <a:t>Dir’n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Put MD on horizontal axis</a:t>
                </a: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563" t="42535" r="40937" b="17844"/>
          <a:stretch/>
        </p:blipFill>
        <p:spPr>
          <a:xfrm>
            <a:off x="4206240" y="2194591"/>
            <a:ext cx="4937760" cy="466340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2362200"/>
            <a:ext cx="6096000" cy="832645"/>
            <a:chOff x="228600" y="1676400"/>
            <a:chExt cx="6096000" cy="832645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Large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76800" y="1975645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402482" y="1907233"/>
              <a:ext cx="1474318" cy="335112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28600" y="34245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SVM </a:t>
            </a:r>
            <a:r>
              <a:rPr lang="en-US" sz="2400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MD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253335"/>
            <a:ext cx="320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Yet Same for Small C!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710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(For This Data Set)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3881735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Hard Margin SVM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Clearly Different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Mathematics Behind This: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Carmichael &amp; Marron (2017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Small C in General:   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Trimmed Mean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Small Range Between That &amp; Hard Margin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Established Useful Bounds on Ends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 r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Extension: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Multi-Class SVMs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Hsu &amp; Lin (2002)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Lee, Lin,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for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Based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variation???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 Selection: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Joachims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(2000)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 (1999, 2003)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251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Improvement of SVM for </a:t>
                </a:r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e.g.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(similar to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earlier movie)  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MDP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8100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Feels Small Scale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Noise Artifacts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239869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Similarly Feels Small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Scale Noise Artifacts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 (2006)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CRAN (2014)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Toh et al (1999)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Sparse DWD:    Wang &amp; Zou (2016)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Faster Version: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Lam et al. (2018)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(Against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Heterogeneity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Version:</a:t>
            </a:r>
          </a:p>
          <a:p>
            <a:pPr marL="609600" indent="-609600" algn="ctr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Wang &amp; Zou  (2016)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0" y="3283803"/>
            <a:ext cx="3124200" cy="1364397"/>
            <a:chOff x="5715000" y="3283803"/>
            <a:chExt cx="3124200" cy="1364397"/>
          </a:xfrm>
        </p:grpSpPr>
        <p:sp>
          <p:nvSpPr>
            <p:cNvPr id="2" name="TextBox 1"/>
            <p:cNvSpPr txBox="1"/>
            <p:nvPr/>
          </p:nvSpPr>
          <p:spPr>
            <a:xfrm>
              <a:off x="6993823" y="3283803"/>
              <a:ext cx="1845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Will Discuss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More Later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715000" y="4038600"/>
              <a:ext cx="1278823" cy="609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19316" y="1783140"/>
            <a:ext cx="361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Approach: </a:t>
            </a:r>
            <a:r>
              <a:rPr lang="en-US" sz="2400" dirty="0">
                <a:solidFill>
                  <a:srgbClr val="000000"/>
                </a:solidFill>
              </a:rPr>
              <a:t>three-block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semiproximal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alternating 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direction </a:t>
            </a:r>
            <a:r>
              <a:rPr lang="en-US" sz="2400" dirty="0">
                <a:solidFill>
                  <a:srgbClr val="000000"/>
                </a:solidFill>
              </a:rPr>
              <a:t>method of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6218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779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Example:   Raw Data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Long Stretched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Clusters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Small Cluster?</a:t>
                </a:r>
                <a:endParaRPr lang="en-US" sz="3200" dirty="0" smtClean="0">
                  <a:solidFill>
                    <a:srgbClr val="FF0000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4"/>
                <a:stretch>
                  <a:fillRect l="-1801"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Caution: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Early DWD Versions Assumed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(Balanced Sampling)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Version: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Qiao et al. (2010)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Includes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Arbitrary Class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Priors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3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1600" y="2438400"/>
            <a:ext cx="3579570" cy="1745397"/>
            <a:chOff x="5181600" y="2438400"/>
            <a:chExt cx="3579570" cy="1745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If Not, Cutoff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400" dirty="0" smtClean="0">
                      <a:solidFill>
                        <a:schemeClr val="bg2"/>
                      </a:solidFill>
                    </a:rPr>
                    <a:t> Is Wrong,</a:t>
                  </a:r>
                </a:p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Can Give Poor Results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352800"/>
                  <a:ext cx="357957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555" t="-5147" r="-2215" b="-16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V="1">
              <a:off x="7010400" y="2438400"/>
              <a:ext cx="457200" cy="914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2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Overall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different known phenomena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Sample Sizes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=25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wide range of dimensions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=10, 40, 100, 400, 1600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Criterion for Comparison: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100 Simulated Experiments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Each had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=25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Training Data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Assessed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200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Test Data Points</a:t>
                </a:r>
              </a:p>
              <a:p>
                <a:pPr marL="609600" indent="-609600" eaLnBrk="1" hangingPunct="1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Recorded Misclassification Proportion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8121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setup as before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 shifted in dim 1 only,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methods pretty good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Harder problem for higher dimension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noticeably worse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best (Likelihood method)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MD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46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Coarse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vs. </a:t>
            </a:r>
            <a:r>
              <a:rPr lang="en-US" sz="32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Blues</a:t>
            </a:r>
            <a:endParaRPr lang="en-US" sz="3200" dirty="0" smtClean="0">
              <a:solidFill>
                <a:srgbClr val="00B0F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±100,  dim. 2  ±500,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is a disaster,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is best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SVM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9251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Wobble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±0.1,  rand dim  ±100,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still very bad,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loses (affected by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 push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slightly better (by 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ted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influence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9672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0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Every Dog Has his Day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Microarray for Measuring Gene Expression</a:t>
            </a:r>
          </a:p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 Style:  Arrays Printed in 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184" y="4108703"/>
            <a:ext cx="4789716" cy="2749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" y="4108704"/>
            <a:ext cx="4112195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Locality!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Perou et al (2000)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 et al (2004)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25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 Behind Adjustment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7696200" cy="17526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Approach:         Alter et al (2000)</a:t>
            </a:r>
          </a:p>
          <a:p>
            <a:pPr marL="457200" indent="-457200" eaLnBrk="1" hangingPunct="1"/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Squash Out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PC1 direction</a:t>
            </a:r>
          </a:p>
          <a:p>
            <a:pPr marL="457200" indent="-457200"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Eliminates variation in that direction</a:t>
            </a:r>
          </a:p>
        </p:txBody>
      </p:sp>
      <p:pic>
        <p:nvPicPr>
          <p:cNvPr id="3" name="BiasAdjustToyEgEasy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965200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213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PC 1 Direction feels </a:t>
            </a:r>
            <a:r>
              <a:rPr lang="en-US" sz="2800" i="1" dirty="0" smtClean="0">
                <a:solidFill>
                  <a:srgbClr val="000000"/>
                </a:solidFill>
                <a:latin typeface="Tahoma" charset="0"/>
              </a:rPr>
              <a:t>variation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, not classes</a:t>
            </a:r>
          </a:p>
          <a:p>
            <a:pPr eaLnBrk="1" hangingPunct="1"/>
            <a:endParaRPr lang="en-US" sz="1200" dirty="0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Also eliminates (important?) within class variation</a:t>
            </a:r>
          </a:p>
        </p:txBody>
      </p:sp>
      <p:pic>
        <p:nvPicPr>
          <p:cNvPr id="3" name="BiasAdjustToyEgMedium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11176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Why not PC1?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88169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Direction driven by </a:t>
            </a:r>
            <a:r>
              <a:rPr lang="en-US" sz="2800" i="1" dirty="0" smtClean="0">
                <a:solidFill>
                  <a:srgbClr val="000000"/>
                </a:solidFill>
                <a:latin typeface="Tahoma" charset="0"/>
              </a:rPr>
              <a:t>classes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 smtClean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</a:rPr>
              <a:t> “Sliding” maintains (important?) within class variation</a:t>
            </a:r>
          </a:p>
        </p:txBody>
      </p:sp>
      <p:pic>
        <p:nvPicPr>
          <p:cNvPr id="3" name="BiasAdjustToyEgMedium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600" y="1143000"/>
            <a:ext cx="6756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g. even worse for PCA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02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  PC1 direction is worst possible</a:t>
            </a:r>
            <a:endParaRPr lang="en-US" sz="3200" i="1" smtClean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P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easy for DWD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2358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000000"/>
                </a:solidFill>
                <a:latin typeface="Tahoma" charset="0"/>
              </a:rPr>
              <a:t>Since DWD uses class label information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" name="BiasAdjustToyEg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200" y="1066800"/>
            <a:ext cx="7264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Raw Breast Cancer data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325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8364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Batch Colors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4927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tx1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Greens</a:t>
            </a:r>
            <a:endParaRPr lang="en-US" sz="3200" dirty="0" smtClean="0">
              <a:solidFill>
                <a:srgbClr val="00B050"/>
              </a:solidFill>
              <a:latin typeface="Arial Unicode MS" pitchFamily="34" charset="-128"/>
              <a:ea typeface="Cambria Math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463" y="2195554"/>
            <a:ext cx="6035537" cy="46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Colors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0893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Col. &amp; Symbols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573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Biological Class Symbols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9603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1948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71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7978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PCA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908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Colored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727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Colored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9725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775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Not More Widely Used?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Needs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Visualization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Clever Solution:</a:t>
                </a:r>
              </a:p>
              <a:p>
                <a:pPr marL="609600" indent="-609600"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t-SNE Visualization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t-distributed Stochastic Neighbor Embedding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Maaten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Hinton (2008)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Batch 1,2 vs. 3 DWD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299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Adjusted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7839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B1,2 vs. 3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PCs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810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34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DWD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784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B1 vs. 2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endParaRPr lang="en-US" altLang="ko-KR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418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5 PC view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1542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4 PC view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874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96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9568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Bryce Rowland: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NMF </a:t>
            </a:r>
            <a:r>
              <a:rPr lang="en-US" dirty="0"/>
              <a:t>for Hi-C </a:t>
            </a:r>
            <a:r>
              <a:rPr lang="en-US" dirty="0" smtClean="0"/>
              <a:t>Data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Thomas </a:t>
            </a:r>
            <a:r>
              <a:rPr lang="en-US" dirty="0"/>
              <a:t>Keefe: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/>
              <a:t>Wavelet </a:t>
            </a:r>
            <a:r>
              <a:rPr lang="en-US" dirty="0" smtClean="0"/>
              <a:t>Bases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Feng </a:t>
            </a:r>
            <a:r>
              <a:rPr lang="en-US" dirty="0"/>
              <a:t>Cheng: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Magnetic </a:t>
            </a:r>
            <a:r>
              <a:rPr lang="en-US" dirty="0"/>
              <a:t>Resonance </a:t>
            </a:r>
            <a:r>
              <a:rPr lang="en-US" dirty="0" smtClean="0"/>
              <a:t>Fingerprinting</a:t>
            </a:r>
          </a:p>
        </p:txBody>
      </p:sp>
    </p:spTree>
    <p:extLst>
      <p:ext uri="{BB962C8B-B14F-4D97-AF65-F5344CB8AC3E}">
        <p14:creationId xmlns:p14="http://schemas.microsoft.com/office/powerpoint/2010/main" val="426445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t-SNE Visualization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MDS Type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Representers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2438400"/>
            <a:ext cx="2971800" cy="914400"/>
            <a:chOff x="4495800" y="2438400"/>
            <a:chExt cx="2971800" cy="914400"/>
          </a:xfrm>
        </p:grpSpPr>
        <p:sp>
          <p:nvSpPr>
            <p:cNvPr id="2" name="Down Arrow 1"/>
            <p:cNvSpPr/>
            <p:nvPr/>
          </p:nvSpPr>
          <p:spPr>
            <a:xfrm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FF0000"/>
                </a:gs>
              </a:gsLst>
              <a:lin ang="5400000" scaled="0"/>
            </a:gradFill>
            <a:ln w="508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05066" y="2438400"/>
              <a:ext cx="24625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Gaussian Kernel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Transformation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3962400"/>
            <a:ext cx="2753598" cy="914400"/>
            <a:chOff x="4495800" y="2438400"/>
            <a:chExt cx="2753598" cy="914400"/>
          </a:xfrm>
        </p:grpSpPr>
        <p:sp>
          <p:nvSpPr>
            <p:cNvPr id="24" name="Down Arrow 23"/>
            <p:cNvSpPr/>
            <p:nvPr/>
          </p:nvSpPr>
          <p:spPr>
            <a:xfrm rot="10800000">
              <a:off x="4495800" y="2438400"/>
              <a:ext cx="457200" cy="914400"/>
            </a:xfrm>
            <a:prstGeom prst="downArrow">
              <a:avLst/>
            </a:prstGeom>
            <a:gradFill>
              <a:gsLst>
                <a:gs pos="0">
                  <a:schemeClr val="tx1"/>
                </a:gs>
                <a:gs pos="97000">
                  <a:srgbClr val="7030A0"/>
                </a:gs>
              </a:gsLst>
              <a:lin ang="5400000" scaled="0"/>
            </a:gradFill>
            <a:ln w="508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5066" y="2438400"/>
              <a:ext cx="2244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Cauchy Kernel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Transformation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7466" y="1868269"/>
            <a:ext cx="3757934" cy="798731"/>
            <a:chOff x="1447800" y="1868269"/>
            <a:chExt cx="3757934" cy="798731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1868269"/>
              <a:ext cx="2052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Induces Kernel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PCA Type Locality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3500734" y="2191435"/>
              <a:ext cx="1705000" cy="47556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3400" y="4268567"/>
            <a:ext cx="4572000" cy="646331"/>
            <a:chOff x="1447800" y="1868269"/>
            <a:chExt cx="4572000" cy="646331"/>
          </a:xfrm>
        </p:grpSpPr>
        <p:sp>
          <p:nvSpPr>
            <p:cNvPr id="31" name="TextBox 30"/>
            <p:cNvSpPr txBox="1"/>
            <p:nvPr/>
          </p:nvSpPr>
          <p:spPr>
            <a:xfrm>
              <a:off x="1447800" y="1868269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Pushes</a:t>
              </a:r>
              <a:r>
                <a:rPr lang="en-US" dirty="0" smtClean="0">
                  <a:solidFill>
                    <a:srgbClr val="000000"/>
                  </a:solidFill>
                </a:rPr>
                <a:t> Away</a:t>
              </a:r>
            </a:p>
            <a:p>
              <a:r>
                <a:rPr lang="en-US" u="sng" dirty="0" smtClean="0">
                  <a:solidFill>
                    <a:srgbClr val="000000"/>
                  </a:solidFill>
                </a:rPr>
                <a:t>Farther</a:t>
              </a:r>
              <a:r>
                <a:rPr lang="en-US" dirty="0" smtClean="0">
                  <a:solidFill>
                    <a:srgbClr val="000000"/>
                  </a:solidFill>
                </a:rPr>
                <a:t> Points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>
            <a:xfrm flipV="1">
              <a:off x="3081581" y="1868269"/>
              <a:ext cx="2938219" cy="3231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638800" y="3810000"/>
            <a:ext cx="3073966" cy="2590800"/>
            <a:chOff x="5638800" y="3810000"/>
            <a:chExt cx="3073966" cy="2590800"/>
          </a:xfrm>
        </p:grpSpPr>
        <p:sp>
          <p:nvSpPr>
            <p:cNvPr id="12" name="TextBox 11"/>
            <p:cNvSpPr txBox="1"/>
            <p:nvPr/>
          </p:nvSpPr>
          <p:spPr>
            <a:xfrm>
              <a:off x="6553200" y="5754469"/>
              <a:ext cx="2159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Optimization: Make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Close As Possible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H="1" flipV="1">
              <a:off x="5638800" y="3810000"/>
              <a:ext cx="1994183" cy="194446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5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9184</TotalTime>
  <Words>1811</Words>
  <Application>Microsoft Office PowerPoint</Application>
  <PresentationFormat>On-screen Show (4:3)</PresentationFormat>
  <Paragraphs>634</Paragraphs>
  <Slides>89</Slides>
  <Notes>89</Notes>
  <HiddenSlides>0</HiddenSlides>
  <MMClips>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Arial Unicode MS</vt:lpstr>
      <vt:lpstr>Gulim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8_Default Design</vt:lpstr>
      <vt:lpstr>15_Default Design</vt:lpstr>
      <vt:lpstr>2_Default Design</vt:lpstr>
      <vt:lpstr>Equation</vt:lpstr>
      <vt:lpstr>Participant Presentations</vt:lpstr>
      <vt:lpstr>Kernel Embedding</vt:lpstr>
      <vt:lpstr>Kernel Embedding</vt:lpstr>
      <vt:lpstr>Kernel PCA</vt:lpstr>
      <vt:lpstr>Kernel PCA</vt:lpstr>
      <vt:lpstr>Kernel PCA</vt:lpstr>
      <vt:lpstr>Kernel PCA</vt:lpstr>
      <vt:lpstr>Kernel PCA</vt:lpstr>
      <vt:lpstr>t-SNE Visualization</vt:lpstr>
      <vt:lpstr>t-SNE Visualization</vt:lpstr>
      <vt:lpstr>t-SNE Visualization</vt:lpstr>
      <vt:lpstr>Support Vector Machines</vt:lpstr>
      <vt:lpstr>Support Vector Machines</vt:lpstr>
      <vt:lpstr>Support Vector Machines</vt:lpstr>
      <vt:lpstr>SVMs, Optimization Viewpoint</vt:lpstr>
      <vt:lpstr>SVMs, Computation</vt:lpstr>
      <vt:lpstr>SVMs, Comput’n &amp; Embedding</vt:lpstr>
      <vt:lpstr>SVMs, Comput’n &amp; Embedding</vt:lpstr>
      <vt:lpstr>SVMs, Comput’n &amp; Embedding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Support Vector Machines</vt:lpstr>
      <vt:lpstr>Support Vector Machines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Batch and Source Adjustment</vt:lpstr>
      <vt:lpstr>Batch and Source Adjustment</vt:lpstr>
      <vt:lpstr>Batch and Source Adjustment</vt:lpstr>
      <vt:lpstr>Idea Behind Adjustment</vt:lpstr>
      <vt:lpstr>DWD:  Why not PC1?</vt:lpstr>
      <vt:lpstr>DWD:  Why not PC1?</vt:lpstr>
      <vt:lpstr>E. g. even worse for PCA</vt:lpstr>
      <vt:lpstr>But easy for DWD</vt:lpstr>
      <vt:lpstr>Batch and Source Adjustment</vt:lpstr>
      <vt:lpstr>Source Batch Adj:  Raw Breast Cancer data</vt:lpstr>
      <vt:lpstr>Source Batch Adj:  Source Colors</vt:lpstr>
      <vt:lpstr>Source Batch Adj:  Batch Colors</vt:lpstr>
      <vt:lpstr>Source Batch Adj:  Biological Class Colors</vt:lpstr>
      <vt:lpstr>Source Batch Adj:  Biological Class Col. &amp; Symbols</vt:lpstr>
      <vt:lpstr>Source Batch Adj:  Biological Class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Source Adj’d, Class Colored</vt:lpstr>
      <vt:lpstr>Source Batch Adj:  Source Adj’d, Batch Colored</vt:lpstr>
      <vt:lpstr>Source Batch Adj:  Source Adj’d, 5 PCs</vt:lpstr>
      <vt:lpstr>Source Batch Adj:  S. Adj’d, Batch 1,2 vs. 3 DWD</vt:lpstr>
      <vt:lpstr>Source Batch Adj:  S. &amp; B1,2 vs. 3 Adjusted</vt:lpstr>
      <vt:lpstr>Source Batch Adj:  S. &amp; B1,2 vs. 3 Adj’d, 5 PCs</vt:lpstr>
      <vt:lpstr>Source Batch Adj:  S. &amp; B Adj’d, B1 vs. 2 DWD</vt:lpstr>
      <vt:lpstr>Source Batch Adj:  S. &amp; B Adj’d, B1 vs. 2 Adj’d</vt:lpstr>
      <vt:lpstr>Source Batch Adj:  S. &amp; B Adj’d, 5 PC view</vt:lpstr>
      <vt:lpstr>Source Batch Adj:  S. &amp; B Adj’d, 4 PC view</vt:lpstr>
      <vt:lpstr>Source Batch Adj:  S. &amp; B Adj’d, Class Colors</vt:lpstr>
      <vt:lpstr>Source Batch Adj:  S. &amp; B Adj’d, Adj’d PCA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299</cp:revision>
  <dcterms:created xsi:type="dcterms:W3CDTF">2001-06-08T01:38:43Z</dcterms:created>
  <dcterms:modified xsi:type="dcterms:W3CDTF">2019-10-22T18:02:42Z</dcterms:modified>
</cp:coreProperties>
</file>