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760" r:id="rId2"/>
    <p:sldMasterId id="2147483773" r:id="rId3"/>
    <p:sldMasterId id="2147483785" r:id="rId4"/>
    <p:sldMasterId id="2147483800" r:id="rId5"/>
  </p:sldMasterIdLst>
  <p:notesMasterIdLst>
    <p:notesMasterId r:id="rId122"/>
  </p:notesMasterIdLst>
  <p:sldIdLst>
    <p:sldId id="1425" r:id="rId6"/>
    <p:sldId id="1446" r:id="rId7"/>
    <p:sldId id="1448" r:id="rId8"/>
    <p:sldId id="1450" r:id="rId9"/>
    <p:sldId id="1458" r:id="rId10"/>
    <p:sldId id="1466" r:id="rId11"/>
    <p:sldId id="1467" r:id="rId12"/>
    <p:sldId id="1468" r:id="rId13"/>
    <p:sldId id="1477" r:id="rId14"/>
    <p:sldId id="1479" r:id="rId15"/>
    <p:sldId id="1481" r:id="rId16"/>
    <p:sldId id="1482" r:id="rId17"/>
    <p:sldId id="1498" r:id="rId18"/>
    <p:sldId id="1499" r:id="rId19"/>
    <p:sldId id="1511" r:id="rId20"/>
    <p:sldId id="1512" r:id="rId21"/>
    <p:sldId id="1513" r:id="rId22"/>
    <p:sldId id="1514" r:id="rId23"/>
    <p:sldId id="1515" r:id="rId24"/>
    <p:sldId id="1516" r:id="rId25"/>
    <p:sldId id="1517" r:id="rId26"/>
    <p:sldId id="1518" r:id="rId27"/>
    <p:sldId id="1519" r:id="rId28"/>
    <p:sldId id="1520" r:id="rId29"/>
    <p:sldId id="1521" r:id="rId30"/>
    <p:sldId id="1522" r:id="rId31"/>
    <p:sldId id="1523" r:id="rId32"/>
    <p:sldId id="1524" r:id="rId33"/>
    <p:sldId id="1525" r:id="rId34"/>
    <p:sldId id="1526" r:id="rId35"/>
    <p:sldId id="1527" r:id="rId36"/>
    <p:sldId id="1528" r:id="rId37"/>
    <p:sldId id="1529" r:id="rId38"/>
    <p:sldId id="1530" r:id="rId39"/>
    <p:sldId id="1531" r:id="rId40"/>
    <p:sldId id="1532" r:id="rId41"/>
    <p:sldId id="1533" r:id="rId42"/>
    <p:sldId id="1534" r:id="rId43"/>
    <p:sldId id="1535" r:id="rId44"/>
    <p:sldId id="1536" r:id="rId45"/>
    <p:sldId id="1537" r:id="rId46"/>
    <p:sldId id="1538" r:id="rId47"/>
    <p:sldId id="1539" r:id="rId48"/>
    <p:sldId id="1540" r:id="rId49"/>
    <p:sldId id="1541" r:id="rId50"/>
    <p:sldId id="1341" r:id="rId51"/>
    <p:sldId id="1342" r:id="rId52"/>
    <p:sldId id="1343" r:id="rId53"/>
    <p:sldId id="1344" r:id="rId54"/>
    <p:sldId id="1345" r:id="rId55"/>
    <p:sldId id="1346" r:id="rId56"/>
    <p:sldId id="1347" r:id="rId57"/>
    <p:sldId id="1348" r:id="rId58"/>
    <p:sldId id="1349" r:id="rId59"/>
    <p:sldId id="1350" r:id="rId60"/>
    <p:sldId id="1351" r:id="rId61"/>
    <p:sldId id="1352" r:id="rId62"/>
    <p:sldId id="1353" r:id="rId63"/>
    <p:sldId id="1354" r:id="rId64"/>
    <p:sldId id="1355" r:id="rId65"/>
    <p:sldId id="1356" r:id="rId66"/>
    <p:sldId id="1357" r:id="rId67"/>
    <p:sldId id="1358" r:id="rId68"/>
    <p:sldId id="1359" r:id="rId69"/>
    <p:sldId id="1360" r:id="rId70"/>
    <p:sldId id="1361" r:id="rId71"/>
    <p:sldId id="1362" r:id="rId72"/>
    <p:sldId id="1363" r:id="rId73"/>
    <p:sldId id="1364" r:id="rId74"/>
    <p:sldId id="1365" r:id="rId75"/>
    <p:sldId id="1570" r:id="rId76"/>
    <p:sldId id="1571" r:id="rId77"/>
    <p:sldId id="1572" r:id="rId78"/>
    <p:sldId id="1573" r:id="rId79"/>
    <p:sldId id="1574" r:id="rId80"/>
    <p:sldId id="1575" r:id="rId81"/>
    <p:sldId id="1576" r:id="rId82"/>
    <p:sldId id="1577" r:id="rId83"/>
    <p:sldId id="1578" r:id="rId84"/>
    <p:sldId id="1579" r:id="rId85"/>
    <p:sldId id="1580" r:id="rId86"/>
    <p:sldId id="1581" r:id="rId87"/>
    <p:sldId id="1582" r:id="rId88"/>
    <p:sldId id="1583" r:id="rId89"/>
    <p:sldId id="1584" r:id="rId90"/>
    <p:sldId id="1585" r:id="rId91"/>
    <p:sldId id="1587" r:id="rId92"/>
    <p:sldId id="1588" r:id="rId93"/>
    <p:sldId id="1625" r:id="rId94"/>
    <p:sldId id="1589" r:id="rId95"/>
    <p:sldId id="1590" r:id="rId96"/>
    <p:sldId id="1591" r:id="rId97"/>
    <p:sldId id="1592" r:id="rId98"/>
    <p:sldId id="1593" r:id="rId99"/>
    <p:sldId id="1594" r:id="rId100"/>
    <p:sldId id="1595" r:id="rId101"/>
    <p:sldId id="1596" r:id="rId102"/>
    <p:sldId id="1597" r:id="rId103"/>
    <p:sldId id="1598" r:id="rId104"/>
    <p:sldId id="1599" r:id="rId105"/>
    <p:sldId id="1600" r:id="rId106"/>
    <p:sldId id="1601" r:id="rId107"/>
    <p:sldId id="1603" r:id="rId108"/>
    <p:sldId id="1604" r:id="rId109"/>
    <p:sldId id="1605" r:id="rId110"/>
    <p:sldId id="1606" r:id="rId111"/>
    <p:sldId id="1607" r:id="rId112"/>
    <p:sldId id="1608" r:id="rId113"/>
    <p:sldId id="1609" r:id="rId114"/>
    <p:sldId id="1610" r:id="rId115"/>
    <p:sldId id="1611" r:id="rId116"/>
    <p:sldId id="1614" r:id="rId117"/>
    <p:sldId id="1615" r:id="rId118"/>
    <p:sldId id="1616" r:id="rId119"/>
    <p:sldId id="1617" r:id="rId120"/>
    <p:sldId id="1424" r:id="rId1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B279"/>
    <a:srgbClr val="DA71FF"/>
    <a:srgbClr val="D357FF"/>
    <a:srgbClr val="D1FFD1"/>
    <a:srgbClr val="E1FFE1"/>
    <a:srgbClr val="C8C8FF"/>
    <a:srgbClr val="E1E0FF"/>
    <a:srgbClr val="C8F4FF"/>
    <a:srgbClr val="FFDD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907" autoAdjust="0"/>
  </p:normalViewPr>
  <p:slideViewPr>
    <p:cSldViewPr>
      <p:cViewPr varScale="1">
        <p:scale>
          <a:sx n="99" d="100"/>
          <a:sy n="99" d="100"/>
        </p:scale>
        <p:origin x="15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12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16" Type="http://schemas.openxmlformats.org/officeDocument/2006/relationships/slide" Target="slides/slide111.xml"/><Relationship Id="rId124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theme" Target="theme/theme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B8D27CA-2D5D-489C-9D1E-0057729DA34A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898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DAD4E2A-04F2-4CF4-8F17-57496305192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084057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4B5DC0-B8CF-44F8-AD43-5103565855E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662107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4B5DC0-B8CF-44F8-AD43-5103565855E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253449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624F68-7683-4184-BA7B-DBCE622C3E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694961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121F1E-750B-46AC-9E1D-A244C641C9A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414316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890AA4-761A-47D4-ABE5-577A737842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324511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890AA4-761A-47D4-ABE5-577A737842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753763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890AA4-761A-47D4-ABE5-577A737842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665721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890AA4-761A-47D4-ABE5-577A737842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410215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890AA4-761A-47D4-ABE5-577A737842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538208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890AA4-761A-47D4-ABE5-577A737842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644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11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25815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5BB927-47DB-4A46-9CBB-65338F61A1F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399131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714A50-AFD6-42F9-A517-594E1DE3CDC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521143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040641-E4CE-43AF-AF0A-E8DBCA5B18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382670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837711-6CA0-4632-928A-ED8A140ABB8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8636189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85240C-A619-4AEB-82AE-ACFAB3E83B7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346996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77A71D-C689-40CD-810C-49014A4296F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758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A1A55D-EA3F-4EBD-A1F8-167FF6A7B14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996909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8D27CA-2D5D-489C-9D1E-0057729DA3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543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0FF0B4-ED64-48A8-B33B-E56CEF22DD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9034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4BF3D974-8C72-48A9-B0D8-22E87218573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37979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4BF5EAB-8533-4166-9173-28AF6A76D99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28715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E4E99A9-4B77-4FBE-A03E-5EA54807394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0909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3222C82B-61F1-4EB0-9359-AA53771D036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16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938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456D3E-64FD-4CE3-AD47-065E3318B3E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7694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903932-DD54-4646-9B3D-3E758D5DBC7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55179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0903932-DD54-4646-9B3D-3E758D5DBC76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94437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C5077B5-AF62-47F7-8FE2-823B91EDF75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7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D7C1D1D-591E-4445-B475-B3FEFF6025F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20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71941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F61C3557-D25E-47FB-9F02-19F33A230864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21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17760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F86BF3-385B-479D-B840-94D0935C5F35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337600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C6C6A6-A21C-4F0C-8587-C5A498988DF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76863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A291E7-E007-4764-943D-306D2C3046E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686630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A50754-5815-43E8-AA6A-80914F5363F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57191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EA42F3-BF89-4079-9F0F-09CA1C30EF5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367082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DA22ADA-E150-416C-8440-FF1FDD1E017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30104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F2532B-0719-402C-999E-FBA1DB980D54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47312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7B55A8-9063-450C-AECD-FF3BBB03D79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5251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C5077B5-AF62-47F7-8FE2-823B91EDF75C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3468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E0EDDB-52E9-4C43-865A-0F2A40765BF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36078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FBFA1B-ECBB-4D34-BE25-CE54F63312A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38234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6E824A-A4C1-4227-89AD-97B262F72E0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80229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254489-CC4C-4429-8A54-B454669455A8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98278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623D87-8465-4D8E-B488-DA8F823A4D6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94231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A54AA3-A99E-4536-99AF-0B17359AFE7F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52804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A27F3E-F2E3-4C62-9721-94BD3CB4456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62319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0A76FF-C381-4D35-A0D1-3A244D486E6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71929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B52706-6E80-4B41-B85E-A23CC1FB15C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38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60710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C92E00-6897-4AE5-A143-22F963AC1CC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8535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7346B46-D54C-420A-8E9B-859D8BF9074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9716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26D7AA-9D74-4C36-9EDA-9F71EC8F3FB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40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1751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089D91-AB83-4B28-9E0C-B07EB84A90C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761241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B14015-ACD1-4BB6-829C-2C7668ABEB47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65078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BD7C1D1D-591E-4445-B475-B3FEFF6025FE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43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14699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CA7E05-32A0-48B3-97D9-439A2470CDE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925507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558936-8F94-4271-9ABD-46D9C538077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04719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2F6151-7541-4BD0-8A4C-3A7E10BF4BE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1249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BB74B86-CA49-4AAF-9044-F721F1874D2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9216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BDC94C-CCD0-4775-9FEC-D6588A0BB8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0621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BDC94C-CCD0-4775-9FEC-D6588A0BB8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075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5DBC838-5AF8-42B6-99F8-BFF89DDCC322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92136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BDC94C-CCD0-4775-9FEC-D6588A0BB8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39596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BDC94C-CCD0-4775-9FEC-D6588A0BB8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84016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A14D85-E86C-4D5A-8BF0-C9A2E3C8F3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29560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A14D85-E86C-4D5A-8BF0-C9A2E3C8F3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69303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A14D85-E86C-4D5A-8BF0-C9A2E3C8F3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176669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A14D85-E86C-4D5A-8BF0-C9A2E3C8F3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59273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A14D85-E86C-4D5A-8BF0-C9A2E3C8F3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21749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A14D85-E86C-4D5A-8BF0-C9A2E3C8F3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95077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A14D85-E86C-4D5A-8BF0-C9A2E3C8F34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75300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49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18853C-3257-402A-9199-66ACF0E121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474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2B38E7B-8648-42D9-9B04-6491709DBF1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6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72957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56975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221271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18277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62486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29629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46025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499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17158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66082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6958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211B698-7A99-45E3-ACA3-32FB4155D563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>
                <a:defRPr/>
              </a:pPr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36834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FB95C4-B4C0-4D19-A94C-1DE87A7B60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08389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84F334-B2D7-475B-A05D-FAAFDB6FE7F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98585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16B312-53F4-4176-9114-9CE00712EC9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77389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A2B47B5-36F4-4373-A3E9-2A28DB8F15F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94906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551E46-3B6A-42C9-A3F5-2725EB5A184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689038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96DA61-88D9-4D1D-8BC6-19E47368C9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18723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F2C2ED-52A2-4F48-9D1B-19936370DFD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84766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3A3BF1-CB16-4F5F-97A7-C35A10FDE5A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93781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F2C2ED-52A2-4F48-9D1B-19936370DFD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733390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F2C2ED-52A2-4F48-9D1B-19936370DFD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912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0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459BCC0C-90B7-45BE-9DDB-EE0ACD9B6D2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>
                <a:defRPr/>
              </a:pPr>
              <a:t>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12254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0E8251-31EE-4EDC-B223-5D46F6CD734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671948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29412F-AD30-4638-816E-080CE889CA4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79409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542806-B889-47C8-841F-0BD3456E407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477903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7140FA-4D01-4891-8351-A2A4CE5255A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59564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F5E621-4CFD-4C81-BC44-23D1B633AD2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76766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3526EB-9A6A-4CFC-94CA-6DFDA7D677C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36815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E13D82-195F-4E5A-8C91-8A9AEF71A0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25274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2E89AC-FDBD-46EE-9A94-EF4A4D5FACB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093207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7B7327-7033-488E-B96B-1D44A476276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728320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E13D82-195F-4E5A-8C91-8A9AEF71A0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668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DWD1figHBig.ps</a:t>
            </a:r>
          </a:p>
        </p:txBody>
      </p:sp>
    </p:spTree>
    <p:extLst>
      <p:ext uri="{BB962C8B-B14F-4D97-AF65-F5344CB8AC3E}">
        <p14:creationId xmlns:p14="http://schemas.microsoft.com/office/powerpoint/2010/main" val="3658788554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420036-BE6D-46D2-92EE-227B71CFEA0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851221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DD40A3-E1FC-4CA5-8668-31030197C71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40869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93CA36-481D-4854-90B6-7A06AD41BAD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468717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99DB28-26E7-490C-8AAC-B75E2A5406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90831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99DB28-26E7-490C-8AAC-B75E2A54068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79023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17D6CE-A88D-439B-82E9-5826624E24C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993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4B5DC0-B8CF-44F8-AD43-5103565855E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93861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4B5DC0-B8CF-44F8-AD43-5103565855E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3427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4B5DC0-B8CF-44F8-AD43-5103565855E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42436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4B5DC0-B8CF-44F8-AD43-5103565855E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214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90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52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3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6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59749-5358-4A67-AD3B-3AA9090F78F4}" type="datetimeFigureOut">
              <a:rPr lang="en-US">
                <a:solidFill>
                  <a:srgbClr val="FFFFFF"/>
                </a:solidFill>
              </a:rPr>
              <a:pPr/>
              <a:t>10/24/2019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6337A-D2E8-4C5D-B6C6-9E25900515C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266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700CE-E624-413E-83D4-8CBFB59A28FE}" type="datetimeFigureOut">
              <a:rPr lang="en-US">
                <a:solidFill>
                  <a:srgbClr val="FFFFFF"/>
                </a:solidFill>
              </a:rPr>
              <a:pPr/>
              <a:t>10/24/2019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A3E3C-B8C2-4485-B625-BAD9062657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10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A2F2B-870B-4F8F-9802-B7D9899183EB}" type="datetimeFigureOut">
              <a:rPr lang="en-US">
                <a:solidFill>
                  <a:srgbClr val="FFFFFF"/>
                </a:solidFill>
              </a:rPr>
              <a:pPr/>
              <a:t>10/24/2019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82BAD-F0BB-40E7-B177-5BC7E26E1DF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91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A46A4-9119-4458-B96E-DE52551020E7}" type="datetimeFigureOut">
              <a:rPr lang="en-US">
                <a:solidFill>
                  <a:srgbClr val="FFFFFF"/>
                </a:solidFill>
              </a:rPr>
              <a:pPr/>
              <a:t>10/24/2019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7AD2A-08B2-435A-9C3C-E17D7B5D0A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88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B0A57-A491-4139-A8D9-7E506CE90340}" type="datetimeFigureOut">
              <a:rPr lang="en-US">
                <a:solidFill>
                  <a:srgbClr val="FFFFFF"/>
                </a:solidFill>
              </a:rPr>
              <a:pPr/>
              <a:t>10/24/2019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87454-42AA-4970-8D73-313C57EBAE1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646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CBE31-54AA-4CDD-8E26-7494F8B62907}" type="datetimeFigureOut">
              <a:rPr lang="en-US">
                <a:solidFill>
                  <a:srgbClr val="FFFFFF"/>
                </a:solidFill>
              </a:rPr>
              <a:pPr/>
              <a:t>10/24/2019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1A05D-F13F-47E2-B0F2-0B93CA3494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478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486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C1F06-7A3C-4F69-A5CC-E04F0EBE9DEF}" type="datetimeFigureOut">
              <a:rPr lang="en-US">
                <a:solidFill>
                  <a:srgbClr val="FFFFFF"/>
                </a:solidFill>
              </a:rPr>
              <a:pPr/>
              <a:t>10/24/2019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192BB-2EBD-412C-BB0B-A343794ACA6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89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0C70B-1BDA-4C69-B590-4A1B5316BBB5}" type="datetimeFigureOut">
              <a:rPr lang="en-US">
                <a:solidFill>
                  <a:srgbClr val="FFFFFF"/>
                </a:solidFill>
              </a:rPr>
              <a:pPr/>
              <a:t>10/24/2019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AF526-7C64-4E5B-B524-A5AD8E16DE3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126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0F3D7-19FE-438D-84E7-D8A428E8D58A}" type="datetimeFigureOut">
              <a:rPr lang="en-US">
                <a:solidFill>
                  <a:srgbClr val="FFFFFF"/>
                </a:solidFill>
              </a:rPr>
              <a:pPr/>
              <a:t>10/24/2019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5995C-DEC7-4C3B-A4FE-A06380F427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1752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E7D53-D5A1-456A-ADF8-A423D1A2050D}" type="datetimeFigureOut">
              <a:rPr lang="en-US">
                <a:solidFill>
                  <a:srgbClr val="FFFFFF"/>
                </a:solidFill>
              </a:rPr>
              <a:pPr/>
              <a:t>10/24/2019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63808-C978-4D57-B37B-A607634E7E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15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7CE0A-C54E-4BA2-8854-4FD739A51494}" type="datetimeFigureOut">
              <a:rPr lang="en-US">
                <a:solidFill>
                  <a:srgbClr val="FFFFFF"/>
                </a:solidFill>
              </a:rPr>
              <a:pPr/>
              <a:t>10/24/2019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DE102-E961-48D4-9838-A4B910C66D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98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ACFB4-198D-425F-A930-0B8161F9C82F}" type="datetimeFigureOut">
              <a:rPr lang="en-US">
                <a:solidFill>
                  <a:srgbClr val="FFFFFF"/>
                </a:solidFill>
              </a:rPr>
              <a:pPr/>
              <a:t>10/24/2019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7DE44-882D-4B22-9856-79ABEBDD68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668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5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301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1054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1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69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70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116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3532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19437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3189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240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944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83199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96326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0792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7796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50026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1661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8480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70180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407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267308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25885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04711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7241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53349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254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7DB96-BE2B-4B89-8946-81009D83A1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929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F13F1-E564-4633-84E6-81097B0A15B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910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2A1DB-999A-4F4A-9388-71E45BDC60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514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3E9A2-AF5B-46FA-BAC8-40EF57F6252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8820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25999-351A-4122-B3C9-D65D3FED37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4394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D5D3D-4E32-48C1-89DC-2FA26604388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3426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ABDB7-8FE3-44E0-8D2B-D7A2A939F9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806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71FDD-28DC-4D94-AB86-691A0AD9454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95515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2B54-0AEC-470C-9AC8-6B216158DFB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658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C1FF1-46AF-492C-BFE7-7A0F3BE5EA7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51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34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3FCEA-64FF-4443-BBA4-6A6D31EA71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6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81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5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0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oleObject" Target="../embeddings/oleObject1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30090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E044BD45-3D39-494C-9E01-81277635F9B7}" type="datetimeFigureOut">
              <a:rPr lang="en-US" smtClean="0">
                <a:solidFill>
                  <a:srgbClr val="FFFFFF"/>
                </a:solidFill>
              </a:rPr>
              <a:pPr/>
              <a:t>10/24/2019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77930282-9EF3-49FA-9F2B-8DD2CBA7285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160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1096708" name="Line 4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096709" name="Text Box 5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fld id="{CD1FC55D-72BB-4B2D-909D-4FCFC99A1E8C}" type="slidenum">
              <a:rPr lang="ko-KR" altLang="en-US" sz="1000" smtClean="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</a:rPr>
              <a:pPr>
                <a:lnSpc>
                  <a:spcPct val="90000"/>
                </a:lnSpc>
              </a:pPr>
              <a:t>‹#›</a:t>
            </a:fld>
            <a:endParaRPr lang="en-US" altLang="ko-KR" sz="1000" smtClean="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Gulim" pitchFamily="34" charset="-127"/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 userDrawn="1"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Image File" r:id="rId14" imgW="246600" imgH="324360" progId="DellImageExpertImage">
                  <p:embed/>
                </p:oleObj>
              </mc:Choice>
              <mc:Fallback>
                <p:oleObj name="Image File" r:id="rId14" imgW="246600" imgH="324360" progId="DellImageExpertImage">
                  <p:embed/>
                  <p:pic>
                    <p:nvPicPr>
                      <p:cNvPr id="10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6711" name="Text Box 7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357058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10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0E05594-AE8F-4605-9E0C-2BD7F517D26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066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17.png"/><Relationship Id="rId4" Type="http://schemas.openxmlformats.org/officeDocument/2006/relationships/image" Target="../media/image59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9.png"/><Relationship Id="rId5" Type="http://schemas.openxmlformats.org/officeDocument/2006/relationships/image" Target="../media/image60.wmf"/><Relationship Id="rId4" Type="http://schemas.openxmlformats.org/officeDocument/2006/relationships/oleObject" Target="../embeddings/oleObject8.bin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61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5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iscover.nci.nih.gov/datasetsNature2000.jsp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48.png"/><Relationship Id="rId5" Type="http://schemas.openxmlformats.org/officeDocument/2006/relationships/image" Target="../media/image661.png"/><Relationship Id="rId4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49.png"/><Relationship Id="rId4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0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1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3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58.png"/><Relationship Id="rId4" Type="http://schemas.openxmlformats.org/officeDocument/2006/relationships/notesSlide" Target="../notesSlides/notesSlide8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58.png"/><Relationship Id="rId4" Type="http://schemas.openxmlformats.org/officeDocument/2006/relationships/notesSlide" Target="../notesSlides/notesSlide8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2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60.png"/><Relationship Id="rId4" Type="http://schemas.openxmlformats.org/officeDocument/2006/relationships/image" Target="../media/image59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70.png"/><Relationship Id="rId4" Type="http://schemas.openxmlformats.org/officeDocument/2006/relationships/image" Target="../media/image59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800.png"/><Relationship Id="rId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Please Send Title: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sz="2800" dirty="0" smtClean="0"/>
              <a:t> Jose Sanchez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sz="2800" dirty="0" smtClean="0"/>
              <a:t> David Bang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sz="2800" dirty="0"/>
              <a:t> </a:t>
            </a:r>
            <a:r>
              <a:rPr lang="en-US" sz="2800" dirty="0" err="1"/>
              <a:t>Dhruv</a:t>
            </a:r>
            <a:r>
              <a:rPr lang="en-US" sz="2800" dirty="0"/>
              <a:t> </a:t>
            </a:r>
            <a:r>
              <a:rPr lang="en-US" sz="2800" dirty="0" smtClean="0"/>
              <a:t>Patel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sz="2800" dirty="0"/>
              <a:t> Wei </a:t>
            </a:r>
            <a:r>
              <a:rPr lang="en-US" sz="2800" dirty="0" err="1" smtClean="0"/>
              <a:t>Gu</a:t>
            </a:r>
            <a:endParaRPr lang="en-US" sz="2800" dirty="0" smtClean="0"/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sz="2800" dirty="0"/>
              <a:t> </a:t>
            </a:r>
            <a:r>
              <a:rPr lang="en-US" sz="2800" dirty="0" err="1"/>
              <a:t>Bohan</a:t>
            </a:r>
            <a:r>
              <a:rPr lang="en-US" sz="2800" dirty="0"/>
              <a:t> </a:t>
            </a:r>
            <a:r>
              <a:rPr lang="en-US" sz="2800" dirty="0" smtClean="0"/>
              <a:t>Li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sz="2800" dirty="0"/>
              <a:t> </a:t>
            </a:r>
            <a:r>
              <a:rPr lang="en-US" sz="2800" dirty="0" err="1"/>
              <a:t>Siqi</a:t>
            </a:r>
            <a:r>
              <a:rPr lang="en-US" sz="2800" dirty="0"/>
              <a:t> </a:t>
            </a:r>
            <a:r>
              <a:rPr lang="en-US" sz="2800" dirty="0" smtClean="0"/>
              <a:t>Xiang</a:t>
            </a:r>
            <a:endParaRPr lang="en-US" sz="2800" dirty="0"/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sz="2800" dirty="0" smtClean="0"/>
              <a:t> </a:t>
            </a:r>
            <a:r>
              <a:rPr lang="en-US" sz="2800" dirty="0"/>
              <a:t>Nicolas </a:t>
            </a:r>
            <a:r>
              <a:rPr lang="en-US" sz="2800" dirty="0" err="1" smtClean="0"/>
              <a:t>Wolczynski</a:t>
            </a:r>
            <a:endParaRPr lang="en-US" sz="2800" dirty="0" smtClean="0"/>
          </a:p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sz="2800" dirty="0"/>
              <a:t> </a:t>
            </a:r>
            <a:r>
              <a:rPr lang="en-US" sz="2800" dirty="0" err="1"/>
              <a:t>Mingyi</a:t>
            </a:r>
            <a:r>
              <a:rPr lang="en-US" sz="2800" dirty="0"/>
              <a:t> Wang</a:t>
            </a:r>
          </a:p>
        </p:txBody>
      </p:sp>
    </p:spTree>
    <p:extLst>
      <p:ext uri="{BB962C8B-B14F-4D97-AF65-F5344CB8AC3E}">
        <p14:creationId xmlns:p14="http://schemas.microsoft.com/office/powerpoint/2010/main" val="4053584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Conclusions: 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Everything (sensible) is best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often </a:t>
            </a: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near best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 weak beyond Gaussian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Caution about simulations (and examples):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easy to cherry pick best ones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practice</a:t>
            </a: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Machine Learning</a:t>
            </a:r>
          </a:p>
          <a:p>
            <a:pPr marL="1104900" lvl="1" indent="-5334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Ignore method proposed, but read</a:t>
            </a:r>
          </a:p>
          <a:p>
            <a:pPr marL="1104900" lvl="1" indent="-5334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	paper for useful comparison of others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2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5600" y="3048000"/>
            <a:ext cx="3419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Every Dog Has His Day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5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2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2527" r="13382" b="10104"/>
          <a:stretch>
            <a:fillRect/>
          </a:stretch>
        </p:blipFill>
        <p:spPr>
          <a:xfrm>
            <a:off x="3536950" y="1666875"/>
            <a:ext cx="5145088" cy="4937125"/>
          </a:xfrm>
          <a:noFill/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M-estimate (cont.):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Candidate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Sphere Center,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𝜃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sz="2400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Projections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Of Data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sz="2400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Mean of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Projections</a:t>
                </a:r>
              </a:p>
            </p:txBody>
          </p:sp>
        </mc:Choice>
        <mc:Fallback xmlns="">
          <p:sp>
            <p:nvSpPr>
              <p:cNvPr id="1126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  <a:blipFill>
                <a:blip r:embed="rId5"/>
                <a:stretch>
                  <a:fillRect l="-3125" b="-6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1266" name="Object 14"/>
          <p:cNvGraphicFramePr>
            <a:graphicFrameLocks noChangeAspect="1"/>
          </p:cNvGraphicFramePr>
          <p:nvPr>
            <p:extLst/>
          </p:nvPr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Equation" r:id="rId6" imgW="253800" imgH="330120" progId="Equation.3">
                  <p:embed/>
                </p:oleObj>
              </mc:Choice>
              <mc:Fallback>
                <p:oleObj name="Equation" r:id="rId6" imgW="253800" imgH="330120" progId="Equation.3">
                  <p:embed/>
                  <p:pic>
                    <p:nvPicPr>
                      <p:cNvPr id="1126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590800" y="3810000"/>
            <a:ext cx="2743200" cy="24384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06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4876800" cy="5562600"/>
          </a:xfrm>
        </p:spPr>
        <p:txBody>
          <a:bodyPr/>
          <a:lstStyle/>
          <a:p>
            <a:pPr marL="711200" indent="-711200" eaLnBrk="1" hangingPunct="1">
              <a:lnSpc>
                <a:spcPct val="13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M-estimate (cont.):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Slide sphere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around until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(of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projected data)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at 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1266" name="Object 14"/>
          <p:cNvGraphicFramePr>
            <a:graphicFrameLocks noChangeAspect="1"/>
          </p:cNvGraphicFramePr>
          <p:nvPr>
            <p:extLst/>
          </p:nvPr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4" imgW="253800" imgH="330120" progId="Equation.3">
                  <p:embed/>
                </p:oleObj>
              </mc:Choice>
              <mc:Fallback>
                <p:oleObj name="Equation" r:id="rId4" imgW="253800" imgH="330120" progId="Equation.3">
                  <p:embed/>
                  <p:pic>
                    <p:nvPicPr>
                      <p:cNvPr id="1126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1292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2527" r="13382" b="10104"/>
          <a:stretch>
            <a:fillRect/>
          </a:stretch>
        </p:blipFill>
        <p:spPr>
          <a:xfrm>
            <a:off x="3536950" y="1666875"/>
            <a:ext cx="5145088" cy="4937125"/>
          </a:xfrm>
          <a:noFill/>
        </p:spPr>
      </p:pic>
      <p:cxnSp>
        <p:nvCxnSpPr>
          <p:cNvPr id="28" name="Straight Arrow Connector 27"/>
          <p:cNvCxnSpPr/>
          <p:nvPr/>
        </p:nvCxnSpPr>
        <p:spPr>
          <a:xfrm>
            <a:off x="2667000" y="4800600"/>
            <a:ext cx="2209800" cy="4572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4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7620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M-estimate (cont.):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Additional literature: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Called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geometric median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(long before Huber) by:  Haldane (1948)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Shown unique for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&gt;1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by: 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Milasevic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and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Ducharme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(1987) 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Useful iterative algorithm:  Gower (1974)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(see also Sec. 3.2 of Huber (2011)).</a:t>
                </a:r>
              </a:p>
            </p:txBody>
          </p:sp>
        </mc:Choice>
        <mc:Fallback xmlns="">
          <p:sp>
            <p:nvSpPr>
              <p:cNvPr id="122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762000"/>
                <a:ext cx="8305800" cy="5867400"/>
              </a:xfrm>
              <a:blipFill>
                <a:blip r:embed="rId4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29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2290" name="Object 14"/>
          <p:cNvGraphicFramePr>
            <a:graphicFrameLocks noChangeAspect="1"/>
          </p:cNvGraphicFramePr>
          <p:nvPr/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5" imgW="253800" imgH="330120" progId="Equation.3">
                  <p:embed/>
                </p:oleObj>
              </mc:Choice>
              <mc:Fallback>
                <p:oleObj name="Equation" r:id="rId5" imgW="253800" imgH="330120" progId="Equation.3">
                  <p:embed/>
                  <p:pic>
                    <p:nvPicPr>
                      <p:cNvPr id="1229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6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7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8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09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0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1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2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3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4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5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6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7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8" name="Rectangle 3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319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97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have robust measure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about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I.e. how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robust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PCA?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1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20" name="Rectangle 2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21" name="Rectangle 26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22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323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5324" name="Picture 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2527" r="13382" b="10104"/>
          <a:stretch>
            <a:fillRect/>
          </a:stretch>
        </p:blipFill>
        <p:spPr>
          <a:xfrm>
            <a:off x="3144838" y="1633538"/>
            <a:ext cx="5167312" cy="4891087"/>
          </a:xfrm>
          <a:noFill/>
        </p:spPr>
      </p:pic>
    </p:spTree>
    <p:extLst>
      <p:ext uri="{BB962C8B-B14F-4D97-AF65-F5344CB8AC3E}">
        <p14:creationId xmlns:p14="http://schemas.microsoft.com/office/powerpoint/2010/main" val="341021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have robust measure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about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Parabs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e.g.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from above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6348" name="Picture 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1752600" y="2438400"/>
            <a:ext cx="2286000" cy="1143000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57200" y="2133600"/>
            <a:ext cx="3884143" cy="4389060"/>
            <a:chOff x="457200" y="2133600"/>
            <a:chExt cx="3884143" cy="4389060"/>
          </a:xfrm>
        </p:grpSpPr>
        <p:sp>
          <p:nvSpPr>
            <p:cNvPr id="4" name="TextBox 3"/>
            <p:cNvSpPr txBox="1"/>
            <p:nvPr/>
          </p:nvSpPr>
          <p:spPr>
            <a:xfrm>
              <a:off x="457200" y="4953000"/>
              <a:ext cx="264207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With an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“outlier”</a:t>
              </a: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(???)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Added in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V="1">
              <a:off x="1644650" y="2133600"/>
              <a:ext cx="2696693" cy="350520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781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48" name="Picture 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have robust measure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about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Small Impact on Mean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962400" y="2362200"/>
            <a:ext cx="1295400" cy="655638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05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48" name="Picture 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have robust measure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about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Small Impact on Mean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More on PC1 </a:t>
            </a:r>
            <a:r>
              <a:rPr lang="en-US" sz="24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Dir’n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743200" y="3287714"/>
            <a:ext cx="1447800" cy="141286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41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48" name="Picture 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have robust measure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about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Small Impact on Mean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More on PC1 </a:t>
            </a:r>
            <a:r>
              <a:rPr lang="en-US" sz="24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Dir’n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Dominates Residuals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PC2 </a:t>
            </a:r>
            <a:r>
              <a:rPr lang="en-US" sz="24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Dir’n</a:t>
            </a: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PC2 scores</a:t>
            </a:r>
          </a:p>
          <a:p>
            <a:pPr marL="0" indent="0" eaLnBrk="1" hangingPunct="1">
              <a:buNone/>
            </a:pP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819400" y="4572000"/>
            <a:ext cx="4724400" cy="228600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311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48" name="Picture 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have robust measure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about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Small Impact on Mean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More on PC1 </a:t>
            </a:r>
            <a:r>
              <a:rPr lang="en-US" sz="24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Dir’n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Dominates Residuals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PC2 </a:t>
            </a:r>
            <a:r>
              <a:rPr lang="en-US" sz="24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Dir’n</a:t>
            </a: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 PC2 scores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Tilt now in PC3</a:t>
            </a:r>
          </a:p>
          <a:p>
            <a:pPr marL="0" indent="0" eaLnBrk="1" hangingPunct="1">
              <a:buNone/>
            </a:pPr>
            <a:r>
              <a:rPr lang="en-US" sz="24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Viualization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 very</a:t>
            </a:r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Useful diagnostic</a:t>
            </a:r>
          </a:p>
          <a:p>
            <a:pPr marL="0" indent="0" eaLnBrk="1" hangingPunct="1">
              <a:buNone/>
            </a:pPr>
            <a:endParaRPr lang="en-US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971800" y="5257800"/>
            <a:ext cx="838200" cy="304800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8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8382000" cy="5486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Now have robust measure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about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ow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robust </a:t>
            </a: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PCA?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6348" name="Picture 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8" t="11598" r="7579"/>
          <a:stretch>
            <a:fillRect/>
          </a:stretch>
        </p:blipFill>
        <p:spPr>
          <a:xfrm>
            <a:off x="3402013" y="1560513"/>
            <a:ext cx="5253037" cy="6669087"/>
          </a:xfrm>
          <a:noFill/>
        </p:spPr>
      </p:pic>
    </p:spTree>
    <p:extLst>
      <p:ext uri="{BB962C8B-B14F-4D97-AF65-F5344CB8AC3E}">
        <p14:creationId xmlns:p14="http://schemas.microsoft.com/office/powerpoint/2010/main" val="311828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say more about: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All methods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come together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in very high dimensions???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Mathematical Statistical Question: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Mathematics behind this???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31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lnSpc>
                <a:spcPct val="20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Approaches to Robust PCA:</a:t>
            </a:r>
          </a:p>
          <a:p>
            <a:pPr marL="711200" indent="-711200" eaLnBrk="1" hangingPunct="1">
              <a:lnSpc>
                <a:spcPct val="200000"/>
              </a:lnSpc>
              <a:buFontTx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Estimation of Covariance Matrix</a:t>
            </a:r>
          </a:p>
          <a:p>
            <a:pPr marL="711200" indent="-711200" eaLnBrk="1" hangingPunct="1">
              <a:lnSpc>
                <a:spcPct val="200000"/>
              </a:lnSpc>
              <a:buFontTx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Projection Pursuit</a:t>
            </a:r>
          </a:p>
          <a:p>
            <a:pPr marL="711200" indent="-711200" eaLnBrk="1" hangingPunct="1">
              <a:lnSpc>
                <a:spcPct val="200000"/>
              </a:lnSpc>
              <a:buFontTx/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5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6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737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86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Robust PCA 1:   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Robust Estimation of Covariance Matrix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A.    Component-wise Robust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Covariances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Major problem:  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Hard to get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non-negative definiteness</a:t>
                </a:r>
              </a:p>
              <a:p>
                <a:pPr marL="711200" indent="-711200" eaLnBrk="1" hangingPunct="1">
                  <a:buFontTx/>
                  <a:buAutoNum type="alphaUcPeriod" startAt="2"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Minimum Volume Ellipsoid:    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Rousseeuw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&amp; Leroy (2005) 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Requires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&gt;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(in available software)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Needed for simple definition of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affine invariant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434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0">
                <a:blip r:embed="rId3"/>
                <a:stretch>
                  <a:fillRect l="-2201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4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4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5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4366" name="Rectangle 29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58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 2:  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Projection Pursuit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focus 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finding direction of greatest variability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Reference:  Li and Chen (1985)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Problems: 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estimates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spread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are nonlinear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Results in many local optima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1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2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21" name="Rectangle 3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422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07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Robust PCA 2:   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Projection Pursuit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(cont.)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Problems:  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Results in many local optima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Makes search problem very challenging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Especially in very high dimensions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Most examples have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=4,5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</a:t>
                </a:r>
              </a:p>
              <a:p>
                <a:pPr marL="711200" indent="-711200" eaLnBrk="1" hangingPunct="1"/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Guoying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Li:   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 heard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=20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 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but  60  seems too big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63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 rotWithShape="1">
                <a:blip r:embed="rId3"/>
                <a:stretch>
                  <a:fillRect l="-2201"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39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0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1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1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1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1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1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1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1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17" name="Rectangle 3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418" name="Rectangle 3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55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45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1" t="2527" r="11598" b="10104"/>
          <a:stretch>
            <a:fillRect/>
          </a:stretch>
        </p:blipFill>
        <p:spPr>
          <a:xfrm>
            <a:off x="3352800" y="1447800"/>
            <a:ext cx="5462588" cy="5032375"/>
          </a:xfrm>
          <a:noFill/>
        </p:spPr>
      </p:pic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 3:    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</a:t>
            </a:r>
          </a:p>
          <a:p>
            <a:pPr marL="711200" indent="-711200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</a:t>
            </a:r>
          </a:p>
          <a:p>
            <a:pPr marL="711200" indent="-711200" eaLnBrk="1" hangingPunct="1">
              <a:buFontTx/>
              <a:buNone/>
            </a:pP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Locantore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et al (1999)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5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6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7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8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39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1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3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44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95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305800" cy="58674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 3:   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PCA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Idea:  use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projection to sphere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idea from 	M-estimation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particular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project data to centered sphere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Hot Dog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data becomes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Ice Caps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Easily found by PCA (on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proj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data)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pulled in to reduce influence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Radius of sphere unimportant 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5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6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7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8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59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01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err="1"/>
              <a:t>Seoyoon</a:t>
            </a:r>
            <a:r>
              <a:rPr lang="en-US" dirty="0"/>
              <a:t> Cho: </a:t>
            </a:r>
            <a:endParaRPr lang="en-US" dirty="0" smtClean="0"/>
          </a:p>
          <a:p>
            <a:pPr algn="ctr" eaLnBrk="1" hangingPunct="1">
              <a:buFontTx/>
              <a:buNone/>
            </a:pPr>
            <a:r>
              <a:rPr lang="en-US" dirty="0"/>
              <a:t>Relationship Between Mullen Score and </a:t>
            </a:r>
            <a:r>
              <a:rPr lang="en-US" dirty="0" err="1"/>
              <a:t>Nutritions</a:t>
            </a:r>
            <a:r>
              <a:rPr lang="en-US" dirty="0" smtClean="0"/>
              <a:t> </a:t>
            </a:r>
          </a:p>
          <a:p>
            <a:pPr algn="ctr" eaLnBrk="1" hangingPunct="1">
              <a:buFontTx/>
              <a:buNone/>
            </a:pPr>
            <a:endParaRPr lang="en-US" dirty="0" smtClean="0"/>
          </a:p>
          <a:p>
            <a:pPr algn="ctr" eaLnBrk="1" hangingPunct="1">
              <a:buFontTx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4679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382000" cy="4540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Batch and Source Adjustment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153400" cy="5029200"/>
          </a:xfrm>
        </p:spPr>
        <p:txBody>
          <a:bodyPr/>
          <a:lstStyle/>
          <a:p>
            <a:pPr marL="571500" lvl="1" indent="0" algn="ctr" eaLnBrk="1" hangingPunct="1">
              <a:buNone/>
            </a:pPr>
            <a:endParaRPr lang="en-US" altLang="ko-KR" sz="3200" dirty="0" smtClean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571500" lvl="1" indent="0" algn="ctr" eaLnBrk="1" hangingPunct="1">
              <a:buNone/>
            </a:pPr>
            <a:endParaRPr lang="en-US" altLang="ko-KR" sz="3200" dirty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  <a:p>
            <a:pPr marL="571500" lvl="1" indent="0" algn="ctr" eaLnBrk="1" hangingPunct="1">
              <a:buNone/>
            </a:pPr>
            <a:r>
              <a:rPr lang="en-US" altLang="ko-KR" sz="3200" dirty="0" smtClean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Important Application</a:t>
            </a:r>
          </a:p>
          <a:p>
            <a:pPr marL="571500" lvl="1" indent="0" algn="ctr" eaLnBrk="1" hangingPunct="1">
              <a:buNone/>
            </a:pPr>
            <a:r>
              <a:rPr lang="en-US" altLang="ko-KR" sz="3200" dirty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o</a:t>
            </a:r>
            <a:r>
              <a:rPr lang="en-US" altLang="ko-KR" sz="3200" dirty="0" smtClean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f</a:t>
            </a:r>
          </a:p>
          <a:p>
            <a:pPr marL="571500" lvl="1" indent="0" algn="ctr" eaLnBrk="1" hangingPunct="1">
              <a:buNone/>
            </a:pPr>
            <a:r>
              <a:rPr lang="en-US" altLang="ko-KR" sz="3200" dirty="0" smtClean="0">
                <a:solidFill>
                  <a:schemeClr val="bg2"/>
                </a:solidFill>
                <a:latin typeface="Arial" panose="020B0604020202020204" pitchFamily="34" charset="0"/>
                <a:ea typeface="Gulim" pitchFamily="34" charset="-127"/>
                <a:cs typeface="Arial" panose="020B0604020202020204" pitchFamily="34" charset="0"/>
              </a:rPr>
              <a:t>Distance Weighted Discrimination</a:t>
            </a:r>
          </a:p>
          <a:p>
            <a:pPr marL="571500" lvl="1" indent="0" algn="ctr" eaLnBrk="1" hangingPunct="1">
              <a:buNone/>
            </a:pPr>
            <a:endParaRPr lang="en-US" altLang="ko-KR" sz="3200" dirty="0" smtClean="0">
              <a:solidFill>
                <a:schemeClr val="bg2"/>
              </a:solidFill>
              <a:latin typeface="Arial" panose="020B0604020202020204" pitchFamily="34" charset="0"/>
              <a:ea typeface="Gulim" pitchFamily="34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3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77200" cy="492125"/>
          </a:xfrm>
        </p:spPr>
        <p:txBody>
          <a:bodyPr/>
          <a:lstStyle/>
          <a:p>
            <a:pPr eaLnBrk="1" hangingPunct="1"/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PC 1-3 &amp; DWD direction</a:t>
            </a:r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09683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304212" cy="492125"/>
          </a:xfrm>
        </p:spPr>
        <p:txBody>
          <a:bodyPr/>
          <a:lstStyle/>
          <a:p>
            <a:pPr eaLnBrk="1" hangingPunct="1"/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DWD Source Adjustment</a:t>
            </a:r>
          </a:p>
        </p:txBody>
      </p:sp>
      <p:pic>
        <p:nvPicPr>
          <p:cNvPr id="368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50451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57200"/>
            <a:ext cx="8151812" cy="492125"/>
          </a:xfrm>
        </p:spPr>
        <p:txBody>
          <a:bodyPr/>
          <a:lstStyle/>
          <a:p>
            <a:pPr eaLnBrk="1" hangingPunct="1"/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S. &amp; B 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2800" dirty="0" err="1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Class Colors</a:t>
            </a:r>
          </a:p>
        </p:txBody>
      </p:sp>
      <p:pic>
        <p:nvPicPr>
          <p:cNvPr id="49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6867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001000" cy="492125"/>
          </a:xfrm>
        </p:spPr>
        <p:txBody>
          <a:bodyPr/>
          <a:lstStyle/>
          <a:p>
            <a:pPr eaLnBrk="1" hangingPunct="1"/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Batch 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S. &amp; B 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err="1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Adj</a:t>
            </a:r>
            <a:r>
              <a:rPr lang="en-US" altLang="ko-KR" sz="3200" dirty="0" err="1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PCA</a:t>
            </a:r>
          </a:p>
        </p:txBody>
      </p:sp>
      <p:pic>
        <p:nvPicPr>
          <p:cNvPr id="501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37580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altLang="ko-KR" sz="4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does not solve all  problems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762000" y="5562600"/>
            <a:ext cx="7991547" cy="107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000000"/>
                </a:solidFill>
                <a:latin typeface="Tahoma" charset="0"/>
              </a:rPr>
              <a:t>Only handles means, not differing variation</a:t>
            </a:r>
            <a:endParaRPr lang="en-US" dirty="0">
              <a:solidFill>
                <a:srgbClr val="000000"/>
              </a:solidFill>
              <a:latin typeface="Tahoma" charset="0"/>
            </a:endParaRPr>
          </a:p>
          <a:p>
            <a:pPr eaLnBrk="1" hangingPunct="1"/>
            <a:r>
              <a:rPr lang="en-US" sz="3200" dirty="0" smtClean="0">
                <a:solidFill>
                  <a:srgbClr val="000000"/>
                </a:solidFill>
                <a:latin typeface="Tahoma" charset="0"/>
              </a:rPr>
              <a:t>Alternative:  </a:t>
            </a:r>
            <a:r>
              <a:rPr lang="en-US" sz="3200" dirty="0" err="1" smtClean="0">
                <a:solidFill>
                  <a:srgbClr val="000000"/>
                </a:solidFill>
                <a:latin typeface="Tahoma" charset="0"/>
              </a:rPr>
              <a:t>Shabalin</a:t>
            </a:r>
            <a:r>
              <a:rPr lang="en-US" sz="3200" dirty="0" smtClean="0">
                <a:solidFill>
                  <a:srgbClr val="000000"/>
                </a:solidFill>
                <a:latin typeface="Tahoma" charset="0"/>
              </a:rPr>
              <a:t> et al (2008)</a:t>
            </a:r>
          </a:p>
        </p:txBody>
      </p:sp>
      <p:pic>
        <p:nvPicPr>
          <p:cNvPr id="3" name="BiasAdjustToyEgVHardDWD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" y="1295400"/>
            <a:ext cx="70104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3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229600" cy="4540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Benchmark Data Set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 Cell Lines</a:t>
            </a:r>
          </a:p>
          <a:p>
            <a:pPr marL="1027113" lvl="1" indent="-455613" eaLnBrk="1" hangingPunct="1">
              <a:lnSpc>
                <a:spcPct val="110000"/>
              </a:lnSpc>
            </a:pP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benchmark, since </a:t>
            </a:r>
            <a:r>
              <a:rPr lang="en-US" altLang="ko-KR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cells</a:t>
            </a:r>
          </a:p>
          <a:p>
            <a:pPr marL="1027113" lvl="1" indent="-455613" eaLnBrk="1" hangingPunct="1">
              <a:lnSpc>
                <a:spcPct val="110000"/>
              </a:lnSpc>
            </a:pP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 Web available:</a:t>
            </a:r>
          </a:p>
          <a:p>
            <a:pPr marL="1027113" lvl="1" indent="-455613" eaLnBrk="1" hangingPunct="1">
              <a:lnSpc>
                <a:spcPct val="110000"/>
              </a:lnSpc>
            </a:pPr>
            <a:r>
              <a:rPr lang="en-US" altLang="ko-KR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hlinkClick r:id="rId3"/>
              </a:rPr>
              <a:t>http://discover.nci.nih.gov/datasetsNature2000.jsp</a:t>
            </a:r>
            <a:endParaRPr lang="en-US" altLang="ko-KR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027113" lvl="1" indent="-455613" eaLnBrk="1" hangingPunct="1">
              <a:lnSpc>
                <a:spcPct val="110000"/>
              </a:lnSpc>
            </a:pPr>
            <a:r>
              <a:rPr lang="en-US" altLang="ko-KR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Both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cDNA and </a:t>
            </a:r>
            <a:r>
              <a:rPr lang="en-US" altLang="ko-KR" sz="32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Affymetrix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Platforms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 from Breast Cancer Data</a:t>
            </a:r>
          </a:p>
          <a:p>
            <a:pPr marL="1027113" lvl="1" indent="-455613" eaLnBrk="1" hangingPunct="1">
              <a:lnSpc>
                <a:spcPct val="110000"/>
              </a:lnSpc>
            </a:pP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had no common samples</a:t>
            </a:r>
            <a:endParaRPr lang="en-US" altLang="ko-KR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71450" indent="0" eaLnBrk="1" hangingPunct="1">
              <a:lnSpc>
                <a:spcPct val="110000"/>
              </a:lnSpc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See Liu et al. (2009)</a:t>
            </a:r>
          </a:p>
        </p:txBody>
      </p:sp>
    </p:spTree>
    <p:extLst>
      <p:ext uri="{BB962C8B-B14F-4D97-AF65-F5344CB8AC3E}">
        <p14:creationId xmlns:p14="http://schemas.microsoft.com/office/powerpoint/2010/main" val="291667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229600" cy="4540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Benchmark Data Set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 Cell Lines</a:t>
            </a:r>
          </a:p>
          <a:p>
            <a:pPr marL="1027113" lvl="1" indent="-455613" eaLnBrk="1" hangingPunct="1">
              <a:lnSpc>
                <a:spcPct val="110000"/>
              </a:lnSpc>
            </a:pP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benchmark, since </a:t>
            </a:r>
            <a:r>
              <a:rPr lang="en-US" altLang="ko-KR" sz="32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</a:t>
            </a:r>
            <a:r>
              <a:rPr lang="en-US" altLang="ko-KR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cells</a:t>
            </a:r>
          </a:p>
          <a:p>
            <a:pPr marL="171450" indent="0" eaLnBrk="1" hangingPunct="1">
              <a:lnSpc>
                <a:spcPct val="11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7145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Previously Studied,   (8/27/2019)</a:t>
            </a:r>
          </a:p>
          <a:p>
            <a:pPr marL="628650" indent="-4572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Illustrating Limitations of PCA Views</a:t>
            </a:r>
          </a:p>
          <a:p>
            <a:pPr marL="628650" indent="-457200"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Used DWD 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Dir’ns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to Focus on Types</a:t>
            </a:r>
          </a:p>
        </p:txBody>
      </p:sp>
    </p:spTree>
    <p:extLst>
      <p:ext uri="{BB962C8B-B14F-4D97-AF65-F5344CB8AC3E}">
        <p14:creationId xmlns:p14="http://schemas.microsoft.com/office/powerpoint/2010/main" val="72236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Sph’l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Gaussian data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5207" t="36598" r="39792" b="20867"/>
          <a:stretch/>
        </p:blipFill>
        <p:spPr>
          <a:xfrm>
            <a:off x="3657600" y="1851612"/>
            <a:ext cx="5486400" cy="5006388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28600" y="6096000"/>
            <a:ext cx="3592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Called </a:t>
            </a:r>
            <a:r>
              <a:rPr lang="en-US" sz="2400" i="1" dirty="0" smtClean="0">
                <a:solidFill>
                  <a:srgbClr val="000000"/>
                </a:solidFill>
              </a:rPr>
              <a:t>Hard Margin</a:t>
            </a:r>
            <a:r>
              <a:rPr lang="en-US" sz="2400" dirty="0" smtClean="0">
                <a:solidFill>
                  <a:srgbClr val="000000"/>
                </a:solidFill>
              </a:rPr>
              <a:t> SVM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0" y="4491335"/>
            <a:ext cx="36776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Thus </a:t>
            </a:r>
            <a:r>
              <a:rPr lang="en-US" sz="2400" u="sng" dirty="0" smtClean="0">
                <a:solidFill>
                  <a:srgbClr val="000000"/>
                </a:solidFill>
              </a:rPr>
              <a:t>Less Generalizable</a:t>
            </a:r>
            <a:endParaRPr lang="en-US" sz="2400" u="sng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4948535"/>
            <a:ext cx="2795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(For This Data Set)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" y="1676400"/>
            <a:ext cx="5638800" cy="1295400"/>
            <a:chOff x="228600" y="1676400"/>
            <a:chExt cx="5638800" cy="1295400"/>
          </a:xfrm>
        </p:grpSpPr>
        <p:sp>
          <p:nvSpPr>
            <p:cNvPr id="4" name="TextBox 3"/>
            <p:cNvSpPr txBox="1"/>
            <p:nvPr/>
          </p:nvSpPr>
          <p:spPr>
            <a:xfrm>
              <a:off x="228600" y="1676400"/>
              <a:ext cx="31738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For Large Values of C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419600" y="2438400"/>
              <a:ext cx="1447800" cy="533400"/>
            </a:xfrm>
            <a:prstGeom prst="round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7" name="Straight Connector 6"/>
            <p:cNvCxnSpPr>
              <a:stCxn id="4" idx="3"/>
              <a:endCxn id="5" idx="1"/>
            </p:cNvCxnSpPr>
            <p:nvPr/>
          </p:nvCxnSpPr>
          <p:spPr>
            <a:xfrm>
              <a:off x="3402482" y="1907233"/>
              <a:ext cx="1017118" cy="797867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04800" y="2667000"/>
            <a:ext cx="7010400" cy="1833265"/>
            <a:chOff x="228600" y="2586335"/>
            <a:chExt cx="7010400" cy="1833265"/>
          </a:xfrm>
        </p:grpSpPr>
        <p:sp>
          <p:nvSpPr>
            <p:cNvPr id="27" name="TextBox 26"/>
            <p:cNvSpPr txBox="1"/>
            <p:nvPr/>
          </p:nvSpPr>
          <p:spPr>
            <a:xfrm>
              <a:off x="228600" y="2586335"/>
              <a:ext cx="26837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Lots of Data Piling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10" name="Straight Arrow Connector 9"/>
            <p:cNvCxnSpPr>
              <a:stCxn id="27" idx="3"/>
            </p:cNvCxnSpPr>
            <p:nvPr/>
          </p:nvCxnSpPr>
          <p:spPr>
            <a:xfrm>
              <a:off x="2912348" y="2817168"/>
              <a:ext cx="4326652" cy="84043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7" idx="3"/>
            </p:cNvCxnSpPr>
            <p:nvPr/>
          </p:nvCxnSpPr>
          <p:spPr>
            <a:xfrm>
              <a:off x="2912348" y="2817168"/>
              <a:ext cx="2650252" cy="1602432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228600" y="3576935"/>
            <a:ext cx="6629400" cy="1147465"/>
            <a:chOff x="228600" y="3576935"/>
            <a:chExt cx="6629400" cy="1147465"/>
          </a:xfrm>
        </p:grpSpPr>
        <p:sp>
          <p:nvSpPr>
            <p:cNvPr id="29" name="TextBox 28"/>
            <p:cNvSpPr txBox="1"/>
            <p:nvPr/>
          </p:nvSpPr>
          <p:spPr>
            <a:xfrm>
              <a:off x="228600" y="3576935"/>
              <a:ext cx="33175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Large Angle to Optimal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6248400" y="41148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8" name="Straight Connector 17"/>
            <p:cNvCxnSpPr>
              <a:stCxn id="29" idx="3"/>
            </p:cNvCxnSpPr>
            <p:nvPr/>
          </p:nvCxnSpPr>
          <p:spPr>
            <a:xfrm>
              <a:off x="3546175" y="3807768"/>
              <a:ext cx="2702225" cy="459432"/>
            </a:xfrm>
            <a:prstGeom prst="line">
              <a:avLst/>
            </a:prstGeom>
            <a:ln w="38100">
              <a:solidFill>
                <a:schemeClr val="bg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074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view?</a:t>
            </a:r>
          </a:p>
        </p:txBody>
      </p:sp>
      <p:pic>
        <p:nvPicPr>
          <p:cNvPr id="23552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1519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Views using DWD 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Dir</a:t>
            </a:r>
            <a:r>
              <a:rPr lang="en-US" altLang="ko-KR" dirty="0" err="1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(focus on biology)</a:t>
            </a:r>
          </a:p>
        </p:txBody>
      </p:sp>
      <p:pic>
        <p:nvPicPr>
          <p:cNvPr id="26009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7391400" y="2606457"/>
            <a:ext cx="124425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2"/>
                </a:solidFill>
              </a:rPr>
              <a:t>Now 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Study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Where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This 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Data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Came </a:t>
            </a:r>
          </a:p>
          <a:p>
            <a:r>
              <a:rPr lang="en-US" sz="2800" dirty="0" smtClean="0">
                <a:solidFill>
                  <a:schemeClr val="bg2"/>
                </a:solidFill>
              </a:rPr>
              <a:t>From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95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87630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Raw Data, Platform Colored</a:t>
            </a:r>
          </a:p>
        </p:txBody>
      </p:sp>
      <p:pic>
        <p:nvPicPr>
          <p:cNvPr id="686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8964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Raw Data</a:t>
            </a:r>
          </a:p>
        </p:txBody>
      </p:sp>
      <p:pic>
        <p:nvPicPr>
          <p:cNvPr id="706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8121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Raw Data,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Adjustment</a:t>
            </a:r>
          </a:p>
        </p:txBody>
      </p:sp>
      <p:pic>
        <p:nvPicPr>
          <p:cNvPr id="7168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7494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0010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adjustment</a:t>
            </a:r>
          </a:p>
        </p:txBody>
      </p:sp>
      <p:pic>
        <p:nvPicPr>
          <p:cNvPr id="727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61914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991600" cy="8382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new scales</a:t>
            </a:r>
          </a:p>
        </p:txBody>
      </p:sp>
      <p:pic>
        <p:nvPicPr>
          <p:cNvPr id="7373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34794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63246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</a:t>
            </a:r>
          </a:p>
        </p:txBody>
      </p:sp>
      <p:pic>
        <p:nvPicPr>
          <p:cNvPr id="747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3679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DWD adjusted data</a:t>
            </a:r>
          </a:p>
        </p:txBody>
      </p:sp>
      <p:pic>
        <p:nvPicPr>
          <p:cNvPr id="757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3720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Column Mean Adjustment</a:t>
            </a:r>
          </a:p>
        </p:txBody>
      </p:sp>
      <p:pic>
        <p:nvPicPr>
          <p:cNvPr id="768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7095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Sph’l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Gaussian data</a:t>
                </a:r>
              </a:p>
            </p:txBody>
          </p:sp>
        </mc:Choice>
        <mc:Fallback xmlns="">
          <p:sp>
            <p:nvSpPr>
              <p:cNvPr id="450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5314" t="36599" r="40311" b="17954"/>
          <a:stretch/>
        </p:blipFill>
        <p:spPr>
          <a:xfrm>
            <a:off x="3794760" y="1524000"/>
            <a:ext cx="5349240" cy="5349131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28600" y="1676400"/>
            <a:ext cx="5867400" cy="914400"/>
            <a:chOff x="228600" y="1676400"/>
            <a:chExt cx="5867400" cy="914400"/>
          </a:xfrm>
        </p:grpSpPr>
        <p:sp>
          <p:nvSpPr>
            <p:cNvPr id="26" name="TextBox 25"/>
            <p:cNvSpPr txBox="1"/>
            <p:nvPr/>
          </p:nvSpPr>
          <p:spPr>
            <a:xfrm>
              <a:off x="228600" y="1676400"/>
              <a:ext cx="31562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For Small Values of C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572000" y="2057400"/>
              <a:ext cx="1524000" cy="533400"/>
            </a:xfrm>
            <a:prstGeom prst="round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8" name="Straight Connector 27"/>
            <p:cNvCxnSpPr>
              <a:stCxn id="26" idx="3"/>
              <a:endCxn id="27" idx="1"/>
            </p:cNvCxnSpPr>
            <p:nvPr/>
          </p:nvCxnSpPr>
          <p:spPr>
            <a:xfrm>
              <a:off x="3384849" y="1907233"/>
              <a:ext cx="1187151" cy="416867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228600" y="3272135"/>
            <a:ext cx="6705600" cy="1147465"/>
            <a:chOff x="152400" y="3576935"/>
            <a:chExt cx="6705600" cy="1147465"/>
          </a:xfrm>
        </p:grpSpPr>
        <p:sp>
          <p:nvSpPr>
            <p:cNvPr id="31" name="TextBox 30"/>
            <p:cNvSpPr txBox="1"/>
            <p:nvPr/>
          </p:nvSpPr>
          <p:spPr>
            <a:xfrm>
              <a:off x="152400" y="3576935"/>
              <a:ext cx="35740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Smaller Angle to Optimal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248400" y="4114800"/>
              <a:ext cx="609600" cy="60960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33" name="Straight Connector 32"/>
            <p:cNvCxnSpPr>
              <a:stCxn id="31" idx="3"/>
            </p:cNvCxnSpPr>
            <p:nvPr/>
          </p:nvCxnSpPr>
          <p:spPr>
            <a:xfrm>
              <a:off x="3726455" y="3807768"/>
              <a:ext cx="2598145" cy="459432"/>
            </a:xfrm>
            <a:prstGeom prst="line">
              <a:avLst/>
            </a:prstGeom>
            <a:ln w="38100">
              <a:solidFill>
                <a:schemeClr val="bg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228600" y="2438400"/>
            <a:ext cx="3473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No Apparent Data Piling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8600" y="4491335"/>
            <a:ext cx="333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So </a:t>
            </a:r>
            <a:r>
              <a:rPr lang="en-US" sz="2400" u="sng" dirty="0" smtClean="0">
                <a:solidFill>
                  <a:srgbClr val="000000"/>
                </a:solidFill>
              </a:rPr>
              <a:t>More Generalizable</a:t>
            </a:r>
            <a:endParaRPr lang="en-US" sz="2400" u="sng" dirty="0">
              <a:solidFill>
                <a:srgbClr val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8600" y="5786735"/>
            <a:ext cx="2821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Connection to MD?</a:t>
            </a:r>
            <a:endParaRPr lang="en-US" sz="2400" u="sng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8600" y="6167735"/>
            <a:ext cx="2904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Add MD Axis to Plot</a:t>
            </a:r>
            <a:endParaRPr lang="en-US" sz="2400" u="sn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49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0010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Column Mean Adjustment</a:t>
            </a:r>
          </a:p>
        </p:txBody>
      </p:sp>
      <p:pic>
        <p:nvPicPr>
          <p:cNvPr id="778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85283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&amp;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Col. Mean Adj., Rescaled</a:t>
            </a:r>
          </a:p>
        </p:txBody>
      </p:sp>
      <p:pic>
        <p:nvPicPr>
          <p:cNvPr id="788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85727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&amp; Column Mean Adj.</a:t>
            </a:r>
          </a:p>
        </p:txBody>
      </p:sp>
      <p:pic>
        <p:nvPicPr>
          <p:cNvPr id="798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01969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4582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DWD &amp; Column Mean Adjusted</a:t>
            </a:r>
          </a:p>
        </p:txBody>
      </p:sp>
      <p:pic>
        <p:nvPicPr>
          <p:cNvPr id="808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3883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Column Stand. Dev. Adjustment</a:t>
            </a:r>
          </a:p>
        </p:txBody>
      </p:sp>
      <p:pic>
        <p:nvPicPr>
          <p:cNvPr id="819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55377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Column S.D. Adjustment</a:t>
            </a:r>
          </a:p>
        </p:txBody>
      </p:sp>
      <p:pic>
        <p:nvPicPr>
          <p:cNvPr id="829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77138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smtClean="0">
                <a:solidFill>
                  <a:srgbClr val="0000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Before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Col. S.D. Adj., Rescaled</a:t>
            </a:r>
          </a:p>
        </p:txBody>
      </p:sp>
      <p:pic>
        <p:nvPicPr>
          <p:cNvPr id="839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44595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altLang="ko-KR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After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Column Stand. Dev. adjustment</a:t>
            </a:r>
          </a:p>
        </p:txBody>
      </p:sp>
      <p:pic>
        <p:nvPicPr>
          <p:cNvPr id="849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85243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Fully Adjusted Data</a:t>
            </a:r>
          </a:p>
        </p:txBody>
      </p:sp>
      <p:pic>
        <p:nvPicPr>
          <p:cNvPr id="860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1600"/>
            <a:ext cx="7786687" cy="5500688"/>
          </a:xfrm>
          <a:noFill/>
        </p:spPr>
      </p:pic>
    </p:spTree>
    <p:extLst>
      <p:ext uri="{BB962C8B-B14F-4D97-AF65-F5344CB8AC3E}">
        <p14:creationId xmlns:p14="http://schemas.microsoft.com/office/powerpoint/2010/main" val="41642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Fully Adjusted Data, Platform Colored</a:t>
            </a:r>
          </a:p>
        </p:txBody>
      </p:sp>
      <p:pic>
        <p:nvPicPr>
          <p:cNvPr id="87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grpSp>
        <p:nvGrpSpPr>
          <p:cNvPr id="10" name="Group 9"/>
          <p:cNvGrpSpPr/>
          <p:nvPr/>
        </p:nvGrpSpPr>
        <p:grpSpPr>
          <a:xfrm>
            <a:off x="1905000" y="2971800"/>
            <a:ext cx="5257800" cy="3505200"/>
            <a:chOff x="1905000" y="2971800"/>
            <a:chExt cx="5257800" cy="3505200"/>
          </a:xfrm>
        </p:grpSpPr>
        <p:sp>
          <p:nvSpPr>
            <p:cNvPr id="2" name="TextBox 1"/>
            <p:cNvSpPr txBox="1"/>
            <p:nvPr/>
          </p:nvSpPr>
          <p:spPr>
            <a:xfrm>
              <a:off x="1905000" y="5646003"/>
              <a:ext cx="290496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/>
                  </a:solidFill>
                </a:rPr>
                <a:t>Next Study Clusters</a:t>
              </a:r>
            </a:p>
            <a:p>
              <a:r>
                <a:rPr lang="en-US" sz="2400" dirty="0" smtClean="0">
                  <a:solidFill>
                    <a:schemeClr val="bg2"/>
                  </a:solidFill>
                </a:rPr>
                <a:t>Using “Brushing”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5181600" y="3200400"/>
              <a:ext cx="533400" cy="53340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6629400" y="2971800"/>
              <a:ext cx="533400" cy="533400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 flipH="1">
              <a:off x="3810000" y="3657600"/>
              <a:ext cx="1447801" cy="1988403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6" idx="3"/>
            </p:cNvCxnSpPr>
            <p:nvPr/>
          </p:nvCxnSpPr>
          <p:spPr>
            <a:xfrm flipH="1">
              <a:off x="3810001" y="3427085"/>
              <a:ext cx="2897514" cy="2218918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0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SVMs, Tuning Parameter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107" name="Rectangle 3"/>
              <p:cNvSpPr>
                <a:spLocks noGrp="1" noChangeArrowheads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sz="32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  <a:r>
                  <a:rPr lang="en-US" sz="32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Sph’l</a:t>
                </a: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Gaussian data</a:t>
                </a:r>
              </a:p>
              <a:p>
                <a:pPr marL="609600" indent="-609600" algn="ctr" eaLnBrk="1" hangingPunct="1">
                  <a:lnSpc>
                    <a:spcPct val="110000"/>
                  </a:lnSpc>
                  <a:buFontTx/>
                  <a:buNone/>
                </a:pPr>
                <a:r>
                  <a:rPr lang="en-US" sz="32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Put MD on horizontal axis</a:t>
                </a:r>
              </a:p>
            </p:txBody>
          </p:sp>
        </mc:Choice>
        <mc:Fallback xmlns="">
          <p:sp>
            <p:nvSpPr>
              <p:cNvPr id="47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457200" y="914400"/>
                <a:ext cx="8458200" cy="5486400"/>
              </a:xfrm>
              <a:blipFill>
                <a:blip r:embed="rId3"/>
                <a:stretch>
                  <a:fillRect l="-1801" t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3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4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47126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6563" t="42535" r="40937" b="17844"/>
          <a:stretch/>
        </p:blipFill>
        <p:spPr>
          <a:xfrm>
            <a:off x="4206240" y="2194591"/>
            <a:ext cx="4937760" cy="4663409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28600" y="2362200"/>
            <a:ext cx="6096000" cy="832645"/>
            <a:chOff x="228600" y="1676400"/>
            <a:chExt cx="6096000" cy="832645"/>
          </a:xfrm>
        </p:grpSpPr>
        <p:sp>
          <p:nvSpPr>
            <p:cNvPr id="26" name="TextBox 25"/>
            <p:cNvSpPr txBox="1"/>
            <p:nvPr/>
          </p:nvSpPr>
          <p:spPr>
            <a:xfrm>
              <a:off x="228600" y="1676400"/>
              <a:ext cx="31738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For Large Values of C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876800" y="1975645"/>
              <a:ext cx="1447800" cy="533400"/>
            </a:xfrm>
            <a:prstGeom prst="roundRect">
              <a:avLst/>
            </a:pr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28" name="Straight Connector 27"/>
            <p:cNvCxnSpPr>
              <a:stCxn id="26" idx="3"/>
              <a:endCxn id="27" idx="1"/>
            </p:cNvCxnSpPr>
            <p:nvPr/>
          </p:nvCxnSpPr>
          <p:spPr>
            <a:xfrm>
              <a:off x="3402482" y="1907233"/>
              <a:ext cx="1474318" cy="335112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228600" y="3424535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SVM </a:t>
            </a:r>
            <a:r>
              <a:rPr lang="en-US" sz="2400" u="sng" dirty="0" smtClean="0">
                <a:solidFill>
                  <a:srgbClr val="000000"/>
                </a:solidFill>
              </a:rPr>
              <a:t>not</a:t>
            </a:r>
            <a:r>
              <a:rPr lang="en-US" sz="2400" dirty="0" smtClean="0">
                <a:solidFill>
                  <a:srgbClr val="000000"/>
                </a:solidFill>
              </a:rPr>
              <a:t> MD</a:t>
            </a:r>
            <a:endParaRPr lang="en-US" sz="2400" u="sng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5253335"/>
            <a:ext cx="3200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Yet Same for Small C!</a:t>
            </a:r>
            <a:endParaRPr lang="en-US" sz="2400" u="sng" dirty="0">
              <a:solidFill>
                <a:srgbClr val="0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600" y="5710535"/>
            <a:ext cx="2795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(For This Data Set)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600" y="3881735"/>
            <a:ext cx="2632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Hard Margin SVM</a:t>
            </a:r>
          </a:p>
          <a:p>
            <a:r>
              <a:rPr lang="en-US" sz="2400" i="1" dirty="0" smtClean="0">
                <a:solidFill>
                  <a:srgbClr val="000000"/>
                </a:solidFill>
              </a:rPr>
              <a:t>Clearly Different</a:t>
            </a:r>
            <a:endParaRPr lang="en-US" sz="2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1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Fully Adjusted Data,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Melanoma Cluster</a:t>
            </a:r>
          </a:p>
        </p:txBody>
      </p:sp>
      <p:pic>
        <p:nvPicPr>
          <p:cNvPr id="890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666750" y="4067175"/>
            <a:ext cx="24384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en-US" smtClean="0">
                <a:solidFill>
                  <a:srgbClr val="FF0000"/>
                </a:solidFill>
                <a:latin typeface="Tahoma" charset="0"/>
              </a:rPr>
              <a:t>BREAST.MDAMB435</a:t>
            </a:r>
          </a:p>
          <a:p>
            <a:r>
              <a:rPr lang="en-US" smtClean="0">
                <a:solidFill>
                  <a:srgbClr val="FF0000"/>
                </a:solidFill>
                <a:latin typeface="Tahoma" charset="0"/>
              </a:rPr>
              <a:t>BREAST.MDN     </a:t>
            </a:r>
          </a:p>
          <a:p>
            <a:r>
              <a:rPr lang="en-US" smtClean="0">
                <a:solidFill>
                  <a:srgbClr val="FF0000"/>
                </a:solidFill>
                <a:latin typeface="Tahoma" charset="0"/>
              </a:rPr>
              <a:t>MELAN.MALME3M  </a:t>
            </a:r>
          </a:p>
          <a:p>
            <a:r>
              <a:rPr lang="en-US" smtClean="0">
                <a:solidFill>
                  <a:srgbClr val="FF0000"/>
                </a:solidFill>
                <a:latin typeface="Tahoma" charset="0"/>
              </a:rPr>
              <a:t>MELAN.SKMEL2   </a:t>
            </a:r>
          </a:p>
          <a:p>
            <a:r>
              <a:rPr lang="en-US" smtClean="0">
                <a:solidFill>
                  <a:srgbClr val="FF0000"/>
                </a:solidFill>
                <a:latin typeface="Tahoma" charset="0"/>
              </a:rPr>
              <a:t>MELAN.SKMEL5   </a:t>
            </a:r>
          </a:p>
          <a:p>
            <a:r>
              <a:rPr lang="en-US" smtClean="0">
                <a:solidFill>
                  <a:srgbClr val="FF0000"/>
                </a:solidFill>
                <a:latin typeface="Tahoma" charset="0"/>
              </a:rPr>
              <a:t>MELAN.SKMEL28  </a:t>
            </a:r>
          </a:p>
          <a:p>
            <a:r>
              <a:rPr lang="en-US" smtClean="0">
                <a:solidFill>
                  <a:srgbClr val="FF0000"/>
                </a:solidFill>
                <a:latin typeface="Tahoma" charset="0"/>
              </a:rPr>
              <a:t>MELAN.M14      </a:t>
            </a:r>
          </a:p>
          <a:p>
            <a:r>
              <a:rPr lang="en-US" smtClean="0">
                <a:solidFill>
                  <a:srgbClr val="FF0000"/>
                </a:solidFill>
                <a:latin typeface="Tahoma" charset="0"/>
              </a:rPr>
              <a:t>MELAN.UACC62   </a:t>
            </a:r>
          </a:p>
          <a:p>
            <a:r>
              <a:rPr lang="en-US" smtClean="0">
                <a:solidFill>
                  <a:srgbClr val="FF0000"/>
                </a:solidFill>
                <a:latin typeface="Tahoma" charset="0"/>
              </a:rPr>
              <a:t>MELAN.UACC257</a:t>
            </a:r>
            <a:r>
              <a:rPr lang="en-US" smtClean="0">
                <a:solidFill>
                  <a:srgbClr val="FFFFFF"/>
                </a:solidFill>
                <a:latin typeface="Tahoma" charset="0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667000" y="4143375"/>
            <a:ext cx="3054901" cy="1647825"/>
            <a:chOff x="2667000" y="4143375"/>
            <a:chExt cx="3054901" cy="1647825"/>
          </a:xfrm>
        </p:grpSpPr>
        <p:sp>
          <p:nvSpPr>
            <p:cNvPr id="2" name="TextBox 1"/>
            <p:cNvSpPr txBox="1"/>
            <p:nvPr/>
          </p:nvSpPr>
          <p:spPr>
            <a:xfrm>
              <a:off x="2743200" y="5329535"/>
              <a:ext cx="29787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bg2"/>
                  </a:solidFill>
                </a:rPr>
                <a:t>Known </a:t>
              </a:r>
              <a:r>
                <a:rPr lang="en-US" sz="2400" dirty="0" err="1" smtClean="0">
                  <a:solidFill>
                    <a:schemeClr val="bg2"/>
                  </a:solidFill>
                </a:rPr>
                <a:t>Mislabellings</a:t>
              </a:r>
              <a:endParaRPr lang="en-US" sz="2400" dirty="0">
                <a:solidFill>
                  <a:schemeClr val="bg2"/>
                </a:solidFill>
              </a:endParaRPr>
            </a:p>
          </p:txBody>
        </p:sp>
        <p:sp>
          <p:nvSpPr>
            <p:cNvPr id="3" name="Right Brace 2"/>
            <p:cNvSpPr/>
            <p:nvPr/>
          </p:nvSpPr>
          <p:spPr>
            <a:xfrm>
              <a:off x="2667000" y="4143375"/>
              <a:ext cx="228600" cy="504825"/>
            </a:xfrm>
            <a:prstGeom prst="rightBrac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>
              <a:endCxn id="2" idx="0"/>
            </p:cNvCxnSpPr>
            <p:nvPr/>
          </p:nvCxnSpPr>
          <p:spPr>
            <a:xfrm>
              <a:off x="2895600" y="4419600"/>
              <a:ext cx="1336951" cy="909935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519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Fully Adjusted Data,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Leukemia Cluster</a:t>
            </a:r>
          </a:p>
        </p:txBody>
      </p:sp>
      <p:pic>
        <p:nvPicPr>
          <p:cNvPr id="901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693738" y="4067175"/>
            <a:ext cx="182721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800" smtClean="0">
                <a:solidFill>
                  <a:srgbClr val="FF0000"/>
                </a:solidFill>
                <a:latin typeface="Tahoma" charset="0"/>
              </a:rPr>
              <a:t>LEUK.CCRFCEM </a:t>
            </a:r>
          </a:p>
          <a:p>
            <a:pPr eaLnBrk="1" hangingPunct="1"/>
            <a:r>
              <a:rPr lang="en-US" sz="1800" smtClean="0">
                <a:solidFill>
                  <a:srgbClr val="FF0000"/>
                </a:solidFill>
                <a:latin typeface="Tahoma" charset="0"/>
              </a:rPr>
              <a:t>LEUK.K562    </a:t>
            </a:r>
          </a:p>
          <a:p>
            <a:pPr eaLnBrk="1" hangingPunct="1"/>
            <a:r>
              <a:rPr lang="en-US" sz="1800" smtClean="0">
                <a:solidFill>
                  <a:srgbClr val="FF0000"/>
                </a:solidFill>
                <a:latin typeface="Tahoma" charset="0"/>
              </a:rPr>
              <a:t>LEUK.MOLT4   </a:t>
            </a:r>
          </a:p>
          <a:p>
            <a:pPr eaLnBrk="1" hangingPunct="1"/>
            <a:r>
              <a:rPr lang="en-US" sz="1800" smtClean="0">
                <a:solidFill>
                  <a:srgbClr val="FF0000"/>
                </a:solidFill>
                <a:latin typeface="Tahoma" charset="0"/>
              </a:rPr>
              <a:t>LEUK.HL60    </a:t>
            </a:r>
          </a:p>
          <a:p>
            <a:pPr eaLnBrk="1" hangingPunct="1"/>
            <a:r>
              <a:rPr lang="en-US" sz="1800" smtClean="0">
                <a:solidFill>
                  <a:srgbClr val="FF0000"/>
                </a:solidFill>
                <a:latin typeface="Tahoma" charset="0"/>
              </a:rPr>
              <a:t>LEUK.RPMI8266</a:t>
            </a:r>
          </a:p>
          <a:p>
            <a:pPr eaLnBrk="1" hangingPunct="1"/>
            <a:r>
              <a:rPr lang="en-US" sz="1800" smtClean="0">
                <a:solidFill>
                  <a:srgbClr val="FF0000"/>
                </a:solidFill>
                <a:latin typeface="Tahoma" charset="0"/>
              </a:rPr>
              <a:t>LEUK.SR </a:t>
            </a:r>
          </a:p>
        </p:txBody>
      </p:sp>
    </p:spTree>
    <p:extLst>
      <p:ext uri="{BB962C8B-B14F-4D97-AF65-F5344CB8AC3E}">
        <p14:creationId xmlns:p14="http://schemas.microsoft.com/office/powerpoint/2010/main" val="196048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682625"/>
          </a:xfrm>
        </p:spPr>
        <p:txBody>
          <a:bodyPr/>
          <a:lstStyle/>
          <a:p>
            <a:pPr eaLnBrk="1" hangingPunct="1"/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DWD </a:t>
            </a:r>
            <a:r>
              <a:rPr lang="en-US" altLang="ko-KR" sz="36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Appl’n</a:t>
            </a:r>
            <a:r>
              <a:rPr lang="en-US" altLang="ko-KR" sz="36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Visualization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PCA limitations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uses class info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Hence can “better separate known classes”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Did this for pairs of classes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(DWD just on those, ignore others)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Carefully choose pairs in NCI 60 data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Shows Effectiveness of Adjustment</a:t>
            </a:r>
          </a:p>
        </p:txBody>
      </p:sp>
    </p:spTree>
    <p:extLst>
      <p:ext uri="{BB962C8B-B14F-4D97-AF65-F5344CB8AC3E}">
        <p14:creationId xmlns:p14="http://schemas.microsoft.com/office/powerpoint/2010/main" val="135620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view?</a:t>
            </a:r>
          </a:p>
        </p:txBody>
      </p:sp>
      <p:pic>
        <p:nvPicPr>
          <p:cNvPr id="23552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8923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Views using DWD Dir</a:t>
            </a:r>
            <a:r>
              <a:rPr lang="en-US" altLang="ko-KR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 (focus on biology)</a:t>
            </a:r>
          </a:p>
        </p:txBody>
      </p:sp>
      <p:pic>
        <p:nvPicPr>
          <p:cNvPr id="931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27972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6"/>
            </a:gs>
            <a:gs pos="50000">
              <a:schemeClr val="tx1"/>
            </a:gs>
            <a:gs pos="100000">
              <a:schemeClr val="accent6">
                <a:lumMod val="40000"/>
                <a:lumOff val="60000"/>
              </a:schemeClr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01000" cy="9906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Visualization of NCI 60 Data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5029200"/>
          </a:xfrm>
        </p:spPr>
        <p:txBody>
          <a:bodyPr/>
          <a:lstStyle/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most cancer types clearly distinct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ko-KR" dirty="0" smtClean="0">
                <a:solidFill>
                  <a:schemeClr val="accent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Renal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CNS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 smtClean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Ovar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 smtClean="0">
                <a:solidFill>
                  <a:srgbClr val="00E7E7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Leuk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Colon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altLang="ko-KR" dirty="0" err="1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Melan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these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carefully chosen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directions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Others less clear cut</a:t>
            </a:r>
          </a:p>
          <a:p>
            <a:pPr marL="857250" lvl="1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NSCLC   (at least 3 subtypes)</a:t>
            </a:r>
          </a:p>
          <a:p>
            <a:pPr marL="857250" lvl="1" indent="-457200" eaLnBrk="1" hangingPunct="1"/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Breast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(4 published subtypes)</a:t>
            </a:r>
          </a:p>
          <a:p>
            <a:pPr marL="457200" indent="-457200" eaLnBrk="1" hangingPunct="1"/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adjustment was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effective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(very few black connectors visible)</a:t>
            </a:r>
          </a:p>
        </p:txBody>
      </p:sp>
    </p:spTree>
    <p:extLst>
      <p:ext uri="{BB962C8B-B14F-4D97-AF65-F5344CB8AC3E}">
        <p14:creationId xmlns:p14="http://schemas.microsoft.com/office/powerpoint/2010/main" val="327667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using SVM?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1825" y="1479550"/>
            <a:ext cx="8131175" cy="4768850"/>
          </a:xfrm>
        </p:spPr>
        <p:txBody>
          <a:bodyPr/>
          <a:lstStyle/>
          <a:p>
            <a:pPr marL="0" indent="0"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z="3200" smtClean="0"/>
              <a:t>Major Problem:   Proj’d Distrib’al </a:t>
            </a:r>
            <a:r>
              <a:rPr lang="en-US" sz="3200" i="1" smtClean="0"/>
              <a:t>Shape</a:t>
            </a:r>
          </a:p>
          <a:p>
            <a:pPr marL="0" indent="0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sz="3200" smtClean="0"/>
              <a:t>Triangular Dist’ns (opposite skewed)</a:t>
            </a:r>
          </a:p>
          <a:p>
            <a:pPr marL="0" indent="0"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z="3200" smtClean="0"/>
              <a:t>Does not allow sensible </a:t>
            </a:r>
            <a:r>
              <a:rPr lang="en-US" sz="3200" i="1" smtClean="0"/>
              <a:t>rigid shift</a:t>
            </a:r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7579" r="8922"/>
          <a:stretch>
            <a:fillRect/>
          </a:stretch>
        </p:blipFill>
        <p:spPr>
          <a:xfrm>
            <a:off x="404813" y="3708400"/>
            <a:ext cx="8639175" cy="6862763"/>
          </a:xfrm>
          <a:noFill/>
        </p:spPr>
      </p:pic>
    </p:spTree>
    <p:extLst>
      <p:ext uri="{BB962C8B-B14F-4D97-AF65-F5344CB8AC3E}">
        <p14:creationId xmlns:p14="http://schemas.microsoft.com/office/powerpoint/2010/main" val="345608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using SVM?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31825" y="1479550"/>
            <a:ext cx="8131175" cy="4768850"/>
          </a:xfrm>
        </p:spPr>
        <p:txBody>
          <a:bodyPr/>
          <a:lstStyle/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z="3200" smtClean="0"/>
              <a:t>Nicely Fixed by DWD</a:t>
            </a:r>
          </a:p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z="3200" smtClean="0"/>
              <a:t>Projected Dist’ns near Gaussian</a:t>
            </a:r>
          </a:p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sz="3200" smtClean="0"/>
              <a:t>Sensible to shift</a:t>
            </a:r>
            <a:endParaRPr lang="en-US" sz="3200" i="1" smtClean="0"/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t="7579" r="8922"/>
          <a:stretch>
            <a:fillRect/>
          </a:stretch>
        </p:blipFill>
        <p:spPr>
          <a:xfrm>
            <a:off x="404813" y="3708400"/>
            <a:ext cx="8639175" cy="6862763"/>
          </a:xfrm>
          <a:noFill/>
        </p:spPr>
      </p:pic>
    </p:spTree>
    <p:extLst>
      <p:ext uri="{BB962C8B-B14F-4D97-AF65-F5344CB8AC3E}">
        <p14:creationId xmlns:p14="http://schemas.microsoft.com/office/powerpoint/2010/main" val="283353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by means?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en-US" dirty="0" smtClean="0"/>
              <a:t>DWD is complicated:   value added?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Because it is “cool”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</a:rPr>
              <a:t>Recall Improves SVM for </a:t>
            </a:r>
            <a:r>
              <a:rPr lang="en-US" dirty="0" smtClean="0">
                <a:solidFill>
                  <a:srgbClr val="00FF00"/>
                </a:solidFill>
              </a:rPr>
              <a:t>HDLSS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Good Empirical Success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dirty="0" smtClean="0"/>
              <a:t>Routinely Used in </a:t>
            </a:r>
            <a:r>
              <a:rPr lang="en-US" dirty="0" err="1" smtClean="0"/>
              <a:t>Perou</a:t>
            </a:r>
            <a:r>
              <a:rPr lang="en-US" dirty="0" smtClean="0"/>
              <a:t> Lab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dirty="0" smtClean="0"/>
              <a:t>Many Comparisons Done</a:t>
            </a:r>
          </a:p>
          <a:p>
            <a:pPr lvl="1" algn="l" eaLnBrk="1" hangingPunct="1">
              <a:buFont typeface="Wingdings" pitchFamily="2" charset="2"/>
              <a:buChar char="§"/>
            </a:pPr>
            <a:r>
              <a:rPr lang="en-US" dirty="0" smtClean="0"/>
              <a:t>Similar Lessons from </a:t>
            </a:r>
            <a:r>
              <a:rPr lang="en-US" dirty="0" err="1" smtClean="0"/>
              <a:t>Wistar</a:t>
            </a:r>
            <a:endParaRPr lang="en-US" dirty="0" smtClean="0"/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Proven Statistical Power</a:t>
            </a:r>
          </a:p>
          <a:p>
            <a:pPr lvl="1" algn="l" eaLnBrk="1" hangingPunct="1">
              <a:buFont typeface="Wingdings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183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by means?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en-US" dirty="0" smtClean="0"/>
              <a:t>But Why Not PAM   (~Mean Difference)?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Simpler is Better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Why not means, i.e. point cloud </a:t>
            </a:r>
            <a:r>
              <a:rPr lang="en-US" dirty="0" err="1" smtClean="0"/>
              <a:t>centerpoints</a:t>
            </a:r>
            <a:r>
              <a:rPr lang="en-US" dirty="0" smtClean="0"/>
              <a:t>?</a:t>
            </a:r>
          </a:p>
          <a:p>
            <a:pPr algn="l" eaLnBrk="1" hangingPunct="1">
              <a:buFont typeface="Wingdings" pitchFamily="2" charset="2"/>
              <a:buChar char="§"/>
            </a:pPr>
            <a:endParaRPr lang="en-US" dirty="0"/>
          </a:p>
          <a:p>
            <a:pPr marL="0" indent="0" algn="l" eaLnBrk="1" hangingPunct="1">
              <a:buNone/>
            </a:pPr>
            <a:endParaRPr lang="en-US" dirty="0" smtClean="0"/>
          </a:p>
          <a:p>
            <a:pPr marL="0" indent="0" algn="l" eaLnBrk="1" hangingPunct="1">
              <a:buNone/>
            </a:pPr>
            <a:r>
              <a:rPr lang="en-US" dirty="0" smtClean="0"/>
              <a:t>Elegant Answer:    Liu et al (2009)</a:t>
            </a:r>
          </a:p>
        </p:txBody>
      </p:sp>
    </p:spTree>
    <p:extLst>
      <p:ext uri="{BB962C8B-B14F-4D97-AF65-F5344CB8AC3E}">
        <p14:creationId xmlns:p14="http://schemas.microsoft.com/office/powerpoint/2010/main" val="93568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78"/>
            </a:gs>
            <a:gs pos="50000">
              <a:schemeClr val="tx1"/>
            </a:gs>
            <a:gs pos="100000">
              <a:srgbClr val="FFFF7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Based on Optimization Problem: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“Residuals”: 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7" name="Rectangle 19"/>
          <p:cNvSpPr>
            <a:spLocks noChangeArrowheads="1"/>
          </p:cNvSpPr>
          <p:nvPr/>
        </p:nvSpPr>
        <p:spPr bwMode="auto">
          <a:xfrm>
            <a:off x="152400" y="3352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8" name="Rectangle 20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9" name="Rectangle 21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0" name="Rectangle 22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41" name="Rectangle 24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23"/>
          <p:cNvGraphicFramePr>
            <a:graphicFrameLocks noChangeAspect="1"/>
          </p:cNvGraphicFramePr>
          <p:nvPr/>
        </p:nvGraphicFramePr>
        <p:xfrm>
          <a:off x="6561138" y="1241425"/>
          <a:ext cx="1277937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4" imgW="1054080" imgH="787320" progId="Equation.3">
                  <p:embed/>
                </p:oleObj>
              </mc:Choice>
              <mc:Fallback>
                <p:oleObj name="Equation" r:id="rId4" imgW="1054080" imgH="787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1138" y="1241425"/>
                        <a:ext cx="1277937" cy="947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" name="Picture 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3" t="23384" r="7152" b="14615"/>
          <a:stretch>
            <a:fillRect/>
          </a:stretch>
        </p:blipFill>
        <p:spPr>
          <a:xfrm>
            <a:off x="3527425" y="2740025"/>
            <a:ext cx="5616575" cy="4117975"/>
          </a:xfrm>
          <a:noFill/>
        </p:spPr>
      </p:pic>
      <p:sp>
        <p:nvSpPr>
          <p:cNvPr id="4" name="Oval 3"/>
          <p:cNvSpPr/>
          <p:nvPr/>
        </p:nvSpPr>
        <p:spPr>
          <a:xfrm>
            <a:off x="7543800" y="1752600"/>
            <a:ext cx="304800" cy="457200"/>
          </a:xfrm>
          <a:prstGeom prst="ellipse">
            <a:avLst/>
          </a:prstGeom>
          <a:noFill/>
          <a:ln>
            <a:solidFill>
              <a:srgbClr val="D35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>
            <a:endCxn id="4" idx="4"/>
          </p:cNvCxnSpPr>
          <p:nvPr/>
        </p:nvCxnSpPr>
        <p:spPr>
          <a:xfrm flipV="1">
            <a:off x="7696200" y="2209800"/>
            <a:ext cx="0" cy="1524000"/>
          </a:xfrm>
          <a:prstGeom prst="line">
            <a:avLst/>
          </a:prstGeom>
          <a:ln w="25400">
            <a:solidFill>
              <a:srgbClr val="D35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12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by means?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marL="0" indent="0" algn="l" eaLnBrk="1" hangingPunct="1">
              <a:buNone/>
            </a:pPr>
            <a:r>
              <a:rPr lang="en-US" dirty="0" smtClean="0"/>
              <a:t>But Why Not PAM   (~Mean Difference)?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Simpler is Better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Why not means, i.e. point cloud </a:t>
            </a:r>
            <a:r>
              <a:rPr lang="en-US" dirty="0" err="1" smtClean="0"/>
              <a:t>centerpoints</a:t>
            </a:r>
            <a:r>
              <a:rPr lang="en-US" dirty="0" smtClean="0"/>
              <a:t>?</a:t>
            </a:r>
          </a:p>
          <a:p>
            <a:pPr marL="0" indent="0" algn="l" eaLnBrk="1" hangingPunct="1">
              <a:buNone/>
            </a:pPr>
            <a:r>
              <a:rPr lang="en-US" dirty="0" smtClean="0"/>
              <a:t>Drawback to PAM: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Poor Handling of Unbalanced Biological Subtypes</a:t>
            </a:r>
          </a:p>
          <a:p>
            <a:pPr algn="l" eaLnBrk="1" hangingPunct="1">
              <a:buFont typeface="Wingdings" pitchFamily="2" charset="2"/>
              <a:buChar char="§"/>
            </a:pPr>
            <a:r>
              <a:rPr lang="en-US" dirty="0" smtClean="0"/>
              <a:t>DWD more Resistant to Unbalance</a:t>
            </a:r>
          </a:p>
        </p:txBody>
      </p:sp>
    </p:spTree>
    <p:extLst>
      <p:ext uri="{BB962C8B-B14F-4D97-AF65-F5344CB8AC3E}">
        <p14:creationId xmlns:p14="http://schemas.microsoft.com/office/powerpoint/2010/main" val="303209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by means?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/>
              <a:t>Toy Example:</a:t>
            </a:r>
            <a:endParaRPr lang="en-US" altLang="ko-KR" sz="3600" dirty="0">
              <a:ea typeface="Gulim" pitchFamily="34" charset="-127"/>
            </a:endParaRPr>
          </a:p>
          <a:p>
            <a:pPr marL="1104900" lvl="1" indent="-533400" algn="l">
              <a:buFont typeface="Wingdings" pitchFamily="2" charset="2"/>
              <a:buChar char="n"/>
            </a:pPr>
            <a:r>
              <a:rPr lang="en-US" altLang="ko-KR" sz="3200" dirty="0">
                <a:ea typeface="Gulim" pitchFamily="34" charset="-127"/>
              </a:rPr>
              <a:t>Gaussian Clusters</a:t>
            </a:r>
          </a:p>
          <a:p>
            <a:pPr marL="1104900" lvl="1" indent="-533400" algn="l">
              <a:buFont typeface="Wingdings" pitchFamily="2" charset="2"/>
              <a:buChar char="n"/>
            </a:pPr>
            <a:r>
              <a:rPr lang="en-US" altLang="ko-KR" sz="3200" dirty="0">
                <a:ea typeface="Gulim" pitchFamily="34" charset="-127"/>
              </a:rPr>
              <a:t>Two batches (denoted:   +   o)</a:t>
            </a:r>
          </a:p>
          <a:p>
            <a:pPr marL="1104900" lvl="1" indent="-533400" algn="l">
              <a:buFont typeface="Wingdings" pitchFamily="2" charset="2"/>
              <a:buChar char="n"/>
            </a:pPr>
            <a:r>
              <a:rPr lang="en-US" altLang="ko-KR" sz="3200" dirty="0">
                <a:ea typeface="Gulim" pitchFamily="34" charset="-127"/>
              </a:rPr>
              <a:t>Two subtypes (</a:t>
            </a:r>
            <a:r>
              <a:rPr lang="en-US" altLang="ko-KR" sz="3200" dirty="0">
                <a:solidFill>
                  <a:srgbClr val="FF0000"/>
                </a:solidFill>
                <a:ea typeface="Gulim" pitchFamily="34" charset="-127"/>
              </a:rPr>
              <a:t>red</a:t>
            </a:r>
            <a:r>
              <a:rPr lang="en-US" altLang="ko-KR" sz="3200" dirty="0">
                <a:ea typeface="Gulim" pitchFamily="34" charset="-127"/>
              </a:rPr>
              <a:t> and </a:t>
            </a:r>
            <a:r>
              <a:rPr lang="en-US" altLang="ko-KR" sz="3200" dirty="0">
                <a:solidFill>
                  <a:srgbClr val="3333FF"/>
                </a:solidFill>
                <a:ea typeface="Gulim" pitchFamily="34" charset="-127"/>
              </a:rPr>
              <a:t>blue</a:t>
            </a:r>
            <a:r>
              <a:rPr lang="en-US" altLang="ko-KR" sz="3200" dirty="0">
                <a:ea typeface="Gulim" pitchFamily="34" charset="-127"/>
              </a:rPr>
              <a:t>)</a:t>
            </a:r>
          </a:p>
          <a:p>
            <a:pPr marL="1104900" lvl="1" indent="-533400" algn="l">
              <a:buFont typeface="Wingdings" pitchFamily="2" charset="2"/>
              <a:buChar char="n"/>
            </a:pPr>
            <a:r>
              <a:rPr lang="en-US" altLang="ko-KR" sz="3200" dirty="0">
                <a:ea typeface="Gulim" pitchFamily="34" charset="-127"/>
              </a:rPr>
              <a:t>Goal:  bring together</a:t>
            </a:r>
          </a:p>
          <a:p>
            <a:pPr marL="1104900" lvl="1" indent="-533400"/>
            <a:r>
              <a:rPr lang="en-US" altLang="ko-KR" sz="3200" dirty="0">
                <a:solidFill>
                  <a:srgbClr val="FF0000"/>
                </a:solidFill>
                <a:ea typeface="Gulim" pitchFamily="34" charset="-127"/>
              </a:rPr>
              <a:t>+ </a:t>
            </a:r>
            <a:r>
              <a:rPr lang="en-US" altLang="ko-KR" sz="3200" dirty="0">
                <a:ea typeface="Gulim" pitchFamily="34" charset="-127"/>
                <a:sym typeface="Wingdings" pitchFamily="2" charset="2"/>
              </a:rPr>
              <a:t></a:t>
            </a:r>
            <a:r>
              <a:rPr lang="en-US" altLang="ko-KR" sz="3200" dirty="0">
                <a:solidFill>
                  <a:srgbClr val="FF0000"/>
                </a:solidFill>
                <a:ea typeface="Gulim" pitchFamily="34" charset="-127"/>
              </a:rPr>
              <a:t> o</a:t>
            </a:r>
            <a:r>
              <a:rPr lang="en-US" altLang="ko-KR" sz="3200" dirty="0">
                <a:ea typeface="Gulim" pitchFamily="34" charset="-127"/>
              </a:rPr>
              <a:t>        and also      </a:t>
            </a:r>
            <a:r>
              <a:rPr lang="en-US" altLang="ko-KR" sz="3200" dirty="0">
                <a:solidFill>
                  <a:srgbClr val="3333FF"/>
                </a:solidFill>
                <a:ea typeface="Gulim" pitchFamily="34" charset="-127"/>
              </a:rPr>
              <a:t>+</a:t>
            </a:r>
            <a:r>
              <a:rPr lang="en-US" altLang="ko-KR" sz="3200" dirty="0">
                <a:ea typeface="Gulim" pitchFamily="34" charset="-127"/>
              </a:rPr>
              <a:t> </a:t>
            </a:r>
            <a:r>
              <a:rPr lang="en-US" altLang="ko-KR" sz="3200" dirty="0">
                <a:ea typeface="Gulim" pitchFamily="34" charset="-127"/>
                <a:sym typeface="Wingdings" pitchFamily="2" charset="2"/>
              </a:rPr>
              <a:t></a:t>
            </a:r>
            <a:r>
              <a:rPr lang="en-US" altLang="ko-KR" sz="3200" dirty="0">
                <a:ea typeface="Gulim" pitchFamily="34" charset="-127"/>
              </a:rPr>
              <a:t> </a:t>
            </a:r>
            <a:r>
              <a:rPr lang="en-US" altLang="ko-KR" sz="3200" dirty="0">
                <a:solidFill>
                  <a:srgbClr val="3333FF"/>
                </a:solidFill>
                <a:ea typeface="Gulim" pitchFamily="34" charset="-127"/>
              </a:rPr>
              <a:t>o</a:t>
            </a:r>
          </a:p>
          <a:p>
            <a:pPr marL="1104900" lvl="1" indent="-533400" algn="l">
              <a:buFont typeface="Wingdings" pitchFamily="2" charset="2"/>
              <a:buChar char="n"/>
            </a:pPr>
            <a:r>
              <a:rPr lang="en-US" altLang="ko-KR" sz="3200" dirty="0">
                <a:ea typeface="Gulim" pitchFamily="34" charset="-127"/>
              </a:rPr>
              <a:t>Challenge: </a:t>
            </a:r>
            <a:r>
              <a:rPr lang="en-US" altLang="ko-KR" sz="3200" i="1" dirty="0">
                <a:ea typeface="Gulim" pitchFamily="34" charset="-127"/>
              </a:rPr>
              <a:t>unequal</a:t>
            </a:r>
            <a:r>
              <a:rPr lang="en-US" altLang="ko-KR" sz="3200" dirty="0">
                <a:ea typeface="Gulim" pitchFamily="34" charset="-127"/>
              </a:rPr>
              <a:t> biological </a:t>
            </a:r>
            <a:r>
              <a:rPr lang="en-US" altLang="ko-KR" sz="3200" u="sng" dirty="0">
                <a:ea typeface="Gulim" pitchFamily="34" charset="-127"/>
              </a:rPr>
              <a:t>ratios</a:t>
            </a:r>
            <a:r>
              <a:rPr lang="en-US" altLang="ko-KR" sz="3200" dirty="0">
                <a:ea typeface="Gulim" pitchFamily="34" charset="-127"/>
              </a:rPr>
              <a:t> within batches</a:t>
            </a:r>
          </a:p>
          <a:p>
            <a:pPr marL="0" indent="0" algn="l" eaLnBrk="1" hangingPunct="1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963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Twiddle ratios of subtypes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5217"/>
          <a:stretch/>
        </p:blipFill>
        <p:spPr bwMode="auto">
          <a:xfrm>
            <a:off x="3383280" y="1563802"/>
            <a:ext cx="576072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9550"/>
            <a:ext cx="857408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 smtClean="0"/>
              <a:t>2-d Toy </a:t>
            </a:r>
          </a:p>
          <a:p>
            <a:pPr marL="0" indent="0" algn="l">
              <a:buNone/>
            </a:pPr>
            <a:r>
              <a:rPr lang="en-US" altLang="en-US" dirty="0" smtClean="0"/>
              <a:t>Example</a:t>
            </a:r>
          </a:p>
          <a:p>
            <a:pPr marL="0" indent="0" algn="l">
              <a:buNone/>
            </a:pPr>
            <a:endParaRPr lang="en-US" altLang="en-US" dirty="0"/>
          </a:p>
          <a:p>
            <a:pPr marL="0" indent="0" algn="l">
              <a:buNone/>
            </a:pPr>
            <a:r>
              <a:rPr lang="en-US" altLang="en-US" dirty="0" smtClean="0"/>
              <a:t>Balanced</a:t>
            </a:r>
          </a:p>
          <a:p>
            <a:pPr marL="0" indent="0" algn="l">
              <a:buNone/>
            </a:pPr>
            <a:r>
              <a:rPr lang="en-US" altLang="en-US" dirty="0" smtClean="0"/>
              <a:t>Mixture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160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Twiddle ratios of subtypes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9550"/>
            <a:ext cx="857408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 smtClean="0"/>
              <a:t>2-d Toy </a:t>
            </a:r>
          </a:p>
          <a:p>
            <a:pPr marL="0" indent="0" algn="l">
              <a:buNone/>
            </a:pPr>
            <a:r>
              <a:rPr lang="en-US" altLang="en-US" dirty="0" smtClean="0"/>
              <a:t>Example</a:t>
            </a:r>
          </a:p>
          <a:p>
            <a:pPr marL="0" indent="0" algn="l">
              <a:buNone/>
            </a:pPr>
            <a:endParaRPr lang="en-US" altLang="en-US" dirty="0"/>
          </a:p>
          <a:p>
            <a:pPr marL="0" indent="0" algn="l">
              <a:buNone/>
            </a:pPr>
            <a:r>
              <a:rPr lang="en-US" altLang="en-US" u="sng" dirty="0" smtClean="0"/>
              <a:t>Un</a:t>
            </a:r>
            <a:r>
              <a:rPr lang="en-US" altLang="en-US" dirty="0" smtClean="0"/>
              <a:t>balanced</a:t>
            </a:r>
          </a:p>
          <a:p>
            <a:pPr marL="0" indent="0" algn="l">
              <a:buNone/>
            </a:pPr>
            <a:r>
              <a:rPr lang="en-US" altLang="en-US" dirty="0" smtClean="0"/>
              <a:t>Mixture</a:t>
            </a:r>
          </a:p>
          <a:p>
            <a:pPr marL="0" indent="0" algn="l">
              <a:buNone/>
            </a:pPr>
            <a:endParaRPr lang="en-US" altLang="en-US" dirty="0"/>
          </a:p>
          <a:p>
            <a:pPr marL="0" indent="0" algn="l">
              <a:buNone/>
            </a:pPr>
            <a:r>
              <a:rPr lang="en-US" altLang="en-US" dirty="0" smtClean="0"/>
              <a:t>(Through</a:t>
            </a:r>
          </a:p>
          <a:p>
            <a:pPr marL="0" indent="0" algn="l">
              <a:buNone/>
            </a:pPr>
            <a:r>
              <a:rPr lang="en-US" altLang="en-US" dirty="0"/>
              <a:t> </a:t>
            </a:r>
            <a:r>
              <a:rPr lang="en-US" altLang="en-US" dirty="0" smtClean="0"/>
              <a:t>“decimation”)</a:t>
            </a:r>
            <a:endParaRPr lang="en-US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5217"/>
          <a:stretch/>
        </p:blipFill>
        <p:spPr bwMode="auto">
          <a:xfrm>
            <a:off x="3383280" y="1563802"/>
            <a:ext cx="576072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11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Twiddle ratios of subtypes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9550"/>
            <a:ext cx="857408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 smtClean="0"/>
              <a:t>2-d Toy </a:t>
            </a:r>
          </a:p>
          <a:p>
            <a:pPr marL="0" indent="0" algn="l">
              <a:buNone/>
            </a:pPr>
            <a:r>
              <a:rPr lang="en-US" altLang="en-US" dirty="0" smtClean="0"/>
              <a:t>Example</a:t>
            </a:r>
          </a:p>
          <a:p>
            <a:pPr marL="0" indent="0" algn="l">
              <a:buNone/>
            </a:pPr>
            <a:endParaRPr lang="en-US" altLang="en-US" dirty="0"/>
          </a:p>
          <a:p>
            <a:pPr marL="0" indent="0" algn="l">
              <a:buNone/>
            </a:pPr>
            <a:r>
              <a:rPr lang="en-US" altLang="en-US" dirty="0" smtClean="0"/>
              <a:t>Unbalanced</a:t>
            </a:r>
          </a:p>
          <a:p>
            <a:pPr marL="0" indent="0" algn="l">
              <a:buNone/>
            </a:pPr>
            <a:r>
              <a:rPr lang="en-US" altLang="en-US" dirty="0" smtClean="0"/>
              <a:t>Mixture</a:t>
            </a:r>
            <a:endParaRPr lang="en-US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5217"/>
          <a:stretch/>
        </p:blipFill>
        <p:spPr bwMode="auto">
          <a:xfrm>
            <a:off x="3383280" y="1563802"/>
            <a:ext cx="576072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2400" y="5257800"/>
            <a:ext cx="7772400" cy="1846659"/>
            <a:chOff x="152400" y="5257800"/>
            <a:chExt cx="7772400" cy="1846659"/>
          </a:xfrm>
        </p:grpSpPr>
        <p:sp>
          <p:nvSpPr>
            <p:cNvPr id="2" name="TextBox 1"/>
            <p:cNvSpPr txBox="1"/>
            <p:nvPr/>
          </p:nvSpPr>
          <p:spPr>
            <a:xfrm>
              <a:off x="152400" y="5257800"/>
              <a:ext cx="3009157" cy="1846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(Diminishing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Discriminatory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Power)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7" name="Straight Arrow Connector 6"/>
            <p:cNvCxnSpPr>
              <a:stCxn id="2" idx="3"/>
            </p:cNvCxnSpPr>
            <p:nvPr/>
          </p:nvCxnSpPr>
          <p:spPr bwMode="auto">
            <a:xfrm flipV="1">
              <a:off x="3161557" y="5410200"/>
              <a:ext cx="4763243" cy="77093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2109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Twiddle ratios of subtypes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9550"/>
            <a:ext cx="857408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 smtClean="0"/>
              <a:t>2-d Toy </a:t>
            </a:r>
          </a:p>
          <a:p>
            <a:pPr marL="0" indent="0" algn="l">
              <a:buNone/>
            </a:pPr>
            <a:r>
              <a:rPr lang="en-US" altLang="en-US" dirty="0" smtClean="0"/>
              <a:t>Example</a:t>
            </a:r>
          </a:p>
          <a:p>
            <a:pPr marL="0" indent="0" algn="l">
              <a:buNone/>
            </a:pPr>
            <a:endParaRPr lang="en-US" altLang="en-US" dirty="0"/>
          </a:p>
          <a:p>
            <a:pPr marL="0" indent="0" algn="l">
              <a:buNone/>
            </a:pPr>
            <a:r>
              <a:rPr lang="en-US" altLang="en-US" dirty="0" smtClean="0"/>
              <a:t>Unbalanced</a:t>
            </a:r>
          </a:p>
          <a:p>
            <a:pPr marL="0" indent="0" algn="l">
              <a:buNone/>
            </a:pPr>
            <a:r>
              <a:rPr lang="en-US" altLang="en-US" dirty="0" smtClean="0"/>
              <a:t>Mixture</a:t>
            </a:r>
            <a:endParaRPr lang="en-US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5217"/>
          <a:stretch/>
        </p:blipFill>
        <p:spPr bwMode="auto">
          <a:xfrm>
            <a:off x="3383280" y="1563802"/>
            <a:ext cx="576072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13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Twiddle ratios of subtypes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9550"/>
            <a:ext cx="857408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 smtClean="0"/>
              <a:t>2-d Toy </a:t>
            </a:r>
          </a:p>
          <a:p>
            <a:pPr marL="0" indent="0" algn="l">
              <a:buNone/>
            </a:pPr>
            <a:r>
              <a:rPr lang="en-US" altLang="en-US" dirty="0" smtClean="0"/>
              <a:t>Example</a:t>
            </a:r>
          </a:p>
          <a:p>
            <a:pPr marL="0" indent="0" algn="l">
              <a:buNone/>
            </a:pPr>
            <a:endParaRPr lang="en-US" altLang="en-US" dirty="0"/>
          </a:p>
          <a:p>
            <a:pPr marL="0" indent="0" algn="l">
              <a:buNone/>
            </a:pPr>
            <a:r>
              <a:rPr lang="en-US" altLang="en-US" dirty="0" smtClean="0"/>
              <a:t>Unbalanced</a:t>
            </a:r>
          </a:p>
          <a:p>
            <a:pPr marL="0" indent="0" algn="l">
              <a:buNone/>
            </a:pPr>
            <a:r>
              <a:rPr lang="en-US" altLang="en-US" dirty="0" smtClean="0"/>
              <a:t>Mixture</a:t>
            </a:r>
            <a:endParaRPr lang="en-US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5217"/>
          <a:stretch/>
        </p:blipFill>
        <p:spPr bwMode="auto">
          <a:xfrm>
            <a:off x="3383280" y="1563802"/>
            <a:ext cx="576072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5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Twiddle ratios of subtypes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9550"/>
            <a:ext cx="857408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 smtClean="0"/>
              <a:t>2-d Toy </a:t>
            </a:r>
          </a:p>
          <a:p>
            <a:pPr marL="0" indent="0" algn="l">
              <a:buNone/>
            </a:pPr>
            <a:r>
              <a:rPr lang="en-US" altLang="en-US" dirty="0" smtClean="0"/>
              <a:t>Example</a:t>
            </a:r>
          </a:p>
          <a:p>
            <a:pPr marL="0" indent="0" algn="l">
              <a:buNone/>
            </a:pPr>
            <a:endParaRPr lang="en-US" altLang="en-US" dirty="0"/>
          </a:p>
          <a:p>
            <a:pPr marL="0" indent="0" algn="l">
              <a:buNone/>
            </a:pPr>
            <a:r>
              <a:rPr lang="en-US" altLang="en-US" dirty="0" smtClean="0"/>
              <a:t>Unbalanced</a:t>
            </a:r>
          </a:p>
          <a:p>
            <a:pPr marL="0" indent="0" algn="l">
              <a:buNone/>
            </a:pPr>
            <a:r>
              <a:rPr lang="en-US" altLang="en-US" dirty="0" smtClean="0"/>
              <a:t>Mixture</a:t>
            </a:r>
            <a:endParaRPr lang="en-US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5217"/>
          <a:stretch/>
        </p:blipFill>
        <p:spPr bwMode="auto">
          <a:xfrm>
            <a:off x="3383280" y="1563802"/>
            <a:ext cx="576072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52400" y="5029200"/>
            <a:ext cx="7696200" cy="1569660"/>
            <a:chOff x="152400" y="5029200"/>
            <a:chExt cx="7696200" cy="1569660"/>
          </a:xfrm>
        </p:grpSpPr>
        <p:sp>
          <p:nvSpPr>
            <p:cNvPr id="2" name="TextBox 1"/>
            <p:cNvSpPr txBox="1"/>
            <p:nvPr/>
          </p:nvSpPr>
          <p:spPr>
            <a:xfrm>
              <a:off x="152400" y="5029200"/>
              <a:ext cx="273607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Note:  </a:t>
              </a:r>
              <a:r>
                <a:rPr kumimoji="0" lang="en-US" altLang="en-US" sz="3200" b="0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Losing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Distinction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To Be </a:t>
              </a:r>
              <a:r>
                <a:rPr kumimoji="0" lang="en-US" alt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Studied</a:t>
              </a:r>
              <a:endPara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7" name="Straight Arrow Connector 6"/>
            <p:cNvCxnSpPr>
              <a:stCxn id="2" idx="3"/>
            </p:cNvCxnSpPr>
            <p:nvPr/>
          </p:nvCxnSpPr>
          <p:spPr bwMode="auto">
            <a:xfrm flipV="1">
              <a:off x="2888470" y="5410200"/>
              <a:ext cx="4960130" cy="403830"/>
            </a:xfrm>
            <a:prstGeom prst="straightConnector1">
              <a:avLst/>
            </a:prstGeom>
            <a:noFill/>
            <a:ln w="508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8042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Twiddle ratios of subtypes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79550"/>
            <a:ext cx="8574089" cy="4768850"/>
          </a:xfrm>
        </p:spPr>
        <p:txBody>
          <a:bodyPr/>
          <a:lstStyle/>
          <a:p>
            <a:pPr marL="0" indent="0" algn="l">
              <a:buNone/>
            </a:pPr>
            <a:r>
              <a:rPr lang="en-US" altLang="en-US" dirty="0" smtClean="0"/>
              <a:t>2-d Toy </a:t>
            </a:r>
          </a:p>
          <a:p>
            <a:pPr marL="0" indent="0" algn="l">
              <a:buNone/>
            </a:pPr>
            <a:r>
              <a:rPr lang="en-US" altLang="en-US" dirty="0" smtClean="0"/>
              <a:t>Example</a:t>
            </a:r>
          </a:p>
          <a:p>
            <a:pPr marL="0" indent="0" algn="l">
              <a:buNone/>
            </a:pPr>
            <a:endParaRPr lang="en-US" altLang="en-US" dirty="0"/>
          </a:p>
          <a:p>
            <a:pPr marL="0" indent="0" algn="l">
              <a:buNone/>
            </a:pPr>
            <a:r>
              <a:rPr lang="en-US" altLang="en-US" dirty="0" smtClean="0"/>
              <a:t>Unbalanced</a:t>
            </a:r>
          </a:p>
          <a:p>
            <a:pPr marL="0" indent="0" algn="l">
              <a:buNone/>
            </a:pPr>
            <a:r>
              <a:rPr lang="en-US" altLang="en-US" dirty="0" smtClean="0"/>
              <a:t>Mixture</a:t>
            </a:r>
            <a:endParaRPr lang="en-US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4" r="15217"/>
          <a:stretch/>
        </p:blipFill>
        <p:spPr bwMode="auto">
          <a:xfrm>
            <a:off x="3383280" y="1563802"/>
            <a:ext cx="576072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63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>
                <a:lumMod val="75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2">
                <a:lumMod val="75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not adjust by means?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31825" y="1479550"/>
            <a:ext cx="8094663" cy="5149850"/>
          </a:xfrm>
        </p:spPr>
        <p:txBody>
          <a:bodyPr/>
          <a:lstStyle/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dirty="0" smtClean="0"/>
              <a:t>DWD robust against non-proportional subtypes…</a:t>
            </a:r>
          </a:p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endParaRPr lang="en-US" dirty="0" smtClean="0"/>
          </a:p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dirty="0" smtClean="0"/>
              <a:t>Mathematical Statistical Question: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dirty="0" smtClean="0"/>
              <a:t>Are there mathematics behind this?</a:t>
            </a:r>
          </a:p>
        </p:txBody>
      </p:sp>
    </p:spTree>
    <p:extLst>
      <p:ext uri="{BB962C8B-B14F-4D97-AF65-F5344CB8AC3E}">
        <p14:creationId xmlns:p14="http://schemas.microsoft.com/office/powerpoint/2010/main" val="355714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 Vector Machines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531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5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88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&amp; DWD Tuning Parameter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Main Idea: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Handling of Violators (“Slack Variables”),</a:t>
                </a: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Controlled by Tuning Parameter,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𝐶</m:t>
                    </m:r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Larger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  <a:sym typeface="Wingdings" pitchFamily="2" charset="2"/>
                  </a:rPr>
                  <a:t>    Try Harder to Avoid Violation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1801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723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Tuning Parameter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Recall Movie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for SVM:</a:t>
                </a: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5"/>
                <a:stretch>
                  <a:fillRect l="-1801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19" name="TwoDprojSVMBaye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5400" y="1638300"/>
            <a:ext cx="6553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9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&amp; DWD Tuning Parameter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Possible Approaches: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Visually Tuned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sz="1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(Can be Effective,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Takes Time,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Requires Expertise)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462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&amp; DWD Tuning Parameter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Possible Approaches: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Visually Tuned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Defaults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DWD:     100 /  median pairwise distance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(Surprisingly Useful, Simple Answer)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88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&amp; DWD Tuning Parameter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Default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DWD:</a:t>
            </a:r>
          </a:p>
          <a:p>
            <a:pPr marL="609600" indent="-6096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100 /  median pairwise distance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pic>
        <p:nvPicPr>
          <p:cNvPr id="2" name="TwoDprojDWDBaye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33600" y="2209800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864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&amp; DWD Tuning Parameter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Possible Approaches: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Visually Tuned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Defaults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DWD:     100 /  median pairwise distance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(Surprisingly Useful, Simple Answer)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SVM:      1000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(Works Well Sometimes, Not Others)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552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&amp; DWD Tuning Parameter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Default,    SVM:      1000</a:t>
            </a: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endParaRPr lang="en-US" sz="16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algn="ctr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{from Carmichael &amp; Marron (2017)}        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5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4516" y="1905000"/>
            <a:ext cx="3441968" cy="3314701"/>
            <a:chOff x="374516" y="1905000"/>
            <a:chExt cx="3441968" cy="3314701"/>
          </a:xfrm>
        </p:grpSpPr>
        <p:sp>
          <p:nvSpPr>
            <p:cNvPr id="5" name="TextBox 4"/>
            <p:cNvSpPr txBox="1"/>
            <p:nvPr/>
          </p:nvSpPr>
          <p:spPr>
            <a:xfrm>
              <a:off x="374516" y="4634926"/>
              <a:ext cx="34419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Hard Margin SVM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15836" t="8170" r="12989" b="4684"/>
            <a:stretch/>
          </p:blipFill>
          <p:spPr>
            <a:xfrm>
              <a:off x="761977" y="1905000"/>
              <a:ext cx="2667023" cy="266700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686300" y="1904999"/>
            <a:ext cx="4419800" cy="3528775"/>
            <a:chOff x="4686300" y="1904999"/>
            <a:chExt cx="4419800" cy="3528775"/>
          </a:xfrm>
        </p:grpSpPr>
        <p:sp>
          <p:nvSpPr>
            <p:cNvPr id="6" name="TextBox 5"/>
            <p:cNvSpPr txBox="1"/>
            <p:nvPr/>
          </p:nvSpPr>
          <p:spPr>
            <a:xfrm>
              <a:off x="4686300" y="4572000"/>
              <a:ext cx="4419800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vs. Trimmed Mean Diff.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/>
            <a:srcRect l="15836" t="8715" r="12989" b="4139"/>
            <a:stretch/>
          </p:blipFill>
          <p:spPr>
            <a:xfrm>
              <a:off x="5486400" y="1904999"/>
              <a:ext cx="2667023" cy="26670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988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&amp; DWD Tuning Parameter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Possible Approaches: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Visually Tuned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Defaults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sz="1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(Works Well for DWD,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Less Effective for SVM)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50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&amp; DWD Tuning Parameter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71" name="Rectangle 3"/>
              <p:cNvSpPr>
                <a:spLocks noGrp="1" noChangeArrowheads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</p:spPr>
            <p:txBody>
              <a:bodyPr/>
              <a:lstStyle/>
              <a:p>
                <a:pPr marL="609600" indent="-609600" eaLnBrk="1" hangingPunct="1">
                  <a:lnSpc>
                    <a:spcPct val="15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Possible Approaches:</a:t>
                </a:r>
              </a:p>
              <a:p>
                <a:pPr eaLnBrk="1" hangingPunct="1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Visually Tuned</a:t>
                </a:r>
              </a:p>
              <a:p>
                <a:pPr eaLnBrk="1" hangingPunct="1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Simple Defaults</a:t>
                </a:r>
              </a:p>
              <a:p>
                <a:pPr eaLnBrk="1" hangingPunct="1">
                  <a:lnSpc>
                    <a:spcPct val="150000"/>
                  </a:lnSpc>
                  <a:buFont typeface="Arial" pitchFamily="34" charset="0"/>
                  <a:buChar char="•"/>
                </a:pP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Cross Validation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Measure Classification Error Rate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Leaving Some Out (to Avoid 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Overfitting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Choose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to Minimize Error Rate</a:t>
                </a:r>
              </a:p>
            </p:txBody>
          </p:sp>
        </mc:Choice>
        <mc:Fallback xmlns="">
          <p:sp>
            <p:nvSpPr>
              <p:cNvPr id="839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>
              <a:xfrm>
                <a:off x="457200" y="914400"/>
                <a:ext cx="8458200" cy="5486400"/>
              </a:xfrm>
              <a:blipFill rotWithShape="1">
                <a:blip r:embed="rId3"/>
                <a:stretch>
                  <a:fillRect l="-1801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771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&amp; DWD Tuning Parameter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Possible Approaches: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Visually Tuned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Defaults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Cross Validation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sz="1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(Very Popular – Useful for SVM,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Comes at Computational Cost)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696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98FF"/>
            </a:gs>
            <a:gs pos="50000">
              <a:schemeClr val="tx1"/>
            </a:gs>
            <a:gs pos="100000">
              <a:srgbClr val="FF98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Distance Weighted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Graphical View, using Toy Example: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56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115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11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&amp; DWD Tuning Parameter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Possible Approaches: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Visually Tuned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Defaults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Cross Validation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 Space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1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(Work with Full Range of Choices,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Explore More Soon)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18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0772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Deep Toy Example: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3017" name="Picture 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524000"/>
            <a:ext cx="7391400" cy="5219700"/>
          </a:xfrm>
          <a:noFill/>
        </p:spPr>
      </p:pic>
    </p:spTree>
    <p:extLst>
      <p:ext uri="{BB962C8B-B14F-4D97-AF65-F5344CB8AC3E}">
        <p14:creationId xmlns:p14="http://schemas.microsoft.com/office/powerpoint/2010/main" val="151637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0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43000"/>
                <a:ext cx="8305800" cy="5562600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Deep Toy Example: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Why is </a:t>
                </a:r>
                <a:r>
                  <a:rPr lang="en-US" dirty="0" smtClean="0">
                    <a:solidFill>
                      <a:srgbClr val="00B050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green curve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an outlier?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Never leaves range of other data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But Euclidean distance to others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very large</a:t>
                </a:r>
              </a:p>
              <a:p>
                <a:pPr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relative to other distances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Also major difference in terms of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shape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And even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smoothness</a:t>
                </a:r>
              </a:p>
              <a:p>
                <a:pPr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Important lesson: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∃</m:t>
                    </m:r>
                  </m:oMath>
                </a14:m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many directions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/>
                            <a:ea typeface="Cambria Math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/>
                            <a:ea typeface="Arial Unicode MS" pitchFamily="34" charset="-128"/>
                            <a:cs typeface="Arial Unicode MS" pitchFamily="34" charset="-128"/>
                          </a:rPr>
                          <m:t>𝑑</m:t>
                        </m:r>
                      </m:sup>
                    </m:sSup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03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43000"/>
                <a:ext cx="8305800" cy="5562600"/>
              </a:xfrm>
              <a:blipFill>
                <a:blip r:embed="rId3"/>
                <a:stretch>
                  <a:fillRect l="-2201" t="-1425" r="-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2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3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4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5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87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22098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Much like</a:t>
            </a:r>
          </a:p>
          <a:p>
            <a:pPr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earlier</a:t>
            </a:r>
          </a:p>
          <a:p>
            <a:pPr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Parabolas</a:t>
            </a:r>
          </a:p>
          <a:p>
            <a:pPr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Example</a:t>
            </a:r>
          </a:p>
          <a:p>
            <a:pPr eaLnBrk="1" hangingPunct="1">
              <a:buFontTx/>
              <a:buNone/>
            </a:pP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with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thrown in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4041" name="Picture 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1598" r="6316"/>
          <a:stretch>
            <a:fillRect/>
          </a:stretch>
        </p:blipFill>
        <p:spPr>
          <a:xfrm>
            <a:off x="2819400" y="1066800"/>
            <a:ext cx="5303838" cy="7948613"/>
          </a:xfrm>
          <a:noFill/>
        </p:spPr>
      </p:pic>
    </p:spTree>
    <p:extLst>
      <p:ext uri="{BB962C8B-B14F-4D97-AF65-F5344CB8AC3E}">
        <p14:creationId xmlns:p14="http://schemas.microsoft.com/office/powerpoint/2010/main" val="206957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1981200" cy="5410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PCA for 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Deeper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E.g.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Data: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5065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4" t="11598" r="6316"/>
          <a:stretch>
            <a:fillRect/>
          </a:stretch>
        </p:blipFill>
        <p:spPr>
          <a:xfrm>
            <a:off x="2819400" y="1066800"/>
            <a:ext cx="5303838" cy="7948613"/>
          </a:xfrm>
          <a:noFill/>
        </p:spPr>
      </p:pic>
    </p:spTree>
    <p:extLst>
      <p:ext uri="{BB962C8B-B14F-4D97-AF65-F5344CB8AC3E}">
        <p14:creationId xmlns:p14="http://schemas.microsoft.com/office/powerpoint/2010/main" val="35218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Deeper Toy Example: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Tahoma" pitchFamily="34" charset="0"/>
              </a:rPr>
              <a:t>At first glance, mean and PC1 look similar to no outlier version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Tahoma" pitchFamily="34" charset="0"/>
              </a:rPr>
              <a:t>PC2 clearly driven completely by outlier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Tahoma" pitchFamily="34" charset="0"/>
              </a:rPr>
              <a:t>PC2 scores plot (on right) gives clear </a:t>
            </a:r>
            <a:r>
              <a:rPr lang="en-US" i="1" dirty="0" smtClean="0">
                <a:solidFill>
                  <a:schemeClr val="bg2"/>
                </a:solidFill>
                <a:latin typeface="Tahoma" pitchFamily="34" charset="0"/>
              </a:rPr>
              <a:t>outlier diagnostic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Tahoma" pitchFamily="34" charset="0"/>
              </a:rPr>
              <a:t>Outlier does not appear in other directions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Tahoma" pitchFamily="34" charset="0"/>
              </a:rPr>
              <a:t>Previous PC2, now appears as PC3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Tahoma" pitchFamily="34" charset="0"/>
              </a:rPr>
              <a:t>Power (scree plot) now “spread farther”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17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Closer Look at Deeper Toy Example: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influenced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little, by the outlier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Appearance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corners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at every other coordinate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PC1 substantially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influenced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by the outlier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Clear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wiggles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07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can (should?) be done about outliers?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Context 1:  Outliers are important aspects of the population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They need to be highlighted in the analysis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Although could separate into subpopulations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Context 2:  Outliers are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of no interest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recording errors?  Other mistakes?</a:t>
            </a:r>
          </a:p>
          <a:p>
            <a:pPr lvl="1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should avoid distorted view of PCA 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18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Two Differing Goals for Outliers: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Avoid Major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Influence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on Analysis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Find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Data Points</a:t>
            </a:r>
          </a:p>
          <a:p>
            <a:pPr marL="0" indent="0" algn="ctr" eaLnBrk="1" hangingPunct="1">
              <a:lnSpc>
                <a:spcPct val="20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(e.g.    In-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liers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Wilkinson (2017)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01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Two Differing Goals for Outliers: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Avoid Major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Influence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on Analysis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Find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Data Points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FDA Version:        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Shape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Outliers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Dai &amp; Genton (2016, 2017)   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11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05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Comparison of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 (Support Vector Machine)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 (Distance Weighted Discrimination)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 (Mean Difference, a.k.a. Centroid)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versions,  across dimensions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70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55626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Standard Statistical Approaches to Dealing with Influential Outliers:	</a:t>
            </a:r>
          </a:p>
          <a:p>
            <a:pPr marL="711200" indent="-711200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 Deletion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   </a:t>
            </a:r>
          </a:p>
          <a:p>
            <a:pPr marL="711200" indent="-711200" eaLnBrk="1" hangingPunct="1"/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Kick out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Statistical methods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Work with full data set,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</a:t>
            </a:r>
            <a:r>
              <a:rPr lang="en-US" u="sng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downweight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 data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Reduce influence, instead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deleting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(Think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Median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59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143000"/>
                <a:ext cx="8305800" cy="55626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Alternate approach: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Robust Statistical Methods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Recall main idea: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Downweight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(instead of delete) outliers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a large literature.  Good intro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(from different viewpoints) are: </a:t>
                </a:r>
              </a:p>
              <a:p>
                <a:pPr marL="711200" indent="-711200" eaLnBrk="1" hangingPunct="1"/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Huber (2011) </a:t>
                </a:r>
              </a:p>
              <a:p>
                <a:pPr marL="711200" indent="-711200" eaLnBrk="1" hangingPunct="1"/>
                <a:r>
                  <a:rPr lang="en-US" sz="28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Hampel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et al (2011)</a:t>
                </a:r>
              </a:p>
              <a:p>
                <a:pPr marL="711200" indent="-711200" eaLnBrk="1" hangingPunct="1"/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Staudte &amp; </a:t>
                </a:r>
                <a:r>
                  <a:rPr lang="en-US" sz="28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Sheather</a:t>
                </a:r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(2011)</a:t>
                </a:r>
              </a:p>
              <a:p>
                <a:pPr marL="711200" indent="-711200" eaLnBrk="1" hangingPunct="1"/>
                <a:r>
                  <a:rPr lang="en-US" sz="2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Clarke (2018)</a:t>
                </a:r>
              </a:p>
            </p:txBody>
          </p:sp>
        </mc:Choice>
        <mc:Fallback xmlns="">
          <p:sp>
            <p:nvSpPr>
              <p:cNvPr id="205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143000"/>
                <a:ext cx="8305800" cy="5562600"/>
              </a:xfrm>
              <a:blipFill>
                <a:blip r:embed="rId3"/>
                <a:stretch>
                  <a:fillRect l="-2201" t="-1425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109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7912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</a:t>
            </a:r>
            <a:r>
              <a:rPr lang="en-US" sz="24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robustness concept: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breakdown point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much of data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moved to    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will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destroy estimate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Usual mean has breakdown 0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 has breakdown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½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(best possible)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Conclude: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 much more robust than mean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 uses all data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 gets good breakdown from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equal vote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08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3074" name="Object 10"/>
          <p:cNvGraphicFramePr>
            <a:graphicFrameLocks noChangeAspect="1"/>
          </p:cNvGraphicFramePr>
          <p:nvPr/>
        </p:nvGraphicFramePr>
        <p:xfrm>
          <a:off x="6477000" y="1447800"/>
          <a:ext cx="4841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4" imgW="253800" imgH="190440" progId="Equation.3">
                  <p:embed/>
                </p:oleObj>
              </mc:Choice>
              <mc:Fallback>
                <p:oleObj name="Equation" r:id="rId4" imgW="253800" imgH="190440" progId="Equation.3">
                  <p:embed/>
                  <p:pic>
                    <p:nvPicPr>
                      <p:cNvPr id="3074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447800"/>
                        <a:ext cx="484188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366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066800"/>
            <a:ext cx="3810000" cy="55626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 has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breakdown 0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Outlier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Pulls Mean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Outside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range 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of data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1210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16420" r="40146" b="34102"/>
          <a:stretch>
            <a:fillRect/>
          </a:stretch>
        </p:blipFill>
        <p:spPr>
          <a:xfrm>
            <a:off x="3473450" y="1830388"/>
            <a:ext cx="4692650" cy="4367212"/>
          </a:xfrm>
          <a:noFill/>
        </p:spPr>
      </p:pic>
      <p:sp>
        <p:nvSpPr>
          <p:cNvPr id="51211" name="Line 13"/>
          <p:cNvSpPr>
            <a:spLocks noChangeShapeType="1"/>
          </p:cNvSpPr>
          <p:nvPr/>
        </p:nvSpPr>
        <p:spPr bwMode="auto">
          <a:xfrm flipV="1">
            <a:off x="2133600" y="2743200"/>
            <a:ext cx="2133600" cy="457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2" name="Line 14"/>
          <p:cNvSpPr>
            <a:spLocks noChangeShapeType="1"/>
          </p:cNvSpPr>
          <p:nvPr/>
        </p:nvSpPr>
        <p:spPr bwMode="auto">
          <a:xfrm>
            <a:off x="2743200" y="4038600"/>
            <a:ext cx="3581400" cy="7620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13" name="Line 15"/>
          <p:cNvSpPr>
            <a:spLocks noChangeShapeType="1"/>
          </p:cNvSpPr>
          <p:nvPr/>
        </p:nvSpPr>
        <p:spPr bwMode="auto">
          <a:xfrm flipV="1">
            <a:off x="2743200" y="5105400"/>
            <a:ext cx="396240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40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791200"/>
          </a:xfrm>
        </p:spPr>
        <p:txBody>
          <a:bodyPr/>
          <a:lstStyle/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Controversy: 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Is median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equal vote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scheme good or bad?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Huber: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contain some information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should only control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influence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(e.g. median)</a:t>
            </a:r>
          </a:p>
          <a:p>
            <a:pPr marL="711200" indent="-711200" eaLnBrk="1" hangingPunct="1">
              <a:lnSpc>
                <a:spcPct val="90000"/>
              </a:lnSpc>
              <a:buFontTx/>
              <a:buNone/>
            </a:pPr>
            <a:r>
              <a:rPr lang="en-US" sz="28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Hampel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et. al.: 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</a:t>
            </a:r>
            <a:r>
              <a:rPr lang="en-US" sz="2800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contain no useful information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Should be assigned weight 0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(not done by median)</a:t>
            </a:r>
          </a:p>
          <a:p>
            <a:pPr marL="711200" indent="-7112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proper robust method</a:t>
            </a:r>
            <a:r>
              <a:rPr lang="en-US" sz="2800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</a:p>
          <a:p>
            <a:pPr marL="711200" indent="-711200" algn="ctr" eaLnBrk="1" hangingPunct="1">
              <a:lnSpc>
                <a:spcPct val="90000"/>
              </a:lnSpc>
              <a:buFontTx/>
              <a:buNone/>
            </a:pPr>
            <a:r>
              <a:rPr lang="en-US" sz="28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(not simply deleted) 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223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1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E6EFF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 in PCA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305800" cy="57912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Robustness Controversy (cont.):</a:t>
            </a:r>
            <a:endParaRPr lang="en-US" i="1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Both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are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right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(depending on context)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Source of major (unfortunately bitter) debate!</a:t>
            </a:r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08" name="Rectangle 11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23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305800" cy="60198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multivariate median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are several!   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generalizes in different ways)</a:t>
            </a:r>
          </a:p>
          <a:p>
            <a:pPr marL="711200" indent="-711200" eaLnBrk="1" hangingPunct="1">
              <a:buFontTx/>
              <a:buAutoNum type="romanLcPeriod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Coordinate-wise median   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Often worst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rotation invariant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(2-d data uniform on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867400" y="2452424"/>
                <a:ext cx="2530629" cy="1281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𝑒𝑑𝑖𝑎𝑛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40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𝑒𝑑𝑖𝑎𝑛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452424"/>
                <a:ext cx="2530629" cy="12813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48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305800" cy="6019800"/>
          </a:xfrm>
        </p:spPr>
        <p:txBody>
          <a:bodyPr/>
          <a:lstStyle/>
          <a:p>
            <a:pPr marL="711200" indent="-711200" eaLnBrk="1" hangingPunct="1">
              <a:buFontTx/>
              <a:buAutoNum type="romanLcPeriod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Coordinate-wise median   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rotation invariant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poor notion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259" name="Rectangle 13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" name="EGMultiVarMedian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190500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41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305800" cy="6019800"/>
          </a:xfrm>
        </p:spPr>
        <p:txBody>
          <a:bodyPr/>
          <a:lstStyle/>
          <a:p>
            <a:pPr marL="711200" indent="-711200" eaLnBrk="1" hangingPunct="1">
              <a:buFontTx/>
              <a:buAutoNum type="romanLcPeriod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Coordinate-wise median   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</a:t>
            </a: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lie on convex hull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of data</a:t>
            </a: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poor notion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283" name="Rectangle 13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4" name="EGMultiVarMedian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5000" y="190500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7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305800" cy="6019800"/>
          </a:xfrm>
        </p:spPr>
        <p:txBody>
          <a:bodyPr/>
          <a:lstStyle/>
          <a:p>
            <a:pPr marL="711200" indent="-711200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multivariate median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There are several!    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median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generalizes in different ways)</a:t>
            </a:r>
          </a:p>
          <a:p>
            <a:pPr marL="711200" indent="-711200" eaLnBrk="1" hangingPunct="1">
              <a:buFontTx/>
              <a:buAutoNum type="romanLcPeriod"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Coordinate-wise median   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Often worst 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rotation invariant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(2-d data uniform on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lie on convex hull of data</a:t>
            </a:r>
          </a:p>
          <a:p>
            <a:pPr marL="711200" indent="-711200"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(same example)</a:t>
            </a:r>
          </a:p>
          <a:p>
            <a:pPr marL="711200" indent="-711200"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Thus can be poor notion of 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center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512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7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0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1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2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867400" y="2452424"/>
                <a:ext cx="2530629" cy="1281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𝑒𝑑𝑖𝑎𝑛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240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</a:rPr>
                                  <m:t>𝑒𝑑𝑖𝑎𝑛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en-US" sz="2400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,1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452424"/>
                <a:ext cx="2530629" cy="12813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16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Discrim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Simulations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Nested Spheres: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9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9891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7162800" cy="5057775"/>
          </a:xfrm>
          <a:noFill/>
        </p:spPr>
      </p:pic>
    </p:spTree>
    <p:extLst>
      <p:ext uri="{BB962C8B-B14F-4D97-AF65-F5344CB8AC3E}">
        <p14:creationId xmlns:p14="http://schemas.microsoft.com/office/powerpoint/2010/main" val="52741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60198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What is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multivariate median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(cont.)?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ii.	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Simplicial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depth  (a. k. a.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data depth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):  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Liu (1990)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Paint Thickness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+1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dim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simplices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with corners at data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Nice idea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Good invariance properties</a:t>
                </a:r>
              </a:p>
              <a:p>
                <a:pPr marL="711200" indent="-711200" eaLnBrk="1" hangingPunct="1"/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Slow to compute </a:t>
                </a:r>
              </a:p>
            </p:txBody>
          </p:sp>
        </mc:Choice>
        <mc:Fallback xmlns="">
          <p:sp>
            <p:nvSpPr>
              <p:cNvPr id="614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6019800"/>
              </a:xfrm>
              <a:blipFill rotWithShape="1">
                <a:blip r:embed="rId3"/>
                <a:stretch>
                  <a:fillRect l="-2201" t="-1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05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685800"/>
                <a:ext cx="8305800" cy="60198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What is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multivariate median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(cont.)?</a:t>
                </a:r>
              </a:p>
              <a:p>
                <a:pPr marL="711200" indent="-7112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iii.	Huber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M-estimate:</a:t>
                </a:r>
              </a:p>
              <a:p>
                <a:pPr marL="711200" indent="-711200"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Given data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,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⋯,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</a:t>
                </a:r>
              </a:p>
              <a:p>
                <a:pPr marL="711200" indent="-7112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Estimate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center of population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by</a:t>
                </a:r>
              </a:p>
              <a:p>
                <a:pPr marL="711200" indent="-711200" algn="ctr" eaLnBrk="1" hangingPunct="1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accPr>
                        <m:e>
                          <m:r>
                            <a:rPr lang="en-US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𝜃</m:t>
                          </m:r>
                        </m:e>
                      </m:acc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𝑎𝑟𝑔𝑚𝑖𝑛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𝜃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𝑝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 Unicode MS" pitchFamily="34" charset="-128"/>
                              </a:rPr>
                              <m:t>∙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is the usual Euclidean norm</a:t>
                </a:r>
              </a:p>
              <a:p>
                <a:pPr marL="711200" indent="-711200"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Here:    use only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𝑝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</a:t>
                </a:r>
              </a:p>
              <a:p>
                <a:pPr marL="711200" indent="-711200"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(minimal impact by outliers) </a:t>
                </a:r>
              </a:p>
            </p:txBody>
          </p:sp>
        </mc:Choice>
        <mc:Fallback xmlns="">
          <p:sp>
            <p:nvSpPr>
              <p:cNvPr id="717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685800"/>
                <a:ext cx="8305800" cy="6019800"/>
              </a:xfrm>
              <a:blipFill>
                <a:blip r:embed="rId3"/>
                <a:stretch>
                  <a:fillRect l="-2201" t="-507" r="-1247" b="-1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7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7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7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8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89" name="Rectangle 1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0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91" name="Rectangle 2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24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0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685800"/>
                <a:ext cx="8305800" cy="60198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20000"/>
                  </a:lnSpc>
                  <a:buFontTx/>
                  <a:buAutoNum type="romanLcPeriod" startAt="3"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Huber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M-estimate (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cont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):</a:t>
                </a:r>
              </a:p>
              <a:p>
                <a:pPr marL="711200" indent="-711200"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Estimate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center of population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by</a:t>
                </a:r>
              </a:p>
              <a:p>
                <a:pPr marL="711200" indent="-711200" algn="ctr" eaLnBrk="1" hangingPunct="1">
                  <a:lnSpc>
                    <a:spcPct val="12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𝜃</m:t>
                          </m:r>
                        </m:e>
                      </m:acc>
                      <m:r>
                        <a:rPr lang="en-US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𝑎𝑟𝑔𝑚𝑖𝑛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𝜃</m:t>
                          </m:r>
                        </m:sub>
                      </m:sSub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𝜃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𝑝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Case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𝑝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=2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:</a:t>
                </a:r>
              </a:p>
              <a:p>
                <a:pPr marL="711200" indent="-711200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		Can show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𝜃</m:t>
                        </m:r>
                      </m:e>
                    </m:acc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(sample mean)</a:t>
                </a:r>
              </a:p>
              <a:p>
                <a:pPr marL="711200" indent="-711200"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(also called “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Fréchet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Mean”, …)</a:t>
                </a:r>
              </a:p>
              <a:p>
                <a:pPr marL="711200" indent="-711200" eaLnBrk="1" hangingPunct="1">
                  <a:lnSpc>
                    <a:spcPct val="120000"/>
                  </a:lnSpc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Again Here:    use only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𝑝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</a:t>
                </a:r>
              </a:p>
              <a:p>
                <a:pPr marL="711200" indent="-711200" algn="ctr" eaLnBrk="1" hangingPunct="1">
                  <a:lnSpc>
                    <a:spcPct val="12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(minimal impact by outliers) </a:t>
                </a:r>
              </a:p>
            </p:txBody>
          </p:sp>
        </mc:Choice>
        <mc:Fallback xmlns="">
          <p:sp>
            <p:nvSpPr>
              <p:cNvPr id="82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685800"/>
                <a:ext cx="8305800" cy="6019800"/>
              </a:xfrm>
              <a:blipFill>
                <a:blip r:embed="rId3"/>
                <a:stretch>
                  <a:fillRect l="-2201" t="-1621" b="-1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0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0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1" name="Rectangle 15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3" name="Rectangle 19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4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1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5334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M-estimate (cont.):</a:t>
                </a: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 view of minimizer:  Study solution of </a:t>
                </a:r>
              </a:p>
              <a:p>
                <a:pPr marL="711200" indent="-711200" algn="ctr" eaLnBrk="1" hangingPunct="1">
                  <a:lnSpc>
                    <a:spcPct val="13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0</m:t>
                          </m:r>
                        </m:e>
                      </m:ba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box>
                                  <m:box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 Unicode MS" pitchFamily="34" charset="-128"/>
                                          </a:rPr>
                                          <m:t>𝜕</m:t>
                                        </m:r>
                                      </m:num>
                                      <m:den>
                                        <m: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 Unicode MS" pitchFamily="34" charset="-128"/>
                                          </a:rPr>
                                          <m:t>𝜕</m:t>
                                        </m:r>
                                        <m:sSub>
                                          <m:sSubPr>
                                            <m:ctrlPr>
                                              <a:rPr lang="en-US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 Unicode MS" pitchFamily="34" charset="-128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 Unicode MS" pitchFamily="34" charset="-128"/>
                                              </a:rPr>
                                              <m:t>𝜃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 Unicode MS" pitchFamily="34" charset="-128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box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‖"/>
                                            <m:endChr m:val="‖"/>
                                            <m:ctrlPr>
                                              <a:rPr lang="en-US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solidFill>
                                                      <a:schemeClr val="bg2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Arial Unicode MS" pitchFamily="34" charset="-128"/>
                                                    <a:cs typeface="Arial Unicode MS" pitchFamily="34" charset="-128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solidFill>
                                                      <a:schemeClr val="bg2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Arial Unicode MS" pitchFamily="34" charset="-128"/>
                                                    <a:cs typeface="Arial Unicode MS" pitchFamily="34" charset="-128"/>
                                                  </a:rPr>
                                                  <m:t>𝑋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solidFill>
                                                      <a:schemeClr val="bg2"/>
                                                    </a:solidFill>
                                                    <a:latin typeface="Cambria Math" panose="02040503050406030204" pitchFamily="18" charset="0"/>
                                                    <a:ea typeface="Arial Unicode MS" pitchFamily="34" charset="-128"/>
                                                    <a:cs typeface="Arial Unicode MS" pitchFamily="34" charset="-128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Arial Unicode MS" pitchFamily="34" charset="-128"/>
                                                <a:cs typeface="Arial Unicode MS" pitchFamily="34" charset="-128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i="1">
                                                <a:solidFill>
                                                  <a:schemeClr val="bg2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Arial Unicode MS" pitchFamily="34" charset="-128"/>
                                              </a:rPr>
                                              <m:t>𝜃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⋮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solidFill>
                    <a:schemeClr val="bg2"/>
                  </a:solidFill>
                  <a:latin typeface="Cambria Math" panose="02040503050406030204" pitchFamily="18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algn="ctr" eaLnBrk="1" hangingPunct="1">
                  <a:lnSpc>
                    <a:spcPct val="13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𝜃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922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533400"/>
                <a:ext cx="8305800" cy="5867400"/>
              </a:xfrm>
              <a:blipFill>
                <a:blip r:embed="rId3"/>
                <a:stretch>
                  <a:fillRect l="-1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2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9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0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1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2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3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4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5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6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7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0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1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3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4" name="Rectangle 3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5" name="Rectangle 3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17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226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5334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M-estimate (cont.):</a:t>
                </a: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 view of minimizer:  Study solution of </a:t>
                </a:r>
              </a:p>
              <a:p>
                <a:pPr marL="711200" indent="-711200" algn="ctr" eaLnBrk="1" hangingPunct="1">
                  <a:lnSpc>
                    <a:spcPct val="13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0</m:t>
                          </m:r>
                        </m:e>
                      </m:ba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𝜃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 useful viewpoint is based on:</a:t>
                </a:r>
              </a:p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𝑆𝑝h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𝜃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,1)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=  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Proj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’</a:t>
                </a:r>
                <a:r>
                  <a:rPr lang="en-US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n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data onto sphere </a:t>
                </a:r>
              </a:p>
              <a:p>
                <a:pPr marL="711200" indent="-711200" algn="ctr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centered at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𝜃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with radius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And representation: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𝑆𝑝h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𝜃</m:t>
                        </m:r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,1)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=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𝜃</m:t>
                    </m:r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𝜃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2"/>
                                        </a:solidFill>
                                        <a:latin typeface="Cambria Math" panose="02040503050406030204" pitchFamily="18" charset="0"/>
                                        <a:ea typeface="Arial Unicode MS" pitchFamily="34" charset="-128"/>
                                        <a:cs typeface="Arial Unicode MS" pitchFamily="34" charset="-128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Arial Unicode MS" pitchFamily="34" charset="-128"/>
                                    <a:cs typeface="Arial Unicode MS" pitchFamily="34" charset="-128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chemeClr val="bg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 Unicode MS" pitchFamily="34" charset="-128"/>
                                  </a:rPr>
                                  <m:t>𝜃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  <a:ea typeface="Arial Unicode MS" pitchFamily="34" charset="-128"/>
                                <a:cs typeface="Arial Unicode MS" pitchFamily="34" charset="-128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922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533400"/>
                <a:ext cx="8305800" cy="5867400"/>
              </a:xfrm>
              <a:blipFill>
                <a:blip r:embed="rId3"/>
                <a:stretch>
                  <a:fillRect l="-1834" b="-1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3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2" t="9438" r="19989" b="52805"/>
          <a:stretch/>
        </p:blipFill>
        <p:spPr>
          <a:xfrm>
            <a:off x="609600" y="1080294"/>
            <a:ext cx="6057729" cy="3325812"/>
          </a:xfrm>
          <a:prstGeom prst="rect">
            <a:avLst/>
          </a:prstGeom>
          <a:noFill/>
        </p:spPr>
      </p:pic>
      <p:sp>
        <p:nvSpPr>
          <p:cNvPr id="922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p:sp>
        <p:nvSpPr>
          <p:cNvPr id="9227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8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29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0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1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2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3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4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5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6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7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8" name="Rectangle 17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39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0" name="Rectangle 2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1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2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3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4" name="Rectangle 3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245" name="Rectangle 3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924636" y="1905000"/>
            <a:ext cx="171364" cy="3886200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2743200" y="2743200"/>
            <a:ext cx="3924130" cy="3048000"/>
          </a:xfrm>
          <a:prstGeom prst="straightConnector1">
            <a:avLst/>
          </a:prstGeom>
          <a:ln w="254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2721335" y="2509690"/>
            <a:ext cx="5355865" cy="3205310"/>
            <a:chOff x="2721335" y="2509690"/>
            <a:chExt cx="5355865" cy="3205310"/>
          </a:xfrm>
        </p:grpSpPr>
        <p:sp>
          <p:nvSpPr>
            <p:cNvPr id="6" name="Left Brace 5"/>
            <p:cNvSpPr/>
            <p:nvPr/>
          </p:nvSpPr>
          <p:spPr>
            <a:xfrm rot="15269753">
              <a:off x="3079365" y="2151660"/>
              <a:ext cx="583438" cy="1299497"/>
            </a:xfrm>
            <a:prstGeom prst="leftBrace">
              <a:avLst>
                <a:gd name="adj1" fmla="val 20175"/>
                <a:gd name="adj2" fmla="val 50000"/>
              </a:avLst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8" name="Straight Connector 7"/>
            <p:cNvCxnSpPr>
              <a:stCxn id="6" idx="1"/>
            </p:cNvCxnSpPr>
            <p:nvPr/>
          </p:nvCxnSpPr>
          <p:spPr>
            <a:xfrm>
              <a:off x="3449063" y="3082512"/>
              <a:ext cx="4628137" cy="2632488"/>
            </a:xfrm>
            <a:prstGeom prst="line">
              <a:avLst/>
            </a:prstGeom>
            <a:ln w="254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711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8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6858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M-estimate 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(cont.):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Thus the solution of </a:t>
                </a:r>
              </a:p>
              <a:p>
                <a:pPr marL="711200" indent="-7112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0=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𝜃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solidFill>
                                                <a:schemeClr val="bg2"/>
                                              </a:solidFill>
                                              <a:latin typeface="Cambria Math" panose="02040503050406030204" pitchFamily="18" charset="0"/>
                                              <a:ea typeface="Arial Unicode MS" pitchFamily="34" charset="-128"/>
                                              <a:cs typeface="Arial Unicode MS" pitchFamily="34" charset="-128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Arial Unicode MS" pitchFamily="34" charset="-128"/>
                                          <a:cs typeface="Arial Unicode MS" pitchFamily="34" charset="-128"/>
                                        </a:rPr>
                                        <m:t>−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bg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 Unicode MS" pitchFamily="34" charset="-128"/>
                                        </a:rPr>
                                        <m:t>𝜃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sz="2800" b="0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𝑆𝑝h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(</m:t>
                                  </m:r>
                                  <m:r>
                                    <a:rPr lang="en-US" sz="2800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 Unicode MS" pitchFamily="34" charset="-128"/>
                                    </a:rPr>
                                    <m:t>𝜃</m:t>
                                  </m:r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,1)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−</m:t>
                              </m:r>
                              <m:r>
                                <a:rPr lang="en-US" sz="28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𝜃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is the solution of: </a:t>
                </a:r>
              </a:p>
              <a:p>
                <a:pPr marL="711200" indent="-711200" algn="ctr" eaLnBrk="1" hangingPunct="1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𝑎𝑣𝑔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𝑆𝑝h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 Unicode MS" pitchFamily="34" charset="-128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,1)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−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𝜃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: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=1,⋯,</m:t>
                          </m:r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 Unicode MS" pitchFamily="34" charset="-128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is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location where projected data are centered at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 Unicode MS" pitchFamily="34" charset="-128"/>
                          </a:rPr>
                          <m:t>𝜃</m:t>
                        </m:r>
                      </m:e>
                    </m:acc>
                  </m:oMath>
                </a14:m>
                <a:endParaRPr lang="en-US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sz="10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“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Slide sphere around until mean (of projected data) is at center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”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</a:p>
            </p:txBody>
          </p:sp>
        </mc:Choice>
        <mc:Fallback xmlns="">
          <p:sp>
            <p:nvSpPr>
              <p:cNvPr id="1024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685800"/>
                <a:ext cx="8305800" cy="5867400"/>
              </a:xfrm>
              <a:blipFill>
                <a:blip r:embed="rId3"/>
                <a:stretch>
                  <a:fillRect l="-1834" r="-3008" b="-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9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0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1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2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3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4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5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6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7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8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59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0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1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2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3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4" name="Rectangle 2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5" name="Rectangle 23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6" name="Rectangle 25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8" name="Rectangle 30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69" name="Rectangle 3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70" name="Rectangle 34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88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𝐿</m:t>
                        </m:r>
                      </m:e>
                      <m:sup>
                        <m:r>
                          <a:rPr lang="en-US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M-estimate (cont.):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Data are 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+ signs</a:t>
                </a:r>
              </a:p>
            </p:txBody>
          </p:sp>
        </mc:Choice>
        <mc:Fallback xmlns="">
          <p:sp>
            <p:nvSpPr>
              <p:cNvPr id="1126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  <a:blipFill>
                <a:blip r:embed="rId3"/>
                <a:stretch>
                  <a:fillRect l="-3125" r="-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1292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2527" r="13382" b="10104"/>
          <a:stretch>
            <a:fillRect/>
          </a:stretch>
        </p:blipFill>
        <p:spPr>
          <a:xfrm>
            <a:off x="3536950" y="1666875"/>
            <a:ext cx="5145088" cy="4937125"/>
          </a:xfr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1905000" y="2514600"/>
            <a:ext cx="5715000" cy="11430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905000" y="3657600"/>
            <a:ext cx="2667000" cy="12954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2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2527" r="13382" b="10104"/>
          <a:stretch>
            <a:fillRect/>
          </a:stretch>
        </p:blipFill>
        <p:spPr>
          <a:xfrm>
            <a:off x="3536950" y="1666875"/>
            <a:ext cx="5145088" cy="4937125"/>
          </a:xfrm>
          <a:noFill/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M-estimate (cont.):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Data are 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+ signs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Sample Mean,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</m:acc>
                  </m:oMath>
                </a14:m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o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utside “hot dog”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o</a:t>
                </a: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f data</a:t>
                </a:r>
              </a:p>
            </p:txBody>
          </p:sp>
        </mc:Choice>
        <mc:Fallback xmlns="">
          <p:sp>
            <p:nvSpPr>
              <p:cNvPr id="1126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  <a:blipFill rotWithShape="0">
                <a:blip r:embed="rId5"/>
                <a:stretch>
                  <a:fillRect l="-3125" b="-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1266" name="Object 14"/>
          <p:cNvGraphicFramePr>
            <a:graphicFrameLocks noChangeAspect="1"/>
          </p:cNvGraphicFramePr>
          <p:nvPr>
            <p:extLst/>
          </p:nvPr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6" imgW="253800" imgH="330120" progId="Equation.3">
                  <p:embed/>
                </p:oleObj>
              </mc:Choice>
              <mc:Fallback>
                <p:oleObj name="Equation" r:id="rId6" imgW="253800" imgH="330120" progId="Equation.3">
                  <p:embed/>
                  <p:pic>
                    <p:nvPicPr>
                      <p:cNvPr id="1126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657600" y="4800600"/>
            <a:ext cx="1447800" cy="15240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2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2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2527" r="13382" b="10104"/>
          <a:stretch>
            <a:fillRect/>
          </a:stretch>
        </p:blipFill>
        <p:spPr>
          <a:xfrm>
            <a:off x="3536950" y="1666875"/>
            <a:ext cx="5145088" cy="4937125"/>
          </a:xfrm>
          <a:noFill/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M-estimate (cont.):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Candidate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Sphere Center,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𝜃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126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  <a:blipFill rotWithShape="0">
                <a:blip r:embed="rId5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1266" name="Object 14"/>
          <p:cNvGraphicFramePr>
            <a:graphicFrameLocks noChangeAspect="1"/>
          </p:cNvGraphicFramePr>
          <p:nvPr>
            <p:extLst/>
          </p:nvPr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6" imgW="253800" imgH="330120" progId="Equation.3">
                  <p:embed/>
                </p:oleObj>
              </mc:Choice>
              <mc:Fallback>
                <p:oleObj name="Equation" r:id="rId6" imgW="253800" imgH="330120" progId="Equation.3">
                  <p:embed/>
                  <p:pic>
                    <p:nvPicPr>
                      <p:cNvPr id="1126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733800" y="3048000"/>
            <a:ext cx="1752600" cy="0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89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2" name="Picture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2" t="2527" r="13382" b="10104"/>
          <a:stretch>
            <a:fillRect/>
          </a:stretch>
        </p:blipFill>
        <p:spPr>
          <a:xfrm>
            <a:off x="3536950" y="1666875"/>
            <a:ext cx="5145088" cy="4937125"/>
          </a:xfrm>
          <a:noFill/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Robust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</p:spPr>
            <p:txBody>
              <a:bodyPr/>
              <a:lstStyle/>
              <a:p>
                <a:pPr marL="711200" indent="-711200" eaLnBrk="1" hangingPunct="1">
                  <a:lnSpc>
                    <a:spcPct val="130000"/>
                  </a:lnSpc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M-estimate (cont.):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Candidate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Sphere Center,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𝜃</m:t>
                    </m:r>
                  </m:oMath>
                </a14:m>
                <a:endParaRPr lang="en-US" dirty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endParaRPr lang="en-US" dirty="0" smtClean="0">
                  <a:solidFill>
                    <a:schemeClr val="bg2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Projections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" charset="0"/>
                    <a:ea typeface="Arial Unicode MS" pitchFamily="34" charset="-128"/>
                    <a:cs typeface="Arial Unicode MS" pitchFamily="34" charset="-128"/>
                  </a:rPr>
                  <a:t>Of Data</a:t>
                </a:r>
              </a:p>
            </p:txBody>
          </p:sp>
        </mc:Choice>
        <mc:Fallback xmlns="">
          <p:sp>
            <p:nvSpPr>
              <p:cNvPr id="1126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838200"/>
                <a:ext cx="4876800" cy="5562600"/>
              </a:xfrm>
              <a:blipFill rotWithShape="0">
                <a:blip r:embed="rId5"/>
                <a:stretch>
                  <a:fillRect l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8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79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11266" name="Object 14"/>
          <p:cNvGraphicFramePr>
            <a:graphicFrameLocks noChangeAspect="1"/>
          </p:cNvGraphicFramePr>
          <p:nvPr>
            <p:extLst/>
          </p:nvPr>
        </p:nvGraphicFramePr>
        <p:xfrm>
          <a:off x="685800" y="914400"/>
          <a:ext cx="3762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6" imgW="253800" imgH="330120" progId="Equation.3">
                  <p:embed/>
                </p:oleObj>
              </mc:Choice>
              <mc:Fallback>
                <p:oleObj name="Equation" r:id="rId6" imgW="253800" imgH="330120" progId="Equation.3">
                  <p:embed/>
                  <p:pic>
                    <p:nvPicPr>
                      <p:cNvPr id="1126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14400"/>
                        <a:ext cx="376238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Rectangle 1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291" name="Rectangle 28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981200" y="3846514"/>
            <a:ext cx="3200400" cy="1030286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80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5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9235</TotalTime>
  <Words>2723</Words>
  <Application>Microsoft Office PowerPoint</Application>
  <PresentationFormat>On-screen Show (4:3)</PresentationFormat>
  <Paragraphs>837</Paragraphs>
  <Slides>116</Slides>
  <Notes>116</Notes>
  <HiddenSlides>0</HiddenSlides>
  <MMClips>5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116</vt:i4>
      </vt:variant>
    </vt:vector>
  </HeadingPairs>
  <TitlesOfParts>
    <vt:vector size="131" baseType="lpstr">
      <vt:lpstr>Arial Unicode MS</vt:lpstr>
      <vt:lpstr>Gulim</vt:lpstr>
      <vt:lpstr>Arial</vt:lpstr>
      <vt:lpstr>Cambria Math</vt:lpstr>
      <vt:lpstr>Courier New</vt:lpstr>
      <vt:lpstr>Tahoma</vt:lpstr>
      <vt:lpstr>Times New Roman</vt:lpstr>
      <vt:lpstr>Wingdings</vt:lpstr>
      <vt:lpstr>Default Design</vt:lpstr>
      <vt:lpstr>15_Default Design</vt:lpstr>
      <vt:lpstr>Nature</vt:lpstr>
      <vt:lpstr>2_Default Design</vt:lpstr>
      <vt:lpstr>7_Default Design</vt:lpstr>
      <vt:lpstr>Image File</vt:lpstr>
      <vt:lpstr>Equation</vt:lpstr>
      <vt:lpstr>Participant Presentations</vt:lpstr>
      <vt:lpstr>SVMs, Tuning Parameter </vt:lpstr>
      <vt:lpstr>SVMs, Tuning Parameter </vt:lpstr>
      <vt:lpstr>SVMs, Tuning Parameter </vt:lpstr>
      <vt:lpstr>Distance Weighted Discrim’n </vt:lpstr>
      <vt:lpstr>Support Vector Machines</vt:lpstr>
      <vt:lpstr>Distance Weighted Discrim’n </vt:lpstr>
      <vt:lpstr>HDLSS Discrim’n Simulations</vt:lpstr>
      <vt:lpstr>HDLSS Discrim’n Simulations</vt:lpstr>
      <vt:lpstr>HDLSS Discrim’n Simulations</vt:lpstr>
      <vt:lpstr>HDLSS Discrim’n Simulations</vt:lpstr>
      <vt:lpstr>Batch and Source Adjustment</vt:lpstr>
      <vt:lpstr>Source Batch Adj:  PC 1-3 &amp; DWD direction</vt:lpstr>
      <vt:lpstr>Source Batch Adj:  DWD Source Adjustment</vt:lpstr>
      <vt:lpstr>Source Batch Adj:  S. &amp; B Adj’d, Class Colors</vt:lpstr>
      <vt:lpstr>Source Batch Adj:  S. &amp; B Adj’d, Adj’d PCA</vt:lpstr>
      <vt:lpstr>DWD does not solve all  problems</vt:lpstr>
      <vt:lpstr>Interesting Benchmark Data Set</vt:lpstr>
      <vt:lpstr>Interesting Benchmark Data Set</vt:lpstr>
      <vt:lpstr>NCI 60:  Can we find classes Using PCA view?</vt:lpstr>
      <vt:lpstr>NCI 60:  Views using DWD Dir’ns (focus on biology)</vt:lpstr>
      <vt:lpstr>NCI 60:  Raw Data, Platform Colored</vt:lpstr>
      <vt:lpstr>NCI 60:  Raw Data</vt:lpstr>
      <vt:lpstr>NCI 60:  Raw Data, Before DWD Adjustment</vt:lpstr>
      <vt:lpstr>NCI 60:  Before &amp; After DWD adjustment</vt:lpstr>
      <vt:lpstr>NCI 60:  Before &amp; After, new scales</vt:lpstr>
      <vt:lpstr>NCI 60:  After DWD</vt:lpstr>
      <vt:lpstr>NCI 60:  DWD adjusted data</vt:lpstr>
      <vt:lpstr>NCI 60:  Before Column Mean Adjustment</vt:lpstr>
      <vt:lpstr>NCI 60:  Before &amp; After Column Mean Adjustment</vt:lpstr>
      <vt:lpstr>NCI 60:  Before &amp; After Col. Mean Adj., Rescaled</vt:lpstr>
      <vt:lpstr>NCI 60:  After DWD &amp; Column Mean Adj.</vt:lpstr>
      <vt:lpstr>NCI 60:  DWD &amp; Column Mean Adjusted</vt:lpstr>
      <vt:lpstr>NCI 60:  Before Column Stand. Dev. Adjustment</vt:lpstr>
      <vt:lpstr>NCI 60:  Before and After Column S.D. Adjustment</vt:lpstr>
      <vt:lpstr>NCI 60:  Before and After Col. S.D. Adj., Rescaled</vt:lpstr>
      <vt:lpstr>NCI 60:  After Column Stand. Dev. adjustment</vt:lpstr>
      <vt:lpstr>NCI 60:  Fully Adjusted Data</vt:lpstr>
      <vt:lpstr>NCI 60:  Fully Adjusted Data, Platform Colored</vt:lpstr>
      <vt:lpstr>NCI 60:  Fully Adjusted Data, Melanoma Cluster</vt:lpstr>
      <vt:lpstr>NCI 60:  Fully Adjusted Data, Leukemia Cluster</vt:lpstr>
      <vt:lpstr>Recall DWD Appl’n: Visualization</vt:lpstr>
      <vt:lpstr>NCI 60:  Can we find classes Using PCA view?</vt:lpstr>
      <vt:lpstr>NCI 60:  Views using DWD Dir’ns (focus on biology)</vt:lpstr>
      <vt:lpstr>DWD Visualization of NCI 60 Data</vt:lpstr>
      <vt:lpstr>Why not adjust using SVM?</vt:lpstr>
      <vt:lpstr>Why not adjust using SVM?</vt:lpstr>
      <vt:lpstr>Why not adjust by means?</vt:lpstr>
      <vt:lpstr>Why not adjust by means?</vt:lpstr>
      <vt:lpstr>Why not adjust by means?</vt:lpstr>
      <vt:lpstr>Why not adjust by means?</vt:lpstr>
      <vt:lpstr>Twiddle ratios of subtypes</vt:lpstr>
      <vt:lpstr>Twiddle ratios of subtypes</vt:lpstr>
      <vt:lpstr>Twiddle ratios of subtypes</vt:lpstr>
      <vt:lpstr>Twiddle ratios of subtypes</vt:lpstr>
      <vt:lpstr>Twiddle ratios of subtypes</vt:lpstr>
      <vt:lpstr>Twiddle ratios of subtypes</vt:lpstr>
      <vt:lpstr>Twiddle ratios of subtypes</vt:lpstr>
      <vt:lpstr>Why not adjust by means?</vt:lpstr>
      <vt:lpstr>SVM &amp; DWD Tuning Parameter</vt:lpstr>
      <vt:lpstr>SVM Tuning Parameter</vt:lpstr>
      <vt:lpstr>SVM &amp; DWD Tuning Parameter</vt:lpstr>
      <vt:lpstr>SVM &amp; DWD Tuning Parameter</vt:lpstr>
      <vt:lpstr>SVM &amp; DWD Tuning Parameter</vt:lpstr>
      <vt:lpstr>SVM &amp; DWD Tuning Parameter</vt:lpstr>
      <vt:lpstr>SVM &amp; DWD Tuning Parameter</vt:lpstr>
      <vt:lpstr>SVM &amp; DWD Tuning Parameter</vt:lpstr>
      <vt:lpstr>SVM &amp; DWD Tuning Parameter</vt:lpstr>
      <vt:lpstr>SVM &amp; DWD Tuning Parameter</vt:lpstr>
      <vt:lpstr>SVM &amp; DWD Tuning Parameter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Outliers in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Robust PCA</vt:lpstr>
      <vt:lpstr>Participant Presentation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305</cp:revision>
  <dcterms:created xsi:type="dcterms:W3CDTF">2001-06-08T01:38:43Z</dcterms:created>
  <dcterms:modified xsi:type="dcterms:W3CDTF">2019-10-24T19:33:48Z</dcterms:modified>
</cp:coreProperties>
</file>