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85" r:id="rId2"/>
    <p:sldMasterId id="2147483799" r:id="rId3"/>
    <p:sldMasterId id="2147483849" r:id="rId4"/>
  </p:sldMasterIdLst>
  <p:notesMasterIdLst>
    <p:notesMasterId r:id="rId97"/>
  </p:notesMasterIdLst>
  <p:sldIdLst>
    <p:sldId id="1729" r:id="rId5"/>
    <p:sldId id="1750" r:id="rId6"/>
    <p:sldId id="1754" r:id="rId7"/>
    <p:sldId id="1758" r:id="rId8"/>
    <p:sldId id="1765" r:id="rId9"/>
    <p:sldId id="1766" r:id="rId10"/>
    <p:sldId id="1786" r:id="rId11"/>
    <p:sldId id="1796" r:id="rId12"/>
    <p:sldId id="1800" r:id="rId13"/>
    <p:sldId id="1801" r:id="rId14"/>
    <p:sldId id="1802" r:id="rId15"/>
    <p:sldId id="1803" r:id="rId16"/>
    <p:sldId id="1804" r:id="rId17"/>
    <p:sldId id="1805" r:id="rId18"/>
    <p:sldId id="1806" r:id="rId19"/>
    <p:sldId id="1807" r:id="rId20"/>
    <p:sldId id="1808" r:id="rId21"/>
    <p:sldId id="1809" r:id="rId22"/>
    <p:sldId id="1810" r:id="rId23"/>
    <p:sldId id="1811" r:id="rId24"/>
    <p:sldId id="1812" r:id="rId25"/>
    <p:sldId id="1813" r:id="rId26"/>
    <p:sldId id="1814" r:id="rId27"/>
    <p:sldId id="1815" r:id="rId28"/>
    <p:sldId id="1816" r:id="rId29"/>
    <p:sldId id="1817" r:id="rId30"/>
    <p:sldId id="1818" r:id="rId31"/>
    <p:sldId id="1819" r:id="rId32"/>
    <p:sldId id="1820" r:id="rId33"/>
    <p:sldId id="1821" r:id="rId34"/>
    <p:sldId id="1822" r:id="rId35"/>
    <p:sldId id="1823" r:id="rId36"/>
    <p:sldId id="1824" r:id="rId37"/>
    <p:sldId id="1394" r:id="rId38"/>
    <p:sldId id="1395" r:id="rId39"/>
    <p:sldId id="1396" r:id="rId40"/>
    <p:sldId id="1397" r:id="rId41"/>
    <p:sldId id="1398" r:id="rId42"/>
    <p:sldId id="1399" r:id="rId43"/>
    <p:sldId id="1400" r:id="rId44"/>
    <p:sldId id="1401" r:id="rId45"/>
    <p:sldId id="1402" r:id="rId46"/>
    <p:sldId id="1403" r:id="rId47"/>
    <p:sldId id="1404" r:id="rId48"/>
    <p:sldId id="1405" r:id="rId49"/>
    <p:sldId id="1406" r:id="rId50"/>
    <p:sldId id="1407" r:id="rId51"/>
    <p:sldId id="1408" r:id="rId52"/>
    <p:sldId id="1409" r:id="rId53"/>
    <p:sldId id="1410" r:id="rId54"/>
    <p:sldId id="1411" r:id="rId55"/>
    <p:sldId id="1412" r:id="rId56"/>
    <p:sldId id="1413" r:id="rId57"/>
    <p:sldId id="1414" r:id="rId58"/>
    <p:sldId id="1415" r:id="rId59"/>
    <p:sldId id="1416" r:id="rId60"/>
    <p:sldId id="1417" r:id="rId61"/>
    <p:sldId id="1418" r:id="rId62"/>
    <p:sldId id="1419" r:id="rId63"/>
    <p:sldId id="1420" r:id="rId64"/>
    <p:sldId id="1421" r:id="rId65"/>
    <p:sldId id="1423" r:id="rId66"/>
    <p:sldId id="1630" r:id="rId67"/>
    <p:sldId id="1631" r:id="rId68"/>
    <p:sldId id="1632" r:id="rId69"/>
    <p:sldId id="1633" r:id="rId70"/>
    <p:sldId id="1634" r:id="rId71"/>
    <p:sldId id="1635" r:id="rId72"/>
    <p:sldId id="1637" r:id="rId73"/>
    <p:sldId id="1638" r:id="rId74"/>
    <p:sldId id="1639" r:id="rId75"/>
    <p:sldId id="1640" r:id="rId76"/>
    <p:sldId id="1641" r:id="rId77"/>
    <p:sldId id="1825" r:id="rId78"/>
    <p:sldId id="1644" r:id="rId79"/>
    <p:sldId id="1645" r:id="rId80"/>
    <p:sldId id="1646" r:id="rId81"/>
    <p:sldId id="1647" r:id="rId82"/>
    <p:sldId id="1648" r:id="rId83"/>
    <p:sldId id="1649" r:id="rId84"/>
    <p:sldId id="1650" r:id="rId85"/>
    <p:sldId id="1651" r:id="rId86"/>
    <p:sldId id="1652" r:id="rId87"/>
    <p:sldId id="1653" r:id="rId88"/>
    <p:sldId id="1654" r:id="rId89"/>
    <p:sldId id="1655" r:id="rId90"/>
    <p:sldId id="1656" r:id="rId91"/>
    <p:sldId id="1657" r:id="rId92"/>
    <p:sldId id="1658" r:id="rId93"/>
    <p:sldId id="1659" r:id="rId94"/>
    <p:sldId id="1660" r:id="rId95"/>
    <p:sldId id="1424" r:id="rId9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B279"/>
    <a:srgbClr val="DA71FF"/>
    <a:srgbClr val="D357FF"/>
    <a:srgbClr val="D1FFD1"/>
    <a:srgbClr val="E1FFE1"/>
    <a:srgbClr val="C8C8FF"/>
    <a:srgbClr val="E1E0FF"/>
    <a:srgbClr val="C8F4FF"/>
    <a:srgbClr val="FF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5" d="100"/>
          <a:sy n="65" d="100"/>
        </p:scale>
        <p:origin x="132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83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0324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8E88C1B-A2DF-4BB6-8EEF-04C7A817B61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22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8E88C1B-A2DF-4BB6-8EEF-04C7A817B61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87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8E88C1B-A2DF-4BB6-8EEF-04C7A817B61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70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14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71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15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28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16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277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17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14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4364112-4B79-4FC1-9E5E-09149C34F8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18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80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C27EB1F-1BAC-42D6-B71C-C90452B4F19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19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1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C85240C-A619-4AEB-82AE-ACFAB3E83B7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48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C27EB1F-1BAC-42D6-B71C-C90452B4F19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0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DA5B2E2-5D62-4A57-88F2-BCD1CFDFE0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978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DA5B2E2-5D62-4A57-88F2-BCD1CFDFE0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90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5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481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53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607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3AC7F1-685C-4228-98DA-D7FE08DA418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27899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140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FCD5C62-98D8-40D9-B8D5-450CF75E21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4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177A71D-C689-40CD-810C-49014A4296F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39A1A55D-EA3F-4EBD-A1F8-167FF6A7B14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924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F75E4BD-420E-4C74-812C-315145DF4C5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18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F7A41EE-51CE-42CE-9CB7-7FE63E10BD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73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3BDBBC0-A3C7-449F-BD7F-B30C3D532E0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991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F7A41EE-51CE-42CE-9CB7-7FE63E10BD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95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3237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7392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9437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8142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4289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75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271261A-42C6-4CDE-BBB4-F8D158FC26B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96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CD938BF-46BD-4A98-8BF0-867EA6CD64A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241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776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9494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7015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2699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089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6999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70C2A2-B641-44CC-88AB-81C924D843E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2227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8E461-F46F-4820-8CB5-64274197616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5371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BB707D-EFA9-4DE3-8662-AE5AB8FF798D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0219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1D5F3-025B-4EC4-BD87-5204EDB6EA2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503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322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1A2082-D931-4DB3-80E8-E79AD27A645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95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553C52-0E43-4DE5-AE6B-EB2BFCFC36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539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553C52-0E43-4DE5-AE6B-EB2BFCFC36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134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553C52-0E43-4DE5-AE6B-EB2BFCFC36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5487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5F2BA1-803B-47C7-8EAF-66E1A186497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0877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A1BCC-9A84-408D-98B6-469B60FEAA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156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A9AE17-F08A-4AA0-A60F-0AABAB7DD9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41394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5C09DA-D92F-4FBD-939B-6F3F6D7177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5817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430F5-16B3-44D9-97E0-9C72F46488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5371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430F5-16B3-44D9-97E0-9C72F46488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982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895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430F5-16B3-44D9-97E0-9C72F46488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4137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430F5-16B3-44D9-97E0-9C72F46488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8611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5128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54328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7035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29123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7991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11195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31029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214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3541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6846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66890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56015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12380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91028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82362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70591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63876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26055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453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B39FAF8-2CDA-4E9C-AF3C-86CA46CA0433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7524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9968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17404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6354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0BBB0F-17A1-46B9-8B57-F1D83D09093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37044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17686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03790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59173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03828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77512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0BBB0F-17A1-46B9-8B57-F1D83D09093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796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683787D8-D395-4557-A552-91B599DF7EB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299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9868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76839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54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2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2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76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26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2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319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963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7923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0026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1661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848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05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70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407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6730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5885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0471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724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3349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79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49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0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4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86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78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62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75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59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48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66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04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17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6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46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DB96-BE2B-4B89-8946-81009D83A1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220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13F1-E564-4633-84E6-81097B0A15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948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A1DB-999A-4F4A-9388-71E45BDC60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617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E9A2-AF5B-46FA-BAC8-40EF57F625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464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5999-351A-4122-B3C9-D65D3FED37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56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5D3D-4E32-48C1-89DC-2FA2660438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86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ABDB7-8FE3-44E0-8D2B-D7A2A939F9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028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1FDD-28DC-4D94-AB86-691A0AD94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870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2B54-0AEC-470C-9AC8-6B216158DF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909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1FF1-46AF-492C-BFE7-7A0F3BE5E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9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43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FCEA-64FF-4443-BBA4-6A6D31EA71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4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0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2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5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363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0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340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E05594-AE8F-4605-9E0C-2BD7F517D2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330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2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7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4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81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5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91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sz="4000" dirty="0" smtClean="0"/>
              <a:t>Please Send Title: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4000" dirty="0" smtClean="0"/>
              <a:t> Wei Gu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err="1"/>
              <a:t>Bohan</a:t>
            </a:r>
            <a:r>
              <a:rPr lang="en-US" sz="4000" dirty="0"/>
              <a:t> </a:t>
            </a:r>
            <a:r>
              <a:rPr lang="en-US" sz="4000" dirty="0" smtClean="0"/>
              <a:t>Li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err="1"/>
              <a:t>Siqi</a:t>
            </a:r>
            <a:r>
              <a:rPr lang="en-US" sz="4000" dirty="0"/>
              <a:t> </a:t>
            </a:r>
            <a:r>
              <a:rPr lang="en-US" sz="4000" dirty="0" smtClean="0"/>
              <a:t>Xiang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4000" dirty="0"/>
              <a:t> </a:t>
            </a:r>
            <a:r>
              <a:rPr lang="en-US" sz="4000" dirty="0" err="1"/>
              <a:t>Mingyi</a:t>
            </a:r>
            <a:r>
              <a:rPr lang="en-US" sz="4000" dirty="0"/>
              <a:t> Wang</a:t>
            </a:r>
          </a:p>
        </p:txBody>
      </p:sp>
    </p:spTree>
    <p:extLst>
      <p:ext uri="{BB962C8B-B14F-4D97-AF65-F5344CB8AC3E}">
        <p14:creationId xmlns:p14="http://schemas.microsoft.com/office/powerpoint/2010/main" val="2643932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(?)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Practically Relevant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6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dimensional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Where are the Data?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Near Peak of Density?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1600" dirty="0">
                    <a:solidFill>
                      <a:schemeClr val="bg2"/>
                    </a:solidFill>
                    <a:latin typeface="Arial" charset="0"/>
                  </a:rPr>
                  <a:t>                                                                                    Thanks to:  psycnet.apa.org</a:t>
                </a: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716" r="-1514" b="-1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800600" y="4343400"/>
            <a:ext cx="3838575" cy="1914525"/>
            <a:chOff x="4800600" y="4343400"/>
            <a:chExt cx="3838575" cy="1914525"/>
          </a:xfrm>
        </p:grpSpPr>
        <p:pic>
          <p:nvPicPr>
            <p:cNvPr id="16391" name="Picture 7" descr="https://encrypted-tbn1.gstatic.com/images?q=tbn:ANd9GcT9fokErCSWqHo3mPTmglRopXaKC7g0FRji7nLjiA1y5AUYlK-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343400"/>
              <a:ext cx="2390775" cy="191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4800600" y="4572000"/>
              <a:ext cx="2643188" cy="76200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115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dimensional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Euclidean Distance to Origin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)</a:t>
                </a: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(measure how close to peak)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551" r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1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dimensional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Euclidean Distance to Origin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):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𝑑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1/2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1551" r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8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</m:ba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Char char="-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Data lie roughly on surface of sphere,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with 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Yet origin is point 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highest density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???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Lebesgue Measure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42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Consider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Volume of Unit Sphere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ea typeface="Cambria Math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Find As: Integral 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Sph’l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Coordinates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𝐽𝑑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34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 Consider Volume of Unit Sphere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ea typeface="Cambria Math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Find As: Integral 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Sph’l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Coordinates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𝐽𝑑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Look At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</a:rPr>
                  <a:t>Integrand w.r.t.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</a:rPr>
                  <a:t>  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Can Show: Puts ~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A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ll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W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eight Near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 rotWithShape="1">
                <a:blip r:embed="rId3"/>
                <a:stretch>
                  <a:fillRect l="-1968" t="-1432" b="-5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>
          <a:xfrm rot="16200000">
            <a:off x="4610100" y="3543300"/>
            <a:ext cx="533400" cy="2438400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3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density w. r. t.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Measure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Lebesgue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Measure Pushes Mass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</a:rPr>
                  <a:t>Out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Density Pulls Data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</a:rPr>
                  <a:t>In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Is The Balance Point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0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6106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,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Important Philosophical Consequence: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∄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“Average People”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Parents Lament: 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Why Can’t I Have Average Children?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Theorem:   Impossible (over many factors)!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  <a:blipFill>
                <a:blip r:embed="rId3"/>
                <a:stretch>
                  <a:fillRect l="-1968" r="-379" b="-1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67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4102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Distance tends to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non-random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constant: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independent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sz="12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Factor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, since</a:t>
                </a: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𝑠𝑑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𝑠𝑑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𝑠𝑑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Can extend to independent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All points are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equidistant</a:t>
                </a:r>
              </a:p>
            </p:txBody>
          </p:sp>
        </mc:Choice>
        <mc:Fallback xmlns="">
          <p:sp>
            <p:nvSpPr>
              <p:cNvPr id="71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410200"/>
              </a:xfrm>
              <a:blipFill>
                <a:blip r:embed="rId3"/>
                <a:stretch>
                  <a:fillRect l="-1968" t="-2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219200" y="5791200"/>
            <a:ext cx="6895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(We can only perceive 3 dimensions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3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45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1598" b="10104"/>
          <a:stretch>
            <a:fillRect/>
          </a:stretch>
        </p:blipFill>
        <p:spPr>
          <a:xfrm>
            <a:off x="3352800" y="1447800"/>
            <a:ext cx="5462588" cy="5032375"/>
          </a:xfr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</a:t>
            </a: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Locantore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 (1999)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0549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Recall Reason Why</a:t>
            </a:r>
            <a:endParaRPr lang="en-US" dirty="0">
              <a:solidFill>
                <a:schemeClr val="bg2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 Perceptual System from Ancestors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 They Needed to Find Food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" charset="0"/>
              </a:rPr>
              <a:t>  Food Exists in    3-d   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World</a:t>
            </a:r>
            <a:endParaRPr lang="en-US" dirty="0">
              <a:solidFill>
                <a:schemeClr val="bg2"/>
              </a:solidFill>
              <a:latin typeface="Arial" charset="0"/>
            </a:endParaRPr>
          </a:p>
        </p:txBody>
      </p:sp>
      <p:cxnSp>
        <p:nvCxnSpPr>
          <p:cNvPr id="3" name="Straight Arrow Connector 2"/>
          <p:cNvCxnSpPr>
            <a:endCxn id="5" idx="0"/>
          </p:cNvCxnSpPr>
          <p:nvPr/>
        </p:nvCxnSpPr>
        <p:spPr>
          <a:xfrm>
            <a:off x="3657600" y="2438400"/>
            <a:ext cx="1009307" cy="3352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19200" y="5791200"/>
            <a:ext cx="6895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(We can only perceive 3 dimensions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7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54936" y="3619500"/>
            <a:ext cx="7989064" cy="3238500"/>
            <a:chOff x="1154936" y="3619500"/>
            <a:chExt cx="7989064" cy="3238500"/>
          </a:xfrm>
        </p:grpSpPr>
        <p:pic>
          <p:nvPicPr>
            <p:cNvPr id="4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650" y="3619500"/>
              <a:ext cx="4324350" cy="3238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54936" y="6248400"/>
              <a:ext cx="3493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Thanks to:  members.tripod.com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dim’al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indep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High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dim’al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Angles  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):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As vectors from the Origin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en-US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  <a:p>
                <a:pPr marL="0" lvl="0" indent="0" eaLnBrk="1" hangingPunct="1">
                  <a:lnSpc>
                    <a:spcPct val="80000"/>
                  </a:lnSpc>
                  <a:buNone/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</a:rPr>
                  <a:t>               </a:t>
                </a:r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82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>
                <a:blip r:embed="rId4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38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9887" y="226142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dim’al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indep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High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</a:rPr>
                  <a:t>dim’al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Angles  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):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−1/2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-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Everything is orthogonal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???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82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 rotWithShape="1"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53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sz="2000" i="1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Hall, Marron &amp;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Neeman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(2005)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7400" y="2895600"/>
            <a:ext cx="1828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5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sz="2000" i="1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Hall, Marron &amp;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Neeman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(2005)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00400" y="2362200"/>
            <a:ext cx="44958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i="1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Hall, Marron &amp;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Neeman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(2005)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14600" y="2971800"/>
            <a:ext cx="51816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9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Within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plane, can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“rotate  towards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Unit Simplex”</a:t>
                </a:r>
                <a:endParaRPr lang="en-US" sz="2000" i="1" dirty="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358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Hall, Marron &amp;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Neeman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(2005)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248400" y="4495800"/>
            <a:ext cx="15240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762000" y="457200"/>
                <a:ext cx="7529513" cy="492125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Unit Simplex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2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0" y="457200"/>
                <a:ext cx="7529513" cy="492125"/>
              </a:xfrm>
              <a:blipFill>
                <a:blip r:embed="rId3"/>
                <a:stretch>
                  <a:fillRect t="-32099" b="-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Convex Combinations of </a:t>
                </a:r>
                <a:r>
                  <a:rPr lang="en-US" dirty="0" smtClean="0">
                    <a:solidFill>
                      <a:srgbClr val="00B050"/>
                    </a:solidFill>
                    <a:latin typeface="Arial" charset="0"/>
                    <a:cs typeface="Arial" charset="0"/>
                  </a:rPr>
                  <a:t>Unit Vectors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                                                      </m:t>
                    </m:r>
                    <m:d>
                      <m:dPr>
                        <m:ctrlPr>
                          <a:rPr lang="en-US" sz="1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sz="1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</a:t>
                </a:r>
                <a:r>
                  <a:rPr lang="en-US" sz="1800" dirty="0" smtClean="0">
                    <a:solidFill>
                      <a:srgbClr val="7030A0"/>
                    </a:solidFill>
                    <a:latin typeface="Arial" charset="0"/>
                    <a:cs typeface="Arial" charset="0"/>
                  </a:rPr>
                  <a:t>Simplex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cs typeface="Arial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charset="0"/>
                          </a:rPr>
                          <m:t>: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=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≥0</m:t>
                            </m:r>
                          </m:e>
                        </m:nary>
                      </m:e>
                    </m:d>
                  </m:oMath>
                </a14:m>
                <a:endParaRPr lang="en-US" sz="1800" dirty="0" smtClean="0">
                  <a:solidFill>
                    <a:srgbClr val="7030A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>
                <a:blip r:embed="rId4"/>
                <a:stretch>
                  <a:fillRect l="-1926" t="-1662" b="-6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Within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plane, can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“rotate  towards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Unit Simplex”</a:t>
                </a:r>
                <a:endParaRPr lang="en-US" sz="2000" i="1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All Gaussian data sets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are: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“near Unit Simplex Vertices”!!!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(modulo rotation)</a:t>
                </a: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358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Hall, Marron &amp;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Neeman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(2005)</a:t>
            </a:r>
          </a:p>
        </p:txBody>
      </p:sp>
      <p:sp>
        <p:nvSpPr>
          <p:cNvPr id="6" name="Oval 5"/>
          <p:cNvSpPr/>
          <p:nvPr/>
        </p:nvSpPr>
        <p:spPr>
          <a:xfrm>
            <a:off x="7620000" y="40386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Within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plane, can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“rotate  towards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 Unit Simplex”</a:t>
                </a:r>
                <a:endParaRPr lang="en-US" sz="2000" i="1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All Gaussian data sets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are: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“near Unit Simplex Vertices”!!!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“Randomness” </a:t>
                </a: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appears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</a:rPr>
                  <a:t>only in rotation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</a:rPr>
                  <a:t> of simplex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358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Hall, Marron &amp; </a:t>
            </a:r>
            <a:r>
              <a:rPr lang="en-US" sz="2000" dirty="0" err="1" smtClean="0">
                <a:solidFill>
                  <a:srgbClr val="000000"/>
                </a:solidFill>
                <a:latin typeface="Tahoma" pitchFamily="34" charset="0"/>
              </a:rPr>
              <a:t>Neeman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40188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Independent Derivation &amp; Alternate Name: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 Signs</a:t>
            </a:r>
          </a:p>
          <a:p>
            <a:pPr marL="711200" indent="-7112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Paper: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Möttönen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Oja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(1995)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Complete Description: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Oja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(2010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4034" name="Picture 2" descr="http://users.utu.fi/hfvoja/HannuOja_1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3" y="5486401"/>
            <a:ext cx="220979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1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llHighDEg0n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2857500"/>
            <a:ext cx="4724400" cy="3543300"/>
          </a:xfrm>
          <a:prstGeom prst="rect">
            <a:avLst/>
          </a:prstGeom>
        </p:spPr>
      </p:pic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Represent’n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50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8768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bar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,  let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Hyperplane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−1 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dimensional hyperplane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are pairwise equidistant,    	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lie at vertices of: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</m:rad>
                    <m:r>
                      <a:rPr lang="en-US" sz="20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 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“regular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−</m:t>
                    </m:r>
                  </m:oMath>
                </a14:m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hedron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Again “randomness in data” is </a:t>
                </a:r>
                <a:r>
                  <a:rPr lang="en-US" sz="2000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only in rotation</a:t>
                </a:r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Surprisingly rigid structure in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random data?</a:t>
                </a:r>
              </a:p>
            </p:txBody>
          </p:sp>
        </mc:Choice>
        <mc:Fallback xmlns="">
          <p:sp>
            <p:nvSpPr>
              <p:cNvPr id="102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876800" cy="5105400"/>
              </a:xfrm>
              <a:blipFill>
                <a:blip r:embed="rId6"/>
                <a:stretch>
                  <a:fillRect l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72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85800" y="1295400"/>
                <a:ext cx="7588250" cy="49530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Simulation View:  study “rigidity after rotation”</a:t>
                </a: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Simple 3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data sets</a:t>
                </a: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In dimensions  </a:t>
                </a:r>
                <a:r>
                  <a:rPr lang="en-US" sz="2800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 = 2, 20, 200, 20000</a:t>
                </a: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Generate hyperplane of dimension 2</a:t>
                </a: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Rotate that to plane of screen</a:t>
                </a: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Rotate within plane, to make “comparable”</a:t>
                </a: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Repeat 10 times, use different colors</a:t>
                </a:r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85800" y="1295400"/>
                <a:ext cx="7588250" cy="4953000"/>
              </a:xfrm>
              <a:blipFill>
                <a:blip r:embed="rId3"/>
                <a:stretch>
                  <a:fillRect l="-1688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95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066800"/>
            <a:ext cx="7924800" cy="695325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Simulation View: 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hows “Rigidity after Rotation” </a:t>
            </a:r>
          </a:p>
        </p:txBody>
      </p:sp>
      <p:pic>
        <p:nvPicPr>
          <p:cNvPr id="40964" name="Picture 4" descr="HallHighDEg1n3pd2N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949804" y="1340205"/>
            <a:ext cx="5270856" cy="5764736"/>
          </a:xfrm>
          <a:noFill/>
        </p:spPr>
      </p:pic>
    </p:spTree>
    <p:extLst>
      <p:ext uri="{BB962C8B-B14F-4D97-AF65-F5344CB8AC3E}">
        <p14:creationId xmlns:p14="http://schemas.microsoft.com/office/powerpoint/2010/main" val="1577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295400"/>
            <a:ext cx="7588250" cy="49530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View from Probability Theory: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These phenomena named</a:t>
            </a:r>
          </a:p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Concentration of Measure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Key References: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Talagrand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(1991, 1995)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Ledoux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𝐼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DWD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Separation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Was Called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“Natural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Variation”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 rotWithShape="1">
                <a:blip r:embed="rId4"/>
                <a:stretch>
                  <a:fillRect l="-1852" t="-1662" b="-14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9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“Natural Variation”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=50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1000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All Points Equidistant From 0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All Points in Orthogonal Directions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Consider </a:t>
                </a: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Red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Group, ~ a Simplex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And Also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Blue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Group, ~ another Simplex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DWD Direction ~ Goes Through Centers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DWD Projection Well Separated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 t="-1662" b="-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50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implex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red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                                                      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𝑑</m:t>
                                        </m:r>
                                      </m:e>
                                    </m:rad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sz="1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𝑑</m:t>
                                        </m:r>
                                      </m:e>
                                    </m:rad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</a:t>
                </a:r>
                <a:r>
                  <a:rPr lang="en-US" sz="1800" dirty="0" smtClean="0">
                    <a:solidFill>
                      <a:srgbClr val="7030A0"/>
                    </a:solidFill>
                    <a:latin typeface="Arial" charset="0"/>
                    <a:cs typeface="Arial" charset="0"/>
                  </a:rPr>
                  <a:t>Simplex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8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Cambria Math"/>
                                            <a:cs typeface="Arial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1800" i="1" smtClean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Arial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/>
                                                    <a:cs typeface="Arial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/>
                                                    <a:cs typeface="Arial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8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Cambria Math"/>
                                            <a:cs typeface="Arial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charset="0"/>
                          </a:rPr>
                          <m:t>: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𝑑</m:t>
                                </m:r>
                              </m:e>
                            </m:rad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≥0</m:t>
                            </m:r>
                          </m:e>
                        </m:nary>
                      </m:e>
                    </m:d>
                  </m:oMath>
                </a14:m>
                <a:endParaRPr lang="en-US" sz="1800" dirty="0" smtClean="0">
                  <a:solidFill>
                    <a:srgbClr val="7030A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 t="-153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implex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red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</a:t>
                </a: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so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Direction: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rgbClr val="7030A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nd satisfies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Thus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1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>
                <a:blip r:embed="rId3"/>
                <a:stretch>
                  <a:fillRect l="-1926" t="-1535" b="-3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4082647"/>
            <a:ext cx="152400" cy="1083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endCxn id="2" idx="0"/>
          </p:cNvCxnSpPr>
          <p:nvPr/>
        </p:nvCxnSpPr>
        <p:spPr>
          <a:xfrm flipV="1">
            <a:off x="3566160" y="4082647"/>
            <a:ext cx="624840" cy="56555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03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implex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red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</a:t>
                </a: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so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Distance from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Origin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is: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Arial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𝑑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1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         Familiar “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 rule from CLT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 t="-1535" b="-22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4082647"/>
            <a:ext cx="152400" cy="1083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endCxn id="2" idx="0"/>
          </p:cNvCxnSpPr>
          <p:nvPr/>
        </p:nvCxnSpPr>
        <p:spPr>
          <a:xfrm flipV="1">
            <a:off x="3566160" y="4082647"/>
            <a:ext cx="624840" cy="56555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48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Similar Analysis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blue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</a:t>
                </a: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Also note: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⊥</m:t>
                    </m:r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(since 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ortho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subspaces)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18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Example: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do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result?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0508" name="Picture 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grpSp>
        <p:nvGrpSpPr>
          <p:cNvPr id="5" name="Group 4"/>
          <p:cNvGrpSpPr/>
          <p:nvPr/>
        </p:nvGrpSpPr>
        <p:grpSpPr>
          <a:xfrm>
            <a:off x="5334000" y="533400"/>
            <a:ext cx="2279620" cy="1752600"/>
            <a:chOff x="5334000" y="533400"/>
            <a:chExt cx="2279620" cy="1752600"/>
          </a:xfrm>
        </p:grpSpPr>
        <p:sp>
          <p:nvSpPr>
            <p:cNvPr id="2" name="TextBox 1"/>
            <p:cNvSpPr txBox="1"/>
            <p:nvPr/>
          </p:nvSpPr>
          <p:spPr>
            <a:xfrm>
              <a:off x="6172200" y="533400"/>
              <a:ext cx="1441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Mean Looks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Smoother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5334000" y="1066800"/>
              <a:ext cx="914400" cy="12192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14400" y="1828800"/>
            <a:ext cx="3048000" cy="1401763"/>
            <a:chOff x="6172200" y="533400"/>
            <a:chExt cx="3048000" cy="1401763"/>
          </a:xfrm>
        </p:grpSpPr>
        <p:sp>
          <p:nvSpPr>
            <p:cNvPr id="34" name="TextBox 33"/>
            <p:cNvSpPr txBox="1"/>
            <p:nvPr/>
          </p:nvSpPr>
          <p:spPr>
            <a:xfrm>
              <a:off x="6172200" y="533400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PC1 Nearly Flat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7848600" y="838200"/>
              <a:ext cx="1371600" cy="109696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28600" y="4191000"/>
            <a:ext cx="3352800" cy="369332"/>
            <a:chOff x="6172200" y="533400"/>
            <a:chExt cx="3352800" cy="369332"/>
          </a:xfrm>
        </p:grpSpPr>
        <p:sp>
          <p:nvSpPr>
            <p:cNvPr id="39" name="TextBox 38"/>
            <p:cNvSpPr txBox="1"/>
            <p:nvPr/>
          </p:nvSpPr>
          <p:spPr>
            <a:xfrm>
              <a:off x="6172200" y="533400"/>
              <a:ext cx="2732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PC2 is Tilt (NOT Outlier)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39" idx="3"/>
            </p:cNvCxnSpPr>
            <p:nvPr/>
          </p:nvCxnSpPr>
          <p:spPr>
            <a:xfrm>
              <a:off x="8904743" y="718066"/>
              <a:ext cx="620257" cy="120134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04800" y="5791201"/>
            <a:ext cx="3429000" cy="643968"/>
            <a:chOff x="6172200" y="258764"/>
            <a:chExt cx="3429000" cy="643968"/>
          </a:xfrm>
        </p:grpSpPr>
        <p:sp>
          <p:nvSpPr>
            <p:cNvPr id="42" name="TextBox 41"/>
            <p:cNvSpPr txBox="1"/>
            <p:nvPr/>
          </p:nvSpPr>
          <p:spPr>
            <a:xfrm>
              <a:off x="6172200" y="533400"/>
              <a:ext cx="2634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Outlier Demoted to PC3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42" idx="3"/>
            </p:cNvCxnSpPr>
            <p:nvPr/>
          </p:nvCxnSpPr>
          <p:spPr>
            <a:xfrm flipV="1">
              <a:off x="8806254" y="258764"/>
              <a:ext cx="794946" cy="45930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733800" y="2438400"/>
            <a:ext cx="3962400" cy="491568"/>
            <a:chOff x="6172200" y="411164"/>
            <a:chExt cx="3962400" cy="491568"/>
          </a:xfrm>
        </p:grpSpPr>
        <p:sp>
          <p:nvSpPr>
            <p:cNvPr id="54" name="TextBox 53"/>
            <p:cNvSpPr txBox="1"/>
            <p:nvPr/>
          </p:nvSpPr>
          <p:spPr>
            <a:xfrm>
              <a:off x="6172200" y="533400"/>
              <a:ext cx="3634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Lines are Eigenvalues on Sphere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55" name="Straight Arrow Connector 54"/>
            <p:cNvCxnSpPr>
              <a:stCxn id="54" idx="3"/>
            </p:cNvCxnSpPr>
            <p:nvPr/>
          </p:nvCxnSpPr>
          <p:spPr>
            <a:xfrm flipV="1">
              <a:off x="9806528" y="411164"/>
              <a:ext cx="328072" cy="30690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3886200" y="2667000"/>
            <a:ext cx="3810000" cy="1253568"/>
            <a:chOff x="6172200" y="-350836"/>
            <a:chExt cx="3810000" cy="1253568"/>
          </a:xfrm>
        </p:grpSpPr>
        <p:sp>
          <p:nvSpPr>
            <p:cNvPr id="58" name="TextBox 57"/>
            <p:cNvSpPr txBox="1"/>
            <p:nvPr/>
          </p:nvSpPr>
          <p:spPr>
            <a:xfrm>
              <a:off x="6172200" y="533400"/>
              <a:ext cx="3463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Circles Show Original Variances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59" name="Straight Arrow Connector 58"/>
            <p:cNvCxnSpPr>
              <a:stCxn id="58" idx="3"/>
            </p:cNvCxnSpPr>
            <p:nvPr/>
          </p:nvCxnSpPr>
          <p:spPr>
            <a:xfrm flipV="1">
              <a:off x="9635520" y="-350836"/>
              <a:ext cx="346680" cy="106890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31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𝐼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Plug In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These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Numbers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 rotWithShape="1">
                <a:blip r:embed="rId4"/>
                <a:stretch>
                  <a:fillRect l="-1852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3200404" y="990597"/>
            <a:ext cx="380999" cy="1295403"/>
          </a:xfrm>
          <a:prstGeom prst="leftBrace">
            <a:avLst>
              <a:gd name="adj1" fmla="val 8333"/>
              <a:gd name="adj2" fmla="val 48333"/>
            </a:avLst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1524003" y="1828798"/>
            <a:ext cx="1845306" cy="3048002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1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Evaluate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50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charset="0"/>
                              </a:rPr>
                              <m:t>50</m:t>
                            </m:r>
                          </m:den>
                        </m:f>
                      </m:e>
                    </m:ra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6.3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05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𝐼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≈6.3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 rotWithShape="1">
                <a:blip r:embed="rId4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3162301" y="2171698"/>
            <a:ext cx="381002" cy="762002"/>
          </a:xfrm>
          <a:prstGeom prst="leftBrace">
            <a:avLst>
              <a:gd name="adj1" fmla="val 8333"/>
              <a:gd name="adj2" fmla="val 48333"/>
            </a:avLst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2133600" y="2743200"/>
            <a:ext cx="1206499" cy="2438400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3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1479550"/>
                <a:ext cx="7902575" cy="492125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Straightforward Generalizations: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non-Gaussian data:    only need moments?</a:t>
                </a:r>
              </a:p>
              <a:p>
                <a:pPr marL="0" indent="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non-independent:    use “mixing conditions”</a:t>
                </a:r>
              </a:p>
              <a:p>
                <a:pPr marL="0" indent="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Mild Eigenvalue condition on Theoretical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Cov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(</a:t>
                </a:r>
                <a:r>
                  <a:rPr lang="en-US" sz="20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Ahn</a:t>
                </a:r>
                <a:r>
                  <a:rPr lang="en-US" sz="2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Marron, Muller &amp; Chi, 2007)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⋮</m:t>
                    </m:r>
                  </m:oMath>
                </a14:m>
                <a:endParaRPr lang="en-US" sz="4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All based on simple “Laws of Large Numbers”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1479550"/>
                <a:ext cx="7902575" cy="4921250"/>
              </a:xfrm>
              <a:blipFill rotWithShape="1">
                <a:blip r:embed="rId3"/>
                <a:stretch>
                  <a:fillRect l="-1620" t="-2974" b="-4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0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Muller &amp; Chi (2007)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2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Assume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4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Ahn, Marron, Muller &amp; Chi (2007)</a:t>
                </a:r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2</a:t>
                </a:r>
                <a:r>
                  <a:rPr lang="en-US" baseline="30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Moments</a:t>
                </a:r>
              </a:p>
              <a:p>
                <a:pPr lvl="1"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 eigenvalues </a:t>
                </a:r>
                <a:r>
                  <a:rPr lang="en-US" i="1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too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large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sense: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𝜀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𝑗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𝑑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assume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𝜀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𝑜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i.e.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≫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>
                <a:blip r:embed="rId3"/>
                <a:stretch>
                  <a:fillRect l="-1926" t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10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95400"/>
                <a:ext cx="8229600" cy="476885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Background: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classical multivariate analysis, the statistic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𝜀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𝑑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Is called the “epsilon statistic”,  John (1976)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is used to test “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sphericity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 of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“are all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cov’nce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eigenvalues the same?”</a:t>
                </a:r>
              </a:p>
            </p:txBody>
          </p:sp>
        </mc:Choice>
        <mc:Fallback xmlns="">
          <p:sp>
            <p:nvSpPr>
              <p:cNvPr id="1331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95400"/>
                <a:ext cx="8229600" cy="4768850"/>
              </a:xfrm>
              <a:blipFill>
                <a:blip r:embed="rId3"/>
                <a:stretch>
                  <a:fillRect l="-1926" t="-767" r="-1630" b="-8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4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6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8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9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1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2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3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4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9549" y="2847082"/>
            <a:ext cx="20986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Likelihood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Ratio Stat.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1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838200"/>
                <a:ext cx="8229600" cy="522605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 show: epsilon statistic: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𝜀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𝑑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Satisfies: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𝜀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𝑑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,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4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 1</m:t>
                        </m:r>
                      </m:e>
                    </m:d>
                  </m:oMath>
                </a14:m>
                <a:endParaRPr lang="en-US" sz="40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spherical Normal,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𝜀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=1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 extreme eigenvalue gives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𝜀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assumption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𝜀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≫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very mild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3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838200"/>
                <a:ext cx="8229600" cy="522605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29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50292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Ahn, Marron, Muller &amp; Chi (2007)</a:t>
                </a:r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2</a:t>
                </a:r>
                <a:r>
                  <a:rPr lang="en-US" baseline="30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Moments</a:t>
                </a:r>
              </a:p>
              <a:p>
                <a:pPr lvl="1"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 eigenvalues </a:t>
                </a:r>
                <a:r>
                  <a:rPr lang="en-US" i="1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too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large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𝜀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≫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Then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8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so strong as before:</a:t>
                </a:r>
              </a:p>
              <a:p>
                <a:pPr algn="ctr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𝑂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3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5029200"/>
              </a:xfrm>
              <a:blipFill>
                <a:blip r:embed="rId3"/>
                <a:stretch>
                  <a:fillRect l="-192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4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6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7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8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2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3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4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34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50292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 we improve on: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?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John Kent example:    Normal scale mixture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~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0.5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+0.5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100∗</m:t>
                            </m:r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Won’t get: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3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5029200"/>
              </a:xfrm>
              <a:blipFill>
                <a:blip r:embed="rId3"/>
                <a:stretch>
                  <a:fillRect l="-192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9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0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4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6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7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8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4" name="Picture 2" descr="http://www1.maths.leeds.ac.uk/images/maths-staff/John-Ken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23"/>
          <a:stretch/>
        </p:blipFill>
        <p:spPr bwMode="auto">
          <a:xfrm>
            <a:off x="6705601" y="3686174"/>
            <a:ext cx="24384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51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View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 Ethnic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Several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Outliers!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Eliminate With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PCA?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24775" r="15641" b="4606"/>
          <a:stretch/>
        </p:blipFill>
        <p:spPr bwMode="auto">
          <a:xfrm>
            <a:off x="3415762" y="1139163"/>
            <a:ext cx="5728238" cy="57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133600" y="3429000"/>
            <a:ext cx="1752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133600" y="4572000"/>
            <a:ext cx="1828800" cy="990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3600" y="4572000"/>
            <a:ext cx="3352800" cy="1219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</a:t>
            </a:r>
            <a:r>
              <a:rPr lang="en-US" sz="3600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rd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Paper on </a:t>
            </a:r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4582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Get Geometrical Representation using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4</a:t>
            </a:r>
            <a:r>
              <a:rPr lang="en-US" baseline="30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Moment Assumption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Stronger Covariance Matrix (only)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Assum’n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Yata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Aoshima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(2012)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7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8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9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0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31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07906" name="Picture 2" descr="Makoto AOSH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21" y="4581525"/>
            <a:ext cx="2713679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7908" name="Picture 4" descr="Kazuyoshi Y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81525"/>
            <a:ext cx="2713679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05800" cy="5257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Key to Why Eigenvalues Alone Are Not Enough for Geometric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2590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Example: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Random Variables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Make both Gaussian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(Note: 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Using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Multivariate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Gaussian)</a:t>
                </a: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84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0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Example: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Random Variables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Make both Gaussian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With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dependence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Yet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covariance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&gt;0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define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𝑋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𝑋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84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267200" y="3733800"/>
            <a:ext cx="3886200" cy="1676400"/>
            <a:chOff x="4267200" y="3733800"/>
            <a:chExt cx="3886200" cy="1676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5868672" y="3733800"/>
                  <a:ext cx="228472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2"/>
                      </a:solidFill>
                    </a:rPr>
                    <a:t>Find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sz="2400" dirty="0" smtClean="0">
                      <a:solidFill>
                        <a:schemeClr val="bg2"/>
                      </a:solidFill>
                    </a:rPr>
                    <a:t> to make </a:t>
                  </a:r>
                </a:p>
                <a:p>
                  <a:r>
                    <a:rPr lang="en-US" sz="2400" dirty="0" smtClean="0">
                      <a:solidFill>
                        <a:schemeClr val="bg2"/>
                      </a:solidFill>
                    </a:rPr>
                    <a:t>this happen</a:t>
                  </a:r>
                  <a:endParaRPr lang="en-US" sz="24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672" y="3733800"/>
                  <a:ext cx="2284728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4267" t="-5147" r="-3200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>
              <a:off x="6781800" y="4114800"/>
              <a:ext cx="914400" cy="12954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267200" y="4343400"/>
              <a:ext cx="1601472" cy="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533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3012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562600" y="2514600"/>
            <a:ext cx="3505200" cy="1103531"/>
            <a:chOff x="5562600" y="2514600"/>
            <a:chExt cx="3505200" cy="1103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7271474" y="2971800"/>
                  <a:ext cx="179632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/>
                      </a:solidFill>
                    </a:rPr>
                    <a:t>Can Lower This</a:t>
                  </a:r>
                </a:p>
                <a:p>
                  <a:r>
                    <a:rPr lang="en-US" dirty="0" smtClean="0">
                      <a:solidFill>
                        <a:schemeClr val="bg2"/>
                      </a:solidFill>
                    </a:rPr>
                    <a:t>By Increasing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endParaRPr lang="en-US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1474" y="2971800"/>
                  <a:ext cx="1796326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3051" t="-5660" r="-2034" b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stCxn id="2" idx="1"/>
            </p:cNvCxnSpPr>
            <p:nvPr/>
          </p:nvCxnSpPr>
          <p:spPr>
            <a:xfrm flipH="1" flipV="1">
              <a:off x="5562600" y="2514600"/>
              <a:ext cx="1708874" cy="780366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42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4036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3048000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Have Overshot So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Search Between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Simple Example,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c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to make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cov(X,Y) = 0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5060" name="Picture 9" descr="EG0covNotIn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3873" y="5638800"/>
            <a:ext cx="4611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Yet Strongly Dependent!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6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Example: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Distribution is degenerate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Supported on diagonal lines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abs. cont. w.r.t. 2-d Lebesgue meas.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For small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have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&gt;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For large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have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By continuity,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with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94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80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Result: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Joint distribution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Has Gaussian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marginals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Has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Yet strong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dependence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Thus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multivariate Gaussian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Shows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Multivariate Gaussian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means more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than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Gaussian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Marginals</a:t>
                </a:r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4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>
                <a:blip r:embed="rId3"/>
                <a:stretch>
                  <a:fillRect l="-1909" t="-348" b="-3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05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Scale Normal Mixture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0,100×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Can Show:    </a:t>
                </a:r>
              </a:p>
              <a:p>
                <a:pPr lvl="1"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=1,⋯,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𝑣𝑎𝑟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𝐶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4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 b="-4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1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Same?!?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going on?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Explain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23619" r="16154" b="6917"/>
          <a:stretch/>
        </p:blipFill>
        <p:spPr bwMode="auto">
          <a:xfrm>
            <a:off x="3499994" y="1232697"/>
            <a:ext cx="5644006" cy="562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8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Scale Normal Mixture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0,100×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Can Show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  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5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Yet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are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Strongly Dependent</a:t>
                </a:r>
              </a:p>
              <a:p>
                <a:pPr marL="0" indent="0" algn="ctr" eaLnBrk="1" hangingPunct="1">
                  <a:lnSpc>
                    <a:spcPct val="125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(When one is large, others tend to be too)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4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 rotWithShape="1"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31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Parallel Conclusion: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Joint distribution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Has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Yet strong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dependence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Shows covariance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  ⇏</m:t>
                    </m:r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⇏</m:t>
                    </m:r>
                  </m:oMath>
                </a14:m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Independence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Yet for </a:t>
                </a:r>
                <a:r>
                  <a:rPr lang="en-US" b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Gaussian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Distributions have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 </a:t>
                </a:r>
              </a:p>
            </p:txBody>
          </p:sp>
        </mc:Choice>
        <mc:Fallback xmlns="">
          <p:sp>
            <p:nvSpPr>
              <p:cNvPr id="204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96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sz="24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PCA Consist.: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John Kent example: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𝑋</m:t>
                          </m:r>
                        </m:e>
                      </m:ba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~0.5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0</m:t>
                              </m:r>
                            </m:e>
                          </m:bar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+0.5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0</m:t>
                              </m:r>
                            </m:e>
                          </m:bar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100∗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 only say: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4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  <m:m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10</m:t>
                                  </m:r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lang="en-US" sz="2400" i="1" dirty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</m:m>
                          </m:e>
                        </m:d>
                        <m:r>
                          <a:rPr lang="en-US" sz="24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     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sz="2400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deterministic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Conclude:   For 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Geo. </a:t>
                </a:r>
                <a:r>
                  <a:rPr lang="en-US" sz="24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need 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Additional Condition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Reasonable Approach:    </a:t>
                </a:r>
                <a:r>
                  <a:rPr lang="en-US" sz="2400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  <a:endParaRPr lang="en-US" sz="2400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>
                <a:blip r:embed="rId3"/>
                <a:stretch>
                  <a:fillRect l="-1185" b="-4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5524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Standard Asymptotic Results,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→∞: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(“Weak” = in prob.,     “Strong” =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a.s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b="-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75108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Standard Asymptotic Results,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→∞: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Central Limit Theorem,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≈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𝜇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 b="-4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7638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 From Probability Theory: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Law of Large Numbers,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Central Limit Theorem,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Both have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Technical Assumptions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(Usually Ignore ???)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49899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Central Limit Theorem,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Both have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Technical Assumptions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Independent and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Ident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Dist’d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 rotWithShape="1"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0902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 From Probability Theory: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Explore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Weaker Assumptions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to Still Get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Law of Large Numbers,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Central Limit Theorem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9343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hole Area in Probability Theory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 Large Literature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 Comprehensive Reference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Bradley (2005, update of 1986 version)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Newer Reference:   White (2014)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10156" r="17187" b="19531"/>
          <a:stretch/>
        </p:blipFill>
        <p:spPr>
          <a:xfrm>
            <a:off x="6851384" y="-1"/>
            <a:ext cx="2292616" cy="27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93822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21423" r="13794" b="1021"/>
          <a:stretch/>
        </p:blipFill>
        <p:spPr bwMode="auto">
          <a:xfrm>
            <a:off x="2769831" y="577394"/>
            <a:ext cx="6374169" cy="628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Focus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Ethnic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Seems To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Unlabelled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133600" y="4114800"/>
            <a:ext cx="3048000" cy="22860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133600" y="5105400"/>
            <a:ext cx="4114800" cy="12954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133600" y="6172200"/>
            <a:ext cx="4038600" cy="2286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2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3" name="Oval 2"/>
          <p:cNvSpPr/>
          <p:nvPr/>
        </p:nvSpPr>
        <p:spPr>
          <a:xfrm>
            <a:off x="2895600" y="3519488"/>
            <a:ext cx="1066800" cy="761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23900" y="4724400"/>
            <a:ext cx="2362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5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24" name="Oval 23"/>
          <p:cNvSpPr/>
          <p:nvPr/>
        </p:nvSpPr>
        <p:spPr>
          <a:xfrm>
            <a:off x="685800" y="5410200"/>
            <a:ext cx="2590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953000" y="35052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8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Note:  Gap of </a:t>
                </a: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Lag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𝑚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 b="-11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819400" y="5257800"/>
            <a:ext cx="11430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828800" y="5943600"/>
            <a:ext cx="21336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133600" y="2895600"/>
            <a:ext cx="1219200" cy="671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3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Assume: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𝑚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𝑚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=0</m:t>
                        </m:r>
                      </m:e>
                    </m:func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Uncorrelated at Far Lags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64076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Hall,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and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Neeman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(2005):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Entries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of Data Vectors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Are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-mixing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 rotWithShape="1">
                <a:blip r:embed="rId4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467600" y="2209800"/>
          <a:ext cx="99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5" imgW="380880" imgH="1396800" progId="Equation.3">
                  <p:embed/>
                </p:oleObj>
              </mc:Choice>
              <mc:Fallback>
                <p:oleObj name="Equation" r:id="rId5" imgW="380880" imgH="13968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99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Brace 2"/>
          <p:cNvSpPr/>
          <p:nvPr/>
        </p:nvSpPr>
        <p:spPr>
          <a:xfrm>
            <a:off x="7086600" y="3810000"/>
            <a:ext cx="381000" cy="1447800"/>
          </a:xfrm>
          <a:prstGeom prst="leftBrac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3" idx="1"/>
          </p:cNvCxnSpPr>
          <p:nvPr/>
        </p:nvCxnSpPr>
        <p:spPr>
          <a:xfrm flipH="1" flipV="1">
            <a:off x="3352800" y="3810000"/>
            <a:ext cx="3733800" cy="72390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0" y="4746624"/>
            <a:ext cx="6370030" cy="2111376"/>
            <a:chOff x="0" y="4746624"/>
            <a:chExt cx="6370030" cy="21113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4" t="7777" r="23397" b="16667"/>
            <a:stretch/>
          </p:blipFill>
          <p:spPr>
            <a:xfrm>
              <a:off x="4724400" y="4746624"/>
              <a:ext cx="1645630" cy="21113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4" t="5556" r="18182" b="22223"/>
            <a:stretch/>
          </p:blipFill>
          <p:spPr>
            <a:xfrm>
              <a:off x="0" y="4876800"/>
              <a:ext cx="1828800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53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Drawback:  Strong Assumption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(???)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467600" y="2209800"/>
          <a:ext cx="99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4" imgW="380880" imgH="1396800" progId="Equation.3">
                  <p:embed/>
                </p:oleObj>
              </mc:Choice>
              <mc:Fallback>
                <p:oleObj name="Equation" r:id="rId4" imgW="380880" imgH="13968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99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33400" y="3287714"/>
            <a:ext cx="5715000" cy="3189286"/>
            <a:chOff x="533400" y="3287714"/>
            <a:chExt cx="5715000" cy="3189286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1524000" y="3287714"/>
              <a:ext cx="1981200" cy="2732086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533400" y="5867602"/>
              <a:ext cx="5715000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3400" marR="0" lvl="0" indent="-53340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JRSS-B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since </a:t>
              </a:r>
              <a:r>
                <a:rPr kumimoji="0" lang="en-US" sz="24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Biometrika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Rejected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48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Later Realization: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This Mixing is </a:t>
            </a:r>
            <a:r>
              <a:rPr lang="en-US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Very Natural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in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Genome Wide Association Studies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such:  Klein et al (2005)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467600" y="2209800"/>
          <a:ext cx="99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4" imgW="380880" imgH="1396800" progId="Equation.3">
                  <p:embed/>
                </p:oleObj>
              </mc:Choice>
              <mc:Fallback>
                <p:oleObj name="Equation" r:id="rId4" imgW="380880" imgH="13968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99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59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GWAS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Genome Wide Association Study (GWAS)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Objects:  Vectors of Genetic Variants, at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known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chromosome locations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(Called SNPs)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Discrete (takes on 2 or 3 values)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as large as ~5 million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(can be reduced, 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~20000)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0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Series of Technical Improvements: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Muller &amp; Chi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(2007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Yata &amp; Aoshima (2009, 2010a, 2010b, 2012, 2013)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(Fully Covariance Based,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 Mixing)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Tricky Point: 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Classical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Mixing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onditions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	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equire Notion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 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ime Ordering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Not 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lways Clear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 e.g.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Gene Expression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Recall Various “Mysteries” about</a:t>
                </a:r>
              </a:p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Arial" charset="0"/>
                  </a:rPr>
                  <a:t>High Dimension Low Sample Size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Natural Separation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Strange behavior in </a:t>
                </a:r>
                <a:r>
                  <a:rPr lang="en-US" dirty="0" smtClean="0">
                    <a:solidFill>
                      <a:srgbClr val="00B050"/>
                    </a:solidFill>
                    <a:latin typeface="Arial" charset="0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Classificat’n</a:t>
                </a: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GWAS Failure of Spherical PCA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Next Investigate Mathematics Of These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r="-227" b="-5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73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Note:  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Gaussian (Allows Discrete)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1676400" y="3200400"/>
            <a:ext cx="1295400" cy="1905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0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Define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		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Standardized Version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192337" y="4162425"/>
          <a:ext cx="32940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Equation" r:id="rId8" imgW="1002865" imgH="241195" progId="Equation.3">
                  <p:embed/>
                </p:oleObj>
              </mc:Choice>
              <mc:Fallback>
                <p:oleObj name="Equation" r:id="rId8" imgW="1002865" imgH="241195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7" y="4162425"/>
                        <a:ext cx="32940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70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Define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Assume:    Ǝ  a permutation,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that                 is  ρ-mixing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Geometric Representation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192337" y="4162425"/>
          <a:ext cx="32940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Equation" r:id="rId8" imgW="1002865" imgH="241195" progId="Equation.3">
                  <p:embed/>
                </p:oleObj>
              </mc:Choice>
              <mc:Fallback>
                <p:oleObj name="Equation" r:id="rId8" imgW="1002865" imgH="241195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7" y="4162425"/>
                        <a:ext cx="32940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905500" y="4953000"/>
          <a:ext cx="571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Equation" r:id="rId10" imgW="190500" imgH="228600" progId="Equation.3">
                  <p:embed/>
                </p:oleObj>
              </mc:Choice>
              <mc:Fallback>
                <p:oleObj name="Equation" r:id="rId10" imgW="190500" imgH="228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4953000"/>
                        <a:ext cx="571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209800" y="5715000"/>
          <a:ext cx="106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" name="Equation" r:id="rId12" imgW="355446" imgH="228501" progId="Equation.3">
                  <p:embed/>
                </p:oleObj>
              </mc:Choice>
              <mc:Fallback>
                <p:oleObj name="Equation" r:id="rId12" imgW="355446" imgH="228501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715000"/>
                        <a:ext cx="1066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85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Analysis of 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" y="3048000"/>
            <a:ext cx="8763000" cy="3810000"/>
            <a:chOff x="381000" y="3048000"/>
            <a:chExt cx="8763000" cy="3810000"/>
          </a:xfrm>
        </p:grpSpPr>
        <p:pic>
          <p:nvPicPr>
            <p:cNvPr id="24" name="Picture 89" descr="http://www.stat.pitt.edu/sungkyu/sjung-smal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3944471"/>
              <a:ext cx="1981200" cy="2913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81000" y="3048000"/>
              <a:ext cx="51010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2"/>
                  </a:solidFill>
                  <a:cs typeface="Arial" charset="0"/>
                </a:rPr>
                <a:t>from Jung &amp; Marron (2009)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69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(Study Properties of PCA,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In Estimating Eigen-Directions &amp; -Values)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[Assume Data are Mean Centered]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34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4406900"/>
            <a:ext cx="24511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7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Note:  Critical </a:t>
                </a: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Parameter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Will Study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00400" y="3684588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8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  1</a:t>
                </a:r>
                <a:r>
                  <a:rPr lang="en-US" baseline="30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Eigenvector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𝑢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Turns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out:  Direction Doesn’t Matter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 b="-4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3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  1</a:t>
                </a:r>
                <a:r>
                  <a:rPr lang="en-US" baseline="300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Eigenvector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𝑢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How Good are Empirical Versions,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 Estimates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bar>
                              <m:bar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𝑢</m:t>
                                </m:r>
                              </m:e>
                            </m:ba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 b="-5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2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(big enough spike):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→0</m:t>
                      </m:r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(spike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big enough):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90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5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  <a:blipFill rotWithShape="1">
                <a:blip r:embed="rId3"/>
                <a:stretch>
                  <a:fillRect l="-1926" r="-1407" b="-7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66691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 Real Reasons: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Approximation provides insights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Can find simple underlying structure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 In complex situations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Thus various flavors are fine: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0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/>
                      </m:func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</a:rPr>
                  <a:t>Even desirable!  (find additional insights)</a:t>
                </a:r>
              </a:p>
            </p:txBody>
          </p:sp>
        </mc:Choice>
        <mc:Fallback xmlns="">
          <p:sp>
            <p:nvSpPr>
              <p:cNvPr id="30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 rotWithShape="1"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2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066800"/>
                <a:ext cx="8229600" cy="51816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Intuition:       Random Noise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(Recall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on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Scale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Variance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Pops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ut of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Pure Noise Sphere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Contained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Pure Noise Sphere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066800"/>
                <a:ext cx="8229600" cy="5181600"/>
              </a:xfrm>
              <a:blipFill rotWithShape="1">
                <a:blip r:embed="rId3"/>
                <a:stretch>
                  <a:fillRect l="-1926" b="-8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02679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of eigenvalues?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Eigenvalues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But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nown Distribution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when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as Well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 rotWithShape="1">
                <a:blip r:embed="rId4"/>
                <a:stretch>
                  <a:fillRect l="-1926" b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3276600" y="2438400"/>
          <a:ext cx="32385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5" imgW="1079280" imgH="419040" progId="Equation.3">
                  <p:embed/>
                </p:oleObj>
              </mc:Choice>
              <mc:Fallback>
                <p:oleObj name="Equation" r:id="rId5" imgW="1079280" imgH="419040" progId="Equation.3">
                  <p:embed/>
                  <p:pic>
                    <p:nvPicPr>
                      <p:cNvPr id="235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38400"/>
                        <a:ext cx="32385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43464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/>
              <a:t>Jose Sanchez: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Stability </a:t>
            </a:r>
            <a:r>
              <a:rPr lang="en-US" dirty="0"/>
              <a:t>of filtrations in Topological Data </a:t>
            </a:r>
            <a:r>
              <a:rPr lang="en-US" dirty="0" smtClean="0"/>
              <a:t>Analysis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Yonggang </a:t>
            </a:r>
            <a:r>
              <a:rPr lang="en-US" dirty="0"/>
              <a:t>Sha: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Statistical </a:t>
            </a:r>
            <a:r>
              <a:rPr lang="en-US" dirty="0"/>
              <a:t>A</a:t>
            </a:r>
            <a:r>
              <a:rPr lang="en-US" dirty="0" smtClean="0"/>
              <a:t>nalysis of </a:t>
            </a:r>
            <a:r>
              <a:rPr lang="en-US" dirty="0"/>
              <a:t>Multiple Myeloma </a:t>
            </a:r>
            <a:r>
              <a:rPr lang="en-US" dirty="0" smtClean="0"/>
              <a:t>Microarray</a:t>
            </a:r>
            <a:r>
              <a:rPr lang="en-US" dirty="0"/>
              <a:t> </a:t>
            </a:r>
            <a:r>
              <a:rPr lang="en-US" dirty="0" smtClean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4094679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9789</TotalTime>
  <Words>1958</Words>
  <Application>Microsoft Office PowerPoint</Application>
  <PresentationFormat>On-screen Show (4:3)</PresentationFormat>
  <Paragraphs>822</Paragraphs>
  <Slides>92</Slides>
  <Notes>92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5" baseType="lpstr">
      <vt:lpstr>Arial Unicode MS</vt:lpstr>
      <vt:lpstr>Arial</vt:lpstr>
      <vt:lpstr>Cambria Math</vt:lpstr>
      <vt:lpstr>Courier New</vt:lpstr>
      <vt:lpstr>Gulim</vt:lpstr>
      <vt:lpstr>Tahoma</vt:lpstr>
      <vt:lpstr>Times New Roman</vt:lpstr>
      <vt:lpstr>Wingdings</vt:lpstr>
      <vt:lpstr>12_Default Design</vt:lpstr>
      <vt:lpstr>2_Default Design</vt:lpstr>
      <vt:lpstr>Default Design</vt:lpstr>
      <vt:lpstr>7_Default Design</vt:lpstr>
      <vt:lpstr>Equation</vt:lpstr>
      <vt:lpstr>Participant Presentations</vt:lpstr>
      <vt:lpstr>Robust PCA</vt:lpstr>
      <vt:lpstr>Robust PCA</vt:lpstr>
      <vt:lpstr>Robust PCA</vt:lpstr>
      <vt:lpstr>GWAS Data Analysis</vt:lpstr>
      <vt:lpstr>GWAS Data Analysis</vt:lpstr>
      <vt:lpstr>GWAS Data</vt:lpstr>
      <vt:lpstr>HDLSS Asymptotics</vt:lpstr>
      <vt:lpstr>HDLSS Asymptotics</vt:lpstr>
      <vt:lpstr>HDLSS Asymptotics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Asymptotics: Simple Paradoxes</vt:lpstr>
      <vt:lpstr>HDLSS Asy’s: Geometrical Represent’n</vt:lpstr>
      <vt:lpstr>HDLSS Asy’s: Geometrical Represent’n</vt:lpstr>
      <vt:lpstr>HDLSS Asy’s: Geometrical Represent’n</vt:lpstr>
      <vt:lpstr>HDLSS Asy’s: Geometrical Represent’n</vt:lpstr>
      <vt:lpstr>Unit Simplex in R^d </vt:lpstr>
      <vt:lpstr>HDLSS Asy’s: Geometrical Represent’n</vt:lpstr>
      <vt:lpstr>HDLSS Asy’s: Geometrical Represent’n</vt:lpstr>
      <vt:lpstr>HDLSS Asy’s: Geometrical Represent’n</vt:lpstr>
      <vt:lpstr>HDLSS Asy’s: Geometrical Represen’tion</vt:lpstr>
      <vt:lpstr>HDLSS Asy’s: Geometrical Represen’tion</vt:lpstr>
      <vt:lpstr>HDLSS Asy’s: Geometrical Represen’tion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HDLSS Asy’s: Geometrical Represen’tion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2nd Paper on HDLSS Asymptotics</vt:lpstr>
      <vt:lpstr>3rd  Paper on HDLSS Asymptotics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HDLSS Math. Stat. of PCA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HDLSS Geometric Representation</vt:lpstr>
      <vt:lpstr>HDLSS Geometric Representation</vt:lpstr>
      <vt:lpstr>HDLSS Geometric Representation</vt:lpstr>
      <vt:lpstr>Recall GWAS Data Analysis</vt:lpstr>
      <vt:lpstr>HDLSS Geometric Representation</vt:lpstr>
      <vt:lpstr>HDLSS Geometric Representation</vt:lpstr>
      <vt:lpstr>HDLSS Geometric Representation</vt:lpstr>
      <vt:lpstr>HDLSS Geometric Representation</vt:lpstr>
      <vt:lpstr>HDLSS Geometric Representation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340</cp:revision>
  <dcterms:created xsi:type="dcterms:W3CDTF">2001-06-08T01:38:43Z</dcterms:created>
  <dcterms:modified xsi:type="dcterms:W3CDTF">2019-10-31T01:39:30Z</dcterms:modified>
</cp:coreProperties>
</file>