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  <p:sldMasterId id="2147483996" r:id="rId2"/>
    <p:sldMasterId id="2147484010" r:id="rId3"/>
    <p:sldMasterId id="2147484022" r:id="rId4"/>
  </p:sldMasterIdLst>
  <p:notesMasterIdLst>
    <p:notesMasterId r:id="rId96"/>
  </p:notesMasterIdLst>
  <p:sldIdLst>
    <p:sldId id="4054" r:id="rId5"/>
    <p:sldId id="4059" r:id="rId6"/>
    <p:sldId id="4069" r:id="rId7"/>
    <p:sldId id="4076" r:id="rId8"/>
    <p:sldId id="4079" r:id="rId9"/>
    <p:sldId id="4083" r:id="rId10"/>
    <p:sldId id="4084" r:id="rId11"/>
    <p:sldId id="4088" r:id="rId12"/>
    <p:sldId id="4090" r:id="rId13"/>
    <p:sldId id="4091" r:id="rId14"/>
    <p:sldId id="4092" r:id="rId15"/>
    <p:sldId id="4093" r:id="rId16"/>
    <p:sldId id="4094" r:id="rId17"/>
    <p:sldId id="4095" r:id="rId18"/>
    <p:sldId id="4096" r:id="rId19"/>
    <p:sldId id="4097" r:id="rId20"/>
    <p:sldId id="4098" r:id="rId21"/>
    <p:sldId id="4099" r:id="rId22"/>
    <p:sldId id="4100" r:id="rId23"/>
    <p:sldId id="4101" r:id="rId24"/>
    <p:sldId id="4102" r:id="rId25"/>
    <p:sldId id="4103" r:id="rId26"/>
    <p:sldId id="4104" r:id="rId27"/>
    <p:sldId id="4105" r:id="rId28"/>
    <p:sldId id="4106" r:id="rId29"/>
    <p:sldId id="4107" r:id="rId30"/>
    <p:sldId id="4108" r:id="rId31"/>
    <p:sldId id="4109" r:id="rId32"/>
    <p:sldId id="4110" r:id="rId33"/>
    <p:sldId id="4111" r:id="rId34"/>
    <p:sldId id="4112" r:id="rId35"/>
    <p:sldId id="4113" r:id="rId36"/>
    <p:sldId id="4114" r:id="rId37"/>
    <p:sldId id="4190" r:id="rId38"/>
    <p:sldId id="4191" r:id="rId39"/>
    <p:sldId id="4192" r:id="rId40"/>
    <p:sldId id="4193" r:id="rId41"/>
    <p:sldId id="4194" r:id="rId42"/>
    <p:sldId id="4195" r:id="rId43"/>
    <p:sldId id="4196" r:id="rId44"/>
    <p:sldId id="4197" r:id="rId45"/>
    <p:sldId id="4198" r:id="rId46"/>
    <p:sldId id="4199" r:id="rId47"/>
    <p:sldId id="4200" r:id="rId48"/>
    <p:sldId id="4201" r:id="rId49"/>
    <p:sldId id="4202" r:id="rId50"/>
    <p:sldId id="4203" r:id="rId51"/>
    <p:sldId id="4204" r:id="rId52"/>
    <p:sldId id="4205" r:id="rId53"/>
    <p:sldId id="4206" r:id="rId54"/>
    <p:sldId id="4207" r:id="rId55"/>
    <p:sldId id="4208" r:id="rId56"/>
    <p:sldId id="4209" r:id="rId57"/>
    <p:sldId id="4210" r:id="rId58"/>
    <p:sldId id="4211" r:id="rId59"/>
    <p:sldId id="4212" r:id="rId60"/>
    <p:sldId id="4213" r:id="rId61"/>
    <p:sldId id="4214" r:id="rId62"/>
    <p:sldId id="4215" r:id="rId63"/>
    <p:sldId id="4216" r:id="rId64"/>
    <p:sldId id="4217" r:id="rId65"/>
    <p:sldId id="4218" r:id="rId66"/>
    <p:sldId id="4219" r:id="rId67"/>
    <p:sldId id="4220" r:id="rId68"/>
    <p:sldId id="4221" r:id="rId69"/>
    <p:sldId id="4222" r:id="rId70"/>
    <p:sldId id="4223" r:id="rId71"/>
    <p:sldId id="4224" r:id="rId72"/>
    <p:sldId id="4225" r:id="rId73"/>
    <p:sldId id="4226" r:id="rId74"/>
    <p:sldId id="4227" r:id="rId75"/>
    <p:sldId id="4228" r:id="rId76"/>
    <p:sldId id="4229" r:id="rId77"/>
    <p:sldId id="4230" r:id="rId78"/>
    <p:sldId id="4250" r:id="rId79"/>
    <p:sldId id="4231" r:id="rId80"/>
    <p:sldId id="4232" r:id="rId81"/>
    <p:sldId id="4233" r:id="rId82"/>
    <p:sldId id="4234" r:id="rId83"/>
    <p:sldId id="4235" r:id="rId84"/>
    <p:sldId id="4236" r:id="rId85"/>
    <p:sldId id="4238" r:id="rId86"/>
    <p:sldId id="4249" r:id="rId87"/>
    <p:sldId id="4239" r:id="rId88"/>
    <p:sldId id="4240" r:id="rId89"/>
    <p:sldId id="4241" r:id="rId90"/>
    <p:sldId id="4242" r:id="rId91"/>
    <p:sldId id="4243" r:id="rId92"/>
    <p:sldId id="4244" r:id="rId93"/>
    <p:sldId id="4245" r:id="rId94"/>
    <p:sldId id="3995" r:id="rId9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57FF"/>
    <a:srgbClr val="DA71FF"/>
    <a:srgbClr val="0000FF"/>
    <a:srgbClr val="00E7E7"/>
    <a:srgbClr val="000000"/>
    <a:srgbClr val="EBE600"/>
    <a:srgbClr val="FFDCDC"/>
    <a:srgbClr val="99FF99"/>
    <a:srgbClr val="FFB279"/>
    <a:srgbClr val="D1F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8" autoAdjust="0"/>
    <p:restoredTop sz="94928" autoAdjust="0"/>
  </p:normalViewPr>
  <p:slideViewPr>
    <p:cSldViewPr>
      <p:cViewPr varScale="1">
        <p:scale>
          <a:sx n="99" d="100"/>
          <a:sy n="99" d="100"/>
        </p:scale>
        <p:origin x="157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97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642ADD3-E5E0-40DF-9098-CBD93BAABE0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420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4E488EF-C6D9-4767-B206-4984D09543D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343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14BCDAF-E5A7-489B-9220-AF7DB6DBBD5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906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AD4D7A8-2195-47E6-96AE-56FF20A348F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167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DCD8955-0F2C-4EF7-8DC8-A2DDF813BD1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98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1E4F727-756C-455D-9071-2FD5C98A4BB5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13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85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69275D8-B16F-4290-8194-8720143AF5A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08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90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FE253BA-B99A-4DA0-AF59-B537CCD7803C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14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85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90D559A-27F4-4A55-BF0F-D71EE416523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19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D6BB6CC-6E10-49D9-9156-E6EA9152167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15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245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10F09A2-E156-4F32-ABA1-4885FA522FD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29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C0F702E3-1748-4276-A571-3E92D545C54F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16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6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968C669-9196-49F5-B903-2C173471887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E64075B-F918-4E59-A61E-B9E2A12E19B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17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682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968C669-9196-49F5-B903-2C173471887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E64075B-F918-4E59-A61E-B9E2A12E19B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18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26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968C669-9196-49F5-B903-2C173471887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E64075B-F918-4E59-A61E-B9E2A12E19B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19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90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1F584EC-73D5-43DF-A0CF-3F166007642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507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F790FFF-0366-48B8-93D3-E4DC7984D97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49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44EE01F-8080-44F8-BFDF-F3A48987EE75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20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7918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F790FFF-0366-48B8-93D3-E4DC7984D97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49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44EE01F-8080-44F8-BFDF-F3A48987EE75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21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041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C0EE686-74EE-4F51-AA7D-11B3F7C904D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60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2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308B1302-7623-4960-A4BB-340BFA7BED7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22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4039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C465D2F-3B3D-465E-8F57-B16C0ACC2F8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70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D8EA326-DACC-41EB-9421-50F6878C6CB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23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317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1446795-5ABB-4C9A-AD64-41C3CC1732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446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1446795-5ABB-4C9A-AD64-41C3CC1732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0686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3BC92D6-A429-42DC-AF49-6EEAD79D045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0906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0B5FBC9-C1B1-483E-B3A8-75507E5284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MassFlux1d1p1.ps</a:t>
            </a:r>
          </a:p>
        </p:txBody>
      </p:sp>
    </p:spTree>
    <p:extLst>
      <p:ext uri="{BB962C8B-B14F-4D97-AF65-F5344CB8AC3E}">
        <p14:creationId xmlns:p14="http://schemas.microsoft.com/office/powerpoint/2010/main" val="28741594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009DE51-BF25-4B69-9919-D248F070DAC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MassFlux1d1p1s.ps</a:t>
            </a:r>
          </a:p>
        </p:txBody>
      </p:sp>
    </p:spTree>
    <p:extLst>
      <p:ext uri="{BB962C8B-B14F-4D97-AF65-F5344CB8AC3E}">
        <p14:creationId xmlns:p14="http://schemas.microsoft.com/office/powerpoint/2010/main" val="7064977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009DE51-BF25-4B69-9919-D248F070DAC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MassFlux1d1p1s.ps</a:t>
            </a:r>
          </a:p>
        </p:txBody>
      </p:sp>
    </p:spTree>
    <p:extLst>
      <p:ext uri="{BB962C8B-B14F-4D97-AF65-F5344CB8AC3E}">
        <p14:creationId xmlns:p14="http://schemas.microsoft.com/office/powerpoint/2010/main" val="415916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C701814-969D-4FC4-BAA7-744BC79E995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512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009DE51-BF25-4B69-9919-D248F070DAC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MassFlux1d1p1s.ps</a:t>
            </a:r>
          </a:p>
        </p:txBody>
      </p:sp>
    </p:spTree>
    <p:extLst>
      <p:ext uri="{BB962C8B-B14F-4D97-AF65-F5344CB8AC3E}">
        <p14:creationId xmlns:p14="http://schemas.microsoft.com/office/powerpoint/2010/main" val="12259886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009DE51-BF25-4B69-9919-D248F070DAC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MassFlux1d1p1s.ps</a:t>
            </a:r>
          </a:p>
        </p:txBody>
      </p:sp>
    </p:spTree>
    <p:extLst>
      <p:ext uri="{BB962C8B-B14F-4D97-AF65-F5344CB8AC3E}">
        <p14:creationId xmlns:p14="http://schemas.microsoft.com/office/powerpoint/2010/main" val="2640327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4F7AA52-4F5B-4CC4-9DCC-BE060DFD33A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3552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607CC96-8B06-4706-8DED-2777586031B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233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973767-D470-46A0-8676-64BF161563F5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0781640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06CB3-A70E-4E24-887C-1A86047B1A1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5463732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06CB3-A70E-4E24-887C-1A86047B1A1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1301731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52F57B-8BD5-4D3D-8662-A003C614713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321957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F7B725-EC43-448E-8F02-9961720662DF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73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5184053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821916-3579-4647-9EE6-3D5FAAB6703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77723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AA0B0B6-FD23-4E5A-B42D-83DC9233B69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7590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015B08-84A6-4E67-B9D4-C5827271BA5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75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467533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159DCD-82D3-4FEF-B329-1E0384D0043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76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2509649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CDF792-429C-4DF9-9FF9-F2AE6FFACDC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77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6904164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DAB6B4-A344-4227-AA1B-9B250AC27C5A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1251583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DAB6B4-A344-4227-AA1B-9B250AC27C5A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1541535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56E08A-0370-4FE0-A97B-08061B869EE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80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231526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E2B55-35ED-4253-BB48-7086CD6224E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099419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E02BA3-56F3-4E5E-BF2A-A5DAD5659E8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3288965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E02BA3-56F3-4E5E-BF2A-A5DAD5659E8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1441648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E02BA3-56F3-4E5E-BF2A-A5DAD5659E8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254230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5245552-4324-4A61-B292-54D792CF8B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5146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E02BA3-56F3-4E5E-BF2A-A5DAD5659E8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7718020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E02BA3-56F3-4E5E-BF2A-A5DAD5659E8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75696526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E02BA3-56F3-4E5E-BF2A-A5DAD5659E8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7149917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E02BA3-56F3-4E5E-BF2A-A5DAD5659E8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4827368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E02BA3-56F3-4E5E-BF2A-A5DAD5659E8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8436298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6EA6CF-719D-4C2D-B255-B8904402CD0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84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11329002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6EA6CF-719D-4C2D-B255-B8904402CD0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84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82591309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3931DC-72D1-4A23-9449-223A0DBD7DC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93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0912712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3AF75-5C40-471B-BCA2-B31D1F77620C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94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19092360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3931DC-72D1-4A23-9449-223A0DBD7DC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93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510162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13680B1-777A-4E4E-820C-BC1D60AEB08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8395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3931DC-72D1-4A23-9449-223A0DBD7DC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93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30121394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788A8E-5945-4CBC-93CB-6962268ED61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95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52154962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665985-B48B-48AE-83CB-D2B19AECEEA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96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97667008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AC67E2-94BE-442C-9964-23F75EB2DD4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97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98066192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70B819-DBC9-4C5D-8613-0B49357D8CE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0492970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3CD317-21FC-4510-AD9F-6D3F4AF35BA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99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27059175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3CD317-21FC-4510-AD9F-6D3F4AF35BA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99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84646284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7B58A0-3905-46BE-B913-B7E94BD331C5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00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80872319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58E76-D443-40E7-B659-6D68C0556C6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01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75180762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85F46A-8F7C-40D6-98DA-C571003296A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02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226321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2BD43C7-5E6B-486D-86C2-21A8002C573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24488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D92F7F-56A5-4B9D-B852-B9DD7410673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1992842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D4DC42-E3FE-4A4D-82F9-01618BF8607A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04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08012586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6D65FE-1875-42AA-B9C6-2B848650817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05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8954620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6CF5A7-D4AF-43A4-AF37-A753C4D1735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06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53655727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6CF5A7-D4AF-43A4-AF37-A753C4D1735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06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08771197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F5FEB4-47EF-49DA-AC1C-7A0D2C8CC99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07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53558417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C7BC02-55E1-46D2-809A-B5C4C06D407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08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96862594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9FDF2F-A28A-45EC-9A61-51E486239BE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09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05739031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E9EB21-98AB-425F-9DBD-5D8888C3074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10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52619051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348365-AD45-4529-B68E-B58D43D1B9D5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11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898419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2A0593A-FFFA-4E47-B1A0-4527F438ED7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75168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C5AAD5-8DD5-4280-ACE3-D250AD7EAE9A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12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72394714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CEC29-DFCA-4E45-865D-A407A299727F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13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66333818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B8D27CA-2D5D-489C-9D1E-0057729DA34A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91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549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25F3CE3-AC50-4091-9E76-9BB03721DEE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11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4993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72128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0822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3292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5987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65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48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3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144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01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79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2511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29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52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20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17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15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07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539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7DB96-BE2B-4B89-8946-81009D83A1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24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F13F1-E564-4633-84E6-81097B0A15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9963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2A1DB-999A-4F4A-9388-71E45BDC60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3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3059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3E9A2-AF5B-46FA-BAC8-40EF57F625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23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25999-351A-4122-B3C9-D65D3FED37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011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D5D3D-4E32-48C1-89DC-2FA2660438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7778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ABDB7-8FE3-44E0-8D2B-D7A2A939F9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967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71FDD-28DC-4D94-AB86-691A0AD945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935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2B54-0AEC-470C-9AC8-6B216158DF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2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C1FF1-46AF-492C-BFE7-7A0F3BE5EA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490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FCEA-64FF-4443-BBA4-6A6D31EA71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452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53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0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4148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171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001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8659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46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956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30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58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71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1170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2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4711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4881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7322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2640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722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2271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4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958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0E05594-AE8F-4605-9E0C-2BD7F517D2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596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655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  <p:sldLayoutId id="214748403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3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8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9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0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5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5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6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5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5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5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Smoothing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Major Settings: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“Histograms”</a:t>
            </a:r>
          </a:p>
          <a:p>
            <a:pPr marL="711200" indent="-711200" eaLnBrk="1" hangingPunct="1"/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Nonparametric Regression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“Scatterplot Smoothing”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80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73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143000"/>
                <a:ext cx="8229600" cy="5105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E.g. - Marron &amp; Wand Discrete Comb #15</a:t>
                </a: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Increasing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Coarse Bumps Only</a:t>
                </a: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Now Fine bumps too</a:t>
                </a: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Someday: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draw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local</a:t>
                </a: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Bandwidth on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</a:t>
                </a:r>
                <a:r>
                  <a:rPr lang="en-US" sz="2800" dirty="0" err="1" smtClean="0">
                    <a:solidFill>
                      <a:srgbClr val="FF00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Z</a:t>
                </a:r>
                <a:r>
                  <a:rPr lang="en-US" sz="2800" dirty="0" err="1" smtClean="0">
                    <a:solidFill>
                      <a:schemeClr val="hlin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er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map</a:t>
                </a:r>
              </a:p>
            </p:txBody>
          </p:sp>
        </mc:Choice>
        <mc:Fallback xmlns="">
          <p:sp>
            <p:nvSpPr>
              <p:cNvPr id="737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143000"/>
                <a:ext cx="8229600" cy="5105400"/>
              </a:xfrm>
              <a:blipFill>
                <a:blip r:embed="rId3"/>
                <a:stretch>
                  <a:fillRect l="-1852" t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4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4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4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4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4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5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5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5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5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5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5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5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5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5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5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6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61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3762" name="Picture 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9813" r="6316"/>
          <a:stretch>
            <a:fillRect/>
          </a:stretch>
        </p:blipFill>
        <p:spPr>
          <a:xfrm>
            <a:off x="5275263" y="1741488"/>
            <a:ext cx="3597275" cy="5497512"/>
          </a:xfrm>
          <a:noFill/>
        </p:spPr>
      </p:pic>
      <p:sp>
        <p:nvSpPr>
          <p:cNvPr id="73763" name="Line 35"/>
          <p:cNvSpPr>
            <a:spLocks noChangeShapeType="1"/>
          </p:cNvSpPr>
          <p:nvPr/>
        </p:nvSpPr>
        <p:spPr bwMode="auto">
          <a:xfrm flipV="1">
            <a:off x="4191000" y="2667000"/>
            <a:ext cx="3810000" cy="685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64" name="Line 36"/>
          <p:cNvSpPr>
            <a:spLocks noChangeShapeType="1"/>
          </p:cNvSpPr>
          <p:nvPr/>
        </p:nvSpPr>
        <p:spPr bwMode="auto">
          <a:xfrm>
            <a:off x="4343400" y="4343400"/>
            <a:ext cx="426720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65" name="Line 37"/>
          <p:cNvSpPr>
            <a:spLocks noChangeShapeType="1"/>
          </p:cNvSpPr>
          <p:nvPr/>
        </p:nvSpPr>
        <p:spPr bwMode="auto">
          <a:xfrm>
            <a:off x="4343400" y="4343400"/>
            <a:ext cx="4343400" cy="1981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4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Finance "tick data":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(time, price) of single stock transactions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 "on line" version of 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viewing and understanding trends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6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6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7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7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7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7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7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7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7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7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8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8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8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8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8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4785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SiZerStockPrice2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76600" y="3124200"/>
            <a:ext cx="28194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4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Finance "tick data":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(time, price) of single stock transactions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 "on line" version of </a:t>
            </a: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viewing and understanding trends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Notes: </a:t>
            </a:r>
          </a:p>
          <a:p>
            <a:pPr marL="711200" indent="-711200" eaLnBrk="1" hangingPunct="1"/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trends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depend heavily on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eaLnBrk="1" hangingPunct="1"/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double points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more </a:t>
            </a:r>
          </a:p>
          <a:p>
            <a:pPr marL="711200" indent="-711200" eaLnBrk="1" hangingPunct="1"/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background color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transition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(flop over at top) 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80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80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80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80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80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80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80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80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80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809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4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Internet traffic data analysis:</a:t>
            </a:r>
          </a:p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of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packet times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internet hub  (UNC)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Hannig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,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,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and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Riedi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(2001)</a:t>
            </a: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93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ZoomStatFig5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1295400"/>
            <a:ext cx="3352800" cy="521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4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Internet traffic data analysis: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of packet times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internet hub  (UNC)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across very wide range of scales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needs more pixels than screen allows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do zooming view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(zoom in over time) </a:t>
            </a:r>
          </a:p>
          <a:p>
            <a:pPr marL="1066800" lvl="1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zoom in to yellow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bd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ry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next frame </a:t>
            </a:r>
          </a:p>
          <a:p>
            <a:pPr marL="1066800" lvl="1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readjust vertical axis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4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Internet traffic data analysis (cont.)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Insights from </a:t>
            </a:r>
            <a:r>
              <a:rPr lang="en-US" sz="28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z="2800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z="2800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analysis: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Coarse scales: 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amazing amount of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significant structure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Evidence of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self-similar fractal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type process?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Fewer significant features at small scales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they exist, so not Poisson process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Poisson approximation OK at small scale???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Smooths (top part)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stable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at large scales?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41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1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Dependent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altLang="ko-KR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66800"/>
            <a:ext cx="8610600" cy="5105400"/>
          </a:xfrm>
          <a:noFill/>
        </p:spPr>
        <p:txBody>
          <a:bodyPr lIns="92075" tIns="46038" rIns="92075" bIns="46038"/>
          <a:lstStyle/>
          <a:p>
            <a:pPr marL="457200" indent="-457200" eaLnBrk="1" hangingPunct="1">
              <a:lnSpc>
                <a:spcPct val="140000"/>
              </a:lnSpc>
              <a:buFontTx/>
              <a:buNone/>
            </a:pPr>
            <a:r>
              <a:rPr lang="en-US" altLang="ko-KR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Rondonotti</a:t>
            </a: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and Park (2007)</a:t>
            </a:r>
          </a:p>
          <a:p>
            <a:pPr marL="457200" indent="-457200" eaLnBrk="1" hangingPunct="1">
              <a:lnSpc>
                <a:spcPct val="140000"/>
              </a:lnSpc>
            </a:pPr>
            <a:r>
              <a:rPr lang="en-US" altLang="ko-KR" dirty="0" err="1" smtClean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altLang="ko-KR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altLang="ko-KR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compares data with white noise</a:t>
            </a:r>
          </a:p>
          <a:p>
            <a:pPr marL="457200" indent="-457200" eaLnBrk="1" hangingPunct="1">
              <a:lnSpc>
                <a:spcPct val="14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Inappropriate in time series</a:t>
            </a:r>
          </a:p>
          <a:p>
            <a:pPr marL="457200" indent="-457200" eaLnBrk="1" hangingPunct="1">
              <a:lnSpc>
                <a:spcPct val="14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Dependent </a:t>
            </a:r>
            <a:r>
              <a:rPr lang="en-US" altLang="ko-KR" dirty="0" err="1" smtClean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altLang="ko-KR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altLang="ko-KR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compares data with an assumed model</a:t>
            </a:r>
          </a:p>
          <a:p>
            <a:pPr marL="457200" indent="-457200" eaLnBrk="1" hangingPunct="1">
              <a:lnSpc>
                <a:spcPct val="14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 </a:t>
            </a:r>
            <a:r>
              <a:rPr lang="en-US" altLang="ko-KR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Goodness of Fit</a:t>
            </a: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</a:t>
            </a:r>
            <a:endParaRPr lang="en-US" altLang="ko-KR" sz="3600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985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</a:t>
            </a:r>
            <a:r>
              <a:rPr lang="en-US" altLang="ko-KR" sz="2800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ent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altLang="ko-KR" sz="280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altLang="ko-KR" sz="28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2002 Apr 13 Sat 1 pm </a:t>
            </a:r>
            <a:r>
              <a:rPr lang="en-US" altLang="ko-KR" sz="2800" smtClean="0">
                <a:solidFill>
                  <a:srgbClr val="00FF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altLang="ko-KR" sz="28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3 pm</a:t>
            </a:r>
            <a:r>
              <a:rPr lang="en-US" altLang="ko-KR" b="1" smtClean="0">
                <a:ea typeface="굴림" pitchFamily="34" charset="-127"/>
              </a:rPr>
              <a:t> </a:t>
            </a:r>
            <a:endParaRPr lang="ko-KR" altLang="en-US" b="1" smtClean="0">
              <a:ea typeface="굴림" pitchFamily="34" charset="-127"/>
            </a:endParaRP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t="5725" r="12047" b="6392"/>
          <a:stretch>
            <a:fillRect/>
          </a:stretch>
        </p:blipFill>
        <p:spPr>
          <a:xfrm>
            <a:off x="685800" y="1447800"/>
            <a:ext cx="8001000" cy="49530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52400" y="1905000"/>
            <a:ext cx="25880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Internet Traffic At 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UNC Main Link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2 hour span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905000" y="1676400"/>
            <a:ext cx="1905000" cy="1219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05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</a:t>
            </a:r>
            <a:r>
              <a:rPr lang="en-US" altLang="ko-KR" sz="2800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ent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altLang="ko-KR" sz="280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altLang="ko-KR" sz="28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2002 Apr 13 Sat 1 pm </a:t>
            </a:r>
            <a:r>
              <a:rPr lang="en-US" altLang="ko-KR" sz="2800" smtClean="0">
                <a:solidFill>
                  <a:srgbClr val="00FF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altLang="ko-KR" sz="28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3 pm</a:t>
            </a:r>
            <a:r>
              <a:rPr lang="en-US" altLang="ko-KR" b="1" smtClean="0">
                <a:ea typeface="굴림" pitchFamily="34" charset="-127"/>
              </a:rPr>
              <a:t> </a:t>
            </a:r>
            <a:endParaRPr lang="ko-KR" altLang="en-US" b="1" smtClean="0">
              <a:ea typeface="굴림" pitchFamily="34" charset="-127"/>
            </a:endParaRP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t="5725" r="12047" b="6392"/>
          <a:stretch>
            <a:fillRect/>
          </a:stretch>
        </p:blipFill>
        <p:spPr>
          <a:xfrm>
            <a:off x="685800" y="1447800"/>
            <a:ext cx="8001000" cy="49530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52399" y="3505200"/>
            <a:ext cx="2728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Big Spike in Traffic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Is “Really There”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371600" y="2057400"/>
            <a:ext cx="2895600" cy="1600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62200" y="4336197"/>
            <a:ext cx="1905000" cy="1074003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3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</a:t>
            </a:r>
            <a:r>
              <a:rPr lang="en-US" altLang="ko-KR" sz="2800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ent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altLang="ko-KR" sz="280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altLang="ko-KR" sz="28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2002 Apr 13 Sat 1 pm </a:t>
            </a:r>
            <a:r>
              <a:rPr lang="en-US" altLang="ko-KR" sz="2800" smtClean="0">
                <a:solidFill>
                  <a:srgbClr val="00FF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altLang="ko-KR" sz="28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3 pm</a:t>
            </a:r>
            <a:r>
              <a:rPr lang="en-US" altLang="ko-KR" b="1" smtClean="0">
                <a:ea typeface="굴림" pitchFamily="34" charset="-127"/>
              </a:rPr>
              <a:t> </a:t>
            </a:r>
            <a:endParaRPr lang="ko-KR" altLang="en-US" b="1" smtClean="0">
              <a:ea typeface="굴림" pitchFamily="34" charset="-127"/>
            </a:endParaRP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t="5725" r="12047" b="6392"/>
          <a:stretch>
            <a:fillRect/>
          </a:stretch>
        </p:blipFill>
        <p:spPr>
          <a:xfrm>
            <a:off x="685800" y="1447800"/>
            <a:ext cx="8001000" cy="49530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5943600" y="2026503"/>
            <a:ext cx="1829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Zoom in for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Closer Look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>
            <a:endCxn id="3" idx="1"/>
          </p:cNvCxnSpPr>
          <p:nvPr/>
        </p:nvCxnSpPr>
        <p:spPr>
          <a:xfrm flipH="1">
            <a:off x="4476752" y="2442001"/>
            <a:ext cx="1466848" cy="1444201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eft Brace 2"/>
          <p:cNvSpPr/>
          <p:nvPr/>
        </p:nvSpPr>
        <p:spPr>
          <a:xfrm rot="16200000">
            <a:off x="4324350" y="3562350"/>
            <a:ext cx="304803" cy="342901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34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Bralower Fossil Data – some smooths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68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3" b="4274"/>
          <a:stretch>
            <a:fillRect/>
          </a:stretch>
        </p:blipFill>
        <p:spPr bwMode="auto">
          <a:xfrm>
            <a:off x="838200" y="1676400"/>
            <a:ext cx="7553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98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Zoomed view (to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 region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i.e. </a:t>
            </a:r>
            <a:r>
              <a:rPr lang="en-US" altLang="ko-KR" sz="2800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flat top</a:t>
            </a:r>
            <a:r>
              <a:rPr lang="en-US" altLang="ko-KR" sz="2800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ko-KR" altLang="en-US" sz="28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4128" r="9221" b="6392"/>
          <a:stretch>
            <a:fillRect/>
          </a:stretch>
        </p:blipFill>
        <p:spPr>
          <a:xfrm>
            <a:off x="685800" y="1447800"/>
            <a:ext cx="8077200" cy="50292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19496" y="3505200"/>
            <a:ext cx="3514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Strange “Hole in Middle”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Is “Really There”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67000" y="4191000"/>
            <a:ext cx="1981200" cy="1600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657600" y="2819400"/>
            <a:ext cx="990600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7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Zoomed view (to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 region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i.e. </a:t>
            </a:r>
            <a:r>
              <a:rPr lang="en-US" altLang="ko-KR" sz="2800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flat top</a:t>
            </a:r>
            <a:r>
              <a:rPr lang="en-US" altLang="ko-KR" sz="2800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ko-KR" altLang="en-US" sz="28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4128" r="9221" b="6392"/>
          <a:stretch>
            <a:fillRect/>
          </a:stretch>
        </p:blipFill>
        <p:spPr>
          <a:xfrm>
            <a:off x="685800" y="1447800"/>
            <a:ext cx="8077200" cy="50292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5638800" y="3124200"/>
            <a:ext cx="1829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Zoom in for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Closer Look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609852" y="3352800"/>
            <a:ext cx="3028948" cy="602397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 Brace 5"/>
          <p:cNvSpPr/>
          <p:nvPr/>
        </p:nvSpPr>
        <p:spPr>
          <a:xfrm rot="16200000">
            <a:off x="2461051" y="3406346"/>
            <a:ext cx="297600" cy="800101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14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Further Zoom:  finds </a:t>
            </a:r>
            <a:r>
              <a:rPr lang="en-US" altLang="ko-KR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periodic behavior!</a:t>
            </a:r>
            <a:endParaRPr lang="ko-KR" alt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4128" r="9789" b="6392"/>
          <a:stretch>
            <a:fillRect/>
          </a:stretch>
        </p:blipFill>
        <p:spPr>
          <a:xfrm>
            <a:off x="609600" y="1447800"/>
            <a:ext cx="8077200" cy="5029200"/>
          </a:xfrm>
        </p:spPr>
      </p:pic>
      <p:sp>
        <p:nvSpPr>
          <p:cNvPr id="4" name="TextBox 3"/>
          <p:cNvSpPr txBox="1"/>
          <p:nvPr/>
        </p:nvSpPr>
        <p:spPr>
          <a:xfrm>
            <a:off x="533400" y="63246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 err="1" smtClean="0">
                <a:solidFill>
                  <a:srgbClr val="000000"/>
                </a:solidFill>
              </a:rPr>
              <a:t>SiZer</a:t>
            </a:r>
            <a:r>
              <a:rPr lang="en-US" sz="2400" dirty="0" smtClean="0">
                <a:solidFill>
                  <a:srgbClr val="000000"/>
                </a:solidFill>
              </a:rPr>
              <a:t> found interesting structure, but depends on scale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Possible Physical Explanation</a:t>
            </a:r>
            <a:endParaRPr lang="ko-KR" alt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7924800" cy="5410200"/>
          </a:xfrm>
          <a:noFill/>
        </p:spPr>
        <p:txBody>
          <a:bodyPr lIns="92075" tIns="46038" rIns="92075" bIns="46038"/>
          <a:lstStyle/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 </a:t>
            </a:r>
            <a:r>
              <a:rPr lang="en-US" altLang="ko-KR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Port Scan</a:t>
            </a:r>
            <a:r>
              <a:rPr lang="en-US" altLang="ko-KR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altLang="ko-KR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device of hackers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Searching for </a:t>
            </a:r>
            <a:r>
              <a:rPr lang="en-US" altLang="ko-KR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break in points</a:t>
            </a:r>
            <a:r>
              <a:rPr lang="en-US" altLang="ko-KR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altLang="ko-KR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Send query to every possible (within UNC domain):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 address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Port Number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Replies can indicate system weaknesses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Internet Traffic is</a:t>
            </a:r>
            <a:r>
              <a:rPr lang="en-US" altLang="ko-KR" sz="36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hard to model</a:t>
            </a:r>
          </a:p>
        </p:txBody>
      </p:sp>
    </p:spTree>
    <p:extLst>
      <p:ext uri="{BB962C8B-B14F-4D97-AF65-F5344CB8AC3E}">
        <p14:creationId xmlns:p14="http://schemas.microsoft.com/office/powerpoint/2010/main" val="130761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Historical Note &amp; Acknowledgements: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 Space:     S. M.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Pizer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 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Chaudhuri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References: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Chaudhuri &amp; Marron (1999)</a:t>
            </a:r>
          </a:p>
          <a:p>
            <a:pPr marL="711200" indent="-71120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Chaudhuri &amp; Marron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(2000)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Hannig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Marron (2006)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1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1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1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13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9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Extension to 2-d: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Significance in Scale Space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Challenge: Visualization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References: </a:t>
            </a:r>
          </a:p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Godtliebsen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et al (2002, 2004, 2006)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0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1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1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1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13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95400" y="2652346"/>
            <a:ext cx="6444383" cy="2876747"/>
            <a:chOff x="1295400" y="2652346"/>
            <a:chExt cx="6444383" cy="2876747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57" t="18120" r="18422" b="18873"/>
            <a:stretch/>
          </p:blipFill>
          <p:spPr bwMode="auto">
            <a:xfrm>
              <a:off x="1295400" y="2667000"/>
              <a:ext cx="3301800" cy="286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5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18" t="14581" r="20459" b="11474"/>
            <a:stretch/>
          </p:blipFill>
          <p:spPr bwMode="auto">
            <a:xfrm>
              <a:off x="4876800" y="2652346"/>
              <a:ext cx="2862983" cy="2876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930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Overview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Would you like to try smoothing &amp; </a:t>
            </a: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 </a:t>
            </a:r>
          </a:p>
          <a:p>
            <a:pPr marL="711200" indent="-711200" eaLnBrk="1" hangingPunct="1">
              <a:lnSpc>
                <a:spcPct val="150000"/>
              </a:lnSpc>
            </a:pP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Website as Before</a:t>
            </a:r>
          </a:p>
          <a:p>
            <a:pPr marL="711200" indent="-711200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“Smoothing” Directory:</a:t>
            </a:r>
          </a:p>
          <a:p>
            <a:pPr marL="1111250" lvl="1" indent="-711200" eaLnBrk="1" hangingPunct="1">
              <a:lnSpc>
                <a:spcPct val="150000"/>
              </a:lnSpc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kdeSM.m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11250" lvl="1" indent="-711200" eaLnBrk="1" hangingPunct="1">
              <a:lnSpc>
                <a:spcPct val="150000"/>
              </a:lnSpc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nprSM.m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11250" lvl="1" indent="-711200" eaLnBrk="1" hangingPunct="1">
              <a:lnSpc>
                <a:spcPct val="150000"/>
              </a:lnSpc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sizerSM.m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Recall:     “&gt;&gt; help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sizerSM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    for usage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8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PCA of Mass Flux Data: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4609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7579"/>
          <a:stretch>
            <a:fillRect/>
          </a:stretch>
        </p:blipFill>
        <p:spPr>
          <a:xfrm>
            <a:off x="1090613" y="1531938"/>
            <a:ext cx="5005387" cy="7535862"/>
          </a:xfrm>
          <a:noFill/>
        </p:spPr>
      </p:pic>
      <p:grpSp>
        <p:nvGrpSpPr>
          <p:cNvPr id="9" name="Group 8"/>
          <p:cNvGrpSpPr/>
          <p:nvPr/>
        </p:nvGrpSpPr>
        <p:grpSpPr>
          <a:xfrm>
            <a:off x="5334000" y="1466671"/>
            <a:ext cx="3140789" cy="2419529"/>
            <a:chOff x="5334000" y="1466671"/>
            <a:chExt cx="3140789" cy="2419529"/>
          </a:xfrm>
        </p:grpSpPr>
        <p:sp>
          <p:nvSpPr>
            <p:cNvPr id="2" name="TextBox 1"/>
            <p:cNvSpPr txBox="1"/>
            <p:nvPr/>
          </p:nvSpPr>
          <p:spPr>
            <a:xfrm>
              <a:off x="6858000" y="1466671"/>
              <a:ext cx="161678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Big Question:</a:t>
              </a:r>
            </a:p>
            <a:p>
              <a:r>
                <a:rPr lang="en-US" dirty="0" smtClean="0">
                  <a:solidFill>
                    <a:schemeClr val="bg2"/>
                  </a:solidFill>
                </a:rPr>
                <a:t>Are The </a:t>
              </a:r>
            </a:p>
            <a:p>
              <a:r>
                <a:rPr lang="en-US" dirty="0" smtClean="0">
                  <a:solidFill>
                    <a:schemeClr val="bg2"/>
                  </a:solidFill>
                </a:rPr>
                <a:t>3 Clusters</a:t>
              </a:r>
            </a:p>
            <a:p>
              <a:r>
                <a:rPr lang="en-US" i="1" dirty="0" smtClean="0">
                  <a:solidFill>
                    <a:schemeClr val="bg2"/>
                  </a:solidFill>
                </a:rPr>
                <a:t>Really There</a:t>
              </a:r>
              <a:r>
                <a:rPr lang="en-US" dirty="0" smtClean="0">
                  <a:solidFill>
                    <a:schemeClr val="bg2"/>
                  </a:solidFill>
                </a:rPr>
                <a:t>?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5334000" y="2525713"/>
              <a:ext cx="1600200" cy="777875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5562600" y="2525713"/>
              <a:ext cx="1371600" cy="1284287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5867400" y="2525713"/>
              <a:ext cx="1066800" cy="1360487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519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2296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Mass Flux,  PC1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5633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3789" r="8029"/>
          <a:stretch>
            <a:fillRect/>
          </a:stretch>
        </p:blipFill>
        <p:spPr>
          <a:xfrm>
            <a:off x="2324100" y="1371600"/>
            <a:ext cx="6824663" cy="5903913"/>
          </a:xfrm>
          <a:noFill/>
        </p:spPr>
      </p:pic>
    </p:spTree>
    <p:extLst>
      <p:ext uri="{BB962C8B-B14F-4D97-AF65-F5344CB8AC3E}">
        <p14:creationId xmlns:p14="http://schemas.microsoft.com/office/powerpoint/2010/main" val="88230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2296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Mass Flux,  PC1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3</a:t>
            </a:r>
          </a:p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Signif’t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5633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3789" r="8029"/>
          <a:stretch>
            <a:fillRect/>
          </a:stretch>
        </p:blipFill>
        <p:spPr>
          <a:xfrm>
            <a:off x="2324100" y="1371600"/>
            <a:ext cx="6824663" cy="5903913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1447800" y="1752600"/>
            <a:ext cx="1752600" cy="1676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447800" y="1752600"/>
            <a:ext cx="2133600" cy="1676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447800" y="1752600"/>
            <a:ext cx="2514600" cy="16002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92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Smooths of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Bralower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Fossil Data:</a:t>
            </a:r>
          </a:p>
          <a:p>
            <a:pPr marL="711200" indent="-711200" eaLnBrk="1" hangingPunct="1"/>
            <a:r>
              <a:rPr lang="en-US" u="sng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Oversmoothed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misses structure</a:t>
            </a:r>
          </a:p>
          <a:p>
            <a:pPr marL="711200" indent="-711200" eaLnBrk="1" hangingPunct="1"/>
            <a:r>
              <a:rPr lang="en-US" u="sng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Undersmoothed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feels sampling noise?</a:t>
            </a:r>
          </a:p>
          <a:p>
            <a:pPr marL="711200" indent="-711200" eaLnBrk="1" hangingPunct="1"/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About right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shows 2 valleys: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One seems clear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other one really there?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 question as above…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45678" y="5029200"/>
            <a:ext cx="54457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Needs “Statistical Inference”,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i.e. Confirmatory Analysis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5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2296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Mass Flux,  PC1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Also in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Curvature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5633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3789" r="8029"/>
          <a:stretch>
            <a:fillRect/>
          </a:stretch>
        </p:blipFill>
        <p:spPr>
          <a:xfrm>
            <a:off x="2324100" y="1371600"/>
            <a:ext cx="6824663" cy="5903913"/>
          </a:xfrm>
          <a:noFill/>
        </p:spPr>
      </p:pic>
      <p:cxnSp>
        <p:nvCxnSpPr>
          <p:cNvPr id="36" name="Straight Arrow Connector 35"/>
          <p:cNvCxnSpPr/>
          <p:nvPr/>
        </p:nvCxnSpPr>
        <p:spPr>
          <a:xfrm>
            <a:off x="2514600" y="2982913"/>
            <a:ext cx="914400" cy="1665287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514600" y="2982913"/>
            <a:ext cx="1219200" cy="1665287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2296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Mass Flux,  PC1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in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Comp’s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5633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3789" r="8029"/>
          <a:stretch>
            <a:fillRect/>
          </a:stretch>
        </p:blipFill>
        <p:spPr>
          <a:xfrm>
            <a:off x="2324100" y="1371600"/>
            <a:ext cx="6824663" cy="5903913"/>
          </a:xfrm>
          <a:noFill/>
        </p:spPr>
      </p:pic>
      <p:cxnSp>
        <p:nvCxnSpPr>
          <p:cNvPr id="36" name="Straight Arrow Connector 35"/>
          <p:cNvCxnSpPr/>
          <p:nvPr/>
        </p:nvCxnSpPr>
        <p:spPr>
          <a:xfrm flipV="1">
            <a:off x="1981200" y="4648200"/>
            <a:ext cx="6248400" cy="12192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981200" y="4724400"/>
            <a:ext cx="4419600" cy="1143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6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36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z="3600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z="3600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Mass Flux,  PC1</a:t>
            </a:r>
          </a:p>
          <a:p>
            <a:pPr marL="711200" indent="-7112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Conclusion:   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3 significant clusters!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Worth deeper investigation 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 to 3 known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cloud types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7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Smoothing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05800" cy="5867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Usefulness of </a:t>
            </a:r>
            <a:r>
              <a:rPr lang="en-US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Detailed &amp; Insightful Analysis of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Dataset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Analyze Many Data Sets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Automatic Choice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Reference: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Jones, et al. (1996)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Also Recall Goldilocks Visual Approach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Small, Too Big,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Just Right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 aside: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Fitting probability distributions to data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Does Gaussian distribution “fit”???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If not, why not?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Fit in some part of the distribution?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(e.g. in the middle only?)</a:t>
            </a:r>
          </a:p>
        </p:txBody>
      </p:sp>
    </p:spTree>
    <p:extLst>
      <p:ext uri="{BB962C8B-B14F-4D97-AF65-F5344CB8AC3E}">
        <p14:creationId xmlns:p14="http://schemas.microsoft.com/office/powerpoint/2010/main" val="81260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05800" cy="5486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Approaches to: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Fitting probability distributions to data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Histograms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Kernel Density Estimates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Drawbacks:   often not best view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(for determining goodness of fit)</a:t>
            </a:r>
          </a:p>
        </p:txBody>
      </p:sp>
    </p:spTree>
    <p:extLst>
      <p:ext uri="{BB962C8B-B14F-4D97-AF65-F5344CB8AC3E}">
        <p14:creationId xmlns:p14="http://schemas.microsoft.com/office/powerpoint/2010/main" val="124186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05800" cy="5486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Consider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Testbed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of 4 Toy Examples: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non-Gaussian!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non-Gaussian(?)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Gaussian?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(Will use these names several times)</a:t>
            </a:r>
          </a:p>
        </p:txBody>
      </p:sp>
    </p:spTree>
    <p:extLst>
      <p:ext uri="{BB962C8B-B14F-4D97-AF65-F5344CB8AC3E}">
        <p14:creationId xmlns:p14="http://schemas.microsoft.com/office/powerpoint/2010/main" val="248781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Toy Example,   non-Gaussian!</a:t>
            </a:r>
          </a:p>
        </p:txBody>
      </p:sp>
      <p:pic>
        <p:nvPicPr>
          <p:cNvPr id="166916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82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Toy Example,   non-Gaussian(?)</a:t>
            </a:r>
          </a:p>
        </p:txBody>
      </p:sp>
      <p:pic>
        <p:nvPicPr>
          <p:cNvPr id="167940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77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Toy Example,   Gaussian</a:t>
            </a:r>
          </a:p>
        </p:txBody>
      </p:sp>
      <p:pic>
        <p:nvPicPr>
          <p:cNvPr id="168964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89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 Space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Idea from Computer Vision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Conceptual basis: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Oversmoothing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 from afar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(macroscopic)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Undersmoothing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zoomed in view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(microscopic)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all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smooths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contain useful information, so study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full spectrum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e. all smoothing levels)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Recommended reference: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Lindeberg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(1994) 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7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5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Toy Example,   Gaussian?</a:t>
            </a:r>
          </a:p>
        </p:txBody>
      </p:sp>
      <p:pic>
        <p:nvPicPr>
          <p:cNvPr id="169988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13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Notes: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Bimodal 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  <a:sym typeface="Wingdings" pitchFamily="2" charset="2"/>
              </a:rPr>
              <a:t>  see non-Gaussian with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  <a:sym typeface="Wingdings" pitchFamily="2" charset="2"/>
              </a:rPr>
              <a:t>histo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  <a:sym typeface="Wingdings" pitchFamily="2" charset="2"/>
              </a:rPr>
              <a:t>Other cases:    hard to see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Conclude: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Histogram poor at assessing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Gauss’ity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31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Standard approach to checking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Gaussianity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QQ – plots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Background:  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Graphical Goodness of Fit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Fisher (1983)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99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Background:  Graphical Goodness of Fit</a:t>
                </a:r>
              </a:p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Basis:    </a:t>
                </a:r>
              </a:p>
              <a:p>
                <a:pPr algn="ctr"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Cumulative Distribution Function  (CDF) </a:t>
                </a:r>
              </a:p>
              <a:p>
                <a:pPr algn="ctr">
                  <a:lnSpc>
                    <a:spcPct val="15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≤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Probability quantile notation: </a:t>
                </a: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for "probability”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and "quantile" 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𝑞</m:t>
                    </m:r>
                  </m:oMath>
                </a14:m>
                <a:endParaRPr lang="en-US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𝑞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𝐹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639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  <a:blipFill rotWithShape="1"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08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Probability quantile notation:</a:t>
                </a: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for "probability”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and "quantile" 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𝑞</m:t>
                    </m:r>
                  </m:oMath>
                </a14:m>
                <a:endParaRPr lang="en-US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𝑞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𝐹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algn="ctr">
                  <a:buFontTx/>
                  <a:buNone/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>
                  <a:buFontTx/>
                  <a:buNone/>
                </a:pPr>
                <a:endParaRPr lang="en-US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>
                  <a:buFontTx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Thus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is 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called the </a:t>
                </a:r>
                <a:r>
                  <a:rPr lang="en-US" i="1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quantile </a:t>
                </a:r>
                <a:r>
                  <a:rPr lang="en-US" i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function</a:t>
                </a:r>
                <a:endParaRPr lang="en-US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639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  <a:blipFill rotWithShape="1"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50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buFontTx/>
                  <a:buNone/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Two types of CDF: </a:t>
                </a:r>
              </a:p>
              <a:p>
                <a:pPr marL="514350" indent="-514350">
                  <a:buAutoNum type="arabicPeriod"/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Theoretical</a:t>
                </a:r>
              </a:p>
              <a:p>
                <a:pPr marL="0" indent="0">
                  <a:buNone/>
                  <a:defRPr/>
                </a:pPr>
                <a:endParaRPr lang="en-U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cs typeface="Arial" pitchFamily="34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cs typeface="Arial" pitchFamily="34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cs typeface="Arial" pitchFamily="34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≤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  <a:defRPr/>
                </a:pPr>
                <a:endPara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514350" indent="-514350">
                  <a:buAutoNum type="arabicPeriod" startAt="2"/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Empirical, based on data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  <a:defRPr/>
                </a:pPr>
                <a:endParaRPr lang="en-U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𝑝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#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𝑞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42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  <a:blipFill rotWithShape="1"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28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4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Direct Visualizations: </a:t>
                </a:r>
              </a:p>
              <a:p>
                <a:pPr>
                  <a:lnSpc>
                    <a:spcPct val="150000"/>
                  </a:lnSpc>
                  <a:buFont typeface="Times New Roman" pitchFamily="18" charset="0"/>
                  <a:buAutoNum type="arabicPeriod"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Empirical CDF plot:</a:t>
                </a: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plot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cs typeface="Arial" charset="0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Arial" charset="0"/>
                              </a:rPr>
                              <m:t>𝑛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,           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=1,⋯,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𝑛</m:t>
                        </m:r>
                      </m:e>
                    </m:box>
                  </m:oMath>
                </a14:m>
                <a:endPara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vs.    grid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(sorted data) values</a:t>
                </a:r>
              </a:p>
              <a:p>
                <a:pPr>
                  <a:lnSpc>
                    <a:spcPct val="150000"/>
                  </a:lnSpc>
                  <a:buFont typeface="Times New Roman" pitchFamily="18" charset="0"/>
                  <a:buAutoNum type="arabicPeriod" startAt="2"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Quantile plot  (inverse):</a:t>
                </a: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plot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𝑞</m:t>
                        </m:r>
                      </m:e>
                    </m:acc>
                  </m:oMath>
                </a14:m>
                <a:endPara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vs.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  <a:buFontTx/>
                  <a:buNone/>
                </a:pPr>
                <a:endPara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946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  <a:blipFill rotWithShape="1"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96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90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Comparison Visualizations: </a:t>
                </a:r>
              </a:p>
              <a:p>
                <a:pPr algn="ctr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(compare a theoretical with an empirical)</a:t>
                </a:r>
              </a:p>
              <a:p>
                <a:pPr>
                  <a:lnSpc>
                    <a:spcPct val="150000"/>
                  </a:lnSpc>
                  <a:buFont typeface="Times New Roman" pitchFamily="18" charset="0"/>
                  <a:buAutoNum type="arabicPeriod" startAt="3"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 P-P plot:</a:t>
                </a: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plot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vs.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cs typeface="Arial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  </a:t>
                </a: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for a grid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cs typeface="Arial" charset="0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values</a:t>
                </a:r>
              </a:p>
              <a:p>
                <a:pPr>
                  <a:lnSpc>
                    <a:spcPct val="150000"/>
                  </a:lnSpc>
                  <a:buFontTx/>
                  <a:buNone/>
                </a:pPr>
                <a:endPara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Note:  Have essentially already used this:</a:t>
                </a:r>
              </a:p>
              <a:p>
                <a:pPr algn="ctr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Called it the “ROC Curve”</a:t>
                </a:r>
              </a:p>
            </p:txBody>
          </p:sp>
        </mc:Choice>
        <mc:Fallback xmlns="">
          <p:sp>
            <p:nvSpPr>
              <p:cNvPr id="2049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  <a:blipFill>
                <a:blip r:embed="rId3"/>
                <a:stretch>
                  <a:fillRect l="-1834" b="-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65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Slide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FF"/>
                </a:solidFill>
              </a:rPr>
              <a:t>Cutoff</a:t>
            </a:r>
          </a:p>
          <a:p>
            <a:pPr marL="0" indent="0">
              <a:buNone/>
            </a:pPr>
            <a:r>
              <a:rPr lang="en-US" dirty="0" smtClean="0"/>
              <a:t>To </a:t>
            </a:r>
          </a:p>
          <a:p>
            <a:pPr marL="0" indent="0">
              <a:buNone/>
            </a:pPr>
            <a:r>
              <a:rPr lang="en-US" dirty="0" smtClean="0"/>
              <a:t>Trace</a:t>
            </a:r>
          </a:p>
          <a:p>
            <a:pPr marL="0" indent="0">
              <a:buNone/>
            </a:pPr>
            <a:r>
              <a:rPr lang="en-US" dirty="0" smtClean="0"/>
              <a:t>Out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FF"/>
                </a:solidFill>
              </a:rPr>
              <a:t>Curve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1600" y="1472625"/>
            <a:ext cx="3736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Recall from 9/12/19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513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Cutoff</a:t>
            </a:r>
          </a:p>
          <a:p>
            <a:pPr marL="0" indent="0">
              <a:buNone/>
            </a:pPr>
            <a:r>
              <a:rPr lang="en-US" dirty="0"/>
              <a:t>To </a:t>
            </a:r>
          </a:p>
          <a:p>
            <a:pPr marL="0" indent="0">
              <a:buNone/>
            </a:pPr>
            <a:r>
              <a:rPr lang="en-US" dirty="0"/>
              <a:t>Trace</a:t>
            </a:r>
          </a:p>
          <a:p>
            <a:pPr marL="0" indent="0">
              <a:buNone/>
            </a:pPr>
            <a:r>
              <a:rPr lang="en-US" dirty="0"/>
              <a:t>Out 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Curve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452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153400" cy="41910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 Scale Space Views (Incomes Data)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Surface View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9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0450" name="Picture 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8" t="6316" r="8922"/>
          <a:stretch>
            <a:fillRect/>
          </a:stretch>
        </p:blipFill>
        <p:spPr>
          <a:xfrm>
            <a:off x="1371600" y="2057400"/>
            <a:ext cx="5995988" cy="4992688"/>
          </a:xfrm>
          <a:noFill/>
        </p:spPr>
      </p:pic>
    </p:spTree>
    <p:extLst>
      <p:ext uri="{BB962C8B-B14F-4D97-AF65-F5344CB8AC3E}">
        <p14:creationId xmlns:p14="http://schemas.microsoft.com/office/powerpoint/2010/main" val="4521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Cutoff</a:t>
            </a:r>
          </a:p>
          <a:p>
            <a:pPr marL="0" indent="0">
              <a:buNone/>
            </a:pPr>
            <a:r>
              <a:rPr lang="en-US" dirty="0"/>
              <a:t>To </a:t>
            </a:r>
          </a:p>
          <a:p>
            <a:pPr marL="0" indent="0">
              <a:buNone/>
            </a:pPr>
            <a:r>
              <a:rPr lang="en-US" dirty="0"/>
              <a:t>Trace</a:t>
            </a:r>
          </a:p>
          <a:p>
            <a:pPr marL="0" indent="0">
              <a:buNone/>
            </a:pPr>
            <a:r>
              <a:rPr lang="en-US" dirty="0"/>
              <a:t>Out 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Curve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29400" y="1777425"/>
                <a:ext cx="22256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Plot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vs.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777425"/>
                <a:ext cx="2225674" cy="584775"/>
              </a:xfrm>
              <a:prstGeom prst="rect">
                <a:avLst/>
              </a:prstGeom>
              <a:blipFill>
                <a:blip r:embed="rId3"/>
                <a:stretch>
                  <a:fillRect l="-7123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76200" y="4825425"/>
            <a:ext cx="4114800" cy="1270575"/>
            <a:chOff x="76200" y="4825425"/>
            <a:chExt cx="4114800" cy="1270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6200" y="4825425"/>
                  <a:ext cx="382630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For Grid of </a:t>
                  </a:r>
                  <a14:m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𝑞</m:t>
                      </m:r>
                    </m:oMath>
                  </a14:m>
                  <a:r>
                    <a:rPr kumimoji="0" lang="en-US" sz="3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Values</a:t>
                  </a: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4825425"/>
                  <a:ext cx="3826304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4147" t="-13542" r="-3349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/>
            <p:nvPr/>
          </p:nvCxnSpPr>
          <p:spPr>
            <a:xfrm>
              <a:off x="2057400" y="5410200"/>
              <a:ext cx="2133600" cy="6858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/>
          <p:nvPr/>
        </p:nvCxnSpPr>
        <p:spPr>
          <a:xfrm flipH="1">
            <a:off x="5715000" y="2362200"/>
            <a:ext cx="1828800" cy="13716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162800" y="2362200"/>
            <a:ext cx="1447800" cy="28194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365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 – CDF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Next</a:t>
            </a:r>
          </a:p>
          <a:p>
            <a:pPr marL="0" indent="0">
              <a:buNone/>
            </a:pPr>
            <a:r>
              <a:rPr lang="en-US" dirty="0" smtClean="0"/>
              <a:t>Add</a:t>
            </a:r>
          </a:p>
          <a:p>
            <a:pPr marL="0" indent="0">
              <a:buNone/>
            </a:pPr>
            <a:r>
              <a:rPr lang="en-US" dirty="0" smtClean="0"/>
              <a:t>Cum.</a:t>
            </a:r>
          </a:p>
          <a:p>
            <a:pPr marL="0" indent="0">
              <a:buNone/>
            </a:pPr>
            <a:r>
              <a:rPr lang="en-US" dirty="0" smtClean="0"/>
              <a:t>Dist.</a:t>
            </a:r>
          </a:p>
          <a:p>
            <a:pPr marL="0" indent="0">
              <a:buNone/>
            </a:pPr>
            <a:r>
              <a:rPr lang="en-US" dirty="0" err="1" smtClean="0"/>
              <a:t>Funct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88" y="1412539"/>
            <a:ext cx="7706212" cy="544546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38200" y="3962400"/>
            <a:ext cx="2590800" cy="1447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853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 – CDF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Cutoff</a:t>
            </a:r>
          </a:p>
          <a:p>
            <a:pPr marL="0" indent="0">
              <a:buNone/>
            </a:pPr>
            <a:r>
              <a:rPr lang="en-US" dirty="0"/>
              <a:t>To </a:t>
            </a:r>
          </a:p>
          <a:p>
            <a:pPr marL="0" indent="0">
              <a:buNone/>
            </a:pPr>
            <a:r>
              <a:rPr lang="en-US" dirty="0"/>
              <a:t>Trace</a:t>
            </a:r>
          </a:p>
          <a:p>
            <a:pPr marL="0" indent="0">
              <a:buNone/>
            </a:pPr>
            <a:r>
              <a:rPr lang="en-US" dirty="0"/>
              <a:t>Out 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Curve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88" y="1412539"/>
            <a:ext cx="7706212" cy="54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6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 – CDF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Cutoff</a:t>
            </a:r>
          </a:p>
          <a:p>
            <a:pPr marL="0" indent="0">
              <a:buNone/>
            </a:pPr>
            <a:r>
              <a:rPr lang="en-US" dirty="0"/>
              <a:t>To </a:t>
            </a:r>
          </a:p>
          <a:p>
            <a:pPr marL="0" indent="0">
              <a:buNone/>
            </a:pPr>
            <a:r>
              <a:rPr lang="en-US" dirty="0"/>
              <a:t>Trace</a:t>
            </a:r>
          </a:p>
          <a:p>
            <a:pPr marL="0" indent="0">
              <a:buNone/>
            </a:pPr>
            <a:r>
              <a:rPr lang="en-US" dirty="0"/>
              <a:t>Out 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Curve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88" y="1412539"/>
            <a:ext cx="7706212" cy="54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99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 – CDF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Cutoff</a:t>
            </a:r>
          </a:p>
          <a:p>
            <a:pPr marL="0" indent="0">
              <a:buNone/>
            </a:pPr>
            <a:r>
              <a:rPr lang="en-US" dirty="0"/>
              <a:t>To </a:t>
            </a:r>
          </a:p>
          <a:p>
            <a:pPr marL="0" indent="0">
              <a:buNone/>
            </a:pPr>
            <a:r>
              <a:rPr lang="en-US" dirty="0"/>
              <a:t>Trace</a:t>
            </a:r>
          </a:p>
          <a:p>
            <a:pPr marL="0" indent="0">
              <a:buNone/>
            </a:pPr>
            <a:r>
              <a:rPr lang="en-US" dirty="0"/>
              <a:t>Out 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Curve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88" y="1412539"/>
            <a:ext cx="7706212" cy="54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60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 – CDF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Cutoff</a:t>
            </a:r>
          </a:p>
          <a:p>
            <a:pPr marL="0" indent="0">
              <a:buNone/>
            </a:pPr>
            <a:r>
              <a:rPr lang="en-US" dirty="0"/>
              <a:t>To </a:t>
            </a:r>
          </a:p>
          <a:p>
            <a:pPr marL="0" indent="0">
              <a:buNone/>
            </a:pPr>
            <a:r>
              <a:rPr lang="en-US" dirty="0"/>
              <a:t>Trace</a:t>
            </a:r>
          </a:p>
          <a:p>
            <a:pPr marL="0" indent="0">
              <a:buNone/>
            </a:pPr>
            <a:r>
              <a:rPr lang="en-US" dirty="0"/>
              <a:t>Out 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Curve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88" y="1412539"/>
            <a:ext cx="7706212" cy="54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48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88" y="1412539"/>
            <a:ext cx="7706212" cy="5445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 – CDF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Cutoff</a:t>
            </a:r>
          </a:p>
          <a:p>
            <a:pPr marL="0" indent="0">
              <a:buNone/>
            </a:pPr>
            <a:r>
              <a:rPr lang="en-US" dirty="0"/>
              <a:t>To </a:t>
            </a:r>
          </a:p>
          <a:p>
            <a:pPr marL="0" indent="0">
              <a:buNone/>
            </a:pPr>
            <a:r>
              <a:rPr lang="en-US" dirty="0"/>
              <a:t>Trace</a:t>
            </a:r>
          </a:p>
          <a:p>
            <a:pPr marL="0" indent="0">
              <a:buNone/>
            </a:pPr>
            <a:r>
              <a:rPr lang="en-US" dirty="0"/>
              <a:t>Out 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Curve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9409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90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Comparison Visualizations: </a:t>
                </a:r>
              </a:p>
              <a:p>
                <a:pPr algn="ctr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(compare a theoretical with an empirical)</a:t>
                </a:r>
              </a:p>
              <a:p>
                <a:pPr>
                  <a:lnSpc>
                    <a:spcPct val="150000"/>
                  </a:lnSpc>
                  <a:buFont typeface="Times New Roman" pitchFamily="18" charset="0"/>
                  <a:buAutoNum type="arabicPeriod" startAt="3"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 P-P plot:</a:t>
                </a: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plot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vs.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cs typeface="Arial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  </a:t>
                </a: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for a grid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cs typeface="Arial" charset="0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values</a:t>
                </a:r>
              </a:p>
              <a:p>
                <a:pPr>
                  <a:lnSpc>
                    <a:spcPct val="150000"/>
                  </a:lnSpc>
                  <a:buFont typeface="Times New Roman" pitchFamily="18" charset="0"/>
                  <a:buAutoNum type="arabicPeriod" startAt="4"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 Q-Q 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plot:</a:t>
                </a:r>
              </a:p>
              <a:p>
                <a:pPr>
                  <a:buFontTx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plot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vs.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cs typeface="Arial" charset="0"/>
                      </a:rPr>
                      <m:t>𝑞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for a grid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cs typeface="Arial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values</a:t>
                </a: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  <a:buFontTx/>
                  <a:buNone/>
                </a:pPr>
                <a:endPara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049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  <a:blipFill rotWithShape="1">
                <a:blip r:embed="rId3"/>
                <a:stretch>
                  <a:fillRect l="-1834" b="-5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3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8" y="1412539"/>
            <a:ext cx="7706212" cy="5445461"/>
          </a:xfrm>
          <a:prstGeom prst="rect">
            <a:avLst/>
          </a:prstGeom>
        </p:spPr>
      </p:pic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90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914400"/>
                <a:ext cx="8305800" cy="5715000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Replace</a:t>
                </a: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Grid </a:t>
                </a: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of</a:t>
                </a:r>
                <a:r>
                  <a:rPr lang="en-US" b="0" dirty="0" smtClean="0">
                    <a:solidFill>
                      <a:srgbClr val="00000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𝑞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Values</a:t>
                </a:r>
              </a:p>
              <a:p>
                <a:pPr>
                  <a:buFontTx/>
                  <a:buNone/>
                </a:pPr>
                <a:endPara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With</a:t>
                </a:r>
              </a:p>
              <a:p>
                <a:pPr>
                  <a:buFontTx/>
                  <a:buNone/>
                </a:pPr>
                <a:endPara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Grid </a:t>
                </a: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</m:oMath>
                </a14:m>
                <a:endPara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Values</a:t>
                </a:r>
              </a:p>
              <a:p>
                <a:pPr>
                  <a:buFontTx/>
                  <a:buNone/>
                </a:pPr>
                <a:endPara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049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914400"/>
                <a:ext cx="8305800" cy="5715000"/>
              </a:xfrm>
              <a:blipFill>
                <a:blip r:embed="rId4"/>
                <a:stretch>
                  <a:fillRect l="-1834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09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1027886"/>
            <a:ext cx="85344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Cutoff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8" y="1412539"/>
            <a:ext cx="7706212" cy="54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Visual presentation: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 map over scale space: 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Blue: slope significantly upwards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(derivative CI above 0)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Red: slope significantly downwards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(derivative CI below 0) </a:t>
            </a:r>
          </a:p>
          <a:p>
            <a:pPr marL="711200" indent="-711200" eaLnBrk="1" hangingPunct="1"/>
            <a:r>
              <a:rPr lang="en-US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Purple: slope insignificant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(derivative CI contains 0) 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4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4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4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4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5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1027886"/>
            <a:ext cx="85344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Cutoff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8" y="1412539"/>
            <a:ext cx="7706212" cy="54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4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1027886"/>
            <a:ext cx="85344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Cutoff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8" y="1412539"/>
            <a:ext cx="7706212" cy="54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1027886"/>
            <a:ext cx="85344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Cutoff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8" y="1412539"/>
            <a:ext cx="7706212" cy="54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3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1027886"/>
            <a:ext cx="85344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Cutoff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8" y="1412539"/>
            <a:ext cx="7706212" cy="54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1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</p:txBody>
      </p:sp>
      <p:pic>
        <p:nvPicPr>
          <p:cNvPr id="1730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" b="46988"/>
          <a:stretch>
            <a:fillRect/>
          </a:stretch>
        </p:blipFill>
        <p:spPr bwMode="auto">
          <a:xfrm>
            <a:off x="762000" y="1905000"/>
            <a:ext cx="756285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1487269"/>
            <a:ext cx="8458200" cy="2246531"/>
            <a:chOff x="0" y="1487269"/>
            <a:chExt cx="8458200" cy="2246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0" y="1487269"/>
                  <a:ext cx="8458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From </a:t>
                  </a:r>
                  <a14:m>
                    <m:oMath xmlns:m="http://schemas.openxmlformats.org/officeDocument/2006/math"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𝑁</m:t>
                      </m:r>
                      <m:d>
                        <m:d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0,1</m:t>
                          </m:r>
                        </m:e>
                      </m:d>
                    </m:oMath>
                  </a14:m>
                  <a:r>
                    <a:rPr kumimoji="0" lang="en-US" sz="36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Distribution</a:t>
                  </a:r>
                  <a:endPara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487269"/>
                  <a:ext cx="8458200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161" t="-14151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" name="Straight Arrow Connector 2"/>
            <p:cNvCxnSpPr/>
            <p:nvPr/>
          </p:nvCxnSpPr>
          <p:spPr>
            <a:xfrm>
              <a:off x="2667000" y="1981200"/>
              <a:ext cx="2438400" cy="17526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722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</p:txBody>
      </p:sp>
      <p:pic>
        <p:nvPicPr>
          <p:cNvPr id="1730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" b="46988"/>
          <a:stretch>
            <a:fillRect/>
          </a:stretch>
        </p:blipFill>
        <p:spPr bwMode="auto">
          <a:xfrm>
            <a:off x="762000" y="1905000"/>
            <a:ext cx="756285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90800" y="1487269"/>
                <a:ext cx="6172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Generated 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=5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data points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487269"/>
                <a:ext cx="617220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2962" t="-14151" r="-148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4114800" y="2057400"/>
            <a:ext cx="152400" cy="1828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93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</p:txBody>
      </p:sp>
      <p:pic>
        <p:nvPicPr>
          <p:cNvPr id="1740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60"/>
          <a:stretch>
            <a:fillRect/>
          </a:stretch>
        </p:blipFill>
        <p:spPr bwMode="auto">
          <a:xfrm>
            <a:off x="1143000" y="2133600"/>
            <a:ext cx="756285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1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Empirical Qs 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near </a:t>
            </a:r>
            <a:r>
              <a:rPr lang="en-US" smtClean="0">
                <a:solidFill>
                  <a:srgbClr val="0000FF"/>
                </a:solidFill>
                <a:latin typeface="Arial" charset="0"/>
                <a:cs typeface="Arial" charset="0"/>
              </a:rPr>
              <a:t>Theoretical Qs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when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FF00FF"/>
                </a:solidFill>
                <a:latin typeface="Arial" charset="0"/>
                <a:cs typeface="Arial" charset="0"/>
              </a:rPr>
              <a:t>Q-Q curve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  is near  </a:t>
            </a:r>
            <a:r>
              <a:rPr lang="en-US" smtClean="0">
                <a:solidFill>
                  <a:srgbClr val="00FF00"/>
                </a:solidFill>
                <a:latin typeface="Arial" charset="0"/>
                <a:cs typeface="Arial" charset="0"/>
              </a:rPr>
              <a:t>45</a:t>
            </a:r>
            <a:r>
              <a:rPr lang="en-US" baseline="30000" smtClean="0">
                <a:solidFill>
                  <a:srgbClr val="00FF00"/>
                </a:solidFill>
                <a:latin typeface="Arial" charset="0"/>
                <a:cs typeface="Arial" charset="0"/>
              </a:rPr>
              <a:t>0</a:t>
            </a:r>
            <a:r>
              <a:rPr lang="en-US" smtClean="0">
                <a:solidFill>
                  <a:srgbClr val="00FF00"/>
                </a:solidFill>
                <a:latin typeface="Arial" charset="0"/>
                <a:cs typeface="Arial" charset="0"/>
              </a:rPr>
              <a:t> line</a:t>
            </a:r>
          </a:p>
          <a:p>
            <a:pPr algn="ctr">
              <a:lnSpc>
                <a:spcPct val="150000"/>
              </a:lnSpc>
              <a:buFontTx/>
              <a:buNone/>
            </a:pPr>
            <a:endParaRPr lang="en-US" smtClean="0">
              <a:solidFill>
                <a:srgbClr val="00FF00"/>
              </a:solidFill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(general use of Q-Q plots)</a:t>
            </a: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42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Alternate Viewpoints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-P Plot = ROC Curve: </a:t>
            </a:r>
          </a:p>
          <a:p>
            <a:pPr algn="ctr"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Study Differences Between Data Sets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Focus on 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Main Body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of Distributions</a:t>
            </a:r>
          </a:p>
          <a:p>
            <a:pPr>
              <a:buFontTx/>
              <a:buNone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Q-Q Plot:         For Checking 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Empirical Distribution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vs.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Theoretical Distribution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Focus on 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Tails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2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Alternate Terminology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P-P Plot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= ROC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Curve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sz="1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Q-Q Plot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Related Measures:</a:t>
            </a:r>
          </a:p>
          <a:p>
            <a:pPr>
              <a:buFontTx/>
              <a:buNone/>
            </a:pPr>
            <a:endParaRPr lang="en-US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Precision &amp; Recall</a:t>
            </a:r>
          </a:p>
          <a:p>
            <a:pPr>
              <a:buFontTx/>
              <a:buNone/>
            </a:pPr>
            <a:endParaRPr lang="en-US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Motivated by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Information Retrieval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 the World of Data Bases</a:t>
            </a:r>
          </a:p>
        </p:txBody>
      </p:sp>
    </p:spTree>
    <p:extLst>
      <p:ext uri="{BB962C8B-B14F-4D97-AF65-F5344CB8AC3E}">
        <p14:creationId xmlns:p14="http://schemas.microsoft.com/office/powerpoint/2010/main" val="107977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Fossils data: 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6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6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6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6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6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6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6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6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6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69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Sizer2Eg_Fossil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7300" y="1447800"/>
            <a:ext cx="66675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    departures from line?</a:t>
            </a:r>
          </a:p>
        </p:txBody>
      </p:sp>
      <p:pic>
        <p:nvPicPr>
          <p:cNvPr id="176132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1714500" y="2247900"/>
            <a:ext cx="4191000" cy="2590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162300" y="2628900"/>
            <a:ext cx="3124200" cy="762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4191000" y="2362200"/>
            <a:ext cx="1905000" cy="76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05400" y="1447800"/>
            <a:ext cx="1905000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5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Seems different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 modes turn into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wiggles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Less strong feature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Been proposed to study modality</a:t>
            </a:r>
          </a:p>
        </p:txBody>
      </p:sp>
    </p:spTree>
    <p:extLst>
      <p:ext uri="{BB962C8B-B14F-4D97-AF65-F5344CB8AC3E}">
        <p14:creationId xmlns:p14="http://schemas.microsoft.com/office/powerpoint/2010/main" val="37180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 departures from line?</a:t>
            </a:r>
          </a:p>
        </p:txBody>
      </p:sp>
      <p:pic>
        <p:nvPicPr>
          <p:cNvPr id="178180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1981200" y="2743200"/>
            <a:ext cx="44196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238500" y="2552700"/>
            <a:ext cx="2971800" cy="762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886201" y="2667000"/>
            <a:ext cx="2438400" cy="3175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05400" y="1447800"/>
            <a:ext cx="9906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69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Seems different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Harder to say this time?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is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&amp; what is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noise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to understand </a:t>
            </a: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</p:txBody>
      </p:sp>
    </p:spTree>
    <p:extLst>
      <p:ext uri="{BB962C8B-B14F-4D97-AF65-F5344CB8AC3E}">
        <p14:creationId xmlns:p14="http://schemas.microsoft.com/office/powerpoint/2010/main" val="384237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Gaussian:     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epartures from line?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16" y="1737783"/>
            <a:ext cx="6720284" cy="512021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2971800" y="1447800"/>
            <a:ext cx="2133600" cy="4343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05400" y="1447800"/>
            <a:ext cx="15240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58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  Departures from line?</a:t>
            </a:r>
          </a:p>
        </p:txBody>
      </p:sp>
      <p:pic>
        <p:nvPicPr>
          <p:cNvPr id="180228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37783"/>
            <a:ext cx="6720284" cy="512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2171700" y="2628900"/>
            <a:ext cx="4114800" cy="1752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914900" y="1638300"/>
            <a:ext cx="1295400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9956" y="3055203"/>
                <a:ext cx="248324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2"/>
                    </a:solidFill>
                  </a:rPr>
                  <a:t>Keep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=10,000</m:t>
                    </m:r>
                  </m:oMath>
                </a14:m>
                <a:endParaRPr lang="en-US" sz="2400" dirty="0" smtClean="0">
                  <a:solidFill>
                    <a:schemeClr val="bg2"/>
                  </a:solidFill>
                </a:endParaRPr>
              </a:p>
              <a:p>
                <a:r>
                  <a:rPr lang="en-US" sz="2400" dirty="0" smtClean="0">
                    <a:solidFill>
                      <a:schemeClr val="bg2"/>
                    </a:solidFill>
                  </a:rPr>
                  <a:t>In Mind Here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56" y="3055203"/>
                <a:ext cx="2483244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3931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26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Looks much like?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Wiggles all random variation?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there are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 = 10,000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 points…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How to assess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&amp;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noise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to understand </a:t>
            </a: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</p:txBody>
      </p:sp>
    </p:spTree>
    <p:extLst>
      <p:ext uri="{BB962C8B-B14F-4D97-AF65-F5344CB8AC3E}">
        <p14:creationId xmlns:p14="http://schemas.microsoft.com/office/powerpoint/2010/main" val="14159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to understand </a:t>
            </a: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Approach:  </a:t>
            </a:r>
            <a:r>
              <a:rPr lang="en-US" altLang="ko-KR" dirty="0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Q-Q envelope plot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Simulate from Theoretical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Dist’n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Samples of same size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About 100 samples gives</a:t>
            </a:r>
          </a:p>
          <a:p>
            <a:pPr lvl="1" algn="ctr"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“good visual impression”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Overlay resulting </a:t>
            </a:r>
            <a:r>
              <a:rPr lang="en-US" altLang="ko-KR" dirty="0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100 QQ-curves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To visually convey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natural sampling variation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84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    departures from line?</a:t>
            </a:r>
          </a:p>
        </p:txBody>
      </p:sp>
      <p:pic>
        <p:nvPicPr>
          <p:cNvPr id="183300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8313"/>
            <a:ext cx="6719888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1714500" y="2247900"/>
            <a:ext cx="4191000" cy="2590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162300" y="2628900"/>
            <a:ext cx="3124200" cy="762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4191000" y="2362200"/>
            <a:ext cx="1905000" cy="76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05400" y="1447800"/>
            <a:ext cx="1905000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2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Envelope Plot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shows: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Departures are significant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Clear these data are not Gaussian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Q-Q plot gives clear indication</a:t>
            </a:r>
          </a:p>
        </p:txBody>
      </p:sp>
    </p:spTree>
    <p:extLst>
      <p:ext uri="{BB962C8B-B14F-4D97-AF65-F5344CB8AC3E}">
        <p14:creationId xmlns:p14="http://schemas.microsoft.com/office/powerpoint/2010/main" val="282007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British Incomes data: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6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6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6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6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65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Sizer2Eg_Incomes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1447799"/>
            <a:ext cx="6629400" cy="49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0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8313"/>
            <a:ext cx="6719888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53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 departures from line?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981200" y="2743200"/>
            <a:ext cx="44196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238500" y="2476500"/>
            <a:ext cx="28956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886201" y="2667000"/>
            <a:ext cx="2438400" cy="3175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5067300" y="1485900"/>
            <a:ext cx="9144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8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Envelope Plot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shows: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Departures are significant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Clear these data are not Gaussian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Recall not so clear from e.g. histogram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Q-Q plot gives clear indication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Envelope plot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reflects </a:t>
            </a:r>
            <a:r>
              <a:rPr lang="en-US" altLang="ko-KR" u="sng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</p:txBody>
      </p:sp>
    </p:spTree>
    <p:extLst>
      <p:ext uri="{BB962C8B-B14F-4D97-AF65-F5344CB8AC3E}">
        <p14:creationId xmlns:p14="http://schemas.microsoft.com/office/powerpoint/2010/main" val="138751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73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Gaussian:    Stays Within Envelope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37783"/>
            <a:ext cx="6720284" cy="51202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3997" y="2133600"/>
            <a:ext cx="30332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As Expected, 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Since This Is 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Null Hypothesis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1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8313"/>
            <a:ext cx="6719888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73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 departures from line?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2171700" y="2628900"/>
            <a:ext cx="4114800" cy="1752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953000" y="1600200"/>
            <a:ext cx="11430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37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Harder to see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clearly there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Conclude non-Gaussian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needed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 = 10,000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 points…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(why bigger sample size was used)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Envelope plot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reflects </a:t>
            </a:r>
            <a:r>
              <a:rPr lang="en-US" altLang="ko-KR" u="sng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u="sng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41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were these distributions?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0.5 N(-1.5,0.75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 + 0.5 N(1.5,0.75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0.4 N(0,1) + 0.3 N(0,0.5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 + 0.3 N(0,0.25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0.7 N(0,1) + 0.3 N(0,0.5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4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 .5 N(-1.5,0.75</a:t>
            </a:r>
            <a:r>
              <a:rPr lang="en-US" altLang="ko-KR" sz="28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 + 0.5 N(1.5,0.75</a:t>
            </a:r>
            <a:r>
              <a:rPr lang="en-US" altLang="ko-KR" sz="28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190468" name="Picture 3" descr="EgQQ1dat4NmixKurv8NormFit-Tur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195877" y="2209800"/>
            <a:ext cx="1918923" cy="1219200"/>
            <a:chOff x="2195877" y="2209800"/>
            <a:chExt cx="1918923" cy="1219200"/>
          </a:xfrm>
        </p:grpSpPr>
        <p:sp>
          <p:nvSpPr>
            <p:cNvPr id="2" name="TextBox 1"/>
            <p:cNvSpPr txBox="1"/>
            <p:nvPr/>
          </p:nvSpPr>
          <p:spPr>
            <a:xfrm>
              <a:off x="2195877" y="2209800"/>
              <a:ext cx="19189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True Density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3124200" y="2671465"/>
              <a:ext cx="152400" cy="75753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495800" y="2209800"/>
            <a:ext cx="2843086" cy="1676400"/>
            <a:chOff x="4495800" y="2209800"/>
            <a:chExt cx="2843086" cy="1676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495800" y="2209800"/>
                  <a:ext cx="284308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D357FF"/>
                      </a:solidFill>
                    </a:rPr>
                    <a:t>Fit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357FF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D357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solidFill>
                                    <a:srgbClr val="D357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D357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rgbClr val="D357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D357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D357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D357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2400" dirty="0" smtClean="0">
                      <a:solidFill>
                        <a:srgbClr val="D357FF"/>
                      </a:solidFill>
                    </a:rPr>
                    <a:t> Density</a:t>
                  </a:r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2209800"/>
                  <a:ext cx="2843086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33" t="-9333" r="-2575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>
              <a:stCxn id="6" idx="2"/>
            </p:cNvCxnSpPr>
            <p:nvPr/>
          </p:nvCxnSpPr>
          <p:spPr>
            <a:xfrm flipH="1">
              <a:off x="5105400" y="2671465"/>
              <a:ext cx="811943" cy="1214735"/>
            </a:xfrm>
            <a:prstGeom prst="straightConnector1">
              <a:avLst/>
            </a:prstGeom>
            <a:ln w="38100">
              <a:solidFill>
                <a:srgbClr val="D357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176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z="2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0.4 N(0,1) + 0.3 N(0,0.5</a:t>
            </a:r>
            <a:r>
              <a:rPr lang="en-US" altLang="ko-KR" sz="20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z="2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 + 0.3 N(0,0.25</a:t>
            </a:r>
            <a:r>
              <a:rPr lang="en-US" altLang="ko-KR" sz="20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z="2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191492" name="Picture 3" descr="EgQQ1dat4NmixKurv8NormFit-Tur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4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</a:t>
            </a: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192516" name="Picture 3" descr="EgQQ1dat2Nmixv8NormFit-Tur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6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0.7 N(0,1) + 0.3 N(0,0.5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193540" name="Picture 3" descr="EgQQ1dat2Nmixv8NormFit-Tur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88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143000"/>
                <a:ext cx="8229600" cy="5105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E.g.  -  Marron &amp; Wand (1992)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Trimodal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#9</a:t>
                </a: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Increasing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Only 1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Signif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Mode</a:t>
                </a: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Now 2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Signif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Modes</a:t>
                </a: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Finally all 3 Modes</a:t>
                </a: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727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143000"/>
                <a:ext cx="8229600" cy="5105400"/>
              </a:xfrm>
              <a:blipFill>
                <a:blip r:embed="rId3"/>
                <a:stretch>
                  <a:fillRect l="-1852" t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3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3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3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3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3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3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37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2738" name="Picture 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9813" r="6316"/>
          <a:stretch>
            <a:fillRect/>
          </a:stretch>
        </p:blipFill>
        <p:spPr>
          <a:xfrm>
            <a:off x="5275263" y="1741488"/>
            <a:ext cx="3597275" cy="5497512"/>
          </a:xfrm>
          <a:noFill/>
        </p:spPr>
      </p:pic>
      <p:sp>
        <p:nvSpPr>
          <p:cNvPr id="72739" name="Line 36"/>
          <p:cNvSpPr>
            <a:spLocks noChangeShapeType="1"/>
          </p:cNvSpPr>
          <p:nvPr/>
        </p:nvSpPr>
        <p:spPr bwMode="auto">
          <a:xfrm flipV="1">
            <a:off x="4267200" y="2667000"/>
            <a:ext cx="3733800" cy="685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40" name="Line 37"/>
          <p:cNvSpPr>
            <a:spLocks noChangeShapeType="1"/>
          </p:cNvSpPr>
          <p:nvPr/>
        </p:nvSpPr>
        <p:spPr bwMode="auto">
          <a:xfrm flipV="1">
            <a:off x="4495800" y="4343400"/>
            <a:ext cx="3505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41" name="Line 38"/>
          <p:cNvSpPr>
            <a:spLocks noChangeShapeType="1"/>
          </p:cNvSpPr>
          <p:nvPr/>
        </p:nvSpPr>
        <p:spPr bwMode="auto">
          <a:xfrm>
            <a:off x="4038600" y="5257800"/>
            <a:ext cx="4038600" cy="914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</a:t>
            </a:r>
            <a:r>
              <a:rPr lang="en-US" altLang="ko-KR" dirty="0" smtClean="0">
                <a:solidFill>
                  <a:schemeClr val="bg1"/>
                </a:solidFill>
                <a:latin typeface="Arial" charset="0"/>
                <a:ea typeface="Gulim" pitchFamily="34" charset="-127"/>
                <a:cs typeface="Arial" charset="0"/>
              </a:rPr>
              <a:t>Envelope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Plots</a:t>
            </a:r>
          </a:p>
        </p:txBody>
      </p:sp>
      <p:sp>
        <p:nvSpPr>
          <p:cNvPr id="297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Marron’s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Software:</a:t>
            </a:r>
          </a:p>
          <a:p>
            <a:pPr algn="ctr"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qqLM.m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 General Directory</a:t>
            </a:r>
          </a:p>
        </p:txBody>
      </p:sp>
    </p:spTree>
    <p:extLst>
      <p:ext uri="{BB962C8B-B14F-4D97-AF65-F5344CB8AC3E}">
        <p14:creationId xmlns:p14="http://schemas.microsoft.com/office/powerpoint/2010/main" val="31675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err="1"/>
              <a:t>Wongkyung</a:t>
            </a:r>
            <a:r>
              <a:rPr lang="en-US" dirty="0"/>
              <a:t> Jang: </a:t>
            </a: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/>
              <a:t>OODA in Human-Computer </a:t>
            </a:r>
            <a:r>
              <a:rPr lang="en-US" dirty="0" smtClean="0"/>
              <a:t>Interaction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 err="1" smtClean="0"/>
              <a:t>Bohan</a:t>
            </a:r>
            <a:r>
              <a:rPr lang="en-US" dirty="0" smtClean="0"/>
              <a:t> </a:t>
            </a:r>
            <a:r>
              <a:rPr lang="en-US" dirty="0"/>
              <a:t>Li: </a:t>
            </a: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Introduction </a:t>
            </a:r>
            <a:r>
              <a:rPr lang="en-US" dirty="0"/>
              <a:t>to Word </a:t>
            </a:r>
            <a:r>
              <a:rPr lang="en-US" dirty="0" smtClean="0"/>
              <a:t>Segmentation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 smtClean="0"/>
              <a:t>Andrew </a:t>
            </a:r>
            <a:r>
              <a:rPr lang="en-US" dirty="0"/>
              <a:t>Marron: </a:t>
            </a: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Kidney </a:t>
            </a:r>
            <a:r>
              <a:rPr lang="en-US" dirty="0"/>
              <a:t>Function Methylation Data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0706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24091</TotalTime>
  <Words>1977</Words>
  <Application>Microsoft Office PowerPoint</Application>
  <PresentationFormat>On-screen Show (4:3)</PresentationFormat>
  <Paragraphs>673</Paragraphs>
  <Slides>91</Slides>
  <Notes>82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91</vt:i4>
      </vt:variant>
    </vt:vector>
  </HeadingPairs>
  <TitlesOfParts>
    <vt:vector size="104" baseType="lpstr">
      <vt:lpstr>Arial Unicode MS</vt:lpstr>
      <vt:lpstr>Gulim</vt:lpstr>
      <vt:lpstr>Gulim</vt:lpstr>
      <vt:lpstr>맑은 고딕</vt:lpstr>
      <vt:lpstr>Arial</vt:lpstr>
      <vt:lpstr>Cambria Math</vt:lpstr>
      <vt:lpstr>Tahoma</vt:lpstr>
      <vt:lpstr>Times New Roman</vt:lpstr>
      <vt:lpstr>Wingdings</vt:lpstr>
      <vt:lpstr>2_Default Design</vt:lpstr>
      <vt:lpstr>1_Default Design</vt:lpstr>
      <vt:lpstr>7_Default Design</vt:lpstr>
      <vt:lpstr>13_Default Design</vt:lpstr>
      <vt:lpstr>Statistical Smoothing</vt:lpstr>
      <vt:lpstr>Scatterplot Smoothing</vt:lpstr>
      <vt:lpstr>Scatterplot Smoothing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Dependent SiZer</vt:lpstr>
      <vt:lpstr>Dep’ent SiZer : 2002 Apr 13 Sat 1 pm – 3 pm </vt:lpstr>
      <vt:lpstr>Dep’ent SiZer : 2002 Apr 13 Sat 1 pm – 3 pm </vt:lpstr>
      <vt:lpstr>Dep’ent SiZer : 2002 Apr 13 Sat 1 pm – 3 pm </vt:lpstr>
      <vt:lpstr>Zoomed view (to red region, i.e. “flat top”)</vt:lpstr>
      <vt:lpstr>Zoomed view (to red region, i.e. “flat top”)</vt:lpstr>
      <vt:lpstr>Further Zoom:  finds very  periodic behavior!</vt:lpstr>
      <vt:lpstr>Possible Physical Explanation</vt:lpstr>
      <vt:lpstr>SiZer Background</vt:lpstr>
      <vt:lpstr>SiZer Background</vt:lpstr>
      <vt:lpstr>SiZer Overview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Statistical Smoothing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ROC Curve</vt:lpstr>
      <vt:lpstr>ROC Curve</vt:lpstr>
      <vt:lpstr>ROC Curve</vt:lpstr>
      <vt:lpstr>ROC Curve – CDF View</vt:lpstr>
      <vt:lpstr>ROC Curve – CDF View</vt:lpstr>
      <vt:lpstr>ROC Curve – CDF View</vt:lpstr>
      <vt:lpstr>ROC Curve – CDF View</vt:lpstr>
      <vt:lpstr>ROC Curve – CDF View</vt:lpstr>
      <vt:lpstr>ROC Curve – CDF View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Alternate Viewpoints</vt:lpstr>
      <vt:lpstr>Alternate Terminology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Envelope Plots</vt:lpstr>
      <vt:lpstr>Participant Presentation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577</cp:revision>
  <dcterms:created xsi:type="dcterms:W3CDTF">2001-06-08T01:38:43Z</dcterms:created>
  <dcterms:modified xsi:type="dcterms:W3CDTF">2019-11-19T19:03:45Z</dcterms:modified>
</cp:coreProperties>
</file>