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80"/>
  </p:notesMasterIdLst>
  <p:sldIdLst>
    <p:sldId id="360" r:id="rId3"/>
    <p:sldId id="364" r:id="rId4"/>
    <p:sldId id="416" r:id="rId5"/>
    <p:sldId id="420" r:id="rId6"/>
    <p:sldId id="421" r:id="rId7"/>
    <p:sldId id="426" r:id="rId8"/>
    <p:sldId id="436" r:id="rId9"/>
    <p:sldId id="438" r:id="rId10"/>
    <p:sldId id="447" r:id="rId11"/>
    <p:sldId id="448" r:id="rId12"/>
    <p:sldId id="455" r:id="rId13"/>
    <p:sldId id="456" r:id="rId14"/>
    <p:sldId id="457" r:id="rId15"/>
    <p:sldId id="458" r:id="rId16"/>
    <p:sldId id="459" r:id="rId17"/>
    <p:sldId id="460" r:id="rId18"/>
    <p:sldId id="470" r:id="rId19"/>
    <p:sldId id="471" r:id="rId20"/>
    <p:sldId id="472" r:id="rId21"/>
    <p:sldId id="473" r:id="rId22"/>
    <p:sldId id="474" r:id="rId23"/>
    <p:sldId id="487" r:id="rId24"/>
    <p:sldId id="560" r:id="rId25"/>
    <p:sldId id="486" r:id="rId26"/>
    <p:sldId id="475" r:id="rId27"/>
    <p:sldId id="485" r:id="rId28"/>
    <p:sldId id="488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9" r:id="rId39"/>
    <p:sldId id="490" r:id="rId40"/>
    <p:sldId id="277" r:id="rId41"/>
    <p:sldId id="491" r:id="rId42"/>
    <p:sldId id="278" r:id="rId43"/>
    <p:sldId id="279" r:id="rId44"/>
    <p:sldId id="280" r:id="rId45"/>
    <p:sldId id="492" r:id="rId46"/>
    <p:sldId id="493" r:id="rId47"/>
    <p:sldId id="494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561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597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CF5FF"/>
    <a:srgbClr val="C8FFFF"/>
    <a:srgbClr val="96F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51" autoAdjust="0"/>
  </p:normalViewPr>
  <p:slideViewPr>
    <p:cSldViewPr>
      <p:cViewPr varScale="1">
        <p:scale>
          <a:sx n="99" d="100"/>
          <a:sy n="99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99547-DE03-4B01-847E-E9A3703838F3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611F1-CD82-4E76-8083-674268DB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0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9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54999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041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73958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1401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92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54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2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04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B80B6DE-4151-439A-A75A-5EEB9E7788E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19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21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9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2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8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20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60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02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57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33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5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2F7DB9-800D-4538-925B-A80C4C8DA7F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41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85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72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02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92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8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74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51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05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36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5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74DCAE1-4A9C-432B-A816-1CB2FE65045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895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72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96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746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55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591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7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058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963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989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8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12E5BE-0AA1-4C91-8DE9-705B8BF9C07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708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3679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665119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DDD64-6C2E-48C4-9BEE-D1DB14796AF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308988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B7449-5F0E-4E0A-AE58-802A8745854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846410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543566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249579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820935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68979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302225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A1402-0624-4340-908F-781EF052D1A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1678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8E9D41-4C03-4DA0-A0E9-48D62771AB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879939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F67D4B-14F2-410E-8A70-C96E5F7FCA5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502392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2C37-98D1-48E4-A741-B1DB85C4886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42342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26CB7-7F77-4583-BEA9-9373D6B8DD8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723966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E570A-8DAF-4C6D-A84E-4EFF7486472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895869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152321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275508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1664E-F885-438C-B1AD-7CD9C03CF46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436137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BC563-019E-4E48-8E35-1FCCE98EBB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664132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1BF6E-6298-4931-951F-18D88AC8BD8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938512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5687A-746C-42D1-8166-77D73747538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999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977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55930-FFE4-4C71-831A-A233FEFB4E6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747189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23CEF-E768-4970-B38A-A3CAE57EF3F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9221150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1C656-8FE0-4F8E-BB9A-4CA7FFED0F9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188372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597826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557606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92456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7172739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71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2198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1207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4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3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1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7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31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538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163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447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07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82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0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431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868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691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905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493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46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9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3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6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45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 labels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 b="-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7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11967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While Result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There Are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Computational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Considerations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Vertical Axis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Dendogram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Based on: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Distance Metric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Ǝ  many,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…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 Function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(Reflects Clustering Type)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00B050"/>
                </a:solidFill>
              </a:rPr>
              <a:t>A </a:t>
            </a:r>
            <a:r>
              <a:rPr lang="en-US" sz="4800" u="sng" dirty="0" smtClean="0">
                <a:solidFill>
                  <a:srgbClr val="00B050"/>
                </a:solidFill>
              </a:rPr>
              <a:t>Lot</a:t>
            </a:r>
            <a:r>
              <a:rPr lang="en-US" sz="4800" dirty="0" smtClean="0">
                <a:solidFill>
                  <a:srgbClr val="00B050"/>
                </a:solidFill>
              </a:rPr>
              <a:t> of “Art” Involved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Variation: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Put on scale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proportions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(i.e. in  [0,1])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By dividing “within class SS”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by “overall SS”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 Index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000" y="1066333"/>
            <a:ext cx="6629400" cy="4115267"/>
            <a:chOff x="2286000" y="1066333"/>
            <a:chExt cx="6629400" cy="4115267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9999" t="8234" r="10908" b="52934"/>
            <a:stretch>
              <a:fillRect/>
            </a:stretch>
          </p:blipFill>
          <p:spPr bwMode="auto">
            <a:xfrm>
              <a:off x="2286000" y="1066333"/>
              <a:ext cx="6629400" cy="251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5181600" y="3048000"/>
              <a:ext cx="1828800" cy="2133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267200" y="2514600"/>
              <a:ext cx="457200" cy="1752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3733800" y="3200400"/>
              <a:ext cx="5334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2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From Before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(When Studying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Kernel PCA)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Long Thin Cluster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Close Round Clusters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Outliers or Clusters???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0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Ward’s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Likes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Balanced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2" t="4391" r="17044" b="25006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Linkages:  Distances Between Clusters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3733800"/>
            <a:ext cx="5493812" cy="2514600"/>
            <a:chOff x="1295400" y="3733800"/>
            <a:chExt cx="5493812" cy="2514600"/>
          </a:xfrm>
        </p:grpSpPr>
        <p:cxnSp>
          <p:nvCxnSpPr>
            <p:cNvPr id="18" name="Straight Connector 17"/>
            <p:cNvCxnSpPr>
              <a:stCxn id="2" idx="2"/>
              <a:endCxn id="8" idx="6"/>
            </p:cNvCxnSpPr>
            <p:nvPr/>
          </p:nvCxnSpPr>
          <p:spPr>
            <a:xfrm>
              <a:off x="2362200" y="4191000"/>
              <a:ext cx="2133600" cy="2286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2"/>
              <a:endCxn id="9" idx="6"/>
            </p:cNvCxnSpPr>
            <p:nvPr/>
          </p:nvCxnSpPr>
          <p:spPr>
            <a:xfrm flipV="1">
              <a:off x="2971800" y="4114800"/>
              <a:ext cx="2514600" cy="5334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7"/>
            </p:cNvCxnSpPr>
            <p:nvPr/>
          </p:nvCxnSpPr>
          <p:spPr>
            <a:xfrm flipV="1">
              <a:off x="3101882" y="3733800"/>
              <a:ext cx="1660618" cy="860518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2"/>
              <a:endCxn id="8" idx="6"/>
            </p:cNvCxnSpPr>
            <p:nvPr/>
          </p:nvCxnSpPr>
          <p:spPr>
            <a:xfrm flipV="1">
              <a:off x="2971800" y="4419600"/>
              <a:ext cx="1524000" cy="2286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" idx="2"/>
              <a:endCxn id="9" idx="6"/>
            </p:cNvCxnSpPr>
            <p:nvPr/>
          </p:nvCxnSpPr>
          <p:spPr>
            <a:xfrm flipV="1">
              <a:off x="2362200" y="4114800"/>
              <a:ext cx="3124200" cy="762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2" idx="2"/>
              <a:endCxn id="7" idx="6"/>
            </p:cNvCxnSpPr>
            <p:nvPr/>
          </p:nvCxnSpPr>
          <p:spPr>
            <a:xfrm flipV="1">
              <a:off x="2362200" y="3733800"/>
              <a:ext cx="2438400" cy="4572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295400" y="5663625"/>
              <a:ext cx="5493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Based on </a:t>
              </a:r>
              <a:r>
                <a:rPr lang="en-US" sz="3200" i="1" dirty="0" smtClean="0">
                  <a:solidFill>
                    <a:schemeClr val="bg2"/>
                  </a:solidFill>
                </a:rPr>
                <a:t>Pairwise</a:t>
              </a:r>
              <a:r>
                <a:rPr lang="en-US" sz="3200" dirty="0" smtClean="0">
                  <a:solidFill>
                    <a:schemeClr val="bg2"/>
                  </a:solidFill>
                </a:rPr>
                <a:t> Distances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0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     (Cut at 4 Clusters)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Max Pairwise Dist.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     (Cut at 4 Clusters)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Clusters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Avoid Far Away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Members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04" t="4431" r="19883" b="23279"/>
          <a:stretch/>
        </p:blipFill>
        <p:spPr>
          <a:xfrm>
            <a:off x="4724400" y="2362200"/>
            <a:ext cx="441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Average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     (Cut at 4 Clusters)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Avg. Pairwise Dist.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Average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     (Cut at 4 Clusters)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Allows Outliers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 Split Off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Still Groups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Round Clusters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     (Cut at 4 Clusters)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Min Pairwise Dist.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     (Cut at 4 Clusters)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Gives Intuitively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Natural Result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Good 2-d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Dendrogram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046" t="8068" r="6627" b="6129"/>
          <a:stretch/>
        </p:blipFill>
        <p:spPr>
          <a:xfrm>
            <a:off x="1524000" y="2008908"/>
            <a:ext cx="6096000" cy="484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651" y="3447871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Reveals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Ordering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Of Clusters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3500" y="4086225"/>
            <a:ext cx="3776996" cy="2681169"/>
            <a:chOff x="5353500" y="4086225"/>
            <a:chExt cx="3776996" cy="2681169"/>
          </a:xfrm>
        </p:grpSpPr>
        <p:sp>
          <p:nvSpPr>
            <p:cNvPr id="2" name="TextBox 1"/>
            <p:cNvSpPr txBox="1"/>
            <p:nvPr/>
          </p:nvSpPr>
          <p:spPr>
            <a:xfrm>
              <a:off x="5353500" y="5936397"/>
              <a:ext cx="3776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Curve Shows CI for Many 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Reasonable </a:t>
              </a:r>
              <a:r>
                <a:rPr lang="en-US" dirty="0" err="1" smtClean="0">
                  <a:solidFill>
                    <a:srgbClr val="FF0000"/>
                  </a:solidFill>
                </a:rPr>
                <a:t>Clusterings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6019802" y="4086225"/>
              <a:ext cx="1222196" cy="1850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38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Single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     (Cut at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Clusters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Groups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Closest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Example,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Euclidean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Single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     (Cut at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5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Clusters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Splits Long Cluster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Finds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Gap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Cut In Half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2-d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Toy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b="0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Distance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Linkage     (Cut at 4 Clusters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Rather Similar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This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2-d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Example,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Spearman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Yuck!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Distances Matter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Example,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Cosine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Think “Angle In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Polar Coordinates”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14707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562600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</a:rPr>
              <a:t>Poor Choice</a:t>
            </a:r>
            <a:endParaRPr lang="en-US" sz="3200" i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5108" y="4343400"/>
            <a:ext cx="8095492" cy="2057400"/>
            <a:chOff x="515108" y="4343400"/>
            <a:chExt cx="8095492" cy="2057400"/>
          </a:xfrm>
        </p:grpSpPr>
        <p:sp>
          <p:nvSpPr>
            <p:cNvPr id="3" name="TextBox 2"/>
            <p:cNvSpPr txBox="1"/>
            <p:nvPr/>
          </p:nvSpPr>
          <p:spPr>
            <a:xfrm>
              <a:off x="515108" y="4343400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Depends On Center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343400" y="4648200"/>
              <a:ext cx="4267200" cy="1752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83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Example,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Cosine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Better When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Centering At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Mean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Still Not Great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2" r="17044" b="14709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Example,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Cosine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Careful Choice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Gives Good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Result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2" r="17044" b="14708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2551176"/>
            <a:ext cx="8686800" cy="3965448"/>
            <a:chOff x="152400" y="2551176"/>
            <a:chExt cx="8686800" cy="3965448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4953000"/>
              <a:ext cx="26516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Think </a:t>
              </a:r>
              <a:r>
                <a:rPr lang="en-US" i="1" dirty="0" smtClean="0">
                  <a:solidFill>
                    <a:srgbClr val="000000"/>
                  </a:solidFill>
                </a:rPr>
                <a:t>Sectors</a:t>
              </a:r>
              <a:r>
                <a:rPr lang="en-US" dirty="0" smtClean="0">
                  <a:solidFill>
                    <a:srgbClr val="000000"/>
                  </a:solidFill>
                </a:rPr>
                <a:t> in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Polar Coordinates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 flipV="1">
              <a:off x="7239000" y="2551176"/>
              <a:ext cx="685800" cy="1524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924800" y="4078224"/>
              <a:ext cx="914400" cy="381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724400" y="4078224"/>
              <a:ext cx="3200400" cy="2438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790688" y="4078224"/>
              <a:ext cx="152400" cy="21336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61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Example,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Cosine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Revisit Mean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Centering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With Sectors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2" r="17044" b="14709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4800600" y="3505200"/>
            <a:ext cx="1981200" cy="1371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77000" y="4800600"/>
            <a:ext cx="304800" cy="1524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81800" y="3733800"/>
            <a:ext cx="2209800" cy="1143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81800" y="2438400"/>
            <a:ext cx="533400" cy="2438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Toy Example,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Cosine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Revisit Bad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Centering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With Sectors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14707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7086600" y="2438400"/>
            <a:ext cx="1676400" cy="403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267200" y="5029200"/>
            <a:ext cx="4572000" cy="14478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91000" y="5638800"/>
            <a:ext cx="4572000" cy="838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Geometry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From Origin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From Each Other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Angles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(Expect A Different Story?)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8072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1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Peels Off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One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A Time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Usually Less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419600" y="1981200"/>
            <a:ext cx="3505200" cy="1981200"/>
            <a:chOff x="4419600" y="1981200"/>
            <a:chExt cx="3505200" cy="1981200"/>
          </a:xfrm>
        </p:grpSpPr>
        <p:sp>
          <p:nvSpPr>
            <p:cNvPr id="3" name="TextBox 2"/>
            <p:cNvSpPr txBox="1"/>
            <p:nvPr/>
          </p:nvSpPr>
          <p:spPr>
            <a:xfrm>
              <a:off x="4419600" y="1981200"/>
              <a:ext cx="21972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Explore These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Farthest Three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629400" y="2819400"/>
              <a:ext cx="12954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26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PCA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Blacks Are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Outliers?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43400" y="3048000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Clear Patterns?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512403"/>
            <a:ext cx="2743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“Larger Variation”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Dir’ns</a:t>
            </a:r>
            <a:r>
              <a:rPr lang="en-US" dirty="0" smtClean="0">
                <a:solidFill>
                  <a:schemeClr val="bg1"/>
                </a:solidFill>
              </a:rPr>
              <a:t> Feel Groups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Linkage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 Outlier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Impression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Outliers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76600" y="3805535"/>
            <a:ext cx="466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Recall HDLSS Space Is </a:t>
            </a:r>
            <a:r>
              <a:rPr lang="en-US" u="sng" dirty="0" smtClean="0">
                <a:solidFill>
                  <a:schemeClr val="bg1"/>
                </a:solidFill>
              </a:rPr>
              <a:t>Very Big</a:t>
            </a:r>
            <a:endParaRPr lang="en-US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4948535"/>
                <a:ext cx="6030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Many Interesting Directions Besides PCs</a:t>
                </a:r>
                <a:endParaRPr lang="en-US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48535"/>
                <a:ext cx="6030818" cy="461665"/>
              </a:xfrm>
              <a:prstGeom prst="rect">
                <a:avLst/>
              </a:prstGeom>
              <a:blipFill>
                <a:blip r:embed="rId5"/>
                <a:stretch>
                  <a:fillRect l="-101" t="-9211" r="-50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3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Average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Get More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Grouping,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Lower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Singletons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More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Grouping,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Singletons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Lower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25435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Explore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PCA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86735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But Mostly in Higher PCs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3657600"/>
            <a:ext cx="7315200" cy="2061865"/>
            <a:chOff x="381000" y="3657600"/>
            <a:chExt cx="7315200" cy="2061865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5257800"/>
              <a:ext cx="3208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Some Patterns Visible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V="1">
              <a:off x="3589764" y="3657600"/>
              <a:ext cx="4106436" cy="18310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2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 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MDs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3429000"/>
            <a:ext cx="3505200" cy="1680865"/>
            <a:chOff x="228600" y="3429000"/>
            <a:chExt cx="3505200" cy="1680865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4648200"/>
              <a:ext cx="2513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Good Separation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2742430" y="3429000"/>
              <a:ext cx="991370" cy="14500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47311" y="4038600"/>
            <a:ext cx="1691489" cy="2743200"/>
            <a:chOff x="3947311" y="4038600"/>
            <a:chExt cx="1691489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3947311" y="6320135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MD spread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838701" y="3771901"/>
              <a:ext cx="457200" cy="990598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6" idx="0"/>
              <a:endCxn id="9" idx="1"/>
            </p:cNvCxnSpPr>
            <p:nvPr/>
          </p:nvCxnSpPr>
          <p:spPr>
            <a:xfrm flipV="1">
              <a:off x="4793056" y="4495800"/>
              <a:ext cx="274245" cy="18243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647241" y="5181600"/>
            <a:ext cx="2048959" cy="1604665"/>
            <a:chOff x="5647241" y="5181600"/>
            <a:chExt cx="2048959" cy="1604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47241" y="6324600"/>
                  <a:ext cx="20489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dirty="0" smtClean="0">
                      <a:solidFill>
                        <a:schemeClr val="bg2"/>
                      </a:solidFill>
                    </a:rPr>
                    <a:t>PC spread</a:t>
                  </a:r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241" y="6324600"/>
                  <a:ext cx="20489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97" t="-9333" r="-3561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/>
            <p:cNvSpPr/>
            <p:nvPr/>
          </p:nvSpPr>
          <p:spPr>
            <a:xfrm rot="16200000">
              <a:off x="6210301" y="4914901"/>
              <a:ext cx="457200" cy="990598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7" idx="0"/>
              <a:endCxn id="12" idx="1"/>
            </p:cNvCxnSpPr>
            <p:nvPr/>
          </p:nvCxnSpPr>
          <p:spPr>
            <a:xfrm flipH="1" flipV="1">
              <a:off x="6438901" y="5638800"/>
              <a:ext cx="232820" cy="6858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71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Likes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Balanced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Sizes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Once Again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Very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Apparent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Mean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Differences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Great Separation,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Slightly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BetterThan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Complete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 mins can be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hard to find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iterative procedures can “get stuck”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5782270"/>
            <a:ext cx="2604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Common, But Slippery, 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Approach: Many 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Random Restarts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Linkage Observations: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Single Linkage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Useful in Low 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Peels Off Singleton’s in High 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Average Linkage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Generally In Between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Ward’s Linkage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Likes Balanced Cluster Sizes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Often Useful in High d</a:t>
            </a:r>
          </a:p>
          <a:p>
            <a:pPr marL="0" indent="0" algn="ctr" eaLnBrk="1" hangingPunct="1">
              <a:buNone/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Every Dog Has His Day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38600" y="3752671"/>
            <a:ext cx="4876800" cy="1200329"/>
            <a:chOff x="4038600" y="3752671"/>
            <a:chExt cx="4876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6246080" y="3752671"/>
              <a:ext cx="2669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Complete Linkage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Is Close, But Not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Quite as Good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038600" y="4343400"/>
              <a:ext cx="22098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35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46482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Statistical </a:t>
                </a:r>
                <a:r>
                  <a:rPr lang="en-US" altLang="ko-KR" sz="3600" dirty="0" smtClean="0">
                    <a:solidFill>
                      <a:srgbClr val="3333FF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Sig</a:t>
                </a:r>
                <a:r>
                  <a:rPr lang="en-US" altLang="ko-KR" sz="36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nificance of </a:t>
                </a:r>
                <a:r>
                  <a:rPr lang="en-US" altLang="ko-KR" sz="3600" dirty="0" smtClean="0">
                    <a:solidFill>
                      <a:srgbClr val="3333FF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Clust</a:t>
                </a:r>
                <a:r>
                  <a:rPr lang="en-US" altLang="ko-KR" sz="36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ers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 </a:t>
                </a:r>
                <a:r>
                  <a:rPr lang="en-US" altLang="ko-KR" sz="3600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sz="36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is a cluster “really there”?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(Simpler Version of “What is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</m:oMath>
                </a14:m>
                <a:r>
                  <a:rPr lang="en-US" altLang="ko-KR" sz="36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?”)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Liu et al (2007), Huang et al (2014)</a:t>
                </a: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4648200"/>
              </a:xfrm>
              <a:blipFill>
                <a:blip r:embed="rId3"/>
                <a:stretch>
                  <a:fillRect l="-2195" t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8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Common Genomic Analytic Approach:  Clustering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0596" r="4507" b="4578"/>
          <a:stretch>
            <a:fillRect/>
          </a:stretch>
        </p:blipFill>
        <p:spPr bwMode="auto">
          <a:xfrm>
            <a:off x="3810000" y="1371600"/>
            <a:ext cx="51720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6231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Perou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 (2000)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= 1161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Zoomed to “relevant”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 subsets</a:t>
            </a:r>
          </a:p>
        </p:txBody>
      </p:sp>
      <p:cxnSp>
        <p:nvCxnSpPr>
          <p:cNvPr id="153605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527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7400" y="4800600"/>
            <a:ext cx="2590800" cy="12192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7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790700" y="3162300"/>
            <a:ext cx="29718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8" name="Straight Connector 13"/>
          <p:cNvCxnSpPr>
            <a:cxnSpLocks noChangeShapeType="1"/>
          </p:cNvCxnSpPr>
          <p:nvPr/>
        </p:nvCxnSpPr>
        <p:spPr bwMode="auto">
          <a:xfrm rot="16200000" flipV="1">
            <a:off x="4191000" y="2590800"/>
            <a:ext cx="2667000" cy="2667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9" name="Straight Connector 14"/>
          <p:cNvCxnSpPr>
            <a:cxnSpLocks noChangeShapeType="1"/>
          </p:cNvCxnSpPr>
          <p:nvPr/>
        </p:nvCxnSpPr>
        <p:spPr bwMode="auto">
          <a:xfrm flipV="1">
            <a:off x="4191000" y="2438400"/>
            <a:ext cx="2667000" cy="152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0" name="Straight Connector 15"/>
          <p:cNvCxnSpPr>
            <a:cxnSpLocks noChangeShapeType="1"/>
          </p:cNvCxnSpPr>
          <p:nvPr/>
        </p:nvCxnSpPr>
        <p:spPr bwMode="auto">
          <a:xfrm>
            <a:off x="4191000" y="5029200"/>
            <a:ext cx="26670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1" name="Straight Connector 16"/>
          <p:cNvCxnSpPr>
            <a:cxnSpLocks noChangeShapeType="1"/>
          </p:cNvCxnSpPr>
          <p:nvPr/>
        </p:nvCxnSpPr>
        <p:spPr bwMode="auto">
          <a:xfrm>
            <a:off x="4191000" y="5029200"/>
            <a:ext cx="2667000" cy="457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2" name="Straight Connector 17"/>
          <p:cNvCxnSpPr>
            <a:cxnSpLocks noChangeShapeType="1"/>
          </p:cNvCxnSpPr>
          <p:nvPr/>
        </p:nvCxnSpPr>
        <p:spPr bwMode="auto">
          <a:xfrm flipV="1">
            <a:off x="2362200" y="5029200"/>
            <a:ext cx="18288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75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6114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from 8/29/19 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64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34133" y="6019800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 to Larger Sample Sizes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8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tests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critical point is: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result implies about clusters</a:t>
            </a:r>
          </a:p>
        </p:txBody>
      </p:sp>
    </p:spTree>
    <p:extLst>
      <p:ext uri="{BB962C8B-B14F-4D97-AF65-F5344CB8AC3E}">
        <p14:creationId xmlns:p14="http://schemas.microsoft.com/office/powerpoint/2010/main" val="39135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Population Difference Tests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cannot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indicate clustering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Observation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Data 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(Clearly 1 Cluster!)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Assign Extreme Labels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by clustering)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Subpopulations are </a:t>
            </a:r>
            <a:r>
              <a:rPr lang="en-US" altLang="ko-KR" sz="3600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signif’ly</a:t>
            </a:r>
            <a:r>
              <a:rPr lang="en-US" altLang="ko-KR" sz="3600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different</a:t>
            </a:r>
          </a:p>
        </p:txBody>
      </p:sp>
    </p:spTree>
    <p:extLst>
      <p:ext uri="{BB962C8B-B14F-4D97-AF65-F5344CB8AC3E}">
        <p14:creationId xmlns:p14="http://schemas.microsoft.com/office/powerpoint/2010/main" val="23995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295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962400"/>
            <a:ext cx="84582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Clearly only 1 Cluster in this Example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looks different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T-test indicates 2 clusters in data</a:t>
            </a:r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5052" r="11598" b="49258"/>
          <a:stretch>
            <a:fillRect/>
          </a:stretch>
        </p:blipFill>
        <p:spPr>
          <a:xfrm>
            <a:off x="1295400" y="1295400"/>
            <a:ext cx="6781800" cy="2784475"/>
          </a:xfrm>
          <a:noFill/>
        </p:spPr>
      </p:pic>
      <p:grpSp>
        <p:nvGrpSpPr>
          <p:cNvPr id="3" name="Group 2"/>
          <p:cNvGrpSpPr/>
          <p:nvPr/>
        </p:nvGrpSpPr>
        <p:grpSpPr>
          <a:xfrm>
            <a:off x="304800" y="909935"/>
            <a:ext cx="4783554" cy="1071265"/>
            <a:chOff x="304800" y="909935"/>
            <a:chExt cx="4783554" cy="1071265"/>
          </a:xfrm>
        </p:grpSpPr>
        <p:sp>
          <p:nvSpPr>
            <p:cNvPr id="157701" name="Line 5"/>
            <p:cNvSpPr>
              <a:spLocks noChangeShapeType="1"/>
            </p:cNvSpPr>
            <p:nvPr/>
          </p:nvSpPr>
          <p:spPr bwMode="auto">
            <a:xfrm flipH="1">
              <a:off x="3505200" y="1295400"/>
              <a:ext cx="914400" cy="685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909935"/>
              <a:ext cx="4783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Contrast: Random Labelled </a:t>
              </a:r>
              <a:r>
                <a:rPr lang="en-US" dirty="0" smtClean="0">
                  <a:solidFill>
                    <a:srgbClr val="00B050"/>
                  </a:solidFill>
                </a:rPr>
                <a:t>T-stat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2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66412" y="2353270"/>
            <a:ext cx="1210588" cy="1609130"/>
            <a:chOff x="5266412" y="2353270"/>
            <a:chExt cx="1210588" cy="1609130"/>
          </a:xfrm>
        </p:grpSpPr>
        <p:sp>
          <p:nvSpPr>
            <p:cNvPr id="2" name="TextBox 1"/>
            <p:cNvSpPr txBox="1"/>
            <p:nvPr/>
          </p:nvSpPr>
          <p:spPr>
            <a:xfrm>
              <a:off x="5266412" y="2353270"/>
              <a:ext cx="1210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Global CI</a:t>
              </a:r>
            </a:p>
            <a:p>
              <a:r>
                <a:rPr lang="en-US" sz="1800" dirty="0" smtClean="0">
                  <a:solidFill>
                    <a:srgbClr val="000000"/>
                  </a:solidFill>
                </a:rPr>
                <a:t>Minimum</a:t>
              </a:r>
            </a:p>
            <a:p>
              <a:r>
                <a:rPr lang="en-US" sz="1800" dirty="0" smtClean="0">
                  <a:solidFill>
                    <a:srgbClr val="000000"/>
                  </a:solidFill>
                </a:rPr>
                <a:t>Now Here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2" idx="2"/>
            </p:cNvCxnSpPr>
            <p:nvPr/>
          </p:nvCxnSpPr>
          <p:spPr>
            <a:xfrm flipH="1">
              <a:off x="5486400" y="3276600"/>
              <a:ext cx="385306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83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there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a new approach to study clusters</a:t>
            </a:r>
          </a:p>
        </p:txBody>
      </p:sp>
    </p:spTree>
    <p:extLst>
      <p:ext uri="{BB962C8B-B14F-4D97-AF65-F5344CB8AC3E}">
        <p14:creationId xmlns:p14="http://schemas.microsoft.com/office/powerpoint/2010/main" val="28581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2016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28797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Measure of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non-</a:t>
                </a:r>
                <a:r>
                  <a:rPr lang="en-US" altLang="ko-KR" i="1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Gaussianity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2-means Cluster Index: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“Within Class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  / “Total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81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4"/>
                <a:stretch>
                  <a:fillRect l="-1834" t="-1390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3200400"/>
            <a:ext cx="5410200" cy="2209800"/>
            <a:chOff x="304800" y="3200400"/>
            <a:chExt cx="5410200" cy="2209800"/>
          </a:xfrm>
        </p:grpSpPr>
        <p:cxnSp>
          <p:nvCxnSpPr>
            <p:cNvPr id="820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505200" y="3200400"/>
              <a:ext cx="22098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TextBox 3"/>
            <p:cNvSpPr txBox="1"/>
            <p:nvPr/>
          </p:nvSpPr>
          <p:spPr>
            <a:xfrm>
              <a:off x="304800" y="4825425"/>
              <a:ext cx="3260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Class Index Sets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4696" y="3124200"/>
            <a:ext cx="2553904" cy="2261175"/>
            <a:chOff x="5294696" y="3124200"/>
            <a:chExt cx="2553904" cy="2261175"/>
          </a:xfrm>
        </p:grpSpPr>
        <p:cxnSp>
          <p:nvCxnSpPr>
            <p:cNvPr id="8201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7315200" y="3124200"/>
              <a:ext cx="5334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5294696" y="4800600"/>
              <a:ext cx="2553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Class </a:t>
              </a:r>
              <a:r>
                <a:rPr kumimoji="0" lang="en-US" altLang="ko-K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Means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Especially in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Case 1: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&lt;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𝑑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(Conventional)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Consider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accPr>
                      <m:e>
                        <m:r>
                          <a:rPr lang="ko-KR" alt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Case 2:    Random Matrix or </a:t>
                </a:r>
                <a:r>
                  <a:rPr lang="en-US" altLang="ko-KR" dirty="0" smtClean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is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ery Slippery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Better Approach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2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2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Σ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Number of parameters: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                     so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=46,797,975</m:t>
                        </m:r>
                      </m:e>
                    </m:box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But Sample Size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Impossible in </a:t>
                </a:r>
                <a:r>
                  <a:rPr lang="en-US" altLang="ko-KR" dirty="0" smtClean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settings????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Way around this problem?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>
                <a:blip r:embed="rId3"/>
                <a:stretch>
                  <a:fillRect l="-1834" t="-1599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9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Replace full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by diagonal matrix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 done in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eigen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-analysis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𝑀𝐷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then “not like data”???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OK, since k-means clustering (i.e. CI) is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(assuming e.g. Euclidean Distance)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Only need to estimate diagonal matrix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still have </a:t>
                </a:r>
                <a:r>
                  <a:rPr lang="en-US" altLang="ko-KR" dirty="0" smtClean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problems?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 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Sample Size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Still need to estimate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param’s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5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52" t="4892" r="9095" b="8814"/>
          <a:stretch/>
        </p:blipFill>
        <p:spPr>
          <a:xfrm>
            <a:off x="1219200" y="1493452"/>
            <a:ext cx="6522646" cy="5364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, Groups</a:t>
                </a:r>
              </a:p>
              <a:p>
                <a:pPr>
                  <a:defRPr/>
                </a:pPr>
                <a:r>
                  <a:rPr lang="en-US" dirty="0" smtClean="0">
                    <a:solidFill>
                      <a:srgbClr val="000000"/>
                    </a:solidFill>
                  </a:rPr>
                  <a:t>All Small Ones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blipFill>
                <a:blip r:embed="rId4"/>
                <a:stretch>
                  <a:fillRect l="-4144" t="-5147" r="-331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, Splits </a:t>
                </a:r>
              </a:p>
              <a:p>
                <a:pPr>
                  <a:defRPr/>
                </a:pPr>
                <a:r>
                  <a:rPr lang="en-US" dirty="0" smtClean="0">
                    <a:solidFill>
                      <a:srgbClr val="000000"/>
                    </a:solidFill>
                  </a:rPr>
                  <a:t>Round Ones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blipFill>
                <a:blip r:embed="rId5"/>
                <a:stretch>
                  <a:fillRect l="-5031" t="-5147" r="-408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, Splits </a:t>
                </a:r>
              </a:p>
              <a:p>
                <a:pPr>
                  <a:defRPr/>
                </a:pPr>
                <a:r>
                  <a:rPr lang="en-US" dirty="0" smtClean="0">
                    <a:solidFill>
                      <a:srgbClr val="000000"/>
                    </a:solidFill>
                  </a:rPr>
                  <a:t>Outliers, Not</a:t>
                </a:r>
              </a:p>
              <a:p>
                <a:pPr>
                  <a:defRPr/>
                </a:pPr>
                <a:r>
                  <a:rPr lang="en-US" dirty="0" smtClean="0">
                    <a:solidFill>
                      <a:srgbClr val="000000"/>
                    </a:solidFill>
                  </a:rPr>
                  <a:t>Round Ones?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blipFill>
                <a:blip r:embed="rId6"/>
                <a:stretch>
                  <a:fillRect l="-4678" t="-3571" r="-3509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, Splits</a:t>
                </a:r>
              </a:p>
              <a:p>
                <a:pPr>
                  <a:defRPr/>
                </a:pPr>
                <a:r>
                  <a:rPr lang="en-US" dirty="0" smtClean="0">
                    <a:solidFill>
                      <a:srgbClr val="000000"/>
                    </a:solidFill>
                  </a:rPr>
                  <a:t>Long Cluster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blipFill>
                <a:blip r:embed="rId7"/>
                <a:stretch>
                  <a:fillRect l="-4732" t="-5147" r="-410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834825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K-Means Can Be Slippery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6482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Local Minimum?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3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Factor Analysis Model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Model Covariance as:    Biology + Noise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𝐼</m:t>
                      </m:r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“fairly low dimensional”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estimated from background noise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1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Reasonable model (for each gene):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Expression = Signal + Noise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is roughly Gaussian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terms essentially independent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(across genes)</a:t>
                </a: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  <a:blipFill rotWithShape="1">
                <a:blip r:embed="rId3"/>
                <a:stretch>
                  <a:fillRect l="-183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08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Model OK, since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come from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light intensities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at colored spots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2" name="Picture 3" descr="C:\Users\marron\Documents\Talks\GeneArray\Talk2001\Micro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81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3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(Each Entry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 matrix)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6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𝑚𝑒𝑑𝑖𝑎𝑛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𝑚𝑒𝑑𝑖𝑎𝑛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36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3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9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Rescale to put on same scale as  s. d.: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ko-KR" alt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𝜎</m:t>
                          </m:r>
                        </m:e>
                      </m:ac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1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533, d = 9456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Pavlos</a:t>
            </a:r>
            <a:r>
              <a:rPr lang="en-US" dirty="0" smtClean="0"/>
              <a:t> </a:t>
            </a:r>
            <a:r>
              <a:rPr lang="en-US" dirty="0" err="1"/>
              <a:t>Zoubouloglou</a:t>
            </a:r>
            <a:r>
              <a:rPr lang="en-US" dirty="0"/>
              <a:t>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Geodesic </a:t>
            </a:r>
            <a:r>
              <a:rPr lang="en-US" dirty="0"/>
              <a:t>PCA in the Wasserstein </a:t>
            </a:r>
            <a:r>
              <a:rPr lang="en-US" dirty="0" smtClean="0"/>
              <a:t>Space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Taylor </a:t>
            </a:r>
            <a:r>
              <a:rPr lang="en-US" dirty="0"/>
              <a:t>Petty: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Forensic </a:t>
            </a:r>
            <a:r>
              <a:rPr lang="en-US" dirty="0"/>
              <a:t>DNA Testing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883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21629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8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2045</Words>
  <Application>Microsoft Office PowerPoint</Application>
  <PresentationFormat>On-screen Show (4:3)</PresentationFormat>
  <Paragraphs>714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Gulim</vt:lpstr>
      <vt:lpstr>맑은 고딕</vt:lpstr>
      <vt:lpstr>Arial</vt:lpstr>
      <vt:lpstr>Calibri</vt:lpstr>
      <vt:lpstr>Cambria Math</vt:lpstr>
      <vt:lpstr>Times New Roman</vt:lpstr>
      <vt:lpstr>Wingdings</vt:lpstr>
      <vt:lpstr>12_Default Design</vt:lpstr>
      <vt:lpstr>2_Default Design</vt:lpstr>
      <vt:lpstr>Equation</vt:lpstr>
      <vt:lpstr>Clustering</vt:lpstr>
      <vt:lpstr>K-means Clustering</vt:lpstr>
      <vt:lpstr>2-means Clustering</vt:lpstr>
      <vt:lpstr>2-means Clustering</vt:lpstr>
      <vt:lpstr>2-means Clustering</vt:lpstr>
      <vt:lpstr>2-means Clustering</vt:lpstr>
      <vt:lpstr>K-Means Clustering</vt:lpstr>
      <vt:lpstr>SWISS Score</vt:lpstr>
      <vt:lpstr>SWISS Score</vt:lpstr>
      <vt:lpstr>SWISS Score</vt:lpstr>
      <vt:lpstr>SWISS Score</vt:lpstr>
      <vt:lpstr>SWISS Score</vt:lpstr>
      <vt:lpstr>SWISS Score</vt:lpstr>
      <vt:lpstr>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SigClust</vt:lpstr>
      <vt:lpstr>Common Genomic Analytic Approach:  Clustering</vt:lpstr>
      <vt:lpstr>Interesting Statistical Problem</vt:lpstr>
      <vt:lpstr>First Approaches:   Hypo Testing</vt:lpstr>
      <vt:lpstr>DiProPerm Hypothesis Test</vt:lpstr>
      <vt:lpstr>DiProPerm Hypothesis Test</vt:lpstr>
      <vt:lpstr>First Approaches:   Hypo Testing</vt:lpstr>
      <vt:lpstr>Clarifying Simple Example</vt:lpstr>
      <vt:lpstr>Simple Gaussian Example</vt:lpstr>
      <vt:lpstr>Simple Gaussian Example</vt:lpstr>
      <vt:lpstr>Statistical Significance of Clusters</vt:lpstr>
      <vt:lpstr>SigClust Statistic – 2-Means Cluster Index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106</cp:revision>
  <dcterms:created xsi:type="dcterms:W3CDTF">2001-06-08T01:38:43Z</dcterms:created>
  <dcterms:modified xsi:type="dcterms:W3CDTF">2019-11-26T19:09:10Z</dcterms:modified>
</cp:coreProperties>
</file>