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0"/>
  </p:notesMasterIdLst>
  <p:sldIdLst>
    <p:sldId id="574" r:id="rId3"/>
    <p:sldId id="580" r:id="rId4"/>
    <p:sldId id="587" r:id="rId5"/>
    <p:sldId id="599" r:id="rId6"/>
    <p:sldId id="606" r:id="rId7"/>
    <p:sldId id="610" r:id="rId8"/>
    <p:sldId id="618" r:id="rId9"/>
    <p:sldId id="620" r:id="rId10"/>
    <p:sldId id="623" r:id="rId11"/>
    <p:sldId id="624" r:id="rId12"/>
    <p:sldId id="625" r:id="rId13"/>
    <p:sldId id="627" r:id="rId14"/>
    <p:sldId id="629" r:id="rId15"/>
    <p:sldId id="630" r:id="rId16"/>
    <p:sldId id="631" r:id="rId17"/>
    <p:sldId id="633" r:id="rId18"/>
    <p:sldId id="634" r:id="rId19"/>
    <p:sldId id="635" r:id="rId20"/>
    <p:sldId id="636" r:id="rId21"/>
    <p:sldId id="637" r:id="rId22"/>
    <p:sldId id="638" r:id="rId23"/>
    <p:sldId id="639" r:id="rId24"/>
    <p:sldId id="640" r:id="rId25"/>
    <p:sldId id="641" r:id="rId26"/>
    <p:sldId id="642" r:id="rId27"/>
    <p:sldId id="643" r:id="rId28"/>
    <p:sldId id="644" r:id="rId29"/>
    <p:sldId id="645" r:id="rId30"/>
    <p:sldId id="646" r:id="rId31"/>
    <p:sldId id="647" r:id="rId32"/>
    <p:sldId id="648" r:id="rId33"/>
    <p:sldId id="649" r:id="rId34"/>
    <p:sldId id="650" r:id="rId35"/>
    <p:sldId id="651" r:id="rId36"/>
    <p:sldId id="652" r:id="rId37"/>
    <p:sldId id="653" r:id="rId38"/>
    <p:sldId id="654" r:id="rId39"/>
    <p:sldId id="655" r:id="rId40"/>
    <p:sldId id="656" r:id="rId41"/>
    <p:sldId id="657" r:id="rId42"/>
    <p:sldId id="658" r:id="rId43"/>
    <p:sldId id="659" r:id="rId44"/>
    <p:sldId id="660" r:id="rId45"/>
    <p:sldId id="661" r:id="rId46"/>
    <p:sldId id="662" r:id="rId47"/>
    <p:sldId id="663" r:id="rId48"/>
    <p:sldId id="664" r:id="rId49"/>
    <p:sldId id="665" r:id="rId50"/>
    <p:sldId id="666" r:id="rId51"/>
    <p:sldId id="667" r:id="rId52"/>
    <p:sldId id="668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7" r:id="rId62"/>
    <p:sldId id="678" r:id="rId63"/>
    <p:sldId id="679" r:id="rId64"/>
    <p:sldId id="680" r:id="rId65"/>
    <p:sldId id="681" r:id="rId66"/>
    <p:sldId id="682" r:id="rId67"/>
    <p:sldId id="683" r:id="rId68"/>
    <p:sldId id="684" r:id="rId69"/>
    <p:sldId id="685" r:id="rId70"/>
    <p:sldId id="686" r:id="rId71"/>
    <p:sldId id="687" r:id="rId72"/>
    <p:sldId id="500" r:id="rId73"/>
    <p:sldId id="502" r:id="rId74"/>
    <p:sldId id="503" r:id="rId75"/>
    <p:sldId id="505" r:id="rId76"/>
    <p:sldId id="504" r:id="rId77"/>
    <p:sldId id="506" r:id="rId78"/>
    <p:sldId id="507" r:id="rId79"/>
    <p:sldId id="508" r:id="rId80"/>
    <p:sldId id="510" r:id="rId81"/>
    <p:sldId id="509" r:id="rId82"/>
    <p:sldId id="511" r:id="rId83"/>
    <p:sldId id="512" r:id="rId84"/>
    <p:sldId id="513" r:id="rId85"/>
    <p:sldId id="514" r:id="rId86"/>
    <p:sldId id="515" r:id="rId87"/>
    <p:sldId id="516" r:id="rId88"/>
    <p:sldId id="517" r:id="rId89"/>
    <p:sldId id="518" r:id="rId90"/>
    <p:sldId id="519" r:id="rId91"/>
    <p:sldId id="521" r:id="rId92"/>
    <p:sldId id="522" r:id="rId93"/>
    <p:sldId id="525" r:id="rId94"/>
    <p:sldId id="526" r:id="rId95"/>
    <p:sldId id="529" r:id="rId96"/>
    <p:sldId id="530" r:id="rId97"/>
    <p:sldId id="527" r:id="rId98"/>
    <p:sldId id="524" r:id="rId99"/>
    <p:sldId id="523" r:id="rId100"/>
    <p:sldId id="532" r:id="rId101"/>
    <p:sldId id="531" r:id="rId102"/>
    <p:sldId id="537" r:id="rId103"/>
    <p:sldId id="538" r:id="rId104"/>
    <p:sldId id="501" r:id="rId105"/>
    <p:sldId id="533" r:id="rId106"/>
    <p:sldId id="534" r:id="rId107"/>
    <p:sldId id="535" r:id="rId108"/>
    <p:sldId id="536" r:id="rId109"/>
    <p:sldId id="539" r:id="rId110"/>
    <p:sldId id="540" r:id="rId111"/>
    <p:sldId id="541" r:id="rId112"/>
    <p:sldId id="542" r:id="rId113"/>
    <p:sldId id="543" r:id="rId114"/>
    <p:sldId id="544" r:id="rId115"/>
    <p:sldId id="546" r:id="rId116"/>
    <p:sldId id="545" r:id="rId117"/>
    <p:sldId id="547" r:id="rId118"/>
    <p:sldId id="549" r:id="rId119"/>
    <p:sldId id="548" r:id="rId120"/>
    <p:sldId id="550" r:id="rId121"/>
    <p:sldId id="551" r:id="rId122"/>
    <p:sldId id="552" r:id="rId123"/>
    <p:sldId id="553" r:id="rId124"/>
    <p:sldId id="555" r:id="rId125"/>
    <p:sldId id="554" r:id="rId126"/>
    <p:sldId id="556" r:id="rId127"/>
    <p:sldId id="557" r:id="rId128"/>
    <p:sldId id="558" r:id="rId129"/>
    <p:sldId id="559" r:id="rId130"/>
    <p:sldId id="688" r:id="rId131"/>
    <p:sldId id="689" r:id="rId132"/>
    <p:sldId id="690" r:id="rId133"/>
    <p:sldId id="694" r:id="rId134"/>
    <p:sldId id="695" r:id="rId135"/>
    <p:sldId id="691" r:id="rId136"/>
    <p:sldId id="696" r:id="rId137"/>
    <p:sldId id="699" r:id="rId138"/>
    <p:sldId id="697" r:id="rId139"/>
    <p:sldId id="698" r:id="rId140"/>
    <p:sldId id="700" r:id="rId141"/>
    <p:sldId id="701" r:id="rId142"/>
    <p:sldId id="702" r:id="rId143"/>
    <p:sldId id="703" r:id="rId144"/>
    <p:sldId id="704" r:id="rId145"/>
    <p:sldId id="705" r:id="rId146"/>
    <p:sldId id="706" r:id="rId147"/>
    <p:sldId id="707" r:id="rId148"/>
    <p:sldId id="708" r:id="rId149"/>
    <p:sldId id="709" r:id="rId150"/>
    <p:sldId id="710" r:id="rId151"/>
    <p:sldId id="711" r:id="rId152"/>
    <p:sldId id="712" r:id="rId153"/>
    <p:sldId id="714" r:id="rId154"/>
    <p:sldId id="716" r:id="rId155"/>
    <p:sldId id="713" r:id="rId156"/>
    <p:sldId id="715" r:id="rId157"/>
    <p:sldId id="719" r:id="rId158"/>
    <p:sldId id="721" r:id="rId159"/>
    <p:sldId id="720" r:id="rId160"/>
    <p:sldId id="718" r:id="rId161"/>
    <p:sldId id="723" r:id="rId162"/>
    <p:sldId id="724" r:id="rId163"/>
    <p:sldId id="722" r:id="rId164"/>
    <p:sldId id="725" r:id="rId165"/>
    <p:sldId id="726" r:id="rId166"/>
    <p:sldId id="727" r:id="rId167"/>
    <p:sldId id="729" r:id="rId168"/>
    <p:sldId id="728" r:id="rId1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CF5FF"/>
    <a:srgbClr val="C8FFFF"/>
    <a:srgbClr val="96F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94651" autoAdjust="0"/>
  </p:normalViewPr>
  <p:slideViewPr>
    <p:cSldViewPr>
      <p:cViewPr varScale="1">
        <p:scale>
          <a:sx n="65" d="100"/>
          <a:sy n="65" d="100"/>
        </p:scale>
        <p:origin x="126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0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presProps" Target="pres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633-4504-89AB-79843FA01D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33-4504-89AB-79843FA01D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633-4504-89AB-79843FA01D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33-4504-89AB-79843FA01D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633-4504-89AB-79843FA01D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33-4504-89AB-79843FA01D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99547-DE03-4B01-847E-E9A3703838F3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611F1-CD82-4E76-8083-674268DB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0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22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1AD22-11EC-4E4F-AA1A-533D7E5BAAA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504072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1664E-F885-438C-B1AD-7CD9C03CF46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343321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1BF6E-6298-4931-951F-18D88AC8BD8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88835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55930-FFE4-4C71-831A-A233FEFB4E6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846471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23CEF-E768-4970-B38A-A3CAE57EF3F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562895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C1C656-8FE0-4F8E-BB9A-4CA7FFED0F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108302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128496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6680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70382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6830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063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66892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18024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F1F1E-E661-4956-9EB8-1F2C7BB9040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927410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89B21-CE4A-4C03-B4C6-7B2216E472D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526634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643DE-C293-4822-9874-F3FAF13CB35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249812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26F7-4B46-4DCE-87AF-34117213877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849267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DD387-24A5-4724-B53A-0B15865931A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331875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E49AC-DAA1-43D1-A918-D352B072D29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372241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302077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48605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67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B10F1-3CE5-4C3C-A118-505E3C6BE79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067583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022C3-3763-4526-9548-3500C5AE7E0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27595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7295F-AA33-4F96-9C2C-AECBC98BCC6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788820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DBA58-F7D6-4BF5-9E01-9E052CA527A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593323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2264132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159034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211899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944062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067361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63437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674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703705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7819137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717884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045950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353221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7940414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1716204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10245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555575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84953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02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5315602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6451907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2435082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5406167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9402673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B611F1-CD82-4E76-8083-674268DB2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0823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B611F1-CD82-4E76-8083-674268DB2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2343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53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839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0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6AEFA-DE13-4C3B-82B6-84C63F58CC8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0329937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896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5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158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913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69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96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129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124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611F1-CD82-4E76-8083-674268DB2D64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5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AA1402-0624-4340-908F-781EF052D1A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416791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22C37-98D1-48E4-A741-B1DB85C4886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202157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1AD22-11EC-4E4F-AA1A-533D7E5BAAA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87250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E6875-8934-4920-BF81-DF558BE7E5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2221E-DEDF-485D-A7C4-484010E0AF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4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6C31D-AB2A-435E-8ACF-A1FC01D8C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0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57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13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4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57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78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0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5C55C-84CE-4F83-9FC3-5F882F5B5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20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30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61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07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18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11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8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65BB3-AA3D-42C4-8C3E-F650C21961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B0ADA-E6D0-40ED-98C4-A3F3F365C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5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8A713-D345-44EE-A526-4F125DD47B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3F9D-4D0B-4761-A84E-6563FF2CE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EB4D3-EBCB-4786-8B2B-5240845611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57AB-4C24-4721-9ED4-D5D1168300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4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71605-5A7B-4C93-865A-C994DA3DC2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0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208B97E-54FA-4032-8654-18D25B4A5C6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57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51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00.png"/><Relationship Id="rId4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9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1.png"/><Relationship Id="rId4" Type="http://schemas.openxmlformats.org/officeDocument/2006/relationships/image" Target="../media/image110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 Consider Either: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Bottom Up Aggregation: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One by One Combine Data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Top Down Splitting: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All Data in One Cluster &amp; Split</a:t>
            </a:r>
          </a:p>
          <a:p>
            <a:pPr marL="0" indent="0" algn="ctr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Through Entire Data Set, to get 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Dendogram</a:t>
            </a:r>
            <a:endParaRPr lang="en-US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7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Parameter Estimation</a:t>
                </a:r>
              </a:p>
              <a:p>
                <a:pPr marL="0" indent="0" eaLnBrk="1" hangingPunct="1"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1: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&gt;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(Conventional)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Consider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ko-KR" alt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and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Σ</m:t>
                        </m:r>
                      </m:e>
                    </m:acc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2:    Random Matrix or </a:t>
                </a:r>
                <a:r>
                  <a:rPr lang="en-US" altLang="ko-KR" dirty="0" smtClean="0">
                    <a:solidFill>
                      <a:srgbClr val="00B05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is 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ery Slippery 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Better Approach</a:t>
                </a:r>
              </a:p>
            </p:txBody>
          </p:sp>
        </mc:Choice>
        <mc:Fallback xmlns="">
          <p:sp>
            <p:nvSpPr>
              <p:cNvPr id="161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  <a:blipFill>
                <a:blip r:embed="rId3"/>
                <a:stretch>
                  <a:fillRect l="-1875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Current JIVE: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4227" r="8519" b="24227"/>
          <a:stretch/>
        </p:blipFill>
        <p:spPr bwMode="auto">
          <a:xfrm>
            <a:off x="4648200" y="3208868"/>
            <a:ext cx="4335518" cy="34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7926" y="1167825"/>
            <a:ext cx="4673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Excellent Decomposition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48200" y="2057400"/>
            <a:ext cx="2057400" cy="3581400"/>
            <a:chOff x="4648200" y="2057400"/>
            <a:chExt cx="2057400" cy="3581400"/>
          </a:xfrm>
        </p:grpSpPr>
        <p:sp>
          <p:nvSpPr>
            <p:cNvPr id="14" name="TextBox 13"/>
            <p:cNvSpPr txBox="1"/>
            <p:nvPr/>
          </p:nvSpPr>
          <p:spPr>
            <a:xfrm>
              <a:off x="4648200" y="2057400"/>
              <a:ext cx="1553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Both Joint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4" idx="2"/>
            </p:cNvCxnSpPr>
            <p:nvPr/>
          </p:nvCxnSpPr>
          <p:spPr bwMode="auto">
            <a:xfrm>
              <a:off x="5425015" y="2519065"/>
              <a:ext cx="1280585" cy="129093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5410200" y="2514600"/>
              <a:ext cx="1295400" cy="3124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6108507" y="2057400"/>
            <a:ext cx="2121093" cy="3429000"/>
            <a:chOff x="6108507" y="2057400"/>
            <a:chExt cx="2121093" cy="3429000"/>
          </a:xfrm>
        </p:grpSpPr>
        <p:sp>
          <p:nvSpPr>
            <p:cNvPr id="15" name="TextBox 14"/>
            <p:cNvSpPr txBox="1"/>
            <p:nvPr/>
          </p:nvSpPr>
          <p:spPr>
            <a:xfrm>
              <a:off x="6108507" y="2057400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And Individual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23" name="Straight Arrow Connector 22"/>
            <p:cNvCxnSpPr>
              <a:stCxn id="15" idx="2"/>
            </p:cNvCxnSpPr>
            <p:nvPr/>
          </p:nvCxnSpPr>
          <p:spPr bwMode="auto">
            <a:xfrm>
              <a:off x="7169054" y="2519065"/>
              <a:ext cx="831946" cy="296733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7162800" y="2514600"/>
              <a:ext cx="990600" cy="1219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489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Overview of Steps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Low Rank Reduction (SVD)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Principal Angle Analysis  &amp;  Threshold</a:t>
            </a:r>
          </a:p>
          <a:p>
            <a:pPr marL="0" lvl="0" indent="0" algn="ctr">
              <a:lnSpc>
                <a:spcPct val="150000"/>
              </a:lnSpc>
              <a:buSzPct val="100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  <a:sym typeface="Wingdings" panose="05000000000000000000" pitchFamily="2" charset="2"/>
              </a:rPr>
              <a:t>  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Common Normalized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Scores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 startAt="3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Projections to get Decompositions</a:t>
            </a:r>
          </a:p>
          <a:p>
            <a:pPr marL="0" lvl="0" indent="0" algn="ctr">
              <a:lnSpc>
                <a:spcPct val="150000"/>
              </a:lnSpc>
              <a:buSzPct val="100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&amp; Individual Scores and Loadings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62000" y="2971800"/>
            <a:ext cx="4572000" cy="5334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98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Angle Analysis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Idea:    Relate Subspaces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FF99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FF99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FF99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</a:p>
              <a:p>
                <a:pPr marL="0" lvl="0" indent="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arallelogram 3"/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657600" y="2971800"/>
            <a:ext cx="2057400" cy="2133600"/>
          </a:xfrm>
          <a:prstGeom prst="line">
            <a:avLst/>
          </a:prstGeom>
          <a:noFill/>
          <a:ln w="508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783337" y="2205335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 Minimal Angles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5B52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657600" y="3581400"/>
            <a:ext cx="913796" cy="540480"/>
            <a:chOff x="3657600" y="3581400"/>
            <a:chExt cx="913796" cy="540480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3733800" y="4114800"/>
              <a:ext cx="837596" cy="7079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3962400" y="3581400"/>
              <a:ext cx="608996" cy="5404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/>
          <p:cNvSpPr txBox="1"/>
          <p:nvPr/>
        </p:nvSpPr>
        <p:spPr>
          <a:xfrm>
            <a:off x="228600" y="5181600"/>
            <a:ext cx="354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Iterate Orthogonally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3809" y="6015335"/>
            <a:ext cx="6723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PAA Computation:  ~Concatenate Bases &amp; SVD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358122" y="1600200"/>
            <a:ext cx="2633478" cy="3352800"/>
            <a:chOff x="6510522" y="1905000"/>
            <a:chExt cx="2633478" cy="3352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510522" y="4057471"/>
                  <a:ext cx="263347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Key JIVE concept: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Linear Algebra In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- Space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0522" y="4057471"/>
                  <a:ext cx="2633478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3704" t="-3553" r="-5093" b="-111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19" idx="0"/>
            </p:cNvCxnSpPr>
            <p:nvPr/>
          </p:nvCxnSpPr>
          <p:spPr bwMode="auto">
            <a:xfrm flipH="1" flipV="1">
              <a:off x="7315200" y="1905000"/>
              <a:ext cx="512061" cy="2152471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24600" y="4953000"/>
                <a:ext cx="2747099" cy="837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Even Though Data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Objects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4953000"/>
                <a:ext cx="2747099" cy="837537"/>
              </a:xfrm>
              <a:prstGeom prst="rect">
                <a:avLst/>
              </a:prstGeom>
              <a:blipFill>
                <a:blip r:embed="rId6"/>
                <a:stretch>
                  <a:fillRect l="-3556" t="-5109" r="-2667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1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Overview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33600" y="1219200"/>
            <a:ext cx="3276600" cy="2814935"/>
            <a:chOff x="361702" y="2900065"/>
            <a:chExt cx="4021282" cy="2814935"/>
          </a:xfrm>
        </p:grpSpPr>
        <p:sp>
          <p:nvSpPr>
            <p:cNvPr id="6" name="TextBox 5"/>
            <p:cNvSpPr txBox="1"/>
            <p:nvPr/>
          </p:nvSpPr>
          <p:spPr>
            <a:xfrm>
              <a:off x="361702" y="5253335"/>
              <a:ext cx="1309255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670957" y="2900065"/>
              <a:ext cx="2712027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FF0000"/>
                    </a:solidFill>
                    <a:latin typeface="Tahoma"/>
                  </a:rPr>
                  <a:t>Step 1: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Initial Low Rank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Approximations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Separate SVDs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93" t="20588" r="16841" b="2353"/>
          <a:stretch/>
        </p:blipFill>
        <p:spPr>
          <a:xfrm>
            <a:off x="4572000" y="949324"/>
            <a:ext cx="4572000" cy="58718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572000" y="914400"/>
            <a:ext cx="4572000" cy="59436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FF0000"/>
                    </a:solidFill>
                    <a:latin typeface="Tahoma"/>
                  </a:rPr>
                  <a:t>Step 1: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Initial Low Rank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Approximations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Separate SVDs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Source of Candidates: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      Scree Plots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 b="-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029200" y="152400"/>
            <a:ext cx="3962399" cy="6417252"/>
            <a:chOff x="5029200" y="152400"/>
            <a:chExt cx="3962399" cy="64172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3494" t="24448" r="6184" b="8998"/>
            <a:stretch/>
          </p:blipFill>
          <p:spPr>
            <a:xfrm>
              <a:off x="5029200" y="152400"/>
              <a:ext cx="3962399" cy="31065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2089" t="24873" r="5662" b="3820"/>
            <a:stretch/>
          </p:blipFill>
          <p:spPr>
            <a:xfrm>
              <a:off x="5029200" y="3381753"/>
              <a:ext cx="3962399" cy="31878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40759" y="685800"/>
                <a:ext cx="16369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Toy Scree X</a:t>
                </a:r>
              </a:p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59" y="685800"/>
                <a:ext cx="1636923" cy="646331"/>
              </a:xfrm>
              <a:prstGeom prst="rect">
                <a:avLst/>
              </a:prstGeom>
              <a:blipFill>
                <a:blip r:embed="rId5"/>
                <a:stretch>
                  <a:fillRect l="-3358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40759" y="4001869"/>
                <a:ext cx="16979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Toy Scree Y</a:t>
                </a:r>
              </a:p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59" y="4001869"/>
                <a:ext cx="1697965" cy="646331"/>
              </a:xfrm>
              <a:prstGeom prst="rect">
                <a:avLst/>
              </a:prstGeom>
              <a:blipFill>
                <a:blip r:embed="rId6"/>
                <a:stretch>
                  <a:fillRect l="-3237"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756355" y="1600200"/>
            <a:ext cx="3235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Scree Plot Works Well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For Toy Example, But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Usually Not So Easy</a:t>
            </a:r>
          </a:p>
        </p:txBody>
      </p:sp>
    </p:spTree>
    <p:extLst>
      <p:ext uri="{BB962C8B-B14F-4D97-AF65-F5344CB8AC3E}">
        <p14:creationId xmlns:p14="http://schemas.microsoft.com/office/powerpoint/2010/main" val="3102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FF0000"/>
                    </a:solidFill>
                    <a:latin typeface="Tahoma"/>
                  </a:rPr>
                  <a:t>Step 1: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Initial Low Rank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Approximations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Separate SVDs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Source of Candidates: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      Scree Plots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 b="-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616096" y="2287012"/>
            <a:ext cx="416453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Assessment of Ranks: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 smtClean="0">
                <a:solidFill>
                  <a:srgbClr val="000000"/>
                </a:solidFill>
              </a:rPr>
              <a:t>Wedin</a:t>
            </a:r>
            <a:r>
              <a:rPr lang="en-US" sz="3200" dirty="0" smtClean="0">
                <a:solidFill>
                  <a:srgbClr val="000000"/>
                </a:solidFill>
              </a:rPr>
              <a:t> Bounds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</a:rPr>
              <a:t>Random Subspaces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</a:rPr>
              <a:t>Diagnostic Plots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i="1" dirty="0" smtClean="0">
                <a:solidFill>
                  <a:srgbClr val="000000"/>
                </a:solidFill>
              </a:rPr>
              <a:t>Directional</a:t>
            </a:r>
            <a:r>
              <a:rPr lang="en-US" sz="3200" dirty="0" smtClean="0">
                <a:solidFill>
                  <a:srgbClr val="000000"/>
                </a:solidFill>
              </a:rPr>
              <a:t> Bounds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</a:rPr>
              <a:t>Active Research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57600" y="2819400"/>
            <a:ext cx="5334000" cy="1447800"/>
            <a:chOff x="3657600" y="2819400"/>
            <a:chExt cx="5334000" cy="1447800"/>
          </a:xfrm>
        </p:grpSpPr>
        <p:sp>
          <p:nvSpPr>
            <p:cNvPr id="2" name="Rectangle 1"/>
            <p:cNvSpPr/>
            <p:nvPr/>
          </p:nvSpPr>
          <p:spPr>
            <a:xfrm>
              <a:off x="4616096" y="2819400"/>
              <a:ext cx="4375504" cy="1447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57600" y="2971800"/>
              <a:ext cx="10406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Will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Study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These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73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Overview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00400" y="1219200"/>
            <a:ext cx="4038600" cy="2814935"/>
            <a:chOff x="361702" y="2900065"/>
            <a:chExt cx="4021282" cy="2814935"/>
          </a:xfrm>
        </p:grpSpPr>
        <p:sp>
          <p:nvSpPr>
            <p:cNvPr id="6" name="TextBox 5"/>
            <p:cNvSpPr txBox="1"/>
            <p:nvPr/>
          </p:nvSpPr>
          <p:spPr>
            <a:xfrm>
              <a:off x="361702" y="5253335"/>
              <a:ext cx="1309255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670957" y="2900065"/>
              <a:ext cx="2712027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5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FF0000"/>
                    </a:solidFill>
                    <a:latin typeface="Tahoma"/>
                  </a:rPr>
                  <a:t>Step 2: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Find Joint Scores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SVD of 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Concatenated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Scores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: 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Called </a:t>
                </a:r>
                <a:r>
                  <a:rPr lang="en-US" altLang="en-US" i="1" dirty="0">
                    <a:solidFill>
                      <a:srgbClr val="000000"/>
                    </a:solidFill>
                    <a:latin typeface="Tahoma"/>
                  </a:rPr>
                  <a:t>Principal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i="1" dirty="0">
                    <a:solidFill>
                      <a:srgbClr val="000000"/>
                    </a:solidFill>
                    <a:latin typeface="Tahoma"/>
                  </a:rPr>
                  <a:t>Angle Analysis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 b="-3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148" t="21177" b="2941"/>
          <a:stretch/>
        </p:blipFill>
        <p:spPr>
          <a:xfrm>
            <a:off x="4038600" y="1431869"/>
            <a:ext cx="5105400" cy="54261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038600" y="1431868"/>
            <a:ext cx="5105400" cy="5426131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657600" y="2286000"/>
            <a:ext cx="4495800" cy="1981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3124200" y="2133600"/>
            <a:ext cx="1524000" cy="3505200"/>
            <a:chOff x="3124200" y="2133600"/>
            <a:chExt cx="1524000" cy="3505200"/>
          </a:xfrm>
        </p:grpSpPr>
        <p:cxnSp>
          <p:nvCxnSpPr>
            <p:cNvPr id="8" name="Straight Connector 7"/>
            <p:cNvCxnSpPr/>
            <p:nvPr/>
          </p:nvCxnSpPr>
          <p:spPr bwMode="auto">
            <a:xfrm flipV="1">
              <a:off x="3124200" y="2133600"/>
              <a:ext cx="1524000" cy="167640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124200" y="3810000"/>
              <a:ext cx="990600" cy="60960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124200" y="3810000"/>
              <a:ext cx="1219200" cy="182880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1" name="Straight Arrow Connector 10"/>
          <p:cNvCxnSpPr/>
          <p:nvPr/>
        </p:nvCxnSpPr>
        <p:spPr bwMode="auto">
          <a:xfrm>
            <a:off x="2667000" y="2971800"/>
            <a:ext cx="3886200" cy="1219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5105400" y="1676400"/>
            <a:ext cx="3748856" cy="923330"/>
            <a:chOff x="5105400" y="1676400"/>
            <a:chExt cx="3748856" cy="923330"/>
          </a:xfrm>
        </p:grpSpPr>
        <p:sp>
          <p:nvSpPr>
            <p:cNvPr id="3" name="TextBox 2"/>
            <p:cNvSpPr txBox="1"/>
            <p:nvPr/>
          </p:nvSpPr>
          <p:spPr>
            <a:xfrm>
              <a:off x="6220202" y="1676400"/>
              <a:ext cx="26340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>
                      <a:lumMod val="50000"/>
                    </a:schemeClr>
                  </a:solidFill>
                </a:rPr>
                <a:t>Using These Scores Is </a:t>
              </a:r>
            </a:p>
            <a:p>
              <a:r>
                <a:rPr lang="en-US" sz="1800" dirty="0" smtClean="0">
                  <a:solidFill>
                    <a:schemeClr val="tx1">
                      <a:lumMod val="50000"/>
                    </a:schemeClr>
                  </a:solidFill>
                </a:rPr>
                <a:t>Key To Solution Of</a:t>
              </a:r>
            </a:p>
            <a:p>
              <a:r>
                <a:rPr lang="en-US" sz="1800" dirty="0" smtClean="0">
                  <a:solidFill>
                    <a:schemeClr val="tx1">
                      <a:lumMod val="50000"/>
                    </a:schemeClr>
                  </a:solidFill>
                </a:rPr>
                <a:t>Normalization Problems</a:t>
              </a:r>
              <a:endParaRPr lang="en-US" sz="18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>
              <a:stCxn id="3" idx="1"/>
            </p:cNvCxnSpPr>
            <p:nvPr/>
          </p:nvCxnSpPr>
          <p:spPr>
            <a:xfrm flipH="1" flipV="1">
              <a:off x="5105400" y="1981200"/>
              <a:ext cx="1114802" cy="156865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14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FF0000"/>
                    </a:solidFill>
                    <a:latin typeface="Tahoma"/>
                  </a:rPr>
                  <a:t>Step 3: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Find Individual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         Scores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By Orthogonal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Basis Subtraction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Guarantees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 err="1">
                    <a:solidFill>
                      <a:srgbClr val="000000"/>
                    </a:solidFill>
                    <a:latin typeface="Tahoma"/>
                  </a:rPr>
                  <a:t>Joi</a:t>
                </a: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nt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  <a:r>
                  <a:rPr lang="en-US" altLang="en-US" dirty="0" smtClean="0">
                    <a:solidFill>
                      <a:srgbClr val="000000"/>
                    </a:solidFill>
                    <a:latin typeface="Tahoma"/>
                  </a:rPr>
                  <a:t>Individual</a:t>
                </a: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202" t="27647" r="2332"/>
          <a:stretch/>
        </p:blipFill>
        <p:spPr>
          <a:xfrm>
            <a:off x="4467922" y="1295400"/>
            <a:ext cx="4599878" cy="5546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495800" y="1295400"/>
            <a:ext cx="4599878" cy="5562599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0" y="2667000"/>
            <a:ext cx="5257800" cy="3200400"/>
            <a:chOff x="3124200" y="3810000"/>
            <a:chExt cx="5257800" cy="32004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3124200" y="3810000"/>
              <a:ext cx="5257800" cy="76200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124200" y="3810000"/>
              <a:ext cx="4953000" cy="251460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124200" y="3810000"/>
              <a:ext cx="5105400" cy="320040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023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2954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81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Estimated Mean, </a:t>
                </a:r>
                <a14:m>
                  <m:oMath xmlns:m="http://schemas.openxmlformats.org/officeDocument/2006/math">
                    <m:r>
                      <a:rPr lang="ko-KR" alt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𝜇</m:t>
                    </m:r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(of Gaussian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dist’n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1</a:t>
                </a:r>
                <a:r>
                  <a:rPr lang="en-US" altLang="ko-KR" baseline="300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Can ignore this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By appealing to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shift invariance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of CI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Data are (rigidly) shifted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CI remains the same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enough to simulate with mean 0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Other uses of invariance ideas?</a:t>
                </a:r>
              </a:p>
            </p:txBody>
          </p:sp>
        </mc:Choice>
        <mc:Fallback xmlns="">
          <p:sp>
            <p:nvSpPr>
              <p:cNvPr id="1628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  <a:blipFill rotWithShape="0">
                <a:blip r:embed="rId3"/>
                <a:stretch>
                  <a:fillRect l="-1875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6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Overview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1199" y="949326"/>
            <a:ext cx="3352795" cy="5807365"/>
            <a:chOff x="1841798" y="1995034"/>
            <a:chExt cx="2541186" cy="3719967"/>
          </a:xfrm>
        </p:grpSpPr>
        <p:sp>
          <p:nvSpPr>
            <p:cNvPr id="6" name="TextBox 5"/>
            <p:cNvSpPr txBox="1"/>
            <p:nvPr/>
          </p:nvSpPr>
          <p:spPr>
            <a:xfrm>
              <a:off x="1841798" y="5389410"/>
              <a:ext cx="866315" cy="2957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708110" y="1995034"/>
              <a:ext cx="1674874" cy="371996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10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FF0000"/>
                </a:solidFill>
                <a:latin typeface="Tahoma"/>
              </a:rPr>
              <a:t>Step 4: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Reproject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Data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To Get Both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and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Individual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Decompositions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508" t="27059" r="9240" b="8824"/>
          <a:stretch/>
        </p:blipFill>
        <p:spPr>
          <a:xfrm>
            <a:off x="6753138" y="-1"/>
            <a:ext cx="2390862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753138" y="0"/>
            <a:ext cx="2342540" cy="6857999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Algorithm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20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Output Options (for Differing Purposes):</a:t>
            </a:r>
          </a:p>
          <a:p>
            <a:pPr marL="514350" lvl="0" indent="-514350">
              <a:lnSpc>
                <a:spcPct val="200000"/>
              </a:lnSpc>
              <a:buSzPct val="100000"/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Common Normalized Scores</a:t>
            </a:r>
          </a:p>
          <a:p>
            <a:pPr marL="514350" lvl="0" indent="-514350">
              <a:lnSpc>
                <a:spcPct val="200000"/>
              </a:lnSpc>
              <a:buSzPct val="100000"/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Block Specific Scores (Joint &amp; </a:t>
            </a: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Indiv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.)</a:t>
            </a:r>
          </a:p>
          <a:p>
            <a:pPr marL="514350" lvl="0" indent="-514350">
              <a:lnSpc>
                <a:spcPct val="200000"/>
              </a:lnSpc>
              <a:buSzPct val="100000"/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Full Matrices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Application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Hurdle: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of Initial Ranks (in SVDs)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Scree Plots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Diagnostic Plots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5029200"/>
            <a:ext cx="32766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3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3608164" y="1143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Application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Diagnostic Plot: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799" t="25126" r="9561" b="11008"/>
          <a:stretch/>
        </p:blipFill>
        <p:spPr>
          <a:xfrm>
            <a:off x="3276601" y="1881189"/>
            <a:ext cx="5867399" cy="49768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1" y="849868"/>
            <a:ext cx="4495800" cy="1588532"/>
            <a:chOff x="4572001" y="849868"/>
            <a:chExt cx="4495800" cy="15885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572001" y="849868"/>
                  <a:ext cx="449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Well Chosen Initial Ranks,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849868"/>
                  <a:ext cx="449580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08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 bwMode="auto">
            <a:xfrm>
              <a:off x="5943600" y="2209800"/>
              <a:ext cx="762000" cy="2286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Connector 7"/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1219200"/>
              <a:ext cx="495301" cy="9906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/>
          <p:nvPr/>
        </p:nvGrpSpPr>
        <p:grpSpPr>
          <a:xfrm>
            <a:off x="587928" y="2272788"/>
            <a:ext cx="3674988" cy="1589197"/>
            <a:chOff x="381000" y="2262505"/>
            <a:chExt cx="3674988" cy="1589197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2262505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st</a:t>
              </a:r>
              <a:r>
                <a:rPr lang="en-US" sz="1800" dirty="0" smtClean="0">
                  <a:solidFill>
                    <a:srgbClr val="000000"/>
                  </a:solidFill>
                </a:rPr>
                <a:t> Principal Angle</a:t>
              </a:r>
            </a:p>
            <a:p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</a:rPr>
                <a:t> (Joint + noise)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3"/>
            </p:cNvCxnSpPr>
            <p:nvPr/>
          </p:nvCxnSpPr>
          <p:spPr bwMode="auto">
            <a:xfrm>
              <a:off x="2378663" y="2585671"/>
              <a:ext cx="1677325" cy="1266031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33400" y="3436203"/>
            <a:ext cx="5867400" cy="1669197"/>
            <a:chOff x="152400" y="3436203"/>
            <a:chExt cx="5867400" cy="1669197"/>
          </a:xfrm>
        </p:grpSpPr>
        <p:sp>
          <p:nvSpPr>
            <p:cNvPr id="13" name="TextBox 12"/>
            <p:cNvSpPr txBox="1"/>
            <p:nvPr/>
          </p:nvSpPr>
          <p:spPr>
            <a:xfrm>
              <a:off x="152400" y="3436203"/>
              <a:ext cx="204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2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nd</a:t>
              </a:r>
              <a:r>
                <a:rPr lang="en-US" sz="1800" dirty="0" smtClean="0">
                  <a:solidFill>
                    <a:srgbClr val="000000"/>
                  </a:solidFill>
                </a:rPr>
                <a:t> Principal Angle</a:t>
              </a:r>
            </a:p>
            <a:p>
              <a:r>
                <a:rPr lang="en-US" sz="1800" dirty="0" smtClean="0">
                  <a:solidFill>
                    <a:srgbClr val="000000"/>
                  </a:solidFill>
                </a:rPr>
                <a:t> (Small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Indiv</a:t>
              </a:r>
              <a:r>
                <a:rPr lang="en-US" sz="1800" dirty="0" smtClean="0">
                  <a:solidFill>
                    <a:srgbClr val="000000"/>
                  </a:solidFill>
                </a:rPr>
                <a:t>. + )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2201359" y="3784937"/>
              <a:ext cx="3818441" cy="132046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466274" y="4661888"/>
            <a:ext cx="7458526" cy="1155920"/>
            <a:chOff x="466274" y="4661888"/>
            <a:chExt cx="7458526" cy="1155920"/>
          </a:xfrm>
        </p:grpSpPr>
        <p:sp>
          <p:nvSpPr>
            <p:cNvPr id="16" name="TextBox 15"/>
            <p:cNvSpPr txBox="1"/>
            <p:nvPr/>
          </p:nvSpPr>
          <p:spPr>
            <a:xfrm>
              <a:off x="466274" y="4661888"/>
              <a:ext cx="2496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Random Subspaces 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Distribution &amp; Quantile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3"/>
            </p:cNvCxnSpPr>
            <p:nvPr/>
          </p:nvCxnSpPr>
          <p:spPr bwMode="auto">
            <a:xfrm>
              <a:off x="2962727" y="4985054"/>
              <a:ext cx="4962073" cy="8327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533400" y="5791200"/>
            <a:ext cx="5105400" cy="646331"/>
            <a:chOff x="533400" y="5791200"/>
            <a:chExt cx="5105400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533400" y="5791200"/>
              <a:ext cx="2586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FF"/>
                  </a:solidFill>
                </a:rPr>
                <a:t>Wedin</a:t>
              </a:r>
              <a:r>
                <a:rPr lang="en-US" sz="1800" dirty="0" smtClean="0">
                  <a:solidFill>
                    <a:srgbClr val="0000FF"/>
                  </a:solidFill>
                </a:rPr>
                <a:t> Bound Estimates</a:t>
              </a:r>
            </a:p>
            <a:p>
              <a:r>
                <a:rPr lang="en-US" sz="1800" dirty="0" smtClean="0">
                  <a:solidFill>
                    <a:srgbClr val="0000FF"/>
                  </a:solidFill>
                </a:rPr>
                <a:t>Distribution &amp; Quantile</a:t>
              </a:r>
            </a:p>
          </p:txBody>
        </p:sp>
        <p:cxnSp>
          <p:nvCxnSpPr>
            <p:cNvPr id="20" name="Straight Arrow Connector 19"/>
            <p:cNvCxnSpPr>
              <a:stCxn id="19" idx="3"/>
            </p:cNvCxnSpPr>
            <p:nvPr/>
          </p:nvCxnSpPr>
          <p:spPr bwMode="auto">
            <a:xfrm>
              <a:off x="3119942" y="6114366"/>
              <a:ext cx="2518858" cy="11410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Box 20"/>
          <p:cNvSpPr txBox="1"/>
          <p:nvPr/>
        </p:nvSpPr>
        <p:spPr>
          <a:xfrm>
            <a:off x="7239000" y="2526728"/>
            <a:ext cx="118314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Conclude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Neither Is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Random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83195" y="3039070"/>
            <a:ext cx="1112805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Conclude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Larger 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Not Joint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 bwMode="auto">
          <a:xfrm rot="16200000">
            <a:off x="3467100" y="1638301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657600" y="2286001"/>
            <a:ext cx="2895600" cy="1142999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3657600" y="3428999"/>
            <a:ext cx="2895600" cy="1143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Left Brace 7"/>
          <p:cNvSpPr/>
          <p:nvPr/>
        </p:nvSpPr>
        <p:spPr bwMode="auto">
          <a:xfrm rot="5400000">
            <a:off x="3467100" y="4305300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553200" y="2743200"/>
            <a:ext cx="242622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Relatively Small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Angle Between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Row Spaces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95600" y="5486400"/>
            <a:ext cx="5550428" cy="914400"/>
            <a:chOff x="2895600" y="5486400"/>
            <a:chExt cx="5550428" cy="914400"/>
          </a:xfrm>
        </p:grpSpPr>
        <p:sp>
          <p:nvSpPr>
            <p:cNvPr id="11" name="Rectangle 3"/>
            <p:cNvSpPr txBox="1">
              <a:spLocks noChangeArrowheads="1"/>
            </p:cNvSpPr>
            <p:nvPr/>
          </p:nvSpPr>
          <p:spPr bwMode="auto">
            <a:xfrm>
              <a:off x="6019800" y="5486400"/>
              <a:ext cx="2426228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457200" indent="-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1027113" indent="-455613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itchFamily="2" charset="2"/>
                <a:defRPr sz="2800">
                  <a:solidFill>
                    <a:srgbClr val="000000"/>
                  </a:solidFill>
                  <a:latin typeface="+mn-lt"/>
                </a:defRPr>
              </a:lvl2pPr>
              <a:lvl3pPr marL="1370013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666699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712913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Relatively Small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lang="en-US" altLang="en-US" sz="2400" kern="0" dirty="0" smtClean="0">
                  <a:latin typeface="Tahoma"/>
                </a:rPr>
                <a:t>Joint Variation</a:t>
              </a:r>
              <a:endPara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5" idx="1"/>
              <a:endCxn id="11" idx="1"/>
            </p:cNvCxnSpPr>
            <p:nvPr/>
          </p:nvCxnSpPr>
          <p:spPr bwMode="auto">
            <a:xfrm flipV="1">
              <a:off x="3352800" y="5943600"/>
              <a:ext cx="2667000" cy="381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Left Brace 14"/>
            <p:cNvSpPr/>
            <p:nvPr/>
          </p:nvSpPr>
          <p:spPr bwMode="auto">
            <a:xfrm rot="10800000">
              <a:off x="2895600" y="5791200"/>
              <a:ext cx="457200" cy="381000"/>
            </a:xfrm>
            <a:prstGeom prst="leftBrac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7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Application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Diagnostic Plot: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20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Tahoma"/>
              </a:rPr>
              <a:t>Both Principal Angles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Tahoma"/>
              </a:rPr>
              <a:t>Larger (Lost Info)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20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ahoma"/>
              </a:rPr>
              <a:t>Neither is Random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2000" dirty="0">
              <a:solidFill>
                <a:srgbClr val="FF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ahoma"/>
              </a:rPr>
              <a:t>Neither is Joint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20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Tahoma"/>
              </a:rPr>
              <a:t>Since Joint Signal in Y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Tahoma"/>
              </a:rPr>
              <a:t>Relatively Small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49" t="25126" r="16007" b="9664"/>
          <a:stretch/>
        </p:blipFill>
        <p:spPr>
          <a:xfrm>
            <a:off x="3162299" y="1951104"/>
            <a:ext cx="6019800" cy="49068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00600" y="926068"/>
            <a:ext cx="4114800" cy="1588532"/>
            <a:chOff x="4953001" y="849868"/>
            <a:chExt cx="4114800" cy="1588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953001" y="849868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 Too Small (Lose Info)</a:t>
                  </a:r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849868"/>
                  <a:ext cx="411480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333" t="-9836" r="-88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Connector 7"/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1219200"/>
              <a:ext cx="685801" cy="9144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3266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10" t="26471" r="14248" b="8991"/>
          <a:stretch/>
        </p:blipFill>
        <p:spPr>
          <a:xfrm>
            <a:off x="3505200" y="2024742"/>
            <a:ext cx="5638800" cy="4833257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Application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Diagnostic Plot</a:t>
                </a:r>
                <a:r>
                  <a:rPr lang="en-US" altLang="en-US" dirty="0" smtClean="0">
                    <a:solidFill>
                      <a:srgbClr val="000000"/>
                    </a:solidFill>
                    <a:latin typeface="Tahoma"/>
                  </a:rPr>
                  <a:t>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2000" dirty="0" smtClean="0">
                    <a:solidFill>
                      <a:srgbClr val="000000"/>
                    </a:solidFill>
                    <a:latin typeface="Tahoma"/>
                  </a:rPr>
                  <a:t>Now 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ahoma"/>
                  </a:rPr>
                  <a:t>3 Principal Angles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sz="20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2000" dirty="0" smtClean="0">
                    <a:solidFill>
                      <a:srgbClr val="FF0000"/>
                    </a:solidFill>
                    <a:latin typeface="Tahoma"/>
                  </a:rPr>
                  <a:t>3</a:t>
                </a:r>
                <a:r>
                  <a:rPr lang="en-US" altLang="en-US" sz="2000" baseline="30000" dirty="0" smtClean="0">
                    <a:solidFill>
                      <a:srgbClr val="FF0000"/>
                    </a:solidFill>
                    <a:latin typeface="Tahoma"/>
                  </a:rPr>
                  <a:t>rd</a:t>
                </a:r>
                <a:r>
                  <a:rPr lang="en-US" altLang="en-US" sz="2000" dirty="0" smtClean="0">
                    <a:solidFill>
                      <a:srgbClr val="FF0000"/>
                    </a:solidFill>
                    <a:latin typeface="Tahoma"/>
                  </a:rPr>
                  <a:t> </a:t>
                </a:r>
                <a:r>
                  <a:rPr lang="en-US" altLang="en-US" sz="2000" dirty="0">
                    <a:solidFill>
                      <a:srgbClr val="FF0000"/>
                    </a:solidFill>
                    <a:latin typeface="Tahoma"/>
                  </a:rPr>
                  <a:t>Could be Random</a:t>
                </a:r>
              </a:p>
              <a:p>
                <a:pPr marL="0" lvl="0" indent="0">
                  <a:buSzPct val="100000"/>
                  <a:buNone/>
                </a:pPr>
                <a:r>
                  <a:rPr lang="en-US" altLang="en-US" sz="2000" dirty="0">
                    <a:solidFill>
                      <a:srgbClr val="FF0000"/>
                    </a:solidFill>
                    <a:latin typeface="Tahoma"/>
                  </a:rPr>
                  <a:t>   </a:t>
                </a:r>
                <a:r>
                  <a:rPr lang="en-US" altLang="en-US" sz="2000" dirty="0" smtClean="0">
                    <a:solidFill>
                      <a:srgbClr val="FF0000"/>
                    </a:solidFill>
                    <a:latin typeface="Tahoma"/>
                  </a:rPr>
                  <a:t>(</a:t>
                </a:r>
                <a:r>
                  <a:rPr lang="en-US" altLang="en-US" sz="2000" dirty="0">
                    <a:solidFill>
                      <a:srgbClr val="FF0000"/>
                    </a:solidFill>
                    <a:latin typeface="Tahoma"/>
                  </a:rPr>
                  <a:t>OK, Since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en-US" sz="2000" dirty="0">
                    <a:solidFill>
                      <a:srgbClr val="FF0000"/>
                    </a:solidFill>
                    <a:latin typeface="Tahoma"/>
                  </a:rPr>
                  <a:t>)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sz="2000" dirty="0" smtClean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2000" dirty="0" smtClean="0">
                    <a:solidFill>
                      <a:srgbClr val="0000FF"/>
                    </a:solidFill>
                    <a:latin typeface="Tahoma"/>
                  </a:rPr>
                  <a:t>2</a:t>
                </a:r>
                <a:r>
                  <a:rPr lang="en-US" altLang="en-US" sz="2000" baseline="30000" dirty="0" smtClean="0">
                    <a:solidFill>
                      <a:srgbClr val="0000FF"/>
                    </a:solidFill>
                    <a:latin typeface="Tahoma"/>
                  </a:rPr>
                  <a:t>nd</a:t>
                </a:r>
                <a:r>
                  <a:rPr lang="en-US" altLang="en-US" sz="2000" dirty="0" smtClean="0">
                    <a:solidFill>
                      <a:srgbClr val="0000FF"/>
                    </a:solidFill>
                    <a:latin typeface="Tahoma"/>
                  </a:rPr>
                  <a:t> </a:t>
                </a:r>
                <a:r>
                  <a:rPr lang="en-US" altLang="en-US" sz="2000" dirty="0">
                    <a:solidFill>
                      <a:srgbClr val="0000FF"/>
                    </a:solidFill>
                    <a:latin typeface="Tahoma"/>
                  </a:rPr>
                  <a:t>Could be Joint</a:t>
                </a:r>
              </a:p>
              <a:p>
                <a:pPr marL="0" lvl="0" indent="0">
                  <a:buSzPct val="100000"/>
                  <a:buNone/>
                </a:pPr>
                <a:r>
                  <a:rPr lang="en-US" altLang="en-US" sz="2000" dirty="0">
                    <a:solidFill>
                      <a:srgbClr val="0000FF"/>
                    </a:solidFill>
                    <a:latin typeface="Tahoma"/>
                  </a:rPr>
                  <a:t>  </a:t>
                </a:r>
                <a:r>
                  <a:rPr lang="en-US" altLang="en-US" sz="2000" dirty="0" smtClean="0">
                    <a:solidFill>
                      <a:srgbClr val="0000FF"/>
                    </a:solidFill>
                    <a:latin typeface="Tahoma"/>
                  </a:rPr>
                  <a:t>  (</a:t>
                </a:r>
                <a:r>
                  <a:rPr lang="en-US" altLang="en-US" sz="2000" dirty="0">
                    <a:solidFill>
                      <a:srgbClr val="0000FF"/>
                    </a:solidFill>
                    <a:latin typeface="Tahoma"/>
                  </a:rPr>
                  <a:t>Consequence of Poor</a:t>
                </a:r>
              </a:p>
              <a:p>
                <a:pPr marL="0" lvl="0" indent="0">
                  <a:buSzPct val="100000"/>
                  <a:buNone/>
                </a:pPr>
                <a:r>
                  <a:rPr lang="en-US" altLang="en-US" sz="2000" dirty="0">
                    <a:solidFill>
                      <a:srgbClr val="0000FF"/>
                    </a:solidFill>
                    <a:latin typeface="Tahoma"/>
                  </a:rPr>
                  <a:t>     </a:t>
                </a:r>
                <a:r>
                  <a:rPr lang="en-US" altLang="en-US" sz="2000" dirty="0" err="1" smtClean="0">
                    <a:solidFill>
                      <a:srgbClr val="0000FF"/>
                    </a:solidFill>
                    <a:latin typeface="Tahoma"/>
                  </a:rPr>
                  <a:t>Wedin</a:t>
                </a:r>
                <a:r>
                  <a:rPr lang="en-US" altLang="en-US" sz="2000" dirty="0" smtClean="0">
                    <a:solidFill>
                      <a:srgbClr val="0000FF"/>
                    </a:solidFill>
                    <a:latin typeface="Tahoma"/>
                  </a:rPr>
                  <a:t> </a:t>
                </a:r>
                <a:r>
                  <a:rPr lang="en-US" altLang="en-US" sz="2000" dirty="0">
                    <a:solidFill>
                      <a:srgbClr val="0000FF"/>
                    </a:solidFill>
                    <a:latin typeface="Tahoma"/>
                  </a:rPr>
                  <a:t>Approximation)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3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800600" y="849868"/>
            <a:ext cx="4343400" cy="1740932"/>
            <a:chOff x="4724401" y="697468"/>
            <a:chExt cx="4343400" cy="1740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724401" y="697468"/>
                  <a:ext cx="4343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 Too Big (Feels Noise)</a:t>
                  </a:r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401" y="697468"/>
                  <a:ext cx="43434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26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Connector 7"/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1066800"/>
              <a:ext cx="571501" cy="10668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860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42" t="27143" r="7216" b="10336"/>
          <a:stretch/>
        </p:blipFill>
        <p:spPr>
          <a:xfrm>
            <a:off x="3124200" y="1859416"/>
            <a:ext cx="6019800" cy="4998584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Application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Diagnostic Plot</a:t>
                </a:r>
                <a:r>
                  <a:rPr lang="en-US" altLang="en-US" dirty="0" smtClean="0">
                    <a:solidFill>
                      <a:srgbClr val="000000"/>
                    </a:solidFill>
                    <a:latin typeface="Tahoma"/>
                  </a:rPr>
                  <a:t>:</a:t>
                </a: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1800" dirty="0" err="1" smtClean="0">
                    <a:solidFill>
                      <a:srgbClr val="0000FF"/>
                    </a:solidFill>
                    <a:latin typeface="Tahoma"/>
                  </a:rPr>
                  <a:t>Wedin</a:t>
                </a:r>
                <a:r>
                  <a:rPr lang="en-US" altLang="en-US" sz="1800" dirty="0" smtClean="0">
                    <a:solidFill>
                      <a:srgbClr val="0000FF"/>
                    </a:solidFill>
                    <a:latin typeface="Tahoma"/>
                  </a:rPr>
                  <a:t> </a:t>
                </a:r>
                <a:r>
                  <a:rPr lang="en-US" altLang="en-US" sz="1800" dirty="0">
                    <a:solidFill>
                      <a:srgbClr val="0000FF"/>
                    </a:solidFill>
                    <a:latin typeface="Tahoma"/>
                  </a:rPr>
                  <a:t>Bound Useless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14:m>
                  <m:oMath xmlns:m="http://schemas.openxmlformats.org/officeDocument/2006/math">
                    <m:r>
                      <a:rPr lang="en-US" alt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</m:t>
                    </m:r>
                  </m:oMath>
                </a14:m>
                <a:r>
                  <a:rPr lang="en-US" altLang="en-US" sz="1800" dirty="0">
                    <a:solidFill>
                      <a:srgbClr val="FF0000"/>
                    </a:solidFill>
                    <a:latin typeface="Tahoma"/>
                  </a:rPr>
                  <a:t>Random Subspace Bound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1800" dirty="0" smtClean="0">
                    <a:solidFill>
                      <a:srgbClr val="000000"/>
                    </a:solidFill>
                    <a:latin typeface="Tahoma"/>
                  </a:rPr>
                  <a:t>Due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ahoma"/>
                  </a:rPr>
                  <a:t>to High Noise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1800" dirty="0" smtClean="0">
                    <a:solidFill>
                      <a:srgbClr val="FF0000"/>
                    </a:solidFill>
                    <a:latin typeface="Tahoma"/>
                  </a:rPr>
                  <a:t>Neither </a:t>
                </a:r>
                <a:r>
                  <a:rPr lang="en-US" altLang="en-US" sz="1800" dirty="0">
                    <a:solidFill>
                      <a:srgbClr val="FF0000"/>
                    </a:solidFill>
                    <a:latin typeface="Tahoma"/>
                  </a:rPr>
                  <a:t>Angle Random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1800" dirty="0" smtClean="0">
                    <a:solidFill>
                      <a:srgbClr val="0000FF"/>
                    </a:solidFill>
                    <a:latin typeface="Tahoma"/>
                  </a:rPr>
                  <a:t>Both </a:t>
                </a:r>
                <a:r>
                  <a:rPr lang="en-US" altLang="en-US" sz="1800" dirty="0">
                    <a:solidFill>
                      <a:srgbClr val="0000FF"/>
                    </a:solidFill>
                    <a:latin typeface="Tahoma"/>
                  </a:rPr>
                  <a:t>Could Be Joint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altLang="en-US" sz="1800" dirty="0" smtClean="0">
                    <a:solidFill>
                      <a:srgbClr val="000000"/>
                    </a:solidFill>
                    <a:latin typeface="Tahoma"/>
                  </a:rPr>
                  <a:t>Not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Tahoma"/>
                  </a:rPr>
                  <a:t>Much Info Here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3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724400" y="926068"/>
            <a:ext cx="4267200" cy="1483202"/>
            <a:chOff x="4800601" y="955198"/>
            <a:chExt cx="4267200" cy="1483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800601" y="955198"/>
                  <a:ext cx="426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 Too Big (Feels Noise)</a:t>
                  </a:r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601" y="955198"/>
                  <a:ext cx="42672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143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Connector 7"/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1324530"/>
              <a:ext cx="609601" cy="80907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7535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0668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</a:t>
                </a:r>
                <a:r>
                  <a:rPr lang="en-US" altLang="ko-KR" baseline="300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nd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 Mod Out Rotations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Replace full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Cov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 by diagonal matrix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 done in PCA 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eigen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-analysis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ko-KR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Σ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𝑀𝐷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But then “not like data”???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OK, since k-means clustering (i.e. CI) is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invariant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(assuming e.g. Euclidean Distance)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024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59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Approach: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Measure “Brain Activity”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Over 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Both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 Location &amp; Time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Via Blood Flow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Data Objects???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2015 SAMSI Program</a:t>
            </a: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On Neuroscience</a:t>
            </a: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ahoma"/>
              </a:rPr>
              <a:t>       Qunqun </a:t>
            </a:r>
            <a:r>
              <a:rPr lang="en-US" altLang="en-US" sz="2400" dirty="0">
                <a:solidFill>
                  <a:srgbClr val="000000"/>
                </a:solidFill>
                <a:latin typeface="Tahoma"/>
              </a:rPr>
              <a:t>Yu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                         </a:t>
            </a:r>
            <a:r>
              <a:rPr lang="en-US" altLang="en-US" sz="2400" dirty="0">
                <a:solidFill>
                  <a:srgbClr val="000000"/>
                </a:solidFill>
                <a:latin typeface="Tahoma"/>
              </a:rPr>
              <a:t>Benjamin Risk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et al (2017)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amsi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980" y="1447800"/>
            <a:ext cx="38557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i1.rgstatic.net/ii/profile.image/AS%3A279596466491397@1443672400913_l/Benjamin_Ris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t="4009" r="7743" b="28386"/>
          <a:stretch/>
        </p:blipFill>
        <p:spPr bwMode="auto">
          <a:xfrm>
            <a:off x="6035822" y="3657600"/>
            <a:ext cx="15841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hoto 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70" y="3733800"/>
            <a:ext cx="163173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Data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Objects?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3d- Movie?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Time Series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At Voxels?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fmri.ucsd.edu/images/BOLDSig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6781800" cy="50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6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Study Data From: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4" t="12508" r="3614" b="1188"/>
          <a:stretch/>
        </p:blipFill>
        <p:spPr>
          <a:xfrm>
            <a:off x="4520098" y="2819400"/>
            <a:ext cx="4623902" cy="40385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8" r="7248" b="12931"/>
          <a:stretch/>
        </p:blipFill>
        <p:spPr bwMode="auto">
          <a:xfrm>
            <a:off x="0" y="2819142"/>
            <a:ext cx="4419600" cy="17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Data Objects:          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00000"/>
                        </a:solidFill>
                        <a:latin typeface="Cambria Math"/>
                      </a:rPr>
                      <m:t>𝑛</m:t>
                    </m:r>
                    <m:r>
                      <a:rPr lang="en-US" altLang="en-US" i="1">
                        <a:solidFill>
                          <a:srgbClr val="000000"/>
                        </a:solidFill>
                        <a:latin typeface="Cambria Math"/>
                      </a:rPr>
                      <m:t>=491</m:t>
                    </m:r>
                  </m:oMath>
                </a14:m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X:      Behavioral Features</a:t>
                </a:r>
              </a:p>
              <a:p>
                <a:pPr marL="0" lvl="0" indent="0" algn="ctr">
                  <a:buClr>
                    <a:srgbClr val="A50021"/>
                  </a:buClr>
                  <a:buSzPct val="7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=139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Y:      3-d Voxel Summaries of </a:t>
                </a:r>
                <a:r>
                  <a:rPr lang="en-US" altLang="en-US" i="1" dirty="0">
                    <a:solidFill>
                      <a:srgbClr val="000000"/>
                    </a:solidFill>
                    <a:latin typeface="Tahoma"/>
                  </a:rPr>
                  <a:t>Task</a:t>
                </a:r>
              </a:p>
              <a:p>
                <a:pPr marL="0" lvl="0" indent="0" algn="ctr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(Condense Time Series to Single #s)</a:t>
                </a:r>
              </a:p>
              <a:p>
                <a:pPr marL="0" lvl="0" indent="0" algn="ctr">
                  <a:buClr>
                    <a:srgbClr val="A50021"/>
                  </a:buClr>
                  <a:buSzPct val="7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=91282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 algn="ctr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(Registered Voxels Along Cerebral Cortex)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1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Focus of Analysis:     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Loadings (Drivers)</a:t>
            </a:r>
          </a:p>
          <a:p>
            <a:pPr marL="1027113" lvl="1" indent="-455613">
              <a:lnSpc>
                <a:spcPct val="15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Behavioral Features</a:t>
            </a:r>
          </a:p>
          <a:p>
            <a:pPr marL="1027113" lvl="1" indent="-455613">
              <a:lnSpc>
                <a:spcPct val="15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Lit Up Brain Regions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Since Scores All Gaussian</a:t>
            </a:r>
          </a:p>
          <a:p>
            <a:pPr marL="0" lvl="0" indent="0" algn="ctr">
              <a:lnSpc>
                <a:spcPct val="150000"/>
              </a:lnSpc>
              <a:buSzPct val="100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(Normal Population)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24400" y="2514600"/>
            <a:ext cx="2954522" cy="1440597"/>
            <a:chOff x="4724400" y="2750403"/>
            <a:chExt cx="2954522" cy="1440597"/>
          </a:xfrm>
        </p:grpSpPr>
        <p:sp>
          <p:nvSpPr>
            <p:cNvPr id="5" name="TextBox 4"/>
            <p:cNvSpPr txBox="1"/>
            <p:nvPr/>
          </p:nvSpPr>
          <p:spPr>
            <a:xfrm>
              <a:off x="5867400" y="27504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Which Work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Together?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Connector 5"/>
            <p:cNvCxnSpPr>
              <a:endCxn id="5" idx="1"/>
            </p:cNvCxnSpPr>
            <p:nvPr/>
          </p:nvCxnSpPr>
          <p:spPr bwMode="auto">
            <a:xfrm flipV="1">
              <a:off x="4724400" y="3165902"/>
              <a:ext cx="1143000" cy="263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>
              <a:endCxn id="5" idx="1"/>
            </p:cNvCxnSpPr>
            <p:nvPr/>
          </p:nvCxnSpPr>
          <p:spPr bwMode="auto">
            <a:xfrm flipV="1">
              <a:off x="4800600" y="3165902"/>
              <a:ext cx="1066800" cy="1025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/>
          <p:nvPr/>
        </p:nvGrpSpPr>
        <p:grpSpPr>
          <a:xfrm>
            <a:off x="4724400" y="3200400"/>
            <a:ext cx="3657600" cy="1371600"/>
            <a:chOff x="4724400" y="3429000"/>
            <a:chExt cx="3657600" cy="1371600"/>
          </a:xfrm>
        </p:grpSpPr>
        <p:sp>
          <p:nvSpPr>
            <p:cNvPr id="10" name="TextBox 9"/>
            <p:cNvSpPr txBox="1"/>
            <p:nvPr/>
          </p:nvSpPr>
          <p:spPr>
            <a:xfrm>
              <a:off x="6570478" y="39696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Which Work</a:t>
              </a:r>
            </a:p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Separately?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endCxn id="10" idx="1"/>
            </p:cNvCxnSpPr>
            <p:nvPr/>
          </p:nvCxnSpPr>
          <p:spPr bwMode="auto">
            <a:xfrm>
              <a:off x="4724400" y="3429000"/>
              <a:ext cx="1846078" cy="956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>
              <a:endCxn id="10" idx="1"/>
            </p:cNvCxnSpPr>
            <p:nvPr/>
          </p:nvCxnSpPr>
          <p:spPr bwMode="auto">
            <a:xfrm>
              <a:off x="4800600" y="4191000"/>
              <a:ext cx="1769878" cy="194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3696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Separate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PC1 of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Behavior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Feature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Important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Groups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270337"/>
            <a:ext cx="1905000" cy="101566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View Loadings     = Entries of Eigenvectors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Separate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PC1 of Image 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All Up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&amp; Down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Together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1295400"/>
            <a:ext cx="1905000" cy="70788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View Entries of Eigenvectors</a:t>
            </a:r>
            <a:endParaRPr lang="en-US" sz="2000" dirty="0">
              <a:solidFill>
                <a:srgbClr val="00B05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Also Some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Hot Spots?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>
              <a:stCxn id="8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>
              <a:stCxn id="8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92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Separate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PC2 of Image 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Interesting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Structure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???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7" name="TextBox 6"/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And </a:t>
              </a:r>
              <a:r>
                <a:rPr lang="en-US" u="sng" dirty="0" smtClean="0">
                  <a:solidFill>
                    <a:srgbClr val="000000"/>
                  </a:solidFill>
                </a:rPr>
                <a:t>Same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Hot Spots?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7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>
              <a:stCxn id="7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>
              <a:stCxn id="7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576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Previous Mapping of 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Regions of Interest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" y="2667000"/>
            <a:ext cx="6705600" cy="3351788"/>
            <a:chOff x="152400" y="2667000"/>
            <a:chExt cx="6705600" cy="3351788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371600" y="4038600"/>
              <a:ext cx="312420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1371600" y="2667000"/>
              <a:ext cx="5486400" cy="13716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152400" y="2971800"/>
              <a:ext cx="19511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Hot Spots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Working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Memory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Related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3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3</a:t>
                </a:r>
                <a:r>
                  <a:rPr lang="en-US" altLang="ko-KR" baseline="300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rd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Factor Analysis Model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Model Covariance as:    Biology + Noise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ko-KR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Σ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𝐵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×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𝐼</m:t>
                      </m:r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Where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“fairly low dimensional”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estimated from background noise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2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Joint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PC1 of Image 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Using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Behavior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Combines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Hot Spots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From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Separate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PC1 &amp; 2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Overall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Comparison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6" name="TextBox 5"/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Sep. </a:t>
              </a:r>
              <a:r>
                <a:rPr lang="en-US" dirty="0" err="1" smtClean="0">
                  <a:solidFill>
                    <a:srgbClr val="0000FF"/>
                  </a:solidFill>
                </a:rPr>
                <a:t>Beh</a:t>
              </a:r>
              <a:r>
                <a:rPr lang="en-US" dirty="0" smtClean="0">
                  <a:solidFill>
                    <a:srgbClr val="0000FF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Assoc. w. Image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>
              <a:endCxn id="6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10" name="TextBox 9"/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Joint </a:t>
              </a:r>
              <a:r>
                <a:rPr lang="en-US" dirty="0" err="1" smtClean="0">
                  <a:solidFill>
                    <a:srgbClr val="00B050"/>
                  </a:solidFill>
                </a:rPr>
                <a:t>Im</a:t>
              </a:r>
              <a:r>
                <a:rPr lang="en-US" dirty="0" smtClean="0">
                  <a:solidFill>
                    <a:srgbClr val="00B050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Concentrates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Relevant Parts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Of Sep. </a:t>
              </a:r>
              <a:endParaRPr lang="en-US" dirty="0">
                <a:solidFill>
                  <a:srgbClr val="00B050"/>
                </a:solidFill>
              </a:endParaRPr>
            </a:p>
            <a:p>
              <a:r>
                <a:rPr lang="en-US" dirty="0" smtClean="0">
                  <a:solidFill>
                    <a:srgbClr val="00B050"/>
                  </a:solidFill>
                </a:rPr>
                <a:t>PC1 &amp; PC2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>
              <a:endCxn id="10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447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Magnetic Resonance Imaging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Overall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Comparison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4300" y="3581400"/>
            <a:ext cx="7467600" cy="1752600"/>
            <a:chOff x="76200" y="2659797"/>
            <a:chExt cx="7467600" cy="1752600"/>
          </a:xfrm>
        </p:grpSpPr>
        <p:sp>
          <p:nvSpPr>
            <p:cNvPr id="16" name="TextBox 15"/>
            <p:cNvSpPr txBox="1"/>
            <p:nvPr/>
          </p:nvSpPr>
          <p:spPr>
            <a:xfrm>
              <a:off x="76200" y="2842737"/>
              <a:ext cx="185621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</a:rPr>
                <a:t>Overall Heat</a:t>
              </a:r>
            </a:p>
            <a:p>
              <a:r>
                <a:rPr lang="en-US" dirty="0" err="1" smtClean="0">
                  <a:solidFill>
                    <a:srgbClr val="FF00FF"/>
                  </a:solidFill>
                </a:rPr>
                <a:t>Var’n</a:t>
              </a:r>
              <a:r>
                <a:rPr lang="en-US" dirty="0" smtClean="0">
                  <a:solidFill>
                    <a:srgbClr val="FF00FF"/>
                  </a:solidFill>
                </a:rPr>
                <a:t> </a:t>
              </a:r>
              <a:r>
                <a:rPr lang="en-US" u="sng" dirty="0" smtClean="0">
                  <a:solidFill>
                    <a:srgbClr val="FF00FF"/>
                  </a:solidFill>
                </a:rPr>
                <a:t>not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Assoc. w/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Behavior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5029200" y="2659797"/>
              <a:ext cx="25146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>
              <a:endCxn id="16" idx="3"/>
            </p:cNvCxnSpPr>
            <p:nvPr/>
          </p:nvCxnSpPr>
          <p:spPr bwMode="auto">
            <a:xfrm flipH="1">
              <a:off x="1932414" y="2659797"/>
              <a:ext cx="4354086" cy="967770"/>
            </a:xfrm>
            <a:prstGeom prst="line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/>
          <p:cNvGrpSpPr/>
          <p:nvPr/>
        </p:nvGrpSpPr>
        <p:grpSpPr>
          <a:xfrm>
            <a:off x="88075" y="5105400"/>
            <a:ext cx="6236525" cy="1059597"/>
            <a:chOff x="88075" y="2126397"/>
            <a:chExt cx="6236525" cy="1059597"/>
          </a:xfrm>
        </p:grpSpPr>
        <p:sp>
          <p:nvSpPr>
            <p:cNvPr id="24" name="TextBox 23"/>
            <p:cNvSpPr txBox="1"/>
            <p:nvPr/>
          </p:nvSpPr>
          <p:spPr>
            <a:xfrm>
              <a:off x="88075" y="2354997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New 2</a:t>
              </a:r>
              <a:r>
                <a:rPr lang="en-US" baseline="30000" dirty="0" smtClean="0">
                  <a:solidFill>
                    <a:srgbClr val="00B0F0"/>
                  </a:solidFill>
                </a:rPr>
                <a:t>nd</a:t>
              </a:r>
              <a:r>
                <a:rPr lang="en-US" dirty="0" smtClean="0">
                  <a:solidFill>
                    <a:srgbClr val="00B0F0"/>
                  </a:solidFill>
                </a:rPr>
                <a:t> Mode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Of Joint </a:t>
              </a:r>
              <a:r>
                <a:rPr lang="en-US" dirty="0" err="1" smtClean="0">
                  <a:solidFill>
                    <a:srgbClr val="00B0F0"/>
                  </a:solidFill>
                </a:rPr>
                <a:t>Var’n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6324600" y="2126397"/>
              <a:ext cx="0" cy="693004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>
              <a:endCxn id="24" idx="3"/>
            </p:cNvCxnSpPr>
            <p:nvPr/>
          </p:nvCxnSpPr>
          <p:spPr bwMode="auto">
            <a:xfrm flipH="1">
              <a:off x="2193138" y="2472899"/>
              <a:ext cx="4131462" cy="297597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52400" y="4953000"/>
            <a:ext cx="5867400" cy="1973997"/>
            <a:chOff x="152400" y="4953000"/>
            <a:chExt cx="5867400" cy="1973997"/>
          </a:xfrm>
        </p:grpSpPr>
        <p:sp>
          <p:nvSpPr>
            <p:cNvPr id="28" name="TextBox 27"/>
            <p:cNvSpPr txBox="1"/>
            <p:nvPr/>
          </p:nvSpPr>
          <p:spPr>
            <a:xfrm>
              <a:off x="152400" y="6096000"/>
              <a:ext cx="1718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Behavior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~ Sep. PC2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4147557" y="4953000"/>
              <a:ext cx="1872243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>
              <a:endCxn id="28" idx="3"/>
            </p:cNvCxnSpPr>
            <p:nvPr/>
          </p:nvCxnSpPr>
          <p:spPr bwMode="auto">
            <a:xfrm flipH="1">
              <a:off x="1870627" y="4953000"/>
              <a:ext cx="3196673" cy="1558499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00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Application: Cancer </a:t>
            </a:r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Genomics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Data Source:    </a:t>
            </a: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The Cancer </a:t>
            </a: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Genome Atlas</a:t>
            </a: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Subset Here:</a:t>
            </a:r>
          </a:p>
          <a:p>
            <a:pPr marL="0" lvl="0" indent="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Breast Cancer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00400" y="1377462"/>
            <a:ext cx="5867400" cy="5126974"/>
            <a:chOff x="457198" y="1371600"/>
            <a:chExt cx="5943601" cy="4690273"/>
          </a:xfrm>
        </p:grpSpPr>
        <p:pic>
          <p:nvPicPr>
            <p:cNvPr id="5" name="Picture 2" descr="Integrated data set for comparing and contrasting multiple tumor types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71600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198" y="5667688"/>
              <a:ext cx="5943601" cy="394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Weinstein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</a:t>
              </a:r>
              <a:r>
                <a:rPr kumimoji="0" lang="en-US" altLang="zh-CN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et al. (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90140" y="1992868"/>
            <a:ext cx="1393034" cy="2103644"/>
            <a:chOff x="7590140" y="1992868"/>
            <a:chExt cx="1393034" cy="2103644"/>
          </a:xfrm>
        </p:grpSpPr>
        <p:sp>
          <p:nvSpPr>
            <p:cNvPr id="2" name="TextBox 1"/>
            <p:cNvSpPr txBox="1"/>
            <p:nvPr/>
          </p:nvSpPr>
          <p:spPr>
            <a:xfrm>
              <a:off x="7590140" y="1992868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Focus On: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153400" y="27432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153400" y="3072384"/>
              <a:ext cx="685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153400" y="3352800"/>
              <a:ext cx="82977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156448" y="4096512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6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Clr>
                    <a:srgbClr val="A50021"/>
                  </a:buClr>
                  <a:buSzPct val="75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TCGA Breast Cancer Data:</a:t>
                </a:r>
              </a:p>
              <a:p>
                <a:pPr marL="457200" lvl="0" indent="-457200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Data Blocks (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∩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s &amp; Carefully Cleaned)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ahoma"/>
                  </a:rPr>
                  <a:t>mRNA (GE): 16615×616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ahoma"/>
                  </a:rPr>
                  <a:t>Copy Number (CN): 24174×616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ahoma"/>
                  </a:rPr>
                  <a:t>Rev. Phase Protein Array (RPPA): 187×616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ahoma"/>
                  </a:rPr>
                  <a:t>Gene mutation (Mutation): 18256×616</a:t>
                </a:r>
              </a:p>
              <a:p>
                <a:pPr marL="457200" lvl="0" indent="-457200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Tumor Subtypes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FF"/>
                    </a:solidFill>
                    <a:latin typeface="Tahoma"/>
                  </a:rPr>
                  <a:t>Basal-like: ⊲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D1CF"/>
                    </a:solidFill>
                    <a:latin typeface="Tahoma"/>
                  </a:rPr>
                  <a:t>HER2-like: ∗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FF0000"/>
                    </a:solidFill>
                    <a:latin typeface="Tahoma"/>
                  </a:rPr>
                  <a:t>Luminal A: +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7030A0"/>
                    </a:solidFill>
                    <a:latin typeface="Tahoma"/>
                  </a:rPr>
                  <a:t>Luminal B: ×</a:t>
                </a:r>
              </a:p>
              <a:p>
                <a:pPr marL="1027113" lvl="1" indent="-455613">
                  <a:buSzPct val="100000"/>
                  <a:buFont typeface="Arial" panose="020B0604020202020204" pitchFamily="34" charset="0"/>
                  <a:buChar char="•"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 b="-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4267200" y="2362200"/>
            <a:ext cx="3810000" cy="1219200"/>
            <a:chOff x="4267200" y="2362200"/>
            <a:chExt cx="3810000" cy="1219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6877063" y="2362200"/>
                  <a:ext cx="12001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2"/>
                      </a:solidFill>
                    </a:rPr>
                    <a:t>Common </a:t>
                  </a:r>
                </a:p>
                <a:p>
                  <a:r>
                    <a:rPr lang="en-US" sz="1800" dirty="0" smtClean="0">
                      <a:solidFill>
                        <a:schemeClr val="bg2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=616</m:t>
                      </m:r>
                    </m:oMath>
                  </a14:m>
                  <a:endParaRPr lang="en-US" sz="18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7063" y="2362200"/>
                  <a:ext cx="1200137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4061" t="-5660" r="-2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/>
            <p:cNvCxnSpPr/>
            <p:nvPr/>
          </p:nvCxnSpPr>
          <p:spPr>
            <a:xfrm flipH="1" flipV="1">
              <a:off x="4267200" y="2514600"/>
              <a:ext cx="2609863" cy="1524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5029200" y="2667000"/>
              <a:ext cx="1847863" cy="1524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943600" y="2667000"/>
              <a:ext cx="933463" cy="4572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2" idx="1"/>
            </p:cNvCxnSpPr>
            <p:nvPr/>
          </p:nvCxnSpPr>
          <p:spPr>
            <a:xfrm flipH="1">
              <a:off x="5791200" y="2685366"/>
              <a:ext cx="1085863" cy="89603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692716" y="3352800"/>
            <a:ext cx="1936684" cy="1600200"/>
            <a:chOff x="4692716" y="3352800"/>
            <a:chExt cx="1936684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692716" y="4583668"/>
                  <a:ext cx="19366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2"/>
                      </a:solidFill>
                    </a:rPr>
                    <a:t>Wildly Different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US" sz="18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2716" y="4583668"/>
                  <a:ext cx="193668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830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>
              <a:stCxn id="15" idx="0"/>
            </p:cNvCxnSpPr>
            <p:nvPr/>
          </p:nvCxnSpPr>
          <p:spPr>
            <a:xfrm flipH="1" flipV="1">
              <a:off x="5486400" y="3352800"/>
              <a:ext cx="174658" cy="123086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4953000" y="3733800"/>
              <a:ext cx="708058" cy="84986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76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Separate PCA on Gene Expression (GE)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Clear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Subtype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Effects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(Not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Surprising)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08681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Separate PCA on Gene Expression (GE)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062" y="3048000"/>
            <a:ext cx="3408938" cy="1364397"/>
            <a:chOff x="20062" y="3048000"/>
            <a:chExt cx="3408938" cy="1364397"/>
          </a:xfrm>
        </p:grpSpPr>
        <p:sp>
          <p:nvSpPr>
            <p:cNvPr id="6" name="TextBox 5"/>
            <p:cNvSpPr txBox="1"/>
            <p:nvPr/>
          </p:nvSpPr>
          <p:spPr>
            <a:xfrm>
              <a:off x="20062" y="3581400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1503938" y="3048000"/>
              <a:ext cx="1925062" cy="9213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76200" y="4378150"/>
            <a:ext cx="4495800" cy="1794050"/>
            <a:chOff x="76200" y="4378150"/>
            <a:chExt cx="4495800" cy="1794050"/>
          </a:xfrm>
        </p:grpSpPr>
        <p:sp>
          <p:nvSpPr>
            <p:cNvPr id="9" name="TextBox 8"/>
            <p:cNvSpPr txBox="1"/>
            <p:nvPr/>
          </p:nvSpPr>
          <p:spPr>
            <a:xfrm>
              <a:off x="76200" y="5341203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PC2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9" idx="3"/>
            </p:cNvCxnSpPr>
            <p:nvPr/>
          </p:nvCxnSpPr>
          <p:spPr bwMode="auto">
            <a:xfrm flipV="1">
              <a:off x="1580138" y="4378150"/>
              <a:ext cx="2991862" cy="13785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5129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6458" r="9388" b="37762"/>
          <a:stretch/>
        </p:blipFill>
        <p:spPr bwMode="auto">
          <a:xfrm>
            <a:off x="1805354" y="2209800"/>
            <a:ext cx="7338646" cy="42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Separate PCA on Copy Number (CN)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Other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Effects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+Subtypes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Gene Expression (GE) 1</a:t>
            </a:r>
            <a:r>
              <a:rPr lang="en-US" altLang="en-US" baseline="30000" dirty="0">
                <a:solidFill>
                  <a:srgbClr val="000000"/>
                </a:solidFill>
                <a:latin typeface="Tahoma"/>
              </a:rPr>
              <a:t>st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SVD Threshold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0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3800" y="4186535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11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32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Copy Number (CN) 1</a:t>
            </a:r>
            <a:r>
              <a:rPr lang="en-US" altLang="en-US" baseline="30000" dirty="0">
                <a:solidFill>
                  <a:srgbClr val="000000"/>
                </a:solidFill>
                <a:latin typeface="Tahoma"/>
              </a:rPr>
              <a:t>st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SVD Threshold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612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400" y="4186535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6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Reasonable model (for each gene):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Expression = Signal + Noise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is roughly Gaussian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terms essentially independent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(across genes)</a:t>
                </a: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  <a:blipFill rotWithShape="1">
                <a:blip r:embed="rId3"/>
                <a:stretch>
                  <a:fillRect l="-1834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80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Proteins (RPPA) 1</a:t>
            </a:r>
            <a:r>
              <a:rPr lang="en-US" altLang="en-US" baseline="30000" dirty="0">
                <a:solidFill>
                  <a:srgbClr val="000000"/>
                </a:solidFill>
                <a:latin typeface="Tahoma"/>
              </a:rPr>
              <a:t>st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SVD Threshold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1460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4186535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8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1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Mutations (</a:t>
            </a: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Mut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) 1</a:t>
            </a:r>
            <a:r>
              <a:rPr lang="en-US" altLang="en-US" baseline="30000" dirty="0">
                <a:solidFill>
                  <a:srgbClr val="000000"/>
                </a:solidFill>
                <a:latin typeface="Tahoma"/>
              </a:rPr>
              <a:t>st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SVD Threshold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755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7590" y="4186535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12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4-way Joint Threshold</a:t>
            </a:r>
            <a:endParaRPr lang="en-US" altLang="en-US" u="sng" dirty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2084639" y="2169919"/>
            <a:ext cx="7032122" cy="468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6929" y="3200400"/>
            <a:ext cx="3285871" cy="1059597"/>
            <a:chOff x="66929" y="3200400"/>
            <a:chExt cx="3285871" cy="1059597"/>
          </a:xfrm>
        </p:grpSpPr>
        <p:sp>
          <p:nvSpPr>
            <p:cNvPr id="6" name="TextBox 5"/>
            <p:cNvSpPr txBox="1"/>
            <p:nvPr/>
          </p:nvSpPr>
          <p:spPr>
            <a:xfrm>
              <a:off x="66929" y="3429000"/>
              <a:ext cx="1546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</a:t>
              </a:r>
              <a:r>
                <a:rPr kumimoji="0" lang="en-US" sz="2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Comp.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~ Thresh.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>
              <a:stCxn id="6" idx="3"/>
            </p:cNvCxnSpPr>
            <p:nvPr/>
          </p:nvCxnSpPr>
          <p:spPr bwMode="auto">
            <a:xfrm flipV="1">
              <a:off x="1613058" y="3200400"/>
              <a:ext cx="1739742" cy="64409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2608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4-way Joint Threshold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u="sng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After Step 3:</a:t>
            </a:r>
          </a:p>
          <a:p>
            <a:pPr marL="0" lvl="0" indent="0" algn="ctr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Only 1 Remaining Joint Component</a:t>
            </a:r>
          </a:p>
          <a:p>
            <a:pPr marL="0" lvl="0" indent="0" algn="ctr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(2</a:t>
            </a:r>
            <a:r>
              <a:rPr lang="en-US" altLang="en-US" baseline="30000" dirty="0">
                <a:solidFill>
                  <a:srgbClr val="000000"/>
                </a:solidFill>
                <a:latin typeface="Tahoma"/>
              </a:rPr>
              <a:t>nd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Strong in 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all but </a:t>
            </a:r>
            <a:r>
              <a:rPr lang="en-US" altLang="en-US" i="1" dirty="0" err="1">
                <a:solidFill>
                  <a:srgbClr val="000000"/>
                </a:solidFill>
                <a:latin typeface="Tahoma"/>
              </a:rPr>
              <a:t>Mut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.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)</a:t>
            </a:r>
          </a:p>
          <a:p>
            <a:pPr marL="0" lvl="0" indent="0" algn="ctr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Fits w/ Biologist’s Impression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of </a:t>
            </a: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Mut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. Data)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26215" r="10275" b="25663"/>
          <a:stretch/>
        </p:blipFill>
        <p:spPr bwMode="auto">
          <a:xfrm>
            <a:off x="2872153" y="1887416"/>
            <a:ext cx="6271847" cy="49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4-way Joint Scores (CNS)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12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Flags </a:t>
            </a:r>
            <a:r>
              <a:rPr lang="en-US" altLang="en-US" dirty="0" err="1">
                <a:solidFill>
                  <a:srgbClr val="FF0000"/>
                </a:solidFill>
                <a:latin typeface="Tahoma"/>
              </a:rPr>
              <a:t>LumAs</a:t>
            </a:r>
            <a:endParaRPr lang="en-US" altLang="en-US" dirty="0">
              <a:solidFill>
                <a:srgbClr val="FF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12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Effect Driven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By All 4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Factors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Together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Interesting Point:  Mutation 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Plays Role Here</a:t>
            </a:r>
          </a:p>
        </p:txBody>
      </p:sp>
    </p:spTree>
    <p:extLst>
      <p:ext uri="{BB962C8B-B14F-4D97-AF65-F5344CB8AC3E}">
        <p14:creationId xmlns:p14="http://schemas.microsoft.com/office/powerpoint/2010/main" val="3120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Next Issue:  3-way 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AJIVE 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for GE-CN-RPPA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Approach:   Use 3 </a:t>
            </a: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Indiv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. Blocks from above,</a:t>
            </a:r>
          </a:p>
          <a:p>
            <a:pPr marL="0" lvl="0" indent="0" algn="ctr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GE, CN, RPPA as inputs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Perform 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AJIVE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,   Study Joint PC1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5232" r="9146" b="26240"/>
          <a:stretch/>
        </p:blipFill>
        <p:spPr bwMode="auto">
          <a:xfrm>
            <a:off x="3059723" y="2051538"/>
            <a:ext cx="6084277" cy="48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JIVE PC1 for GE-CN-RPPA (CNS)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" y="2217003"/>
            <a:ext cx="7391400" cy="3650397"/>
            <a:chOff x="20062" y="3581400"/>
            <a:chExt cx="7391400" cy="3650397"/>
          </a:xfrm>
        </p:grpSpPr>
        <p:sp>
          <p:nvSpPr>
            <p:cNvPr id="6" name="TextBox 5"/>
            <p:cNvSpPr txBox="1"/>
            <p:nvPr/>
          </p:nvSpPr>
          <p:spPr>
            <a:xfrm>
              <a:off x="20062" y="3581400"/>
              <a:ext cx="2562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Great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1503938" y="4197952"/>
              <a:ext cx="5907524" cy="3033845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152400" y="3429000"/>
            <a:ext cx="6096000" cy="2743200"/>
            <a:chOff x="20062" y="3581400"/>
            <a:chExt cx="6096000" cy="2743200"/>
          </a:xfrm>
        </p:grpSpPr>
        <p:sp>
          <p:nvSpPr>
            <p:cNvPr id="9" name="TextBox 8"/>
            <p:cNvSpPr txBox="1"/>
            <p:nvPr/>
          </p:nvSpPr>
          <p:spPr>
            <a:xfrm>
              <a:off x="20062" y="3581400"/>
              <a:ext cx="25802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Some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Her2s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1310191" y="4197952"/>
              <a:ext cx="4805871" cy="2126648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152400" y="4572000"/>
            <a:ext cx="5052509" cy="1295400"/>
            <a:chOff x="20062" y="3581400"/>
            <a:chExt cx="5052509" cy="1295400"/>
          </a:xfrm>
        </p:grpSpPr>
        <p:sp>
          <p:nvSpPr>
            <p:cNvPr id="12" name="TextBox 11"/>
            <p:cNvSpPr txBox="1"/>
            <p:nvPr/>
          </p:nvSpPr>
          <p:spPr>
            <a:xfrm>
              <a:off x="20062" y="3581400"/>
              <a:ext cx="24881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&amp;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LumBs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Combined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503938" y="4191000"/>
              <a:ext cx="3568633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/>
          <p:cNvSpPr txBox="1"/>
          <p:nvPr/>
        </p:nvSpPr>
        <p:spPr>
          <a:xfrm>
            <a:off x="185808" y="5798403"/>
            <a:ext cx="2481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More Distinct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 Raw Data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1008" y="6167735"/>
            <a:ext cx="5002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Differences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Separate from Mutation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Now Focus on Pair-Wise Comparisons: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AJIVE 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on GE – CN only</a:t>
            </a:r>
          </a:p>
          <a:p>
            <a:pPr marL="0" lvl="0" indent="0">
              <a:buSzPct val="100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Hypothesis Test of </a:t>
            </a:r>
            <a:r>
              <a:rPr lang="en-US" altLang="en-US" dirty="0" err="1">
                <a:solidFill>
                  <a:srgbClr val="0000FF"/>
                </a:solidFill>
                <a:latin typeface="Tahoma"/>
              </a:rPr>
              <a:t>Basals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vs. Others</a:t>
            </a:r>
          </a:p>
          <a:p>
            <a:pPr marL="0" lvl="0" indent="0">
              <a:buSzPct val="100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algn="ctr">
              <a:buSzPct val="100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</a:t>
            </a: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DiProPerm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Z-scores Allow Quantitation)</a:t>
            </a:r>
          </a:p>
        </p:txBody>
      </p:sp>
    </p:spTree>
    <p:extLst>
      <p:ext uri="{BB962C8B-B14F-4D97-AF65-F5344CB8AC3E}">
        <p14:creationId xmlns:p14="http://schemas.microsoft.com/office/powerpoint/2010/main" val="5722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AJIVE 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on GE – CN, Test of </a:t>
            </a:r>
            <a:r>
              <a:rPr lang="en-US" altLang="en-US" dirty="0" err="1">
                <a:solidFill>
                  <a:srgbClr val="0000FF"/>
                </a:solidFill>
                <a:latin typeface="Tahoma"/>
              </a:rPr>
              <a:t>Basals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vs. Others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(SEPARATE!)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CN - PCA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View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Group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Coloring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968" r="8620" b="7968"/>
          <a:stretch/>
        </p:blipFill>
        <p:spPr bwMode="auto">
          <a:xfrm>
            <a:off x="3001108" y="2035196"/>
            <a:ext cx="6142892" cy="482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8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9167" r="9462" b="6863"/>
          <a:stretch/>
        </p:blipFill>
        <p:spPr bwMode="auto">
          <a:xfrm>
            <a:off x="2954214" y="1981200"/>
            <a:ext cx="6189786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AJIVE 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on GE – CN, Test of </a:t>
            </a:r>
            <a:r>
              <a:rPr lang="en-US" altLang="en-US" dirty="0" err="1">
                <a:solidFill>
                  <a:srgbClr val="0000FF"/>
                </a:solidFill>
                <a:latin typeface="Tahoma"/>
              </a:rPr>
              <a:t>Basals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vs. Others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12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Better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Separation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From DWD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12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&amp; Ortho PC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Directions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How Separated???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2200" y="2514600"/>
            <a:ext cx="1524000" cy="83820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3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Model OK, since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data come from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light intensities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at colored spots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2" name="Picture 3" descr="C:\Users\marron\Documents\Talks\GeneArray\Talk2001\MicroArr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41814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4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AJIVE 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on GE – CN, Test of </a:t>
            </a:r>
            <a:r>
              <a:rPr lang="en-US" altLang="en-US" dirty="0" err="1">
                <a:solidFill>
                  <a:srgbClr val="0000FF"/>
                </a:solidFill>
                <a:latin typeface="Tahoma"/>
              </a:rPr>
              <a:t>Basals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vs. Others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12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DiProPerm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Hypothesis Test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28" r="7961" b="54411"/>
          <a:stretch/>
        </p:blipFill>
        <p:spPr bwMode="auto">
          <a:xfrm>
            <a:off x="0" y="3564989"/>
            <a:ext cx="9144000" cy="32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31637" y="2768025"/>
            <a:ext cx="4883563" cy="2032575"/>
            <a:chOff x="2431637" y="2768025"/>
            <a:chExt cx="4883563" cy="2032575"/>
          </a:xfrm>
        </p:grpSpPr>
        <p:sp>
          <p:nvSpPr>
            <p:cNvPr id="2" name="TextBox 1"/>
            <p:cNvSpPr txBox="1"/>
            <p:nvPr/>
          </p:nvSpPr>
          <p:spPr>
            <a:xfrm>
              <a:off x="2431637" y="2768025"/>
              <a:ext cx="39691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3200" dirty="0">
                  <a:solidFill>
                    <a:srgbClr val="000000"/>
                  </a:solidFill>
                  <a:latin typeface="Tahoma"/>
                </a:rPr>
                <a:t>Stat. Sig.  ~  </a:t>
              </a:r>
              <a:r>
                <a:rPr lang="en-US" altLang="en-US" sz="3200" dirty="0" smtClean="0">
                  <a:solidFill>
                    <a:srgbClr val="C00000"/>
                  </a:solidFill>
                  <a:latin typeface="Tahoma"/>
                </a:rPr>
                <a:t>Z-score</a:t>
              </a:r>
              <a:endParaRPr lang="en-US" altLang="en-US" sz="3200" dirty="0">
                <a:solidFill>
                  <a:srgbClr val="C00000"/>
                </a:solidFill>
                <a:latin typeface="Tahoma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867400" y="4572000"/>
              <a:ext cx="1447800" cy="228600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1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on GE – CN, Test of </a:t>
            </a:r>
            <a:r>
              <a:rPr lang="en-US" altLang="en-US" dirty="0" err="1">
                <a:solidFill>
                  <a:srgbClr val="0000FF"/>
                </a:solidFill>
                <a:latin typeface="Tahoma"/>
              </a:rPr>
              <a:t>Basals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vs. Others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Summarize Z-scores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Separate PCA: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  &gt;&gt; CN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(Not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Surprising)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 bwMode="auto">
          <a:xfrm>
            <a:off x="1143000" y="4114800"/>
            <a:ext cx="22098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2514600" y="4191000"/>
            <a:ext cx="1828800" cy="14478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989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on GE – CN, Test of </a:t>
            </a:r>
            <a:r>
              <a:rPr lang="en-US" altLang="en-US" dirty="0" err="1">
                <a:solidFill>
                  <a:srgbClr val="0000FF"/>
                </a:solidFill>
                <a:latin typeface="Tahoma"/>
              </a:rPr>
              <a:t>Basals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vs. Others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Summarize Z-scores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JIVE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&gt;&gt; Separate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Data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Combo Helps!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2438400" y="3124200"/>
            <a:ext cx="30480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2133600" y="4038600"/>
            <a:ext cx="1143000" cy="381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514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TCGA Breast Cancer Data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on GE – CN, Test of </a:t>
            </a:r>
            <a:r>
              <a:rPr lang="en-US" altLang="en-US" dirty="0" err="1">
                <a:solidFill>
                  <a:srgbClr val="0000FF"/>
                </a:solidFill>
                <a:latin typeface="Tahoma"/>
              </a:rPr>
              <a:t>Basals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vs. Others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Summarize Z-scores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 has info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Not in CN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But not CN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 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/>
          <p:cNvCxnSpPr/>
          <p:nvPr/>
        </p:nvCxnSpPr>
        <p:spPr bwMode="auto">
          <a:xfrm>
            <a:off x="2362200" y="4114800"/>
            <a:ext cx="5029200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590800" y="5486400"/>
            <a:ext cx="58674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623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of 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274320" lvl="0" indent="-274320" algn="ctr">
              <a:lnSpc>
                <a:spcPct val="150000"/>
              </a:lnSpc>
              <a:spcBef>
                <a:spcPts val="0"/>
              </a:spcBef>
              <a:buClr>
                <a:srgbClr val="A50021"/>
              </a:buClr>
              <a:buSzPct val="75000"/>
              <a:buNone/>
            </a:pPr>
            <a:endParaRPr lang="en-US" altLang="ko-KR" sz="3600" dirty="0" smtClean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274320" lvl="0" indent="-274320" algn="ctr">
              <a:lnSpc>
                <a:spcPct val="150000"/>
              </a:lnSpc>
              <a:spcBef>
                <a:spcPts val="0"/>
              </a:spcBef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Data 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Integration Via Subspace Analysis</a:t>
            </a:r>
          </a:p>
          <a:p>
            <a:pPr marL="274320" lvl="0" indent="-274320" algn="ctr">
              <a:lnSpc>
                <a:spcPct val="150000"/>
              </a:lnSpc>
              <a:spcBef>
                <a:spcPts val="0"/>
              </a:spcBef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(DIVAS)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14850"/>
            <a:ext cx="1428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1"/>
          <a:stretch/>
        </p:blipFill>
        <p:spPr>
          <a:xfrm>
            <a:off x="3883791" y="4490884"/>
            <a:ext cx="1401299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7334" r="15333" b="15333"/>
          <a:stretch/>
        </p:blipFill>
        <p:spPr>
          <a:xfrm>
            <a:off x="5550119" y="4514850"/>
            <a:ext cx="1231681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Partially Shared Blocks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Partially Shared Blocks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26249" y="2020669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JIVE</a:t>
            </a:r>
            <a:endParaRPr lang="en-US" sz="3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Partially Shared Blocks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5715" y="2020669"/>
            <a:ext cx="1465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DIVAS</a:t>
            </a: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4277102" y="5715000"/>
            <a:ext cx="121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Partial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Sharing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2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Partially Shared Blocks</a:t>
            </a: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SzPct val="100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514350" lvl="0" indent="-514350"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Better Initial Low Rank Approx. (SVD)</a:t>
            </a:r>
          </a:p>
          <a:p>
            <a:pPr marL="1084263" lvl="1" indent="-514350">
              <a:buSzPct val="100000"/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Using 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Marcenko-Pastur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&amp; Shrinkage</a:t>
            </a:r>
          </a:p>
          <a:p>
            <a:pPr marL="1084263" lvl="1" indent="-514350">
              <a:buSzPct val="100000"/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Inference from Random Direction Bounds</a:t>
            </a:r>
          </a:p>
          <a:p>
            <a:pPr marL="1084263" lvl="1" indent="-514350">
              <a:buSzPct val="100000"/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Iterative Search Approach</a:t>
            </a:r>
          </a:p>
          <a:p>
            <a:pPr marL="569913" lvl="1" indent="0">
              <a:buSzPct val="100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SzPct val="100000"/>
              <a:buNone/>
            </a:pPr>
            <a:endParaRPr lang="en-US" dirty="0" smtClean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5400" y="3429000"/>
            <a:ext cx="6858000" cy="2337375"/>
            <a:chOff x="1295400" y="3733800"/>
            <a:chExt cx="6858000" cy="2337375"/>
          </a:xfrm>
        </p:grpSpPr>
        <p:sp>
          <p:nvSpPr>
            <p:cNvPr id="5" name="TextBox 4"/>
            <p:cNvSpPr txBox="1"/>
            <p:nvPr/>
          </p:nvSpPr>
          <p:spPr>
            <a:xfrm>
              <a:off x="1295400" y="5486400"/>
              <a:ext cx="61302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Gives </a:t>
              </a:r>
              <a:r>
                <a:rPr lang="en-US" sz="3200" dirty="0">
                  <a:solidFill>
                    <a:srgbClr val="FF0000"/>
                  </a:solidFill>
                </a:rPr>
                <a:t>Better Statistical </a:t>
              </a:r>
              <a:r>
                <a:rPr lang="en-US" sz="3200" dirty="0" smtClean="0">
                  <a:solidFill>
                    <a:srgbClr val="FF0000"/>
                  </a:solidFill>
                </a:rPr>
                <a:t>Inference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>
              <a:off x="2514600" y="3733800"/>
              <a:ext cx="4724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3962400" y="4267200"/>
              <a:ext cx="4191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>
              <a:stCxn id="5" idx="0"/>
            </p:cNvCxnSpPr>
            <p:nvPr/>
          </p:nvCxnSpPr>
          <p:spPr bwMode="auto">
            <a:xfrm flipH="1" flipV="1">
              <a:off x="3124204" y="3733800"/>
              <a:ext cx="1236298" cy="1752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4317222" y="4267200"/>
              <a:ext cx="1702578" cy="1219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138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Statistical Inference Assumptions:</a:t>
                </a:r>
              </a:p>
              <a:p>
                <a:pPr marL="0" lvl="0" indent="0">
                  <a:buSzPct val="100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                    =        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   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     </a:t>
                </a: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30910" y="2743200"/>
            <a:ext cx="1140890" cy="1077218"/>
          </a:xfrm>
          <a:prstGeom prst="rect">
            <a:avLst/>
          </a:prstGeom>
          <a:noFill/>
          <a:ln w="28575">
            <a:solidFill>
              <a:srgbClr val="5B524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Data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Block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0087" y="2514600"/>
            <a:ext cx="1580113" cy="1569660"/>
          </a:xfrm>
          <a:prstGeom prst="rect">
            <a:avLst/>
          </a:prstGeom>
          <a:noFill/>
          <a:ln w="28575">
            <a:solidFill>
              <a:srgbClr val="5B524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Low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Rank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Approx.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24200" y="3581400"/>
            <a:ext cx="5789662" cy="1600200"/>
            <a:chOff x="3200400" y="3886200"/>
            <a:chExt cx="5789662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200400" y="5024735"/>
                  <a:ext cx="57896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dirty="0" smtClean="0">
                      <a:solidFill>
                        <a:srgbClr val="000000"/>
                      </a:solidFill>
                    </a:rPr>
                    <a:t>, Rotationally Invariant + Moments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5024735"/>
                  <a:ext cx="5789662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316" t="-11842" r="-63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>
              <a:stCxn id="10" idx="0"/>
            </p:cNvCxnSpPr>
            <p:nvPr/>
          </p:nvCxnSpPr>
          <p:spPr bwMode="auto">
            <a:xfrm flipV="1">
              <a:off x="6095231" y="3886200"/>
              <a:ext cx="534169" cy="113853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672707" y="5420956"/>
                <a:ext cx="2718693" cy="522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e.g.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iid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707" y="5420956"/>
                <a:ext cx="2718693" cy="522644"/>
              </a:xfrm>
              <a:prstGeom prst="rect">
                <a:avLst/>
              </a:prstGeom>
              <a:blipFill>
                <a:blip r:embed="rId6"/>
                <a:stretch>
                  <a:fillRect l="-3587" t="-4651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87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ko-KR" sz="3600" i="1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𝑚𝑒𝑑𝑖𝑎𝑛</m:t>
                          </m:r>
                        </m:e>
                        <m: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𝑚𝑒𝑑𝑖𝑎𝑛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ko-KR" sz="36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6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ko-KR" sz="36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ko-KR" sz="36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4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2a.  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Marcenko-Pastur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&amp; Shrinkage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1E147314-570D-417F-96BF-768AB8B8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33600"/>
            <a:ext cx="9144000" cy="445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879972"/>
            <a:ext cx="305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E.g. Gene Expression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Data Block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8126" y="3810000"/>
            <a:ext cx="32848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Shabalin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Nobel (2013)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&amp;</a:t>
            </a:r>
          </a:p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Gavish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Donoho (2014)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Shrinkage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2b.  Random Direction Bounds</a:t>
                </a:r>
              </a:p>
              <a:p>
                <a:pPr marL="0" lvl="0" indent="0">
                  <a:buSzPct val="100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Idea:  For each data block</a:t>
                </a:r>
              </a:p>
              <a:p>
                <a:pPr marL="457200" lvl="0" indent="-457200"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= </a:t>
                </a: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Approx’ng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Subspace of Rank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a </a:t>
                </a:r>
                <a:r>
                  <a:rPr lang="en-US" i="1" dirty="0">
                    <a:solidFill>
                      <a:srgbClr val="000000"/>
                    </a:solidFill>
                    <a:latin typeface="Tahoma"/>
                  </a:rPr>
                  <a:t>random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direction (</a:t>
                </a: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Unif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.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)</a:t>
                </a:r>
              </a:p>
              <a:p>
                <a:pPr marL="457200" lvl="0" indent="-457200"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For distribution of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𝑎𝑛𝑔𝑙𝑒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,</a:t>
                </a:r>
              </a:p>
              <a:p>
                <a:pPr marL="0" lvl="0" indent="0" algn="r"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Rand. </a:t>
                </a: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Dir’n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Bound  =  0.05 Quantile</a:t>
                </a:r>
              </a:p>
              <a:p>
                <a:pPr marL="457200" lvl="0" indent="-457200"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Easy to Simulate</a:t>
                </a: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 r="-1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70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2b.  Random Direction Bounds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D43F8-4AF5-4ABD-9C51-FE2FD10B2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57400"/>
            <a:ext cx="8401051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3664803"/>
            <a:ext cx="305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E.g. Gene Expression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Data Block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Improves AJIVE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2c.  Iterative Search Approach</a:t>
                </a:r>
              </a:p>
              <a:p>
                <a:pPr marL="0" lvl="0" indent="0">
                  <a:buSzPct val="100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lvl="0" indent="0"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Idea:</a:t>
                </a:r>
              </a:p>
              <a:p>
                <a:pPr marL="571500" lvl="0" indent="-5715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Index Data Blocks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571500" lvl="0" indent="-5715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And Approx. Subspaces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571500" lvl="0" indent="-5715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Seek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′∈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,  so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𝑎𝑛𝑔𝑙𝑒</m:t>
                    </m:r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𝑅𝐷𝐵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571500" lvl="0" indent="-5715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Iterate over orthogonal subspaces</a:t>
                </a:r>
              </a:p>
              <a:p>
                <a:pPr marL="571500" lvl="0" indent="-5715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Infeasible?   Reduce Index Set  </a:t>
                </a: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89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on TCGA Data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Breast Cancer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  Gene Expression (GE)   [16615 x 616]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  Copy Number (CN)       [24174 x 616]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  Protein Exp. (RPPA)      [187 x 616]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  Mutation Status  (MU)   [18256 x 616]</a:t>
            </a:r>
          </a:p>
          <a:p>
            <a:pPr marL="0" lvl="0" indent="0">
              <a:lnSpc>
                <a:spcPct val="150000"/>
              </a:lnSpc>
              <a:buSzPct val="100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399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on TCGA Data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Statistical Significance Summary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5BC6D0-CC38-4DD8-AE4E-C238179D5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4478" r="6865" b="7463"/>
          <a:stretch/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762000"/>
            <a:ext cx="4365426" cy="2133600"/>
            <a:chOff x="152400" y="838200"/>
            <a:chExt cx="4365426" cy="2133600"/>
          </a:xfrm>
        </p:grpSpPr>
        <p:sp>
          <p:nvSpPr>
            <p:cNvPr id="6" name="TextBox 5"/>
            <p:cNvSpPr txBox="1"/>
            <p:nvPr/>
          </p:nvSpPr>
          <p:spPr>
            <a:xfrm>
              <a:off x="152400" y="838200"/>
              <a:ext cx="4365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2"/>
                  </a:solidFill>
                </a:rPr>
                <a:t>Single 4-way mode, as in AJIVE Analysis</a:t>
              </a:r>
              <a:endParaRPr lang="en-US" sz="1800" dirty="0">
                <a:solidFill>
                  <a:schemeClr val="bg2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990601" y="1207532"/>
              <a:ext cx="1344512" cy="176426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828800" y="1066800"/>
            <a:ext cx="4189885" cy="2209800"/>
            <a:chOff x="1828800" y="1154668"/>
            <a:chExt cx="4189885" cy="2209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048000" y="1154668"/>
                  <a:ext cx="29706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2"/>
                      </a:solidFill>
                    </a:rPr>
                    <a:t>CN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800" dirty="0" smtClean="0">
                      <a:solidFill>
                        <a:schemeClr val="bg2"/>
                      </a:solidFill>
                    </a:rPr>
                    <a:t>GE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800" dirty="0" smtClean="0">
                      <a:solidFill>
                        <a:schemeClr val="bg2"/>
                      </a:solidFill>
                    </a:rPr>
                    <a:t>Protein Common</a:t>
                  </a:r>
                  <a:endParaRPr lang="en-US" sz="18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54668"/>
                  <a:ext cx="297068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643" t="-8197" r="-1643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 flipH="1">
              <a:off x="1828800" y="1524000"/>
              <a:ext cx="2704543" cy="184046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286000" y="1828800"/>
            <a:ext cx="5715000" cy="2133600"/>
            <a:chOff x="2286000" y="1535668"/>
            <a:chExt cx="5715000" cy="2133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427860" y="1535668"/>
                  <a:ext cx="25731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err="1" smtClean="0">
                      <a:solidFill>
                        <a:schemeClr val="bg2"/>
                      </a:solidFill>
                    </a:rPr>
                    <a:t>Mut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800" dirty="0" smtClean="0">
                      <a:solidFill>
                        <a:schemeClr val="bg2"/>
                      </a:solidFill>
                    </a:rPr>
                    <a:t>CN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800" dirty="0" smtClean="0">
                      <a:solidFill>
                        <a:schemeClr val="bg2"/>
                      </a:solidFill>
                    </a:rPr>
                    <a:t>GE Sensible</a:t>
                  </a:r>
                  <a:endParaRPr lang="en-US" sz="18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7860" y="1535668"/>
                  <a:ext cx="257314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891" t="-8197" r="-1182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flipH="1">
              <a:off x="2286000" y="1905000"/>
              <a:ext cx="4428430" cy="176426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38400" y="5830669"/>
                <a:ext cx="1853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2"/>
                    </a:solidFill>
                  </a:rPr>
                  <a:t>No </a:t>
                </a:r>
                <a:r>
                  <a:rPr lang="en-US" sz="1800" dirty="0" err="1" smtClean="0">
                    <a:solidFill>
                      <a:schemeClr val="bg2"/>
                    </a:solidFill>
                  </a:rPr>
                  <a:t>Mut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 smtClean="0">
                    <a:solidFill>
                      <a:schemeClr val="bg2"/>
                    </a:solidFill>
                  </a:rPr>
                  <a:t>Protein</a:t>
                </a:r>
              </a:p>
              <a:p>
                <a:r>
                  <a:rPr lang="en-US" sz="1800" dirty="0" smtClean="0">
                    <a:solidFill>
                      <a:schemeClr val="bg2"/>
                    </a:solidFill>
                  </a:rPr>
                  <a:t>Without CN&amp;GE</a:t>
                </a:r>
                <a:endParaRPr lang="en-US" sz="1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830669"/>
                <a:ext cx="1853392" cy="646331"/>
              </a:xfrm>
              <a:prstGeom prst="rect">
                <a:avLst/>
              </a:prstGeom>
              <a:blipFill>
                <a:blip r:embed="rId5"/>
                <a:stretch>
                  <a:fillRect l="-2632" t="-4673" r="-230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504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on TCGA Data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Statistical Significance Summary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5BC6D0-CC38-4DD8-AE4E-C238179D5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4478" r="6865" b="7463"/>
          <a:stretch/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0408" y="5830669"/>
                <a:ext cx="1853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2"/>
                    </a:solidFill>
                  </a:rPr>
                  <a:t>No </a:t>
                </a:r>
                <a:r>
                  <a:rPr lang="en-US" sz="1800" dirty="0" err="1" smtClean="0">
                    <a:solidFill>
                      <a:schemeClr val="bg2"/>
                    </a:solidFill>
                  </a:rPr>
                  <a:t>Mut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 smtClean="0">
                    <a:solidFill>
                      <a:schemeClr val="bg2"/>
                    </a:solidFill>
                  </a:rPr>
                  <a:t>Protein</a:t>
                </a:r>
              </a:p>
              <a:p>
                <a:r>
                  <a:rPr lang="en-US" sz="1800" dirty="0" smtClean="0">
                    <a:solidFill>
                      <a:schemeClr val="bg2"/>
                    </a:solidFill>
                  </a:rPr>
                  <a:t>Without CN&amp;GE</a:t>
                </a:r>
                <a:endParaRPr lang="en-US" sz="1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408" y="5830669"/>
                <a:ext cx="1853392" cy="646331"/>
              </a:xfrm>
              <a:prstGeom prst="rect">
                <a:avLst/>
              </a:prstGeom>
              <a:blipFill>
                <a:blip r:embed="rId3"/>
                <a:stretch>
                  <a:fillRect l="-2623" t="-4673" r="-2295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10715" y="914400"/>
            <a:ext cx="3123085" cy="2057400"/>
            <a:chOff x="3048000" y="1154668"/>
            <a:chExt cx="3123085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2"/>
                      </a:solidFill>
                    </a:rPr>
                    <a:t>Major CN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800" dirty="0" smtClean="0">
                      <a:solidFill>
                        <a:schemeClr val="bg2"/>
                      </a:solidFill>
                    </a:rPr>
                    <a:t>GE Variation</a:t>
                  </a:r>
                  <a:endParaRPr lang="en-US" sz="18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843" t="-8197" r="-1843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4370093" y="1524000"/>
              <a:ext cx="1800992" cy="168806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486400" y="1905000"/>
            <a:ext cx="3352800" cy="4114800"/>
            <a:chOff x="3151416" y="1996340"/>
            <a:chExt cx="3274227" cy="3496171"/>
          </a:xfrm>
        </p:grpSpPr>
        <p:sp>
          <p:nvSpPr>
            <p:cNvPr id="12" name="TextBox 11"/>
            <p:cNvSpPr txBox="1"/>
            <p:nvPr/>
          </p:nvSpPr>
          <p:spPr>
            <a:xfrm>
              <a:off x="3654820" y="1996340"/>
              <a:ext cx="2770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2"/>
                  </a:solidFill>
                </a:rPr>
                <a:t>Lots of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Mut&amp;CN</a:t>
              </a:r>
              <a:r>
                <a:rPr lang="en-US" sz="1800" dirty="0" smtClean="0">
                  <a:solidFill>
                    <a:schemeClr val="bg2"/>
                  </a:solidFill>
                </a:rPr>
                <a:t> Variation</a:t>
              </a:r>
              <a:endParaRPr lang="en-US" sz="1800" dirty="0">
                <a:solidFill>
                  <a:schemeClr val="bg2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flipH="1">
              <a:off x="3151416" y="2365672"/>
              <a:ext cx="1888815" cy="312683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886200" y="1066800"/>
            <a:ext cx="2289409" cy="3886200"/>
            <a:chOff x="3886200" y="1066800"/>
            <a:chExt cx="2289409" cy="3886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2"/>
                      </a:solidFill>
                    </a:rPr>
                    <a:t>GE or CN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800" dirty="0" smtClean="0">
                      <a:solidFill>
                        <a:schemeClr val="bg2"/>
                      </a:solidFill>
                    </a:rPr>
                    <a:t> Proteins</a:t>
                  </a:r>
                  <a:endParaRPr lang="en-US" sz="18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00" t="-8197" r="-186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>
              <a:stCxn id="17" idx="2"/>
            </p:cNvCxnSpPr>
            <p:nvPr/>
          </p:nvCxnSpPr>
          <p:spPr>
            <a:xfrm flipH="1">
              <a:off x="4191000" y="1436132"/>
              <a:ext cx="839905" cy="351686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4648200" y="1458649"/>
              <a:ext cx="382705" cy="349435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09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DIVAS on TCGA Data</a:t>
            </a:r>
            <a:endParaRPr lang="en-US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Angle Based Diagnostic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8D3B058-CC58-442B-9B18-1CA9E5F2F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956" r="8148" b="6395"/>
          <a:stretch/>
        </p:blipFill>
        <p:spPr bwMode="auto">
          <a:xfrm>
            <a:off x="76200" y="2172694"/>
            <a:ext cx="8991600" cy="461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17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Rescale to put on same scale as  s. d.: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ko-KR" alt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𝜎</m:t>
                          </m:r>
                        </m:e>
                      </m:ac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𝑑𝑎𝑡𝑎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0,1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 b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81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019800" y="5650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533, d = 9456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2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4625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33600" y="1905000"/>
            <a:ext cx="1143000" cy="1524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33600" y="1905000"/>
            <a:ext cx="3048000" cy="25146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7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Toy Example,  Euclidean 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Ward’s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Linkage     (Cut at 4 Clusters)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Likes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Balanced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Splits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2" t="4391" r="17044" b="25006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691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2494" y="5334000"/>
            <a:ext cx="161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62494" y="5334000"/>
            <a:ext cx="542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96427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to Check?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7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199683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Overall distribution has strong kurtosis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Shown by height of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kde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relative to 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MAD based Gaussian fit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Mean and Median both  ~ 0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SD ~ 1, driven by few large values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MAD ~ 0.7, driven by bulk of data</a:t>
            </a:r>
          </a:p>
        </p:txBody>
      </p:sp>
    </p:spTree>
    <p:extLst>
      <p:ext uri="{BB962C8B-B14F-4D97-AF65-F5344CB8AC3E}">
        <p14:creationId xmlns:p14="http://schemas.microsoft.com/office/powerpoint/2010/main" val="193083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0707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Central part of distribution 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“seems to look Gaussian”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But recall density does not provide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great diagnosis of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Gaussianity</a:t>
            </a: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Better to look at Q-Q plot</a:t>
            </a:r>
          </a:p>
        </p:txBody>
      </p:sp>
    </p:spTree>
    <p:extLst>
      <p:ext uri="{BB962C8B-B14F-4D97-AF65-F5344CB8AC3E}">
        <p14:creationId xmlns:p14="http://schemas.microsoft.com/office/powerpoint/2010/main" val="27774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5703" r="20256" b="5704"/>
          <a:stretch/>
        </p:blipFill>
        <p:spPr bwMode="auto">
          <a:xfrm>
            <a:off x="1752600" y="1301404"/>
            <a:ext cx="5556589" cy="55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6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2755" name="Content Placeholder 3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Distribution clearly </a:t>
            </a:r>
            <a:r>
              <a:rPr lang="en-US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Gaussian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Except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near the middle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Q-Q curve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is very linear there</a:t>
            </a:r>
          </a:p>
          <a:p>
            <a:pPr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(closely follows </a:t>
            </a:r>
            <a:r>
              <a:rPr lang="en-US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45</a:t>
            </a:r>
            <a:r>
              <a:rPr lang="en-US" baseline="30000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o</a:t>
            </a:r>
            <a:r>
              <a:rPr lang="en-US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 line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Suggests Gaussian approx. </a:t>
            </a:r>
            <a:r>
              <a:rPr lang="en-US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good there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And that MAD scale estimate is good</a:t>
            </a:r>
          </a:p>
          <a:p>
            <a:pPr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(Always a good idea to do such diagnostics)</a:t>
            </a:r>
          </a:p>
        </p:txBody>
      </p:sp>
    </p:spTree>
    <p:extLst>
      <p:ext uri="{BB962C8B-B14F-4D97-AF65-F5344CB8AC3E}">
        <p14:creationId xmlns:p14="http://schemas.microsoft.com/office/powerpoint/2010/main" val="37839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203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077913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943600" y="5646003"/>
            <a:ext cx="3051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Check Effect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 SD, not MAD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3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9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Checks that estimation of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matters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 sample </a:t>
                </a:r>
                <a:r>
                  <a:rPr lang="en-US" dirty="0" err="1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s.d.</a:t>
                </a:r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is indeed too large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As expected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Variation assessed by </a:t>
                </a:r>
                <a:r>
                  <a:rPr lang="en-US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Q-Q envelope plot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Shows variation not negligible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Not surprising with </a:t>
                </a:r>
                <a:r>
                  <a:rPr lang="en-US" i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 ~ 5 million</a:t>
                </a:r>
              </a:p>
            </p:txBody>
          </p:sp>
        </mc:Choice>
        <mc:Fallback xmlns="">
          <p:sp>
            <p:nvSpPr>
              <p:cNvPr id="36869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  <a:blipFill rotWithShape="1">
                <a:blip r:embed="rId3"/>
                <a:stretch>
                  <a:fillRect l="-1720" t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57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6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Early Estimation of Biological Covariance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Keep only “large” eigenvalues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altLang="ko-KR" b="0" i="0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Defined as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&gt;</m:t>
                    </m:r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for null distribution, use eigenvalues:</a:t>
                </a:r>
              </a:p>
              <a:p>
                <a:pPr marL="0" indent="0" algn="ctr" eaLnBrk="1" hangingPunct="1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,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⋯,</m:t>
                      </m:r>
                      <m:func>
                        <m:funcPr>
                          <m:ctrlPr>
                            <a:rPr lang="en-US" altLang="ko-K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3789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r="-3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0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p:sp>
        <p:nvSpPr>
          <p:cNvPr id="378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Improved Eigenvalue Estimation:</a:t>
            </a:r>
          </a:p>
          <a:p>
            <a:pPr algn="ctr"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Soft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Thresholding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Huang et al (2014)</a:t>
            </a:r>
          </a:p>
        </p:txBody>
      </p:sp>
    </p:spTree>
    <p:extLst>
      <p:ext uri="{BB962C8B-B14F-4D97-AF65-F5344CB8AC3E}">
        <p14:creationId xmlns:p14="http://schemas.microsoft.com/office/powerpoint/2010/main" val="1543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2-d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Toy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Example, 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Euclidean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Distance</a:t>
            </a:r>
          </a:p>
          <a:p>
            <a:pPr marL="0" indent="0" eaLnBrk="1" hangingPunct="1"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Single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Linkage     (Cut at 4 Clusters)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Gives Intuitively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Natural Result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Good 2-d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Now simulate from null distribution using: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𝑋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𝑗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 </m:t>
                    </m:r>
                    <m:r>
                      <a:rPr lang="en-US" altLang="ko-KR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 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𝑁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(</a:t>
                </a:r>
                <a:r>
                  <a:rPr lang="en-US" altLang="ko-KR" dirty="0" err="1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.)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altLang="ko-KR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Again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invariance 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makes this work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(and location invariance)</a:t>
                </a:r>
              </a:p>
            </p:txBody>
          </p:sp>
        </mc:Choice>
        <mc:Fallback xmlns="">
          <p:sp>
            <p:nvSpPr>
              <p:cNvPr id="409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  <a:blipFill rotWithShape="1">
                <a:blip r:embed="rId3"/>
                <a:stretch>
                  <a:fillRect l="-1834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83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Then compare </a:t>
            </a:r>
            <a:r>
              <a:rPr lang="en-US" altLang="ko-KR" dirty="0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data CI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,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With simulated null population CIs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Spirit similar to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But now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significance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happens for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smaller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values of CI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391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An example (details to follow)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6052" r="4274" b="6052"/>
          <a:stretch>
            <a:fillRect/>
          </a:stretch>
        </p:blipFill>
        <p:spPr bwMode="auto">
          <a:xfrm>
            <a:off x="685800" y="1447800"/>
            <a:ext cx="78263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Box 5"/>
          <p:cNvSpPr txBox="1">
            <a:spLocks noChangeArrowheads="1"/>
          </p:cNvSpPr>
          <p:nvPr/>
        </p:nvSpPr>
        <p:spPr bwMode="auto">
          <a:xfrm>
            <a:off x="381000" y="1905000"/>
            <a:ext cx="286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P-val = 0.0045</a:t>
            </a:r>
          </a:p>
        </p:txBody>
      </p:sp>
    </p:spTree>
    <p:extLst>
      <p:ext uri="{BB962C8B-B14F-4D97-AF65-F5344CB8AC3E}">
        <p14:creationId xmlns:p14="http://schemas.microsoft.com/office/powerpoint/2010/main" val="7658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148513" cy="10668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Modalities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371600"/>
            <a:ext cx="8054975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Two major modes: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AutoNum type="romanUcPeriod"/>
            </a:pPr>
            <a:r>
              <a:rPr lang="en-US" altLang="ko-KR" dirty="0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Test significance of </a:t>
            </a:r>
            <a:r>
              <a:rPr lang="en-US" altLang="ko-KR" i="1" dirty="0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given </a:t>
            </a:r>
            <a:r>
              <a:rPr lang="en-US" altLang="ko-KR" i="1" dirty="0" err="1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clusterings</a:t>
            </a:r>
            <a:endParaRPr lang="en-US" altLang="ko-KR" i="1" dirty="0" smtClean="0">
              <a:solidFill>
                <a:srgbClr val="FF00FF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(e.g. for those found in heat map)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given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Times New Roman" pitchFamily="18" charset="0"/>
              <a:buAutoNum type="romanUcPeriod" startAt="2"/>
            </a:pPr>
            <a:r>
              <a:rPr lang="en-US" altLang="ko-KR" dirty="0" smtClean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Test if known cluster can be </a:t>
            </a:r>
            <a:r>
              <a:rPr lang="en-US" altLang="ko-KR" i="1" dirty="0" smtClean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further split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</p:txBody>
      </p:sp>
    </p:spTree>
    <p:extLst>
      <p:ext uri="{BB962C8B-B14F-4D97-AF65-F5344CB8AC3E}">
        <p14:creationId xmlns:p14="http://schemas.microsoft.com/office/powerpoint/2010/main" val="39207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First Investigate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Single Elongated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Gaussian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P-value Is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Proportion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Of Points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Left of </a:t>
            </a:r>
            <a:r>
              <a:rPr lang="en-US" altLang="ko-KR" dirty="0" smtClean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Line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= 0.35  As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Expected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From Single Gaussian Cluster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5540" y="2064603"/>
            <a:ext cx="2528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SigClust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Mode II: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2-Means CI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Any Split?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Next Consider Two Gaussian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Expect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Significant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Strongly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Significant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Result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Z-Score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= -7.2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As Expected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540" y="2064603"/>
            <a:ext cx="2528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SigClust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Mode II: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2-Means CI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Any Split?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Now Try One Cluster with Outliers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 Quite As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Significant,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Z = -5.4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Note: Outliers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 Clusters???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:    Yes!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540" y="2064603"/>
            <a:ext cx="2528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SigClust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Mode II: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2-Means CI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Any Split?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4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Single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Peels Off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Points One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At A Time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Usually Less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Useful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 b="-5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9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Try Different Cluster with Outliers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1" t="4391" r="17044" b="25005"/>
          <a:stretch/>
        </p:blipFill>
        <p:spPr>
          <a:xfrm>
            <a:off x="4114800" y="2468880"/>
            <a:ext cx="502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Note CI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Actually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Bigger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Than For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Fit Gaussian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37940" y="2064603"/>
            <a:ext cx="2443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SigClust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Mode 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Given CI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</a:t>
            </a: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Split?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Interesting Analysis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Recall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Participant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Presentation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On Single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Cell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RNAseq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11C3BA-E403-894F-B997-05731361B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2216" y="2506662"/>
            <a:ext cx="5801784" cy="4351338"/>
          </a:xfr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2514600" y="2133600"/>
            <a:ext cx="2443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SigClust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Mode 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Given CI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</a:t>
            </a: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Split?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7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11C3BA-E403-894F-B997-05731361B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2216" y="2506662"/>
            <a:ext cx="5801784" cy="4351338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Interesting Analysis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Pairwise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Analysis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Of 3 Labelled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Why?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7200" y="3505200"/>
            <a:ext cx="4753897" cy="1219200"/>
            <a:chOff x="457200" y="3505200"/>
            <a:chExt cx="4753897" cy="1219200"/>
          </a:xfrm>
        </p:grpSpPr>
        <p:sp>
          <p:nvSpPr>
            <p:cNvPr id="2" name="TextBox 1"/>
            <p:cNvSpPr txBox="1"/>
            <p:nvPr/>
          </p:nvSpPr>
          <p:spPr>
            <a:xfrm>
              <a:off x="457200" y="4139625"/>
              <a:ext cx="2600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2 Pairs </a:t>
              </a:r>
              <a:r>
                <a:rPr kumimoji="0" lang="en-US" altLang="ko-KR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Sign’t</a:t>
              </a:r>
              <a:endPara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Gulim" pitchFamily="34" charset="-127"/>
                <a:cs typeface="Arial" charset="0"/>
              </a:endParaRP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>
            <a:xfrm flipV="1">
              <a:off x="3057592" y="3505200"/>
              <a:ext cx="1285808" cy="926813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057592" y="4076701"/>
              <a:ext cx="2153505" cy="35531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55342" y="4572000"/>
            <a:ext cx="7240858" cy="838200"/>
            <a:chOff x="455342" y="4572000"/>
            <a:chExt cx="7240858" cy="838200"/>
          </a:xfrm>
        </p:grpSpPr>
        <p:sp>
          <p:nvSpPr>
            <p:cNvPr id="11" name="TextBox 10"/>
            <p:cNvSpPr txBox="1"/>
            <p:nvPr/>
          </p:nvSpPr>
          <p:spPr>
            <a:xfrm>
              <a:off x="455342" y="4825425"/>
              <a:ext cx="2516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1 Not </a:t>
              </a:r>
              <a:r>
                <a:rPr kumimoji="0" lang="en-US" altLang="ko-KR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Signif’t</a:t>
              </a:r>
              <a:endPara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Gulim" pitchFamily="34" charset="-127"/>
                <a:cs typeface="Arial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971800" y="4572000"/>
              <a:ext cx="4724400" cy="54581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050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FFEE7D7-CDFF-8548-AEA0-77AD44640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143" y="1905000"/>
            <a:ext cx="6582857" cy="4937143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3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Sizes Very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Different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Arial" charset="0"/>
                <a:ea typeface="Gulim" pitchFamily="34" charset="-127"/>
                <a:cs typeface="Arial" charset="0"/>
              </a:rPr>
              <a:t>Outliers???</a:t>
            </a:r>
          </a:p>
        </p:txBody>
      </p:sp>
    </p:spTree>
    <p:extLst>
      <p:ext uri="{BB962C8B-B14F-4D97-AF65-F5344CB8AC3E}">
        <p14:creationId xmlns:p14="http://schemas.microsoft.com/office/powerpoint/2010/main" val="334647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CDE3A44-9A47-B647-B13D-5B557C87A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143" y="1920857"/>
            <a:ext cx="6582857" cy="4937143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Split Into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 Clusters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3400" y="2590800"/>
            <a:ext cx="671513" cy="3048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9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E67EE20-6753-2F46-9FB4-3F72E067B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143" y="1920857"/>
            <a:ext cx="6582857" cy="4937143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Another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Into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 Clusters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3400" y="2590800"/>
            <a:ext cx="671513" cy="3048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2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654C3C5-CDF5-944D-AE08-C463293A2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143" y="1920857"/>
            <a:ext cx="6582857" cy="4937143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Third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Into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 Clusters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3400" y="2590800"/>
            <a:ext cx="671513" cy="3048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0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665647D-D4C0-7849-BCF0-417246504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143" y="1920857"/>
            <a:ext cx="6582857" cy="4937143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Similar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Behavior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 Real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Drives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This???</a:t>
            </a:r>
          </a:p>
        </p:txBody>
      </p:sp>
    </p:spTree>
    <p:extLst>
      <p:ext uri="{BB962C8B-B14F-4D97-AF65-F5344CB8AC3E}">
        <p14:creationId xmlns:p14="http://schemas.microsoft.com/office/powerpoint/2010/main" val="17344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59F66B1-9FBF-D44D-9B03-5EE4B88A3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1498" y="1908000"/>
            <a:ext cx="6592502" cy="4950000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Starts With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 Fit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 Full Data</a:t>
            </a:r>
          </a:p>
        </p:txBody>
      </p:sp>
    </p:spTree>
    <p:extLst>
      <p:ext uri="{BB962C8B-B14F-4D97-AF65-F5344CB8AC3E}">
        <p14:creationId xmlns:p14="http://schemas.microsoft.com/office/powerpoint/2010/main" val="37595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Likes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Balanced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Cluster</a:t>
                </a: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Sizes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5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27947C4-4718-1C43-9DB7-692C28DCD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1498" y="1908000"/>
            <a:ext cx="6592502" cy="4950000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Simulate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Data From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That Gaussian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(Same Number)</a:t>
            </a:r>
          </a:p>
        </p:txBody>
      </p:sp>
    </p:spTree>
    <p:extLst>
      <p:ext uri="{BB962C8B-B14F-4D97-AF65-F5344CB8AC3E}">
        <p14:creationId xmlns:p14="http://schemas.microsoft.com/office/powerpoint/2010/main" val="6280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Compute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Simulated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CI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4363A20-8770-E046-A905-B2ADA1F18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143" y="1920857"/>
            <a:ext cx="6582857" cy="4937143"/>
          </a:xfrm>
          <a:solidFill>
            <a:schemeClr val="tx1"/>
          </a:solidFill>
        </p:spPr>
      </p:pic>
      <p:sp>
        <p:nvSpPr>
          <p:cNvPr id="5" name="Rectangle 4"/>
          <p:cNvSpPr/>
          <p:nvPr/>
        </p:nvSpPr>
        <p:spPr>
          <a:xfrm>
            <a:off x="8153400" y="2590800"/>
            <a:ext cx="671513" cy="3048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64008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Simulated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596" y="6096000"/>
            <a:ext cx="4891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Simulated This 100 Times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665647D-D4C0-7849-BCF0-417246504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143" y="1920857"/>
            <a:ext cx="6582857" cy="4937143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Toy Example (2-d)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Multiple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Departures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From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Gaussianity</a:t>
            </a: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Driven by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 Sizes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509474" y="4495800"/>
            <a:ext cx="1796326" cy="1255931"/>
            <a:chOff x="6509474" y="4495800"/>
            <a:chExt cx="1796326" cy="1255931"/>
          </a:xfrm>
        </p:grpSpPr>
        <p:sp>
          <p:nvSpPr>
            <p:cNvPr id="6" name="TextBox 5"/>
            <p:cNvSpPr txBox="1"/>
            <p:nvPr/>
          </p:nvSpPr>
          <p:spPr>
            <a:xfrm>
              <a:off x="6509474" y="5105400"/>
              <a:ext cx="17963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Bigger CI Than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Gaussian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>
              <a:stCxn id="6" idx="0"/>
            </p:cNvCxnSpPr>
            <p:nvPr/>
          </p:nvCxnSpPr>
          <p:spPr>
            <a:xfrm flipV="1">
              <a:off x="7407637" y="4495800"/>
              <a:ext cx="364763" cy="6096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343400" y="4572000"/>
            <a:ext cx="1813317" cy="1179731"/>
            <a:chOff x="4343400" y="4572000"/>
            <a:chExt cx="1813317" cy="1179731"/>
          </a:xfrm>
        </p:grpSpPr>
        <p:sp>
          <p:nvSpPr>
            <p:cNvPr id="2" name="TextBox 1"/>
            <p:cNvSpPr txBox="1"/>
            <p:nvPr/>
          </p:nvSpPr>
          <p:spPr>
            <a:xfrm>
              <a:off x="4343400" y="5105400"/>
              <a:ext cx="1813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Smaller CI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Than Gaussian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584291" y="4572000"/>
              <a:ext cx="678059" cy="533400"/>
              <a:chOff x="4584291" y="4572000"/>
              <a:chExt cx="678059" cy="53340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4584291" y="4572000"/>
                <a:ext cx="678058" cy="533400"/>
              </a:xfrm>
              <a:prstGeom prst="straightConnector1">
                <a:avLst/>
              </a:prstGeom>
              <a:ln w="19050">
                <a:solidFill>
                  <a:srgbClr val="D357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4812890" y="4572000"/>
                <a:ext cx="449460" cy="5334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5576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11C3BA-E403-894F-B997-05731361B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2216" y="2506662"/>
            <a:ext cx="5801784" cy="4351338"/>
          </a:xfrm>
          <a:solidFill>
            <a:schemeClr val="tx1"/>
          </a:solidFill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Interesting Analysis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PCA Visualization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Verified This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Happens For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38050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12" t="13378" r="12594" b="5171"/>
          <a:stretch/>
        </p:blipFill>
        <p:spPr>
          <a:xfrm>
            <a:off x="2819325" y="1943175"/>
            <a:ext cx="6324675" cy="4914825"/>
          </a:xfrm>
          <a:prstGeom prst="rect">
            <a:avLst/>
          </a:prstGeom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Interesting Analysis by Siyao Liu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PCA Visualization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Verified This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Happens For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Real Data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33800" y="3581400"/>
            <a:ext cx="1595309" cy="978932"/>
            <a:chOff x="3733800" y="3581400"/>
            <a:chExt cx="1595309" cy="978932"/>
          </a:xfrm>
        </p:grpSpPr>
        <p:sp>
          <p:nvSpPr>
            <p:cNvPr id="6" name="TextBox 5"/>
            <p:cNvSpPr txBox="1"/>
            <p:nvPr/>
          </p:nvSpPr>
          <p:spPr>
            <a:xfrm>
              <a:off x="3733800" y="4191000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Much Smaller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H="1" flipV="1">
              <a:off x="4191000" y="3581400"/>
              <a:ext cx="340455" cy="609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405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Context: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Sets are Getting Larger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Also More Complicated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 </a:t>
            </a:r>
            <a:r>
              <a:rPr lang="en-US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(Combining Data Types)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Questions: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Do Diverse Types Work </a:t>
            </a:r>
            <a:r>
              <a:rPr lang="en-US" u="sng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They Work </a:t>
            </a:r>
            <a:r>
              <a:rPr lang="en-US" u="sng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Separately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175717" y="2310825"/>
                <a:ext cx="19014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∴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OODA)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717" y="2310825"/>
                <a:ext cx="1901483" cy="584775"/>
              </a:xfrm>
              <a:prstGeom prst="rect">
                <a:avLst/>
              </a:prstGeom>
              <a:blipFill>
                <a:blip r:embed="rId2"/>
                <a:stretch>
                  <a:fillRect l="-8013" t="-13542" r="-73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3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Matrix Organization of Data: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C00000"/>
                </a:solidFill>
                <a:latin typeface="Tahoma"/>
              </a:rPr>
              <a:t>Columns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 as Data Objects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5438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3505200"/>
            <a:ext cx="7232429" cy="1727775"/>
            <a:chOff x="533400" y="3505200"/>
            <a:chExt cx="7232429" cy="1727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 = </m:t>
                      </m:r>
                    </m:oMath>
                  </a14:m>
                  <a:r>
                    <a:rPr kumimoji="0" lang="en-US" sz="3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number of variables (i.e. features)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4737" r="-1096" b="-3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33400" y="3733800"/>
            <a:ext cx="8721426" cy="2337375"/>
            <a:chOff x="533400" y="3733800"/>
            <a:chExt cx="8721426" cy="23373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𝑛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 = </m:t>
                      </m:r>
                    </m:oMath>
                  </a14:m>
                  <a:r>
                    <a:rPr kumimoji="0" lang="en-US" sz="3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number of cases (i.e. subjects or samples)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4583" r="-909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5431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Data Type Extension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Columns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u="sng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Objects</a:t>
            </a:r>
          </a:p>
          <a:p>
            <a:pPr marL="0" indent="0">
              <a:buNone/>
            </a:pPr>
            <a:endParaRPr lang="en-US" u="sng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u="sng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086600" y="6108412"/>
            <a:ext cx="1752600" cy="444788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43800" y="1524000"/>
            <a:ext cx="152400" cy="5029200"/>
            <a:chOff x="7467600" y="1524000"/>
            <a:chExt cx="152400" cy="5029200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7467600" y="6108412"/>
              <a:ext cx="152400" cy="444788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1200" y="3581400"/>
            <a:ext cx="5638800" cy="2527012"/>
            <a:chOff x="1981200" y="3581400"/>
            <a:chExt cx="5638800" cy="2527012"/>
          </a:xfrm>
        </p:grpSpPr>
        <p:sp>
          <p:nvSpPr>
            <p:cNvPr id="3" name="TextBox 2"/>
            <p:cNvSpPr txBox="1"/>
            <p:nvPr/>
          </p:nvSpPr>
          <p:spPr>
            <a:xfrm>
              <a:off x="1981200" y="3581400"/>
              <a:ext cx="40968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E.g. Different Measurements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Made on Same People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" name="Straight Arrow Connector 5"/>
            <p:cNvCxnSpPr>
              <a:stCxn id="18" idx="0"/>
            </p:cNvCxnSpPr>
            <p:nvPr/>
          </p:nvCxnSpPr>
          <p:spPr>
            <a:xfrm flipV="1">
              <a:off x="7620000" y="3810000"/>
              <a:ext cx="0" cy="381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7" idx="0"/>
              <a:endCxn id="18" idx="2"/>
            </p:cNvCxnSpPr>
            <p:nvPr/>
          </p:nvCxnSpPr>
          <p:spPr>
            <a:xfrm flipV="1">
              <a:off x="7620000" y="5690175"/>
              <a:ext cx="0" cy="418237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3" idx="3"/>
            </p:cNvCxnSpPr>
            <p:nvPr/>
          </p:nvCxnSpPr>
          <p:spPr>
            <a:xfrm>
              <a:off x="6078027" y="3996899"/>
              <a:ext cx="1541973" cy="4170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3" idx="3"/>
            </p:cNvCxnSpPr>
            <p:nvPr/>
          </p:nvCxnSpPr>
          <p:spPr>
            <a:xfrm>
              <a:off x="6078027" y="3996899"/>
              <a:ext cx="1541973" cy="194670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59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Data Type Extension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Columns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u="sng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Objects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Terminology: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Multi-Block Data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Multi-View Data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Fusion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Functional Factor Models  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086600" y="6108412"/>
            <a:ext cx="1752600" cy="444788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43800" y="1524000"/>
            <a:ext cx="152400" cy="5029200"/>
            <a:chOff x="7467600" y="1524000"/>
            <a:chExt cx="152400" cy="5029200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7467600" y="6108412"/>
              <a:ext cx="152400" cy="444788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49234" y="3048000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Multiple Names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Independent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Groups Realized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Importance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9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 Examples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Cancer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Research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marL="457200" lvl="0" indent="-457200" algn="ctr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endParaRPr lang="en-US" sz="2400" dirty="0" smtClean="0">
              <a:solidFill>
                <a:srgbClr val="000000"/>
              </a:solidFill>
              <a:latin typeface="Tahoma"/>
            </a:endParaRP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Hype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:  “Will Cure Cancer”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Hmm, afraid not…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Response: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Have $$$, so measure </a:t>
            </a:r>
            <a:r>
              <a:rPr lang="en-US" u="sng" dirty="0">
                <a:solidFill>
                  <a:srgbClr val="000000"/>
                </a:solidFill>
                <a:latin typeface="Tahoma"/>
              </a:rPr>
              <a:t>much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more…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0200" y="1143000"/>
            <a:ext cx="6858000" cy="1676400"/>
            <a:chOff x="1600200" y="1143000"/>
            <a:chExt cx="6858000" cy="1676400"/>
          </a:xfrm>
        </p:grpSpPr>
        <p:sp>
          <p:nvSpPr>
            <p:cNvPr id="3" name="TextBox 2"/>
            <p:cNvSpPr txBox="1"/>
            <p:nvPr/>
          </p:nvSpPr>
          <p:spPr>
            <a:xfrm>
              <a:off x="3328270" y="1143000"/>
              <a:ext cx="51299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,  Late 1990s – Early 2000s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0200" y="2234625"/>
              <a:ext cx="59488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Microarrays for gene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expression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98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5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 smtClean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Statistical </a:t>
                </a:r>
                <a:r>
                  <a:rPr lang="en-US" altLang="ko-KR" sz="3600" dirty="0" smtClean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Sig</a:t>
                </a: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nificance of </a:t>
                </a:r>
                <a:r>
                  <a:rPr lang="en-US" altLang="ko-KR" sz="3600" dirty="0" smtClean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Clust</a:t>
                </a: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ers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 </a:t>
                </a:r>
                <a:r>
                  <a:rPr lang="en-US" altLang="ko-KR" sz="3600" dirty="0" smtClean="0">
                    <a:solidFill>
                      <a:srgbClr val="00FF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is a cluster “really there”?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(Simpler Version of “What is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𝐾</m:t>
                    </m:r>
                  </m:oMath>
                </a14:m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?”)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ko-KR" sz="3600" dirty="0" smtClean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Liu et al (2007), Huang et al (2014)</a:t>
                </a:r>
              </a:p>
            </p:txBody>
          </p:sp>
        </mc:Choice>
        <mc:Fallback xmlns="">
          <p:sp>
            <p:nvSpPr>
              <p:cNvPr id="1515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  <a:blipFill>
                <a:blip r:embed="rId3"/>
                <a:stretch>
                  <a:fillRect l="-2195" t="-3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88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 Examples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The Cancer 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Genome 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Atlas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Multiple Blocks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People </a:t>
            </a:r>
            <a:r>
              <a:rPr lang="en-US" u="sng" dirty="0">
                <a:solidFill>
                  <a:srgbClr val="000000"/>
                </a:solidFill>
                <a:latin typeface="Tahoma"/>
              </a:rPr>
              <a:t>Common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Across Blocks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2800" y="1280779"/>
            <a:ext cx="5867400" cy="5316735"/>
            <a:chOff x="457198" y="1352862"/>
            <a:chExt cx="5943601" cy="4863870"/>
          </a:xfrm>
        </p:grpSpPr>
        <p:pic>
          <p:nvPicPr>
            <p:cNvPr id="5" name="Picture 2" descr="Integrated data set for comparing and contrasting multiple tumor types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52862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198" y="5667688"/>
              <a:ext cx="5943601" cy="549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1100" dirty="0">
                  <a:solidFill>
                    <a:prstClr val="black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Weinstein, et al. (2013) </a:t>
              </a:r>
            </a:p>
            <a:p>
              <a:pPr lvl="0"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lang="en-US" altLang="zh-CN" sz="1100" dirty="0">
                  <a:solidFill>
                    <a:prstClr val="black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lang="zh-CN" altLang="en-US" sz="1100" dirty="0">
                <a:solidFill>
                  <a:prstClr val="black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0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 Examples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The Cancer </a:t>
                </a: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Genome </a:t>
                </a: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Tahoma"/>
                  </a:rPr>
                  <a:t>Atlas</a:t>
                </a: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Additional Statistical Challenge:</a:t>
                </a:r>
              </a:p>
              <a:p>
                <a:pPr marL="457200" lvl="0" indent="-457200" algn="ctr"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Data Heterogeneity</a:t>
                </a: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Massive Cross-Lab Collaboration</a:t>
                </a: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endParaRPr lang="en-US" dirty="0" smtClean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4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 Examples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SzPct val="100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Multiple Measurements – Same Cases</a:t>
            </a:r>
          </a:p>
          <a:p>
            <a:pPr marL="457200" lvl="0" indent="-457200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E.g. Cancer Research 1:</a:t>
            </a:r>
          </a:p>
          <a:p>
            <a:pPr marL="571500" lvl="1" indent="0">
              <a:buSzPct val="100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1027113" lvl="1" indent="-455613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The Cancer Genome Atlas</a:t>
            </a: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 Examples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SzPct val="100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Multiple Measurements – Same Cases</a:t>
            </a:r>
          </a:p>
          <a:p>
            <a:pPr marL="457200" lvl="0" indent="-457200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E.g. Cancer Research 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1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E.g. Cancer Research 2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:</a:t>
            </a:r>
          </a:p>
          <a:p>
            <a:pPr marL="0" lvl="0" indent="0">
              <a:buSzPct val="100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1027113" lvl="1" indent="-455613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H&amp;E Image Features</a:t>
            </a:r>
          </a:p>
          <a:p>
            <a:pPr marL="1027113" lvl="1" indent="-455613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Genomics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53000" y="3200400"/>
            <a:ext cx="3733800" cy="2032115"/>
            <a:chOff x="4953000" y="3200400"/>
            <a:chExt cx="3733800" cy="2032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82" t="62167" r="16916" b="19935"/>
            <a:stretch/>
          </p:blipFill>
          <p:spPr>
            <a:xfrm>
              <a:off x="6553200" y="4114800"/>
              <a:ext cx="1534103" cy="111771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937329" y="3200400"/>
              <a:ext cx="27494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Studied by Pathologist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Under A Microscope: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Gold Standard Diagnosis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>
              <a:stCxn id="2" idx="1"/>
            </p:cNvCxnSpPr>
            <p:nvPr/>
          </p:nvCxnSpPr>
          <p:spPr>
            <a:xfrm flipH="1">
              <a:off x="4953000" y="3662065"/>
              <a:ext cx="984329" cy="71735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48000" y="4343400"/>
            <a:ext cx="2877775" cy="2286000"/>
            <a:chOff x="3048000" y="4343400"/>
            <a:chExt cx="2877775" cy="2286000"/>
          </a:xfrm>
        </p:grpSpPr>
        <p:sp>
          <p:nvSpPr>
            <p:cNvPr id="9" name="TextBox 8"/>
            <p:cNvSpPr txBox="1"/>
            <p:nvPr/>
          </p:nvSpPr>
          <p:spPr>
            <a:xfrm>
              <a:off x="3048000" y="4876800"/>
              <a:ext cx="28777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Molecular Measurements: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Cutting Edge Research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Giving New Treatments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74213" t="2081" r="10778" b="94855"/>
            <a:stretch/>
          </p:blipFill>
          <p:spPr bwMode="auto">
            <a:xfrm>
              <a:off x="3505200" y="5821362"/>
              <a:ext cx="2016125" cy="8080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3200400" y="4343400"/>
              <a:ext cx="1295400" cy="5334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703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 Examples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0" lvl="0" indent="0">
                  <a:buSzPct val="100000"/>
                  <a:buNone/>
                </a:pPr>
                <a:r>
                  <a:rPr lang="en-US" altLang="en-US" dirty="0" smtClean="0">
                    <a:solidFill>
                      <a:srgbClr val="000000"/>
                    </a:solidFill>
                    <a:latin typeface="Tahoma"/>
                  </a:rPr>
                  <a:t>Multiple </a:t>
                </a: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Measurements – Same Cases</a:t>
                </a:r>
              </a:p>
              <a:p>
                <a:pPr marL="457200" lvl="0" indent="-457200"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E.g. Cancer Research </a:t>
                </a:r>
                <a:r>
                  <a:rPr lang="en-US" altLang="en-US" dirty="0" smtClean="0">
                    <a:solidFill>
                      <a:srgbClr val="000000"/>
                    </a:solidFill>
                    <a:latin typeface="Tahoma"/>
                  </a:rPr>
                  <a:t>1</a:t>
                </a: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E.g. Cancer Research 2</a:t>
                </a:r>
              </a:p>
              <a:p>
                <a:pPr marL="457200" lvl="0" indent="-457200"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E.g.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Tahoma"/>
                  </a:rPr>
                  <a:t>NeuroScience</a:t>
                </a:r>
                <a:r>
                  <a:rPr lang="en-US" altLang="en-US" dirty="0" smtClean="0">
                    <a:solidFill>
                      <a:srgbClr val="000000"/>
                    </a:solidFill>
                    <a:latin typeface="Tahoma"/>
                  </a:rPr>
                  <a:t>:</a:t>
                </a:r>
              </a:p>
              <a:p>
                <a:pPr marL="0" lvl="0" indent="0">
                  <a:buSzPct val="100000"/>
                  <a:buNone/>
                </a:pP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1027113" lvl="1" indent="-455613"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Functional MRI</a:t>
                </a:r>
              </a:p>
              <a:p>
                <a:pPr marL="1027113" lvl="1" indent="-455613"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Tahoma"/>
                  </a:rPr>
                  <a:t>Behavorial</a:t>
                </a: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Features</a:t>
                </a:r>
              </a:p>
              <a:p>
                <a:pPr marL="1027113" lvl="1" indent="-455613"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</a:t>
                </a:r>
                <a:r>
                  <a:rPr lang="en-US" altLang="en-US" dirty="0" smtClean="0">
                    <a:solidFill>
                      <a:srgbClr val="000000"/>
                    </a:solidFill>
                    <a:latin typeface="Tahoma"/>
                  </a:rPr>
                  <a:t>Genomics</a:t>
                </a:r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1587" lvl="0" indent="0">
                  <a:buSzPct val="100000"/>
                  <a:buNone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⋮</m:t>
                    </m:r>
                  </m:oMath>
                </a14:m>
                <a:endParaRPr lang="en-US" alt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1791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fmri.ucsd.edu/images/BOLDSig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0488" r="55056" b="56554"/>
          <a:stretch/>
        </p:blipFill>
        <p:spPr bwMode="auto">
          <a:xfrm>
            <a:off x="6096000" y="3048000"/>
            <a:ext cx="2743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mri.ucsd.edu/images/BOLDSig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14982" r="7864" b="59550"/>
          <a:stretch/>
        </p:blipFill>
        <p:spPr bwMode="auto">
          <a:xfrm>
            <a:off x="6553200" y="5334000"/>
            <a:ext cx="1752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6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Integration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Approach:</a:t>
            </a:r>
          </a:p>
          <a:p>
            <a:pPr marL="0" indent="0">
              <a:buNone/>
            </a:pPr>
            <a:endParaRPr lang="en-US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JIVE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and Individual Variation Explained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Lock, et al.  (2013)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(original JIVE)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Feng, et al. (2018)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(Angle based JIVE)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48200" y="3581399"/>
            <a:ext cx="3581400" cy="1396410"/>
            <a:chOff x="4648200" y="3581399"/>
            <a:chExt cx="3581400" cy="1396410"/>
          </a:xfrm>
        </p:grpSpPr>
        <p:pic>
          <p:nvPicPr>
            <p:cNvPr id="4" name="Picture 2" descr="http://www.tc.umn.edu/%7Eelock/LockPhoto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9" r="11685" b="24839"/>
            <a:stretch/>
          </p:blipFill>
          <p:spPr bwMode="auto">
            <a:xfrm>
              <a:off x="4648200" y="3581400"/>
              <a:ext cx="1143000" cy="1366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sph.unc.edu/files/2015/05/nobel_andrew_200x200we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6" r="12005" b="6930"/>
            <a:stretch/>
          </p:blipFill>
          <p:spPr bwMode="auto">
            <a:xfrm>
              <a:off x="7010400" y="3581400"/>
              <a:ext cx="1219200" cy="13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3581399"/>
              <a:ext cx="1030224" cy="136997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99601" y="5105401"/>
            <a:ext cx="3408875" cy="1159105"/>
            <a:chOff x="4799601" y="5105401"/>
            <a:chExt cx="3408875" cy="1159105"/>
          </a:xfrm>
        </p:grpSpPr>
        <p:pic>
          <p:nvPicPr>
            <p:cNvPr id="7" name="Picture 6" descr="photo o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9" r="12592"/>
            <a:stretch/>
          </p:blipFill>
          <p:spPr bwMode="auto">
            <a:xfrm>
              <a:off x="4799601" y="5105401"/>
              <a:ext cx="1143999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148402"/>
              <a:ext cx="838200" cy="11150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1"/>
            <a:stretch/>
          </p:blipFill>
          <p:spPr>
            <a:xfrm>
              <a:off x="7086600" y="5105401"/>
              <a:ext cx="1121876" cy="1159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JIVE Analytic Goals 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Explore &amp; Quantify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Variation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In spirit of PCA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	(Principal Component Analysis)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For 2+ Data Blocks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JIVE Analytic Goals 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Explore &amp; Quantify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Variation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Through </a:t>
            </a:r>
            <a:r>
              <a:rPr lang="en-US" altLang="en-US" dirty="0">
                <a:solidFill>
                  <a:srgbClr val="0000FF"/>
                </a:solidFill>
                <a:latin typeface="Tahoma"/>
              </a:rPr>
              <a:t>Joint Variation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FF"/>
                </a:solidFill>
                <a:latin typeface="Tahoma"/>
              </a:rPr>
              <a:t>   via </a:t>
            </a:r>
            <a:r>
              <a:rPr lang="en-US" altLang="en-US" u="sng" dirty="0">
                <a:solidFill>
                  <a:srgbClr val="0000FF"/>
                </a:solidFill>
                <a:latin typeface="Tahoma"/>
              </a:rPr>
              <a:t>Common Scores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Signatures Among Cases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591845" y="1600200"/>
            <a:ext cx="2494756" cy="18288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ounded Rectangle 6"/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4591846" y="3429001"/>
            <a:ext cx="2494754" cy="8382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ounded Rectangle 8"/>
          <p:cNvSpPr/>
          <p:nvPr/>
        </p:nvSpPr>
        <p:spPr bwMode="auto">
          <a:xfrm>
            <a:off x="7086600" y="4191001"/>
            <a:ext cx="1752600" cy="152399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JIVE Analytic Goals 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Explore &amp; Quantify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Variation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Through Joint Variation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 via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Common Scores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Signatures Among Cases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And </a:t>
            </a:r>
            <a:r>
              <a:rPr lang="en-US" altLang="en-US" dirty="0">
                <a:solidFill>
                  <a:srgbClr val="FFC000"/>
                </a:solidFill>
                <a:latin typeface="Tahoma"/>
              </a:rPr>
              <a:t>Individual Variation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(Ortho to Joint &amp; Not </a:t>
            </a:r>
            <a:r>
              <a:rPr lang="en-US" altLang="en-US" dirty="0" err="1">
                <a:solidFill>
                  <a:srgbClr val="000000"/>
                </a:solidFill>
                <a:latin typeface="Tahoma"/>
              </a:rPr>
              <a:t>Colinear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)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724400" y="1600200"/>
            <a:ext cx="2362202" cy="33528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ounded Rectangle 6"/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4724400" y="4267200"/>
            <a:ext cx="2362200" cy="685800"/>
          </a:xfrm>
          <a:prstGeom prst="lin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ounded Rectangle 9"/>
          <p:cNvSpPr/>
          <p:nvPr/>
        </p:nvSpPr>
        <p:spPr bwMode="auto">
          <a:xfrm>
            <a:off x="7086600" y="4191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JIVE Analytic Goals 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Understand Drivers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  Using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FF"/>
                </a:solidFill>
                <a:latin typeface="Tahoma"/>
              </a:rPr>
              <a:t>Joint 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3200400" y="2667000"/>
            <a:ext cx="3886200" cy="11430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ounded Rectangle 6"/>
          <p:cNvSpPr/>
          <p:nvPr/>
        </p:nvSpPr>
        <p:spPr bwMode="auto">
          <a:xfrm>
            <a:off x="7086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3200400" y="3810000"/>
            <a:ext cx="3886200" cy="1130588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ounded Rectangle 8"/>
          <p:cNvSpPr/>
          <p:nvPr/>
        </p:nvSpPr>
        <p:spPr bwMode="auto">
          <a:xfrm>
            <a:off x="7086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529513" cy="7207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Simple Gaussian Example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962400"/>
            <a:ext cx="8458200" cy="2590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Clearly only 1 Cluster in this Example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But Extreme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Relabelling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looks different</a:t>
            </a:r>
            <a:endParaRPr lang="en-US" altLang="ko-KR" i="1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Extreme </a:t>
            </a:r>
            <a:r>
              <a:rPr lang="en-US" altLang="ko-KR" dirty="0" smtClean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T-stat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strongly significant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T-test indicates 2 clusters in data</a:t>
            </a:r>
          </a:p>
        </p:txBody>
      </p:sp>
      <p:pic>
        <p:nvPicPr>
          <p:cNvPr id="1577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5052" r="11598" b="49258"/>
          <a:stretch>
            <a:fillRect/>
          </a:stretch>
        </p:blipFill>
        <p:spPr>
          <a:xfrm>
            <a:off x="1295400" y="1295400"/>
            <a:ext cx="6781800" cy="2784475"/>
          </a:xfrm>
          <a:noFill/>
        </p:spPr>
      </p:pic>
      <p:grpSp>
        <p:nvGrpSpPr>
          <p:cNvPr id="3" name="Group 2"/>
          <p:cNvGrpSpPr/>
          <p:nvPr/>
        </p:nvGrpSpPr>
        <p:grpSpPr>
          <a:xfrm>
            <a:off x="304800" y="909935"/>
            <a:ext cx="4783554" cy="1071265"/>
            <a:chOff x="304800" y="909935"/>
            <a:chExt cx="4783554" cy="1071265"/>
          </a:xfrm>
        </p:grpSpPr>
        <p:sp>
          <p:nvSpPr>
            <p:cNvPr id="157701" name="Line 5"/>
            <p:cNvSpPr>
              <a:spLocks noChangeShapeType="1"/>
            </p:cNvSpPr>
            <p:nvPr/>
          </p:nvSpPr>
          <p:spPr bwMode="auto">
            <a:xfrm flipH="1">
              <a:off x="3505200" y="1295400"/>
              <a:ext cx="914400" cy="685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4800" y="909935"/>
              <a:ext cx="4783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Contrast: Random Labelled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T-stat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43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JIVE Analytic Goals 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Understand Drivers 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  Using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FFC000"/>
                </a:solidFill>
                <a:latin typeface="Tahoma"/>
              </a:rPr>
              <a:t>Individual Loadings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191000" y="2667000"/>
            <a:ext cx="2895600" cy="2273588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ounded Rectangle 6"/>
          <p:cNvSpPr/>
          <p:nvPr/>
        </p:nvSpPr>
        <p:spPr bwMode="auto">
          <a:xfrm>
            <a:off x="7086600" y="1524000"/>
            <a:ext cx="152400" cy="2286000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4191000" y="4940588"/>
            <a:ext cx="2895600" cy="0"/>
          </a:xfrm>
          <a:prstGeom prst="lin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ounded Rectangle 8"/>
          <p:cNvSpPr/>
          <p:nvPr/>
        </p:nvSpPr>
        <p:spPr bwMode="auto">
          <a:xfrm>
            <a:off x="7086600" y="4191000"/>
            <a:ext cx="152400" cy="1499175"/>
          </a:xfrm>
          <a:prstGeom prst="round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9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48071"/>
            <a:ext cx="5672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Thanks to:    Iain Carmichael  (Deep Learning, AJIVE)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Melissa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Troester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(Head, CBCS)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Joseph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Geradts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(Pathology)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Katie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Hoadley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Chuck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Perou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(Genetics)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 rotWithShape="1">
          <a:blip r:embed="rId2"/>
          <a:srcRect l="2114" t="24781" r="3769" b="5519"/>
          <a:stretch/>
        </p:blipFill>
        <p:spPr>
          <a:xfrm>
            <a:off x="72470" y="1150429"/>
            <a:ext cx="8995330" cy="33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2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Analysis Goal: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Understand How Images &amp; </a:t>
            </a: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Genomics</a:t>
            </a:r>
            <a:endParaRPr lang="en-US" altLang="ko-KR" sz="3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571500" lvl="0" indent="-5715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Work Together</a:t>
            </a:r>
          </a:p>
          <a:p>
            <a:pPr marL="571500" lvl="0" indent="-5715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Work Separately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Approach:    AJIVE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16929" y="1295400"/>
            <a:ext cx="3936142" cy="1071265"/>
            <a:chOff x="4316929" y="1367135"/>
            <a:chExt cx="3936142" cy="1071265"/>
          </a:xfrm>
        </p:grpSpPr>
        <p:sp>
          <p:nvSpPr>
            <p:cNvPr id="5" name="TextBox 4"/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stCxn id="5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5688529" y="2895600"/>
            <a:ext cx="2395656" cy="1737254"/>
            <a:chOff x="4316929" y="594554"/>
            <a:chExt cx="2395656" cy="1481004"/>
          </a:xfrm>
        </p:grpSpPr>
        <p:sp>
          <p:nvSpPr>
            <p:cNvPr id="8" name="TextBox 7"/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8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825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Clinical Diagnosis of Cancer: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Pathologist Views Tissue Under Microscope,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Tissue Stained with </a:t>
            </a:r>
            <a:r>
              <a:rPr lang="en-US" altLang="ko-KR" dirty="0">
                <a:solidFill>
                  <a:srgbClr val="7030A0"/>
                </a:solidFill>
                <a:latin typeface="Tahoma"/>
                <a:ea typeface="굴림" pitchFamily="50" charset="-127"/>
              </a:rPr>
              <a:t>Hematoxylin</a:t>
            </a: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&amp; </a:t>
            </a:r>
            <a:r>
              <a:rPr lang="en-US" altLang="ko-KR" dirty="0">
                <a:solidFill>
                  <a:srgbClr val="FF99CC"/>
                </a:solidFill>
                <a:latin typeface="Tahoma"/>
                <a:ea typeface="굴림" pitchFamily="50" charset="-127"/>
              </a:rPr>
              <a:t>Eosin</a:t>
            </a:r>
            <a:r>
              <a:rPr lang="en-US" altLang="ko-KR" dirty="0">
                <a:solidFill>
                  <a:srgbClr val="7030A0"/>
                </a:solidFill>
                <a:latin typeface="Tahoma"/>
                <a:ea typeface="굴림" pitchFamily="50" charset="-127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(H&amp;E)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12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                           </a:t>
            </a:r>
            <a:r>
              <a:rPr lang="en-US" altLang="ko-KR" sz="12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Thanks to BBC.CO.UK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12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                                                                            and  Reseachgate.net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62167" r="1059" b="2852"/>
          <a:stretch/>
        </p:blipFill>
        <p:spPr>
          <a:xfrm>
            <a:off x="6009697" y="4673485"/>
            <a:ext cx="3134304" cy="2184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485"/>
            <a:ext cx="3886200" cy="21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Tissue Micro Array Data: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Extract Small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(1mm diam.)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“Cores”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1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1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1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1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12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                  Thanks to SPIE.ORG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sz="3600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lang="en-US" altLang="ko-K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굴림" pitchFamily="50" charset="-127"/>
                      </a:rPr>
                      <m:t>𝑛</m:t>
                    </m:r>
                    <m:r>
                      <a:rPr lang="en-US" altLang="ko-K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굴림" pitchFamily="50" charset="-127"/>
                      </a:rPr>
                      <m:t>=1191</m:t>
                    </m:r>
                  </m:oMath>
                </a14:m>
                <a:r>
                  <a:rPr lang="en-US" altLang="ko-KR" sz="3600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 people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sz="3600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For Each:    1 – 4 TMA Cores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altLang="ko-KR" sz="3600" dirty="0">
                  <a:solidFill>
                    <a:srgbClr val="000000"/>
                  </a:solidFill>
                  <a:latin typeface="Tahoma"/>
                  <a:ea typeface="굴림" pitchFamily="50" charset="-127"/>
                </a:endParaRP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altLang="ko-KR" sz="3600" dirty="0">
                  <a:solidFill>
                    <a:srgbClr val="000000"/>
                  </a:solidFill>
                  <a:latin typeface="Tahoma"/>
                  <a:ea typeface="굴림" pitchFamily="50" charset="-127"/>
                </a:endParaRP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PAM 50 Gene Expression: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2149" r="-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8888"/>
          <a:stretch/>
        </p:blipFill>
        <p:spPr>
          <a:xfrm>
            <a:off x="940001" y="2971800"/>
            <a:ext cx="7213399" cy="183915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74213" t="2081" r="3404" b="92255"/>
          <a:stretch>
            <a:fillRect/>
          </a:stretch>
        </p:blipFill>
        <p:spPr bwMode="auto">
          <a:xfrm>
            <a:off x="5451475" y="5135562"/>
            <a:ext cx="3006725" cy="14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01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PAM 50 Gene Expression: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Set of 50 Genes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Measured mRNA Expression Level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Good at Separating </a:t>
            </a:r>
            <a:r>
              <a:rPr lang="en-US" altLang="ko-KR" dirty="0" err="1">
                <a:solidFill>
                  <a:srgbClr val="000000"/>
                </a:solidFill>
                <a:latin typeface="Tahoma"/>
                <a:ea typeface="굴림" pitchFamily="50" charset="-127"/>
              </a:rPr>
              <a:t>SubTypes</a:t>
            </a: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1027113" lvl="1" indent="-455613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Basal</a:t>
            </a:r>
          </a:p>
          <a:p>
            <a:pPr marL="1027113" lvl="1" indent="-455613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Her2</a:t>
            </a:r>
          </a:p>
          <a:p>
            <a:pPr marL="1027113" lvl="1" indent="-455613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Luminal A</a:t>
            </a:r>
          </a:p>
          <a:p>
            <a:pPr marL="1027113" lvl="1" indent="-455613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Luminal B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81400" y="4286071"/>
            <a:ext cx="4445401" cy="1200329"/>
            <a:chOff x="3581400" y="4286071"/>
            <a:chExt cx="4445401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5562600" y="4286071"/>
              <a:ext cx="24642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Perou Discovery: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No Benefit From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Chemo-Therapy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H="1" flipV="1">
              <a:off x="3581400" y="4867364"/>
              <a:ext cx="1981200" cy="9436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4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</p:spPr>
            <p:txBody>
              <a:bodyPr/>
              <a:lstStyle/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sz="3600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Deep Learning Image Representation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Each Core: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Randomly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Select 100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굴림" pitchFamily="50" charset="-127"/>
                      </a:rPr>
                      <m:t>224</m:t>
                    </m:r>
                    <m:r>
                      <a:rPr lang="en-US" altLang="ko-K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×224</m:t>
                    </m:r>
                  </m:oMath>
                </a14:m>
                <a:endParaRPr lang="en-US" altLang="ko-KR" dirty="0">
                  <a:solidFill>
                    <a:srgbClr val="000000"/>
                  </a:solidFill>
                  <a:latin typeface="Tahoma"/>
                  <a:ea typeface="굴림" pitchFamily="50" charset="-127"/>
                </a:endParaRP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Patches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509518" cy="5410200"/>
              </a:xfrm>
              <a:blipFill>
                <a:blip r:embed="rId2"/>
                <a:stretch>
                  <a:fillRect l="-2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29682" y="1143000"/>
                <a:ext cx="8661918" cy="5410200"/>
              </a:xfrm>
            </p:spPr>
            <p:txBody>
              <a:bodyPr/>
              <a:lstStyle/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sz="3600" dirty="0" smtClean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Deep Learning Image Representation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Reduce Each Patch </a:t>
                </a:r>
                <a:r>
                  <a:rPr lang="en-US" altLang="ko-KR" dirty="0" smtClean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굴림" pitchFamily="50" charset="-127"/>
                      </a:rPr>
                      <m:t>𝑑</m:t>
                    </m:r>
                    <m:r>
                      <a:rPr lang="en-US" altLang="ko-K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굴림" pitchFamily="50" charset="-127"/>
                      </a:rPr>
                      <m:t>=512</m:t>
                    </m:r>
                  </m:oMath>
                </a14:m>
                <a:r>
                  <a:rPr lang="en-US" altLang="ko-KR" dirty="0" smtClean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 </a:t>
                </a:r>
                <a:r>
                  <a:rPr lang="en-US" altLang="ko-KR" i="1" dirty="0" smtClean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Feature Vector</a:t>
                </a:r>
                <a:endParaRPr lang="en-US" altLang="ko-KR" i="1" dirty="0">
                  <a:solidFill>
                    <a:srgbClr val="000000"/>
                  </a:solidFill>
                  <a:latin typeface="Tahoma"/>
                  <a:ea typeface="굴림" pitchFamily="50" charset="-127"/>
                </a:endParaRP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Using </a:t>
                </a:r>
                <a:r>
                  <a:rPr lang="en-US" altLang="ko-KR" u="sng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Transfer Learning</a:t>
                </a: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  From VGG16: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(Trained on Many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  </a:t>
                </a:r>
                <a:r>
                  <a:rPr lang="en-US" altLang="ko-KR" i="1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Natural</a:t>
                </a:r>
                <a:r>
                  <a:rPr lang="en-US" altLang="ko-KR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 Images)</a:t>
                </a: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altLang="ko-KR" sz="1200" dirty="0">
                  <a:solidFill>
                    <a:srgbClr val="000000"/>
                  </a:solidFill>
                  <a:latin typeface="Tahoma"/>
                  <a:ea typeface="굴림" pitchFamily="50" charset="-127"/>
                </a:endParaRP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altLang="ko-KR" sz="1200" dirty="0">
                  <a:solidFill>
                    <a:srgbClr val="000000"/>
                  </a:solidFill>
                  <a:latin typeface="Tahoma"/>
                  <a:ea typeface="굴림" pitchFamily="50" charset="-127"/>
                </a:endParaRP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altLang="ko-KR" sz="1200" dirty="0">
                  <a:solidFill>
                    <a:srgbClr val="000000"/>
                  </a:solidFill>
                  <a:latin typeface="Tahoma"/>
                  <a:ea typeface="굴림" pitchFamily="50" charset="-127"/>
                </a:endParaRPr>
              </a:p>
              <a:p>
                <a:pPr marL="457200" lvl="0" indent="-457200">
                  <a:lnSpc>
                    <a:spcPct val="15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altLang="ko-KR" sz="1200" dirty="0">
                    <a:solidFill>
                      <a:srgbClr val="000000"/>
                    </a:solidFill>
                    <a:latin typeface="Tahoma"/>
                    <a:ea typeface="굴림" pitchFamily="50" charset="-127"/>
                  </a:rPr>
                  <a:t>Thanks to pyimagesearch.com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9682" y="1143000"/>
                <a:ext cx="8661918" cy="5410200"/>
              </a:xfrm>
              <a:blipFill>
                <a:blip r:embed="rId2"/>
                <a:stretch>
                  <a:fillRect l="-2111" b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JIVE:  Common Normalized Scores 1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Look at Extremes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Negative End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Top Person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Top 16 Patches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Fat Cells &amp; Stroma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67713" cy="1219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</a:t>
            </a:r>
            <a:r>
              <a:rPr lang="en-US" altLang="ko-KR" smtClean="0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nificance of </a:t>
            </a:r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Clust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ers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8458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Basis of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Approach: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defines:  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Single Cluster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Gaussian distribution  (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Sarle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&amp; Kou 1993)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endParaRPr lang="en-US" altLang="ko-KR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 define </a:t>
            </a:r>
            <a:r>
              <a:rPr lang="en-US" altLang="ko-KR" dirty="0" err="1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test based on: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 cluster index (measure) as </a:t>
            </a: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i="1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</a:t>
            </a: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 distribution</a:t>
            </a:r>
            <a:endParaRPr lang="en-US" altLang="ko-KR" i="1" dirty="0" smtClean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Currently compute by simulation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Possible to do this analytically???</a:t>
            </a:r>
          </a:p>
        </p:txBody>
      </p:sp>
    </p:spTree>
    <p:extLst>
      <p:ext uri="{BB962C8B-B14F-4D97-AF65-F5344CB8AC3E}">
        <p14:creationId xmlns:p14="http://schemas.microsoft.com/office/powerpoint/2010/main" val="27725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JIVE:  Common Normalized Scores 1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Look at Extremes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Positive End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Top Person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Top 16 Patches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Highly “Cellular”</a:t>
            </a:r>
          </a:p>
          <a:p>
            <a:pPr marL="457200" lvl="0" indent="-457200"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Markedly Atypical Cells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5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JIVE: Gene Expression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Common Normalized 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Loadings 1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Very Consistent w/ Image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7" name="TextBox 6"/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</a:t>
              </a:r>
              <a:r>
                <a: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Genes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  <p:cxnSp>
          <p:nvCxnSpPr>
            <p:cNvPr id="8" name="Straight Arrow Connector 7"/>
            <p:cNvCxnSpPr>
              <a:stCxn id="7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10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59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JIVE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:  Common Normalized Scores 2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Look at Extremes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Negative, Top 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Top 16 Patches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High Nuclear Grade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Atypical Cells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JIVE:  Common Normalized Scores 1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Look at Extremes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Positive, Top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Top 16 Patches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Lower Nuclear Grade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Stroma, Sclerosis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JIVE: Gene Expression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Common Normalized 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Loadings 2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Very Consistent w/ Image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6" name="TextBox 5"/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 Subtype Genes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>
              <a:stCxn id="6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9" name="TextBox 8"/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Luminal Subtype Genes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9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5976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JIVE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, Genes, Individual 1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3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Overall Up &amp; Down 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Together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Not Subtype Related!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JIVE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, Genes, Individual 2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3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Luminal vs. Basal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“Contrast”?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“Unbalanced Types”?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3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JIVE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, Images, Individual 1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Negative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3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Mostly Fat Cells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Few Nuclei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JIVE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, Images, Individual 1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Positive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Reactive Stroma, 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Few Nuclei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Little Gene Connected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JIVE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, Images, Individual 2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Negative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Mucinous &amp; Micro-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Papillary Carcinoma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dirty="0">
                <a:solidFill>
                  <a:srgbClr val="000000"/>
                </a:solidFill>
                <a:latin typeface="Tahoma"/>
                <a:ea typeface="굴림" pitchFamily="50" charset="-127"/>
              </a:rPr>
              <a:t>Not PAM50 Related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smtClean="0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7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Which Gaussian (for null)?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Standard (sphered) normal?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No, not realistic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Rejection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not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strong evidence for clustering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Could also get that from a-spherical Gaussian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Gaussian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more like data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Full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𝑁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r>
                          <a:rPr lang="ko-KR" alt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𝜇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model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</a:t>
                </a:r>
                <a:r>
                  <a:rPr lang="en-US" altLang="ko-KR" i="1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Parameter Estimation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Especially in </a:t>
                </a:r>
                <a:r>
                  <a:rPr lang="en-US" altLang="ko-KR" dirty="0" smtClean="0">
                    <a:solidFill>
                      <a:srgbClr val="00FF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dirty="0" smtClean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Context</a:t>
                </a:r>
              </a:p>
            </p:txBody>
          </p:sp>
        </mc:Choice>
        <mc:Fallback xmlns="">
          <p:sp>
            <p:nvSpPr>
              <p:cNvPr id="161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  <a:blipFill>
                <a:blip r:embed="rId3"/>
                <a:stretch>
                  <a:fillRect l="-1875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9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Breast Cancer Study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 smtClean="0">
                <a:solidFill>
                  <a:srgbClr val="000000"/>
                </a:solidFill>
                <a:latin typeface="Tahoma"/>
                <a:ea typeface="굴림" pitchFamily="50" charset="-127"/>
              </a:rPr>
              <a:t>JIVE</a:t>
            </a: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, Images, Individual 2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Positive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altLang="ko-KR" sz="3600" dirty="0">
              <a:solidFill>
                <a:srgbClr val="000000"/>
              </a:solidFill>
              <a:latin typeface="Tahoma"/>
              <a:ea typeface="굴림" pitchFamily="50" charset="-127"/>
            </a:endParaRP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Fat Cells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Common Endpoint?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r>
              <a:rPr lang="en-US" altLang="ko-KR" sz="3600" dirty="0">
                <a:solidFill>
                  <a:srgbClr val="000000"/>
                </a:solidFill>
                <a:latin typeface="Tahoma"/>
                <a:ea typeface="굴림" pitchFamily="50" charset="-127"/>
              </a:rPr>
              <a:t>    “Center”?</a:t>
            </a:r>
          </a:p>
          <a:p>
            <a:pPr marL="457200" lvl="0" indent="-457200">
              <a:lnSpc>
                <a:spcPct val="15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66436" b="50000"/>
          <a:stretch/>
        </p:blipFill>
        <p:spPr bwMode="auto">
          <a:xfrm>
            <a:off x="231025" y="1524000"/>
            <a:ext cx="160949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33600" y="1371600"/>
            <a:ext cx="6592889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Recall “Heat Map” View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Based on </a:t>
            </a:r>
            <a:r>
              <a:rPr kumimoji="0" lang="en-US" alt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Color Bar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	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Red for &gt; 0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White for = 0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	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Blue for &lt; 0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Intensity shows magnitude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1676400" y="2800350"/>
            <a:ext cx="2743200" cy="85725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459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24227" r="66258" b="24227"/>
          <a:stretch/>
        </p:blipFill>
        <p:spPr bwMode="auto">
          <a:xfrm>
            <a:off x="231025" y="1524000"/>
            <a:ext cx="162122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 txBox="1">
                <a:spLocks noChangeArrowheads="1"/>
              </p:cNvSpPr>
              <p:nvPr/>
            </p:nvSpPr>
            <p:spPr bwMode="auto">
              <a:xfrm>
                <a:off x="2286000" y="1371600"/>
                <a:ext cx="6440489" cy="476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Special Challenges: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=100 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≪ 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=10,000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𝜎</m:t>
                            </m:r>
                          </m:e>
                          <m:sup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 ≫ 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𝜎</m:t>
                            </m:r>
                          </m:e>
                          <m:sup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~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1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Cambria Math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Wildly Differing Sizes &amp; Scales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Typical in Cancer &amp; Neuro-</a:t>
                </a:r>
                <a:r>
                  <a:rPr kumimoji="0" lang="en-US" altLang="en-US" sz="3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Sci</a:t>
                </a:r>
                <a:endParaRPr kumimoji="0" lang="en-US" alt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Hard to </a:t>
                </a:r>
                <a:r>
                  <a:rPr kumimoji="0" lang="en-US" altLang="en-US" sz="32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Normalize</a:t>
                </a: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Away</a:t>
                </a:r>
              </a:p>
            </p:txBody>
          </p:sp>
        </mc:Choice>
        <mc:Fallback xmlns="">
          <p:sp>
            <p:nvSpPr>
              <p:cNvPr id="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1371600"/>
                <a:ext cx="6440489" cy="4768850"/>
              </a:xfrm>
              <a:prstGeom prst="rect">
                <a:avLst/>
              </a:prstGeom>
              <a:blipFill>
                <a:blip r:embed="rId3"/>
                <a:stretch>
                  <a:fillRect l="-2365" b="-63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248578" y="6248400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Common Row Normalization Not Enough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27172" y="1371600"/>
            <a:ext cx="311202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Underlying Components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(Additive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Signals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+ Noise)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53000" y="2819400"/>
            <a:ext cx="2514600" cy="2438400"/>
            <a:chOff x="4953000" y="2819400"/>
            <a:chExt cx="2514600" cy="2438400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4953000" y="2819400"/>
              <a:ext cx="2514600" cy="2286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>
              <a:off x="4953000" y="5105400"/>
              <a:ext cx="2514600" cy="152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2038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27172" y="1371600"/>
            <a:ext cx="311202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Underlying Components: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Joint – Rank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</a:t>
            </a:r>
            <a:r>
              <a:rPr kumimoji="0" lang="en-US" altLang="en-US" sz="3200" b="0" i="0" u="sng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Same</a:t>
            </a: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“Subject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Signal”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(linear combo)</a:t>
            </a:r>
            <a:endParaRPr kumimoji="0" lang="en-US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2514600" y="2438400"/>
            <a:ext cx="3657600" cy="1524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2514600" y="3962400"/>
            <a:ext cx="3657600" cy="2057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303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5727172" y="1371600"/>
                <a:ext cx="3264428" cy="476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Underlying Components: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</a:t>
                </a: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X – Rank 1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⊥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to Joint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(in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=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Row Space) </a:t>
                </a: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7172" y="1371600"/>
                <a:ext cx="3264428" cy="4768850"/>
              </a:xfrm>
              <a:prstGeom prst="rect">
                <a:avLst/>
              </a:prstGeom>
              <a:blipFill>
                <a:blip r:embed="rId3"/>
                <a:stretch>
                  <a:fillRect l="-4664" t="-1662" r="-6530" b="-2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 bwMode="auto">
          <a:xfrm flipH="1" flipV="1">
            <a:off x="3810000" y="2819400"/>
            <a:ext cx="19812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041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5727172" y="1371600"/>
                <a:ext cx="3264428" cy="476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Underlying Components: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</a:t>
                </a: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Y – Rank 2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⊥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to Joint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∩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with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</a:t>
                </a:r>
                <a:r>
                  <a:rPr kumimoji="0" lang="en-US" altLang="en-US" sz="3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</a:t>
                </a: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X = {0}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</a:t>
                </a:r>
                <a:r>
                  <a:rPr kumimoji="0" lang="en-US" altLang="en-US" sz="32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don’t need</a:t>
                </a:r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 </m:t>
                    </m:r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⊥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7172" y="1371600"/>
                <a:ext cx="3264428" cy="4768850"/>
              </a:xfrm>
              <a:prstGeom prst="rect">
                <a:avLst/>
              </a:prstGeom>
              <a:blipFill>
                <a:blip r:embed="rId3"/>
                <a:stretch>
                  <a:fillRect l="-4664" t="-1662" r="-4291" b="-124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 bwMode="auto">
          <a:xfrm flipH="1">
            <a:off x="3886200" y="3352800"/>
            <a:ext cx="1905000" cy="1676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52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Naïve Approach:  Concatenate 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&amp; </a:t>
            </a: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SVD (PCA):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ahoma"/>
              </a:rPr>
              <a:t> 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22322" r="6060" b="23747"/>
          <a:stretch/>
        </p:blipFill>
        <p:spPr bwMode="auto">
          <a:xfrm>
            <a:off x="4627775" y="3048000"/>
            <a:ext cx="4516225" cy="357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5486400" y="1676400"/>
            <a:ext cx="1219200" cy="2057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680542" y="1676400"/>
            <a:ext cx="1059516" cy="390525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381000" y="1824335"/>
            <a:ext cx="3831626" cy="1804690"/>
            <a:chOff x="381000" y="1824335"/>
            <a:chExt cx="3831626" cy="1804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81000" y="1824335"/>
                  <a:ext cx="38316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2"/>
                      </a:solidFill>
                    </a:rPr>
                    <a:t>Recovers </a:t>
                  </a:r>
                  <a:r>
                    <a:rPr lang="en-US" altLang="en-US" dirty="0">
                      <a:solidFill>
                        <a:srgbClr val="000000"/>
                      </a:solidFill>
                      <a:latin typeface="Tahoma"/>
                    </a:rPr>
                    <a:t>Joint </a:t>
                  </a:r>
                  <a14:m>
                    <m:oMath xmlns:m="http://schemas.openxmlformats.org/officeDocument/2006/math">
                      <m:r>
                        <a:rPr lang="en-US" altLang="en-US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∪</m:t>
                      </m:r>
                    </m:oMath>
                  </a14:m>
                  <a:r>
                    <a:rPr lang="en-US" altLang="en-US" dirty="0">
                      <a:solidFill>
                        <a:srgbClr val="000000"/>
                      </a:solidFill>
                      <a:latin typeface="Tahoma"/>
                    </a:rPr>
                    <a:t> X – </a:t>
                  </a:r>
                  <a:r>
                    <a:rPr lang="en-US" altLang="en-US" dirty="0" err="1">
                      <a:solidFill>
                        <a:srgbClr val="000000"/>
                      </a:solidFill>
                      <a:latin typeface="Tahoma"/>
                    </a:rPr>
                    <a:t>Indiv</a:t>
                  </a:r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824335"/>
                  <a:ext cx="3831626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548" t="-11842" r="-1592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 bwMode="auto">
            <a:xfrm flipH="1">
              <a:off x="1929710" y="2209800"/>
              <a:ext cx="214704" cy="141922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2705274" y="2209800"/>
              <a:ext cx="1014630" cy="141922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743200" y="2433935"/>
            <a:ext cx="3124200" cy="3357265"/>
            <a:chOff x="2743200" y="2433935"/>
            <a:chExt cx="3124200" cy="3357265"/>
          </a:xfrm>
        </p:grpSpPr>
        <p:sp>
          <p:nvSpPr>
            <p:cNvPr id="16" name="TextBox 15"/>
            <p:cNvSpPr txBox="1"/>
            <p:nvPr/>
          </p:nvSpPr>
          <p:spPr>
            <a:xfrm>
              <a:off x="3241938" y="2433935"/>
              <a:ext cx="2625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But Loses Y-</a:t>
              </a:r>
              <a:r>
                <a:rPr lang="en-US" dirty="0" err="1" smtClean="0">
                  <a:solidFill>
                    <a:schemeClr val="bg2"/>
                  </a:solidFill>
                </a:rPr>
                <a:t>Indiv</a:t>
              </a:r>
              <a:r>
                <a:rPr lang="en-US" dirty="0" smtClean="0">
                  <a:solidFill>
                    <a:schemeClr val="bg2"/>
                  </a:solidFill>
                </a:rPr>
                <a:t>.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16" idx="2"/>
            </p:cNvCxnSpPr>
            <p:nvPr/>
          </p:nvCxnSpPr>
          <p:spPr bwMode="auto">
            <a:xfrm flipH="1">
              <a:off x="2743200" y="2895600"/>
              <a:ext cx="1811469" cy="2895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389" name="Group 16388"/>
          <p:cNvGrpSpPr/>
          <p:nvPr/>
        </p:nvGrpSpPr>
        <p:grpSpPr>
          <a:xfrm>
            <a:off x="5262580" y="1824335"/>
            <a:ext cx="3576620" cy="1299865"/>
            <a:chOff x="5262580" y="1824335"/>
            <a:chExt cx="3576620" cy="1299865"/>
          </a:xfrm>
        </p:grpSpPr>
        <p:sp>
          <p:nvSpPr>
            <p:cNvPr id="18" name="TextBox 17"/>
            <p:cNvSpPr txBox="1"/>
            <p:nvPr/>
          </p:nvSpPr>
          <p:spPr>
            <a:xfrm>
              <a:off x="5262580" y="1824335"/>
              <a:ext cx="35766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Higher Ranks Don’t Help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7772400" y="2209800"/>
              <a:ext cx="533400" cy="914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>
              <a:off x="6955071" y="2209800"/>
              <a:ext cx="817329" cy="914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95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Partial Least Squares: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20183" r="6060" b="23985"/>
          <a:stretch/>
        </p:blipFill>
        <p:spPr bwMode="auto">
          <a:xfrm>
            <a:off x="4627775" y="3076903"/>
            <a:ext cx="4516225" cy="370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274019" y="1519535"/>
            <a:ext cx="3641381" cy="2519065"/>
            <a:chOff x="5274019" y="1519535"/>
            <a:chExt cx="3641381" cy="2519065"/>
          </a:xfrm>
        </p:grpSpPr>
        <p:sp>
          <p:nvSpPr>
            <p:cNvPr id="2" name="TextBox 1"/>
            <p:cNvSpPr txBox="1"/>
            <p:nvPr/>
          </p:nvSpPr>
          <p:spPr>
            <a:xfrm>
              <a:off x="5274019" y="1519535"/>
              <a:ext cx="3641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Good Approx. of X Signal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2" idx="2"/>
            </p:cNvCxnSpPr>
            <p:nvPr/>
          </p:nvCxnSpPr>
          <p:spPr bwMode="auto">
            <a:xfrm>
              <a:off x="7094710" y="1981200"/>
              <a:ext cx="68090" cy="2057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1997419" y="2209800"/>
            <a:ext cx="2766783" cy="3276600"/>
            <a:chOff x="5274019" y="1519535"/>
            <a:chExt cx="2766783" cy="3276600"/>
          </a:xfrm>
        </p:grpSpPr>
        <p:sp>
          <p:nvSpPr>
            <p:cNvPr id="17" name="TextBox 16"/>
            <p:cNvSpPr txBox="1"/>
            <p:nvPr/>
          </p:nvSpPr>
          <p:spPr>
            <a:xfrm>
              <a:off x="5274019" y="1519535"/>
              <a:ext cx="27667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But Misses Y </a:t>
              </a:r>
              <a:r>
                <a:rPr lang="en-US" dirty="0" err="1" smtClean="0">
                  <a:solidFill>
                    <a:schemeClr val="bg2"/>
                  </a:solidFill>
                </a:rPr>
                <a:t>Indiv</a:t>
              </a:r>
              <a:r>
                <a:rPr lang="en-US" dirty="0" smtClean="0">
                  <a:solidFill>
                    <a:schemeClr val="bg2"/>
                  </a:solidFill>
                </a:rPr>
                <a:t>.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17" idx="2"/>
            </p:cNvCxnSpPr>
            <p:nvPr/>
          </p:nvCxnSpPr>
          <p:spPr bwMode="auto">
            <a:xfrm flipH="1">
              <a:off x="6019800" y="1981200"/>
              <a:ext cx="637611" cy="281493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880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tx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152400"/>
            <a:ext cx="8509518" cy="762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AJIVE Toy Example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143000"/>
            <a:ext cx="8509518" cy="5410200"/>
          </a:xfrm>
        </p:spPr>
        <p:txBody>
          <a:bodyPr/>
          <a:lstStyle/>
          <a:p>
            <a:pPr marL="0" lvl="0" indent="0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Early JIVE (Lock et al, 2013):</a:t>
            </a:r>
          </a:p>
          <a:p>
            <a:pPr marL="0" lvl="0" indent="0">
              <a:buClr>
                <a:srgbClr val="A50021"/>
              </a:buClr>
              <a:buSzPct val="75000"/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20659" r="5011" b="23509"/>
          <a:stretch/>
        </p:blipFill>
        <p:spPr bwMode="auto">
          <a:xfrm>
            <a:off x="4573909" y="3000704"/>
            <a:ext cx="4570091" cy="370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996527" y="1824335"/>
            <a:ext cx="5099473" cy="3585865"/>
            <a:chOff x="996527" y="1824335"/>
            <a:chExt cx="5099473" cy="3585865"/>
          </a:xfrm>
        </p:grpSpPr>
        <p:sp>
          <p:nvSpPr>
            <p:cNvPr id="2" name="TextBox 1"/>
            <p:cNvSpPr txBox="1"/>
            <p:nvPr/>
          </p:nvSpPr>
          <p:spPr>
            <a:xfrm>
              <a:off x="996527" y="1824335"/>
              <a:ext cx="5099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Excellent Full Signal Reconstruction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2" idx="2"/>
            </p:cNvCxnSpPr>
            <p:nvPr/>
          </p:nvCxnSpPr>
          <p:spPr bwMode="auto">
            <a:xfrm>
              <a:off x="3546264" y="2286000"/>
              <a:ext cx="2016336" cy="1524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>
              <a:stCxn id="2" idx="2"/>
            </p:cNvCxnSpPr>
            <p:nvPr/>
          </p:nvCxnSpPr>
          <p:spPr bwMode="auto">
            <a:xfrm>
              <a:off x="3546264" y="2286000"/>
              <a:ext cx="1787736" cy="3124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6636123" y="1466671"/>
            <a:ext cx="1898277" cy="4476929"/>
            <a:chOff x="6636123" y="1466671"/>
            <a:chExt cx="1898277" cy="4476929"/>
          </a:xfrm>
        </p:grpSpPr>
        <p:sp>
          <p:nvSpPr>
            <p:cNvPr id="7" name="TextBox 6"/>
            <p:cNvSpPr txBox="1"/>
            <p:nvPr/>
          </p:nvSpPr>
          <p:spPr>
            <a:xfrm>
              <a:off x="6636123" y="1466671"/>
              <a:ext cx="18982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But Missed </a:t>
              </a:r>
            </a:p>
            <a:p>
              <a:r>
                <a:rPr lang="en-US" dirty="0" smtClean="0">
                  <a:solidFill>
                    <a:schemeClr val="bg2"/>
                  </a:solidFill>
                </a:rPr>
                <a:t>Joint - </a:t>
              </a:r>
              <a:r>
                <a:rPr lang="en-US" dirty="0" err="1" smtClean="0">
                  <a:solidFill>
                    <a:schemeClr val="bg2"/>
                  </a:solidFill>
                </a:rPr>
                <a:t>Indiv</a:t>
              </a:r>
              <a:r>
                <a:rPr lang="en-US" dirty="0" smtClean="0">
                  <a:solidFill>
                    <a:schemeClr val="bg2"/>
                  </a:solidFill>
                </a:rPr>
                <a:t>.</a:t>
              </a:r>
            </a:p>
            <a:p>
              <a:r>
                <a:rPr lang="en-US" dirty="0" err="1" smtClean="0">
                  <a:solidFill>
                    <a:schemeClr val="bg2"/>
                  </a:solidFill>
                </a:rPr>
                <a:t>Decompos’n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7" idx="2"/>
            </p:cNvCxnSpPr>
            <p:nvPr/>
          </p:nvCxnSpPr>
          <p:spPr bwMode="auto">
            <a:xfrm>
              <a:off x="7585262" y="2667000"/>
              <a:ext cx="741269" cy="1676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>
              <a:stCxn id="7" idx="2"/>
            </p:cNvCxnSpPr>
            <p:nvPr/>
          </p:nvCxnSpPr>
          <p:spPr bwMode="auto">
            <a:xfrm flipH="1">
              <a:off x="6740058" y="2667000"/>
              <a:ext cx="845204" cy="1752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>
              <a:stCxn id="7" idx="2"/>
            </p:cNvCxnSpPr>
            <p:nvPr/>
          </p:nvCxnSpPr>
          <p:spPr bwMode="auto">
            <a:xfrm>
              <a:off x="7585262" y="2667000"/>
              <a:ext cx="527075" cy="3276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>
              <a:stCxn id="7" idx="2"/>
            </p:cNvCxnSpPr>
            <p:nvPr/>
          </p:nvCxnSpPr>
          <p:spPr bwMode="auto">
            <a:xfrm flipH="1">
              <a:off x="6968658" y="2667000"/>
              <a:ext cx="616604" cy="3124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4300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ature 2">
    <a:dk1>
      <a:srgbClr val="5B5249"/>
    </a:dk1>
    <a:lt1>
      <a:srgbClr val="FFFFFF"/>
    </a:lt1>
    <a:dk2>
      <a:srgbClr val="2A3D7A"/>
    </a:dk2>
    <a:lt2>
      <a:srgbClr val="CEC8BA"/>
    </a:lt2>
    <a:accent1>
      <a:srgbClr val="C9DDF1"/>
    </a:accent1>
    <a:accent2>
      <a:srgbClr val="FAC164"/>
    </a:accent2>
    <a:accent3>
      <a:srgbClr val="FFFFFF"/>
    </a:accent3>
    <a:accent4>
      <a:srgbClr val="4C453D"/>
    </a:accent4>
    <a:accent5>
      <a:srgbClr val="E1EBF7"/>
    </a:accent5>
    <a:accent6>
      <a:srgbClr val="E3AF5A"/>
    </a:accent6>
    <a:hlink>
      <a:srgbClr val="B0AE6A"/>
    </a:hlink>
    <a:folHlink>
      <a:srgbClr val="C3E684"/>
    </a:folHlink>
  </a:clrScheme>
  <a:fontScheme name="Nature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ature 2">
    <a:dk1>
      <a:srgbClr val="5B5249"/>
    </a:dk1>
    <a:lt1>
      <a:srgbClr val="FFFFFF"/>
    </a:lt1>
    <a:dk2>
      <a:srgbClr val="2A3D7A"/>
    </a:dk2>
    <a:lt2>
      <a:srgbClr val="CEC8BA"/>
    </a:lt2>
    <a:accent1>
      <a:srgbClr val="C9DDF1"/>
    </a:accent1>
    <a:accent2>
      <a:srgbClr val="FAC164"/>
    </a:accent2>
    <a:accent3>
      <a:srgbClr val="FFFFFF"/>
    </a:accent3>
    <a:accent4>
      <a:srgbClr val="4C453D"/>
    </a:accent4>
    <a:accent5>
      <a:srgbClr val="E1EBF7"/>
    </a:accent5>
    <a:accent6>
      <a:srgbClr val="E3AF5A"/>
    </a:accent6>
    <a:hlink>
      <a:srgbClr val="B0AE6A"/>
    </a:hlink>
    <a:folHlink>
      <a:srgbClr val="C3E684"/>
    </a:folHlink>
  </a:clrScheme>
  <a:fontScheme name="Nature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ature 2">
    <a:dk1>
      <a:srgbClr val="5B5249"/>
    </a:dk1>
    <a:lt1>
      <a:srgbClr val="FFFFFF"/>
    </a:lt1>
    <a:dk2>
      <a:srgbClr val="2A3D7A"/>
    </a:dk2>
    <a:lt2>
      <a:srgbClr val="CEC8BA"/>
    </a:lt2>
    <a:accent1>
      <a:srgbClr val="C9DDF1"/>
    </a:accent1>
    <a:accent2>
      <a:srgbClr val="FAC164"/>
    </a:accent2>
    <a:accent3>
      <a:srgbClr val="FFFFFF"/>
    </a:accent3>
    <a:accent4>
      <a:srgbClr val="4C453D"/>
    </a:accent4>
    <a:accent5>
      <a:srgbClr val="E1EBF7"/>
    </a:accent5>
    <a:accent6>
      <a:srgbClr val="E3AF5A"/>
    </a:accent6>
    <a:hlink>
      <a:srgbClr val="B0AE6A"/>
    </a:hlink>
    <a:folHlink>
      <a:srgbClr val="C3E684"/>
    </a:folHlink>
  </a:clrScheme>
  <a:fontScheme name="Nature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5642</TotalTime>
  <Words>4019</Words>
  <Application>Microsoft Office PowerPoint</Application>
  <PresentationFormat>On-screen Show (4:3)</PresentationFormat>
  <Paragraphs>1417</Paragraphs>
  <Slides>167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167</vt:i4>
      </vt:variant>
    </vt:vector>
  </HeadingPairs>
  <TitlesOfParts>
    <vt:vector size="180" baseType="lpstr">
      <vt:lpstr>Arial Unicode MS</vt:lpstr>
      <vt:lpstr>맑은 고딕</vt:lpstr>
      <vt:lpstr>Arial</vt:lpstr>
      <vt:lpstr>Calibri</vt:lpstr>
      <vt:lpstr>Cambria Math</vt:lpstr>
      <vt:lpstr>Courier New</vt:lpstr>
      <vt:lpstr>굴림</vt:lpstr>
      <vt:lpstr>굴림</vt:lpstr>
      <vt:lpstr>Tahoma</vt:lpstr>
      <vt:lpstr>Times New Roman</vt:lpstr>
      <vt:lpstr>Wingdings</vt:lpstr>
      <vt:lpstr>Default Design</vt:lpstr>
      <vt:lpstr>12_Default Design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SigClust</vt:lpstr>
      <vt:lpstr>Simple Gaussian Example</vt:lpstr>
      <vt:lpstr>Statistical Significance of Clusters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Gaussian null distribut’n</vt:lpstr>
      <vt:lpstr>SigClust Gaussian null distribut’n</vt:lpstr>
      <vt:lpstr>SigClust Gaussian null distribution - Simulation</vt:lpstr>
      <vt:lpstr>SigClust Gaussian null distribution - Simulation</vt:lpstr>
      <vt:lpstr>An example (details to follow)</vt:lpstr>
      <vt:lpstr>SigClust Modalities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Data Integration</vt:lpstr>
      <vt:lpstr>Data Integration</vt:lpstr>
      <vt:lpstr>Data Integration</vt:lpstr>
      <vt:lpstr>Data Integration</vt:lpstr>
      <vt:lpstr>Data Integration Examples</vt:lpstr>
      <vt:lpstr>Data Integration Examples</vt:lpstr>
      <vt:lpstr>Data Integration Examples</vt:lpstr>
      <vt:lpstr>Data Integration Examples</vt:lpstr>
      <vt:lpstr>Data Integration Examples</vt:lpstr>
      <vt:lpstr>Data Integration Examples</vt:lpstr>
      <vt:lpstr>Data Integration</vt:lpstr>
      <vt:lpstr>JIVE Analytic Goals </vt:lpstr>
      <vt:lpstr>JIVE Analytic Goals </vt:lpstr>
      <vt:lpstr>JIVE Analytic Goals </vt:lpstr>
      <vt:lpstr>JIVE Analytic Goals </vt:lpstr>
      <vt:lpstr>JIVE Analytic Goals 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AJIVE Toy Example</vt:lpstr>
      <vt:lpstr>AJIVE Toy Example</vt:lpstr>
      <vt:lpstr>AJIVE Toy Example</vt:lpstr>
      <vt:lpstr>AJIVE Toy Example</vt:lpstr>
      <vt:lpstr>AJIVE Toy Example</vt:lpstr>
      <vt:lpstr>AJIVE Toy Example</vt:lpstr>
      <vt:lpstr>AJIVE Toy Example</vt:lpstr>
      <vt:lpstr>AJIVE Toy Example</vt:lpstr>
      <vt:lpstr>AJIVE Toy Example</vt:lpstr>
      <vt:lpstr>AJIVE Toy Example</vt:lpstr>
      <vt:lpstr>AJIVE Algorithm</vt:lpstr>
      <vt:lpstr>Principal Angle Analysis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Application</vt:lpstr>
      <vt:lpstr>AJIVE Application</vt:lpstr>
      <vt:lpstr>AJIVE Application</vt:lpstr>
      <vt:lpstr>Recall AJIVE Toy Example</vt:lpstr>
      <vt:lpstr>AJIVE Application</vt:lpstr>
      <vt:lpstr>AJIVE Application</vt:lpstr>
      <vt:lpstr>AJIVE Application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Major Application: Cancer Genomics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TCGA Breast Cancer Data</vt:lpstr>
      <vt:lpstr>Next Generation of JIVE</vt:lpstr>
      <vt:lpstr>DIVAS Improves AJIVE</vt:lpstr>
      <vt:lpstr>DIVAS Improves AJIVE</vt:lpstr>
      <vt:lpstr>DIVAS Improves AJIVE</vt:lpstr>
      <vt:lpstr>DIVAS Improves AJIVE</vt:lpstr>
      <vt:lpstr>DIVAS Improves AJIVE</vt:lpstr>
      <vt:lpstr>DIVAS Improves AJIVE</vt:lpstr>
      <vt:lpstr>DIVAS Improves AJIVE</vt:lpstr>
      <vt:lpstr>DIVAS Improves AJIVE</vt:lpstr>
      <vt:lpstr>DIVAS Improves AJIVE</vt:lpstr>
      <vt:lpstr>DIVAS on TCGA Data</vt:lpstr>
      <vt:lpstr>DIVAS on TCGA Data</vt:lpstr>
      <vt:lpstr>DIVAS on TCGA Data</vt:lpstr>
      <vt:lpstr>DIVAS on TCGA Data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JS Marron</cp:lastModifiedBy>
  <cp:revision>124</cp:revision>
  <dcterms:created xsi:type="dcterms:W3CDTF">2001-06-08T01:38:43Z</dcterms:created>
  <dcterms:modified xsi:type="dcterms:W3CDTF">2019-12-02T23:53:10Z</dcterms:modified>
</cp:coreProperties>
</file>