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82"/>
  </p:notesMasterIdLst>
  <p:sldIdLst>
    <p:sldId id="262" r:id="rId3"/>
    <p:sldId id="263" r:id="rId4"/>
    <p:sldId id="520" r:id="rId5"/>
    <p:sldId id="611" r:id="rId6"/>
    <p:sldId id="264" r:id="rId7"/>
    <p:sldId id="452" r:id="rId8"/>
    <p:sldId id="372" r:id="rId9"/>
    <p:sldId id="564" r:id="rId10"/>
    <p:sldId id="567" r:id="rId11"/>
    <p:sldId id="566" r:id="rId12"/>
    <p:sldId id="265" r:id="rId13"/>
    <p:sldId id="272" r:id="rId14"/>
    <p:sldId id="374" r:id="rId15"/>
    <p:sldId id="514" r:id="rId16"/>
    <p:sldId id="268" r:id="rId17"/>
    <p:sldId id="375" r:id="rId18"/>
    <p:sldId id="453" r:id="rId19"/>
    <p:sldId id="521" r:id="rId20"/>
    <p:sldId id="612" r:id="rId21"/>
    <p:sldId id="613" r:id="rId22"/>
    <p:sldId id="368" r:id="rId23"/>
    <p:sldId id="522" r:id="rId24"/>
    <p:sldId id="524" r:id="rId25"/>
    <p:sldId id="523" r:id="rId26"/>
    <p:sldId id="559" r:id="rId27"/>
    <p:sldId id="555" r:id="rId28"/>
    <p:sldId id="525" r:id="rId29"/>
    <p:sldId id="568" r:id="rId30"/>
    <p:sldId id="526" r:id="rId31"/>
    <p:sldId id="569" r:id="rId32"/>
    <p:sldId id="527" r:id="rId33"/>
    <p:sldId id="528" r:id="rId34"/>
    <p:sldId id="529" r:id="rId35"/>
    <p:sldId id="614" r:id="rId36"/>
    <p:sldId id="616" r:id="rId37"/>
    <p:sldId id="617" r:id="rId38"/>
    <p:sldId id="618" r:id="rId39"/>
    <p:sldId id="530" r:id="rId40"/>
    <p:sldId id="531" r:id="rId41"/>
    <p:sldId id="615" r:id="rId42"/>
    <p:sldId id="532" r:id="rId43"/>
    <p:sldId id="533" r:id="rId44"/>
    <p:sldId id="534" r:id="rId45"/>
    <p:sldId id="535" r:id="rId46"/>
    <p:sldId id="570" r:id="rId47"/>
    <p:sldId id="542" r:id="rId48"/>
    <p:sldId id="544" r:id="rId49"/>
    <p:sldId id="545" r:id="rId50"/>
    <p:sldId id="546" r:id="rId51"/>
    <p:sldId id="547" r:id="rId52"/>
    <p:sldId id="548" r:id="rId53"/>
    <p:sldId id="549" r:id="rId54"/>
    <p:sldId id="550" r:id="rId55"/>
    <p:sldId id="551" r:id="rId56"/>
    <p:sldId id="553" r:id="rId57"/>
    <p:sldId id="554" r:id="rId58"/>
    <p:sldId id="571" r:id="rId59"/>
    <p:sldId id="572" r:id="rId60"/>
    <p:sldId id="573" r:id="rId61"/>
    <p:sldId id="574" r:id="rId62"/>
    <p:sldId id="578" r:id="rId63"/>
    <p:sldId id="579" r:id="rId64"/>
    <p:sldId id="580" r:id="rId65"/>
    <p:sldId id="583" r:id="rId66"/>
    <p:sldId id="584" r:id="rId67"/>
    <p:sldId id="585" r:id="rId68"/>
    <p:sldId id="594" r:id="rId69"/>
    <p:sldId id="587" r:id="rId70"/>
    <p:sldId id="596" r:id="rId71"/>
    <p:sldId id="598" r:id="rId72"/>
    <p:sldId id="588" r:id="rId73"/>
    <p:sldId id="600" r:id="rId74"/>
    <p:sldId id="601" r:id="rId75"/>
    <p:sldId id="589" r:id="rId76"/>
    <p:sldId id="590" r:id="rId77"/>
    <p:sldId id="591" r:id="rId78"/>
    <p:sldId id="592" r:id="rId79"/>
    <p:sldId id="593" r:id="rId80"/>
    <p:sldId id="582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DC00FF"/>
    <a:srgbClr val="D1CC00"/>
    <a:srgbClr val="D00000"/>
    <a:srgbClr val="B4A700"/>
    <a:srgbClr val="FFEB00"/>
    <a:srgbClr val="2E91FE"/>
    <a:srgbClr val="2DA5FF"/>
    <a:srgbClr val="2DC8FF"/>
    <a:srgbClr val="E9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0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3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53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68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1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0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6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52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27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04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15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82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3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18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322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94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5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8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54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419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5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077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52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300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3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12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52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0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19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342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85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24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994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20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9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74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477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664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040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637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2785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593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63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6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240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3565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017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509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30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185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7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49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2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3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/>
              <a:t>Functional Data Analysis</a:t>
            </a:r>
            <a:r>
              <a:rPr lang="en-US" dirty="0"/>
              <a:t>:    Curves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Currently </a:t>
            </a:r>
            <a:r>
              <a:rPr lang="en-US" u="sng" dirty="0"/>
              <a:t>active</a:t>
            </a:r>
            <a:r>
              <a:rPr lang="en-US" dirty="0"/>
              <a:t> field in statistics, see: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 &amp; Silverman (2005)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 &amp; Silverman (2002)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Ramsay, J. O. (2005)  {Website}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57400" y="4572000"/>
            <a:ext cx="5492151" cy="2286000"/>
            <a:chOff x="2057400" y="4572000"/>
            <a:chExt cx="5492151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648200"/>
              <a:ext cx="1834551" cy="2209800"/>
            </a:xfrm>
            <a:prstGeom prst="rect">
              <a:avLst/>
            </a:prstGeom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t="8572" r="25714" b="27143"/>
            <a:stretch/>
          </p:blipFill>
          <p:spPr bwMode="auto">
            <a:xfrm>
              <a:off x="2057400" y="4572000"/>
              <a:ext cx="1600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Key to Focusing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Reviewer for </a:t>
            </a:r>
            <a:r>
              <a:rPr lang="en-US" i="1" dirty="0"/>
              <a:t>Annals of Applied Statistics</a:t>
            </a:r>
            <a:r>
              <a:rPr lang="en-US" dirty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Useful for some situations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But misses </a:t>
            </a:r>
            <a:r>
              <a:rPr lang="en-US" u="sng" dirty="0"/>
              <a:t>different representations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E.g. log transformations …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Older Published References: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Wang and </a:t>
            </a:r>
            <a:r>
              <a:rPr lang="en-US" dirty="0" err="1"/>
              <a:t>Marron</a:t>
            </a:r>
            <a:r>
              <a:rPr lang="en-US" dirty="0"/>
              <a:t> (2007)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err="1"/>
              <a:t>Marron</a:t>
            </a:r>
            <a:r>
              <a:rPr lang="en-US" dirty="0"/>
              <a:t> and Alonso (2014)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914400"/>
            <a:ext cx="1828800" cy="2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57700"/>
            <a:ext cx="182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Textbook: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i="1" dirty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Marron and Dryden (2021)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1905000" cy="2381250"/>
          </a:xfrm>
          <a:prstGeom prst="rect">
            <a:avLst/>
          </a:prstGeom>
        </p:spPr>
      </p:pic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BFB1EECD-06BF-4DEE-A638-66724F0D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2" y="1609725"/>
            <a:ext cx="331427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Textbook:     </a:t>
            </a:r>
            <a:r>
              <a:rPr lang="en-US" i="1" dirty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Somewhat Expensive  (many color figures)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{$108 Student Stores,  $106.80 Amazon}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Subsidy:   Can get $60 reimbursement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for a hard cover purchase (will need receipt)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Send me an email for instructions.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19502-1A56-4646-9F59-E1D28669549A}"/>
              </a:ext>
            </a:extLst>
          </p:cNvPr>
          <p:cNvSpPr txBox="1"/>
          <p:nvPr/>
        </p:nvSpPr>
        <p:spPr>
          <a:xfrm>
            <a:off x="6803180" y="5334000"/>
            <a:ext cx="2188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A700D5"/>
                </a:solidFill>
              </a:rPr>
              <a:t>And bring your</a:t>
            </a:r>
          </a:p>
          <a:p>
            <a:pPr algn="ctr"/>
            <a:r>
              <a:rPr lang="en-US" sz="2400" dirty="0">
                <a:solidFill>
                  <a:srgbClr val="A700D5"/>
                </a:solidFill>
              </a:rPr>
              <a:t>copy for an</a:t>
            </a:r>
          </a:p>
          <a:p>
            <a:pPr algn="ctr"/>
            <a:r>
              <a:rPr lang="en-US" sz="2400" dirty="0">
                <a:solidFill>
                  <a:srgbClr val="A700D5"/>
                </a:solidFill>
              </a:rPr>
              <a:t>autograph</a:t>
            </a:r>
          </a:p>
        </p:txBody>
      </p:sp>
    </p:spTree>
    <p:extLst>
      <p:ext uri="{BB962C8B-B14F-4D97-AF65-F5344CB8AC3E}">
        <p14:creationId xmlns:p14="http://schemas.microsoft.com/office/powerpoint/2010/main" val="967788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https://marron.web.unc.edu/course-home-page-stor-881-object-oriented-data-analysis-spring-2022/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Sakai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Chapters 1 &amp; 2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3.1.1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/>
              <a:t>What is Actually Done?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/>
              <a:t>Major Statistical Tasks:</a:t>
            </a:r>
          </a:p>
          <a:p>
            <a:pPr eaLnBrk="1" hangingPunct="1"/>
            <a:r>
              <a:rPr lang="en-US" dirty="0"/>
              <a:t>Understanding Population Structure</a:t>
            </a:r>
          </a:p>
          <a:p>
            <a:pPr eaLnBrk="1" hangingPunct="1"/>
            <a:r>
              <a:rPr lang="en-US" dirty="0"/>
              <a:t>Classification (</a:t>
            </a:r>
            <a:r>
              <a:rPr lang="en-US" dirty="0" err="1"/>
              <a:t>i</a:t>
            </a:r>
            <a:r>
              <a:rPr lang="en-US" dirty="0"/>
              <a:t>. e. Discrimination)</a:t>
            </a:r>
          </a:p>
          <a:p>
            <a:pPr eaLnBrk="1" hangingPunct="1"/>
            <a:r>
              <a:rPr lang="en-US" dirty="0"/>
              <a:t>Clustering</a:t>
            </a:r>
          </a:p>
          <a:p>
            <a:pPr eaLnBrk="1" hangingPunct="1"/>
            <a:r>
              <a:rPr lang="en-US" dirty="0"/>
              <a:t>Time Series of Data Objects</a:t>
            </a:r>
          </a:p>
          <a:p>
            <a:pPr eaLnBrk="1" hangingPunct="1"/>
            <a:r>
              <a:rPr lang="en-US" dirty="0"/>
              <a:t>“Vertical Integration” of </a:t>
            </a:r>
            <a:r>
              <a:rPr lang="en-US" dirty="0" err="1"/>
              <a:t>Datatypes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 For Each Year/Age      =  # Died / Total #</a:t>
            </a:r>
          </a:p>
          <a:p>
            <a:pPr marL="0" indent="0" eaLnBrk="1" hangingPunct="1">
              <a:buNone/>
            </a:pPr>
            <a:r>
              <a:rPr lang="en-US" dirty="0"/>
              <a:t>					≈  Prob. Of Dying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14400" y="2895600"/>
            <a:ext cx="419100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19400" y="2514600"/>
            <a:ext cx="1219200" cy="40386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CF54D3-E15B-4F96-84FF-38939B11FBC2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1.1</a:t>
            </a:r>
          </a:p>
        </p:txBody>
      </p:sp>
    </p:spTree>
    <p:extLst>
      <p:ext uri="{BB962C8B-B14F-4D97-AF65-F5344CB8AC3E}">
        <p14:creationId xmlns:p14="http://schemas.microsoft.com/office/powerpoint/2010/main" val="343000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Challenge:  Very Small For Young</a:t>
            </a:r>
          </a:p>
          <a:p>
            <a:pPr marL="0" indent="0" eaLnBrk="1" hangingPunct="1">
              <a:buNone/>
            </a:pPr>
            <a:r>
              <a:rPr lang="en-US" dirty="0"/>
              <a:t>	Solution:  Log Scale (Object Choice)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76401" y="2514600"/>
            <a:ext cx="2226559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3124200"/>
            <a:ext cx="3048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58687" y="838200"/>
            <a:ext cx="1704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May Hide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Important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142611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15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(Years)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362200" y="874059"/>
            <a:ext cx="6781800" cy="59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Spanish Male Mortality Curves</a:t>
            </a:r>
          </a:p>
        </p:txBody>
      </p:sp>
    </p:spTree>
    <p:extLst>
      <p:ext uri="{BB962C8B-B14F-4D97-AF65-F5344CB8AC3E}">
        <p14:creationId xmlns:p14="http://schemas.microsoft.com/office/powerpoint/2010/main" val="27704238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(Highlights </a:t>
            </a:r>
          </a:p>
          <a:p>
            <a:pPr marL="0" indent="0" eaLnBrk="1" hangingPunct="1">
              <a:buNone/>
            </a:pPr>
            <a:r>
              <a:rPr lang="en-US" dirty="0"/>
              <a:t>  Time </a:t>
            </a:r>
          </a:p>
          <a:p>
            <a:pPr marL="0" indent="0" eaLnBrk="1" hangingPunct="1">
              <a:buNone/>
            </a:pPr>
            <a:r>
              <a:rPr lang="en-US" dirty="0"/>
              <a:t>   Structure)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600" y="5092005"/>
            <a:ext cx="2284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Note: Big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Improvement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Over Time!</a:t>
            </a:r>
          </a:p>
        </p:txBody>
      </p:sp>
    </p:spTree>
    <p:extLst>
      <p:ext uri="{BB962C8B-B14F-4D97-AF65-F5344CB8AC3E}">
        <p14:creationId xmlns:p14="http://schemas.microsoft.com/office/powerpoint/2010/main" val="128183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905" t="74998" r="60117" b="1518"/>
          <a:stretch/>
        </p:blipFill>
        <p:spPr>
          <a:xfrm>
            <a:off x="800253" y="3580930"/>
            <a:ext cx="3771747" cy="327707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2514600"/>
            <a:ext cx="990600" cy="25908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4419600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Older People Die Off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4953000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 Blips???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5486400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Periodic?      Decadal!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6019800"/>
            <a:ext cx="300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 </a:t>
            </a:r>
            <a:r>
              <a:rPr lang="en-US" sz="2400" u="sng" dirty="0"/>
              <a:t>Rounding</a:t>
            </a:r>
            <a:r>
              <a:rPr lang="en-US" sz="2400" dirty="0"/>
              <a:t> Effect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52600" y="2814935"/>
            <a:ext cx="6858000" cy="2214265"/>
            <a:chOff x="1752600" y="2814935"/>
            <a:chExt cx="6858000" cy="2214265"/>
          </a:xfrm>
        </p:grpSpPr>
        <p:sp>
          <p:nvSpPr>
            <p:cNvPr id="3" name="TextBox 2"/>
            <p:cNvSpPr txBox="1"/>
            <p:nvPr/>
          </p:nvSpPr>
          <p:spPr>
            <a:xfrm>
              <a:off x="5412289" y="2814935"/>
              <a:ext cx="3198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Dangerous to be Born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1752600" y="3045768"/>
              <a:ext cx="3659689" cy="19834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81200" y="3352800"/>
            <a:ext cx="6662578" cy="2819400"/>
            <a:chOff x="1981200" y="3352800"/>
            <a:chExt cx="6662578" cy="2819400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3352800"/>
              <a:ext cx="3233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Childhood Fairly Safe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981200" y="3579168"/>
              <a:ext cx="3431090" cy="2593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09800" y="3886200"/>
            <a:ext cx="6174291" cy="1985665"/>
            <a:chOff x="2209800" y="3886200"/>
            <a:chExt cx="6174291" cy="1985665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3886200"/>
              <a:ext cx="2973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Start Risky Behavior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209800" y="4112568"/>
              <a:ext cx="3202490" cy="17592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 flipV="1">
            <a:off x="4058269" y="4230217"/>
            <a:ext cx="1354021" cy="4157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5" t="74998" r="25492" b="1518"/>
          <a:stretch/>
        </p:blipFill>
        <p:spPr>
          <a:xfrm>
            <a:off x="800253" y="3580930"/>
            <a:ext cx="7505547" cy="327707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Residuals About Mean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3124200"/>
            <a:ext cx="685800" cy="16002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078" y="335280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Overall 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31" y="4277380"/>
            <a:ext cx="4221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Better for Young than Old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29205" y="4267200"/>
            <a:ext cx="4009595" cy="1447800"/>
            <a:chOff x="1629205" y="4267200"/>
            <a:chExt cx="4009595" cy="1447800"/>
          </a:xfrm>
        </p:grpSpPr>
        <p:sp>
          <p:nvSpPr>
            <p:cNvPr id="10" name="TextBox 9"/>
            <p:cNvSpPr txBox="1"/>
            <p:nvPr/>
          </p:nvSpPr>
          <p:spPr>
            <a:xfrm>
              <a:off x="1629205" y="5191780"/>
              <a:ext cx="33237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A Very bad year???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3291103" y="4267200"/>
              <a:ext cx="2347697" cy="924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38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	     Finds “Overall Improvement”</a:t>
            </a:r>
          </a:p>
          <a:p>
            <a:pPr marL="0" indent="0" eaLnBrk="1" hangingPunct="1">
              <a:buNone/>
            </a:pPr>
            <a:r>
              <a:rPr lang="en-US" dirty="0"/>
              <a:t>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548640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Multiples of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Same</a:t>
            </a:r>
            <a:r>
              <a:rPr lang="en-US" sz="2400" dirty="0">
                <a:solidFill>
                  <a:srgbClr val="FF0000"/>
                </a:solidFill>
              </a:rPr>
              <a:t> Curve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5257800"/>
            <a:ext cx="2207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Corresponding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Coefficients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32555" y="3352800"/>
            <a:ext cx="5511445" cy="1295400"/>
            <a:chOff x="3632555" y="3352800"/>
            <a:chExt cx="5511445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5334000" y="3817203"/>
              <a:ext cx="20617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Smooth Histogram =</a:t>
              </a:r>
            </a:p>
            <a:p>
              <a:r>
                <a:rPr lang="en-US" sz="1600" dirty="0"/>
                <a:t>Kernel Density Est.</a:t>
              </a:r>
            </a:p>
            <a:p>
              <a:r>
                <a:rPr lang="en-US" sz="1600" dirty="0"/>
                <a:t>Will Study Later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32555" y="3352800"/>
              <a:ext cx="551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Most Change Fairly Rapid (1945-1965)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70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en-US" dirty="0"/>
              <a:t>Available on that Course Web Page: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Will Post Daily Power Points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Also Keep Running List of References</a:t>
            </a:r>
          </a:p>
        </p:txBody>
      </p:sp>
    </p:spTree>
    <p:extLst>
      <p:ext uri="{BB962C8B-B14F-4D97-AF65-F5344CB8AC3E}">
        <p14:creationId xmlns:p14="http://schemas.microsoft.com/office/powerpoint/2010/main" val="3423877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	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9794" y="2667000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Age Rounding Blips Go Up and 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210580"/>
            <a:ext cx="503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Records Improved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 Contrast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0400" y="3190220"/>
            <a:ext cx="1295400" cy="160020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00400" y="3200400"/>
            <a:ext cx="1295400" cy="211324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1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029200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77588" y="2768025"/>
            <a:ext cx="6561412" cy="2108775"/>
            <a:chOff x="677588" y="2768025"/>
            <a:chExt cx="6561412" cy="2108775"/>
          </a:xfrm>
        </p:grpSpPr>
        <p:sp>
          <p:nvSpPr>
            <p:cNvPr id="3" name="TextBox 2"/>
            <p:cNvSpPr txBox="1"/>
            <p:nvPr/>
          </p:nvSpPr>
          <p:spPr>
            <a:xfrm>
              <a:off x="677588" y="2768025"/>
              <a:ext cx="6561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Contrast Between 20-45s and Rest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09801" y="3352800"/>
              <a:ext cx="990599" cy="1524000"/>
              <a:chOff x="3062005" y="3194050"/>
              <a:chExt cx="795727" cy="15367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3062005" y="3194050"/>
                <a:ext cx="673305" cy="14598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735311" y="3194050"/>
                <a:ext cx="122421" cy="15367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6356227" y="3893403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Changes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Over Time!!</a:t>
            </a:r>
          </a:p>
        </p:txBody>
      </p:sp>
    </p:spTree>
    <p:extLst>
      <p:ext uri="{BB962C8B-B14F-4D97-AF65-F5344CB8AC3E}">
        <p14:creationId xmlns:p14="http://schemas.microsoft.com/office/powerpoint/2010/main" val="147035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Improved Safety</a:t>
            </a:r>
          </a:p>
        </p:txBody>
      </p:sp>
    </p:spTree>
    <p:extLst>
      <p:ext uri="{BB962C8B-B14F-4D97-AF65-F5344CB8AC3E}">
        <p14:creationId xmlns:p14="http://schemas.microsoft.com/office/powerpoint/2010/main" val="96494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EC4AA3-33BD-4E69-8718-2E29C4736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t="74999" r="46078" b="1519"/>
          <a:stretch/>
        </p:blipFill>
        <p:spPr>
          <a:xfrm>
            <a:off x="2239300" y="2819401"/>
            <a:ext cx="6904700" cy="4038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Simultaneous view of </a:t>
            </a:r>
            <a:r>
              <a:rPr lang="en-US" i="1" dirty="0"/>
              <a:t>both</a:t>
            </a:r>
            <a:r>
              <a:rPr lang="en-US" dirty="0"/>
              <a:t> modes:</a:t>
            </a:r>
          </a:p>
          <a:p>
            <a:pPr marL="0" indent="0" eaLnBrk="1" hangingPunct="1">
              <a:buNone/>
            </a:pPr>
            <a:r>
              <a:rPr lang="en-US" dirty="0"/>
              <a:t>Scatterplot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C06C79-5B2F-4FF4-8C72-4735E201C396}"/>
              </a:ext>
            </a:extLst>
          </p:cNvPr>
          <p:cNvGrpSpPr/>
          <p:nvPr/>
        </p:nvGrpSpPr>
        <p:grpSpPr>
          <a:xfrm>
            <a:off x="3581400" y="3424535"/>
            <a:ext cx="4724400" cy="461665"/>
            <a:chOff x="3581400" y="3424535"/>
            <a:chExt cx="4724400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B7FA26-F33B-4613-9557-3188F01C552E}"/>
                </a:ext>
              </a:extLst>
            </p:cNvPr>
            <p:cNvSpPr txBox="1"/>
            <p:nvPr/>
          </p:nvSpPr>
          <p:spPr>
            <a:xfrm>
              <a:off x="4267200" y="3424535"/>
              <a:ext cx="3042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Overall Improvement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2B765C-0691-453B-8E6C-4766C4B186C6}"/>
                </a:ext>
              </a:extLst>
            </p:cNvPr>
            <p:cNvCxnSpPr/>
            <p:nvPr/>
          </p:nvCxnSpPr>
          <p:spPr>
            <a:xfrm>
              <a:off x="3581400" y="3886200"/>
              <a:ext cx="472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FA482D-4A2A-48A6-A8B7-7899430BD4A5}"/>
              </a:ext>
            </a:extLst>
          </p:cNvPr>
          <p:cNvGrpSpPr/>
          <p:nvPr/>
        </p:nvGrpSpPr>
        <p:grpSpPr>
          <a:xfrm>
            <a:off x="1360805" y="3505200"/>
            <a:ext cx="2068195" cy="2514600"/>
            <a:chOff x="1360805" y="3505200"/>
            <a:chExt cx="2068195" cy="2514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44204F-9D78-48FD-BDB2-E4D96441B4F5}"/>
                </a:ext>
              </a:extLst>
            </p:cNvPr>
            <p:cNvSpPr txBox="1"/>
            <p:nvPr/>
          </p:nvSpPr>
          <p:spPr>
            <a:xfrm>
              <a:off x="1360805" y="4343400"/>
              <a:ext cx="20681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Modulated By</a:t>
              </a:r>
            </a:p>
            <a:p>
              <a:pPr algn="ctr"/>
              <a:r>
                <a:rPr lang="en-US" sz="2400" dirty="0"/>
                <a:t>Age Effects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1FDB3C-101A-4FF2-89F2-47F305C5FFC2}"/>
                </a:ext>
              </a:extLst>
            </p:cNvPr>
            <p:cNvCxnSpPr/>
            <p:nvPr/>
          </p:nvCxnSpPr>
          <p:spPr>
            <a:xfrm>
              <a:off x="3429000" y="3505200"/>
              <a:ext cx="0" cy="251460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22EF59-AE8D-4640-B4A3-BFB0191D3EEC}"/>
              </a:ext>
            </a:extLst>
          </p:cNvPr>
          <p:cNvSpPr txBox="1"/>
          <p:nvPr/>
        </p:nvSpPr>
        <p:spPr>
          <a:xfrm>
            <a:off x="457200" y="5638800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(Much Smaller</a:t>
            </a:r>
          </a:p>
          <a:p>
            <a:pPr algn="ctr"/>
            <a:r>
              <a:rPr lang="en-US" sz="2400" dirty="0"/>
              <a:t>Magnitude)</a:t>
            </a:r>
          </a:p>
        </p:txBody>
      </p:sp>
    </p:spTree>
    <p:extLst>
      <p:ext uri="{BB962C8B-B14F-4D97-AF65-F5344CB8AC3E}">
        <p14:creationId xmlns:p14="http://schemas.microsoft.com/office/powerpoint/2010/main" val="153508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</a:t>
            </a:r>
          </a:p>
          <a:p>
            <a:pPr marL="0" indent="0" algn="ctr" eaLnBrk="1" hangingPunct="1">
              <a:buNone/>
            </a:pPr>
            <a:r>
              <a:rPr lang="en-US" dirty="0"/>
              <a:t>{Quite Different Culture,  History}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DA61-0D7E-4829-8AA1-5D24CA96E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1" t="27779" r="17707" b="16665"/>
          <a:stretch/>
        </p:blipFill>
        <p:spPr>
          <a:xfrm>
            <a:off x="1580388" y="3276600"/>
            <a:ext cx="5658612" cy="3581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381000" y="3733800"/>
            <a:ext cx="4038600" cy="1828800"/>
            <a:chOff x="381000" y="3733800"/>
            <a:chExt cx="4038600" cy="1828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381000" y="3733800"/>
              <a:ext cx="11272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Age </a:t>
              </a:r>
            </a:p>
            <a:p>
              <a:pPr algn="ctr"/>
              <a:r>
                <a:rPr lang="en-US" sz="2400" dirty="0"/>
                <a:t>Effects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A6BEAB-5B60-4EEA-B105-06730BD2514D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1508233" y="4333965"/>
              <a:ext cx="1082567" cy="1228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508233" y="4333965"/>
              <a:ext cx="2911367" cy="4855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5562600" y="4267200"/>
            <a:ext cx="3495500" cy="1752600"/>
            <a:chOff x="5562600" y="4267200"/>
            <a:chExt cx="3495500" cy="1752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467600" y="4819471"/>
              <a:ext cx="15905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 Age</a:t>
              </a:r>
            </a:p>
            <a:p>
              <a:pPr algn="ctr"/>
              <a:r>
                <a:rPr lang="en-US" sz="2400" dirty="0"/>
                <a:t>Decadal</a:t>
              </a:r>
            </a:p>
            <a:p>
              <a:pPr algn="ctr"/>
              <a:r>
                <a:rPr lang="en-US" sz="2400" dirty="0"/>
                <a:t>Rounding!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5562600" y="4267200"/>
              <a:ext cx="1905000" cy="1152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8585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8464D-A18D-413A-946D-B643C6AE0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0" t="33334" r="15808" b="13333"/>
          <a:stretch/>
        </p:blipFill>
        <p:spPr>
          <a:xfrm>
            <a:off x="1600200" y="2971800"/>
            <a:ext cx="6096000" cy="3657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-46199" y="3733800"/>
            <a:ext cx="3398999" cy="1200329"/>
            <a:chOff x="-46199" y="3733800"/>
            <a:chExt cx="3398999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-46199" y="3733800"/>
              <a:ext cx="19816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Overall </a:t>
              </a:r>
            </a:p>
            <a:p>
              <a:pPr algn="ctr"/>
              <a:r>
                <a:rPr lang="en-US" sz="2400" dirty="0"/>
                <a:t>Improvement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935434" y="4333965"/>
              <a:ext cx="1417366" cy="3904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5257800" y="4419600"/>
            <a:ext cx="3800300" cy="1600200"/>
            <a:chOff x="5562600" y="4267200"/>
            <a:chExt cx="3495500" cy="1752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467600" y="4819471"/>
              <a:ext cx="15905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 Age</a:t>
              </a:r>
            </a:p>
            <a:p>
              <a:pPr algn="ctr"/>
              <a:r>
                <a:rPr lang="en-US" sz="2400" dirty="0"/>
                <a:t>Decadal</a:t>
              </a:r>
            </a:p>
            <a:p>
              <a:pPr algn="ctr"/>
              <a:r>
                <a:rPr lang="en-US" sz="2400" dirty="0"/>
                <a:t>Rounding!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5562600" y="4267200"/>
              <a:ext cx="1905000" cy="1152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37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63F951-81D9-4262-A32B-D5092CAC4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8" t="32568" r="18027" b="12986"/>
          <a:stretch/>
        </p:blipFill>
        <p:spPr>
          <a:xfrm>
            <a:off x="1652988" y="3048000"/>
            <a:ext cx="5967012" cy="37338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-63831" y="3733800"/>
            <a:ext cx="3416631" cy="1938992"/>
            <a:chOff x="-63831" y="3733800"/>
            <a:chExt cx="3416631" cy="19389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-63831" y="3733800"/>
              <a:ext cx="201689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20-45 Year</a:t>
              </a:r>
            </a:p>
            <a:p>
              <a:pPr algn="ctr"/>
              <a:r>
                <a:rPr lang="en-US" sz="2400" dirty="0"/>
                <a:t>Old Grouping</a:t>
              </a:r>
            </a:p>
            <a:p>
              <a:pPr algn="ctr"/>
              <a:r>
                <a:rPr lang="en-US" sz="2400" dirty="0"/>
                <a:t>&amp; Automobile</a:t>
              </a:r>
            </a:p>
            <a:p>
              <a:pPr algn="ctr"/>
              <a:r>
                <a:rPr lang="en-US" sz="2400" dirty="0"/>
                <a:t>Impact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953068" y="4703296"/>
              <a:ext cx="1399732" cy="21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3962399" y="3017105"/>
            <a:ext cx="5008718" cy="1173897"/>
            <a:chOff x="4371103" y="4819471"/>
            <a:chExt cx="4606999" cy="12856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547604" y="4819471"/>
              <a:ext cx="1430498" cy="91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Felt Flu</a:t>
              </a:r>
            </a:p>
            <a:p>
              <a:pPr algn="ctr"/>
              <a:r>
                <a:rPr lang="en-US" sz="2400" dirty="0"/>
                <a:t>Pandemic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4371103" y="5274541"/>
              <a:ext cx="3176501" cy="830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B63407-8A1D-4E79-B91E-E61D3D865DDE}"/>
              </a:ext>
            </a:extLst>
          </p:cNvPr>
          <p:cNvSpPr txBox="1"/>
          <p:nvPr/>
        </p:nvSpPr>
        <p:spPr>
          <a:xfrm>
            <a:off x="7620000" y="4876800"/>
            <a:ext cx="1216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War</a:t>
            </a:r>
          </a:p>
          <a:p>
            <a:pPr algn="ctr"/>
            <a:r>
              <a:rPr lang="en-US" sz="2400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12225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00" t="79541" r="68819" b="3187"/>
          <a:stretch/>
        </p:blipFill>
        <p:spPr>
          <a:xfrm>
            <a:off x="1905000" y="1943047"/>
            <a:ext cx="2514635" cy="217175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/>
              <a:t>Phase and Amplitude Curves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Raw </a:t>
            </a:r>
          </a:p>
          <a:p>
            <a:pPr marL="0" indent="0" eaLnBrk="1" hangingPunct="1">
              <a:buNone/>
            </a:pPr>
            <a:r>
              <a:rPr lang="en-US" dirty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Modes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Variation!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943047"/>
            <a:ext cx="4332841" cy="2171753"/>
            <a:chOff x="4572000" y="1943047"/>
            <a:chExt cx="4332841" cy="21717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297" t="79544" r="68823" b="3184"/>
            <a:stretch/>
          </p:blipFill>
          <p:spPr>
            <a:xfrm>
              <a:off x="4572000" y="1943047"/>
              <a:ext cx="2514538" cy="2171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Ampl’de</a:t>
              </a:r>
              <a:endParaRPr lang="en-US" sz="3200" dirty="0"/>
            </a:p>
            <a:p>
              <a:r>
                <a:rPr lang="en-US" sz="3200" dirty="0" err="1"/>
                <a:t>Varia’n</a:t>
              </a:r>
              <a:endParaRPr lang="en-US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575" y="4305247"/>
            <a:ext cx="4021025" cy="2171753"/>
            <a:chOff x="398575" y="4305247"/>
            <a:chExt cx="4021025" cy="21717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5297" t="79544" r="68822" b="3184"/>
            <a:stretch/>
          </p:blipFill>
          <p:spPr>
            <a:xfrm>
              <a:off x="1904965" y="4305247"/>
              <a:ext cx="2514635" cy="2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Warps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65" y="4305247"/>
            <a:ext cx="4097235" cy="2171753"/>
            <a:chOff x="4571965" y="4305247"/>
            <a:chExt cx="4097235" cy="21717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5297" t="79544" r="68822" b="3184"/>
            <a:stretch/>
          </p:blipFill>
          <p:spPr>
            <a:xfrm>
              <a:off x="4571965" y="4305247"/>
              <a:ext cx="2514635" cy="21717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Phase</a:t>
              </a:r>
            </a:p>
            <a:p>
              <a:r>
                <a:rPr lang="en-US" sz="3200" dirty="0" err="1"/>
                <a:t>Varia’n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820CCCC-060C-4313-BC99-F77C275B5FE8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2.1</a:t>
            </a:r>
          </a:p>
        </p:txBody>
      </p:sp>
    </p:spTree>
    <p:extLst>
      <p:ext uri="{BB962C8B-B14F-4D97-AF65-F5344CB8AC3E}">
        <p14:creationId xmlns:p14="http://schemas.microsoft.com/office/powerpoint/2010/main" val="6972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Example Motivated by Radiation Treatment of Prostate Cancer, Chaney et al. (2004)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E7DCD-CB50-475F-8C7F-810BAF8AEABE}"/>
              </a:ext>
            </a:extLst>
          </p:cNvPr>
          <p:cNvSpPr txBox="1"/>
          <p:nvPr/>
        </p:nvSpPr>
        <p:spPr>
          <a:xfrm>
            <a:off x="7003254" y="1281113"/>
            <a:ext cx="16073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1.2</a:t>
            </a:r>
          </a:p>
        </p:txBody>
      </p:sp>
    </p:spTree>
    <p:extLst>
      <p:ext uri="{BB962C8B-B14F-4D97-AF65-F5344CB8AC3E}">
        <p14:creationId xmlns:p14="http://schemas.microsoft.com/office/powerpoint/2010/main" val="156032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Class Format:    “Hybrid”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Aim to Teach in Person in Hanes 107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(Could Go Online due to Omicron)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Will Offer Simultaneous Zoom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(Link on Sakai Page)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And Recordings (Panopto / Sakai)</a:t>
            </a:r>
          </a:p>
        </p:txBody>
      </p:sp>
    </p:spTree>
    <p:extLst>
      <p:ext uri="{BB962C8B-B14F-4D97-AF65-F5344CB8AC3E}">
        <p14:creationId xmlns:p14="http://schemas.microsoft.com/office/powerpoint/2010/main" val="4291354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1"/>
            <a:ext cx="75838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73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Skeletal Shape Representation</a:t>
            </a:r>
          </a:p>
          <a:p>
            <a:pPr marL="0" indent="0" eaLnBrk="1" hangingPunct="1">
              <a:buNone/>
            </a:pPr>
            <a:r>
              <a:rPr lang="en-US" dirty="0"/>
              <a:t>Challenge:   Data Objects Lie on Manifold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6" y="3429000"/>
            <a:ext cx="59841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8200" y="3124200"/>
            <a:ext cx="8168640" cy="3621102"/>
            <a:chOff x="3810000" y="0"/>
            <a:chExt cx="5105400" cy="226318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1" t="6715" r="15164" b="14460"/>
            <a:stretch/>
          </p:blipFill>
          <p:spPr>
            <a:xfrm>
              <a:off x="7322896" y="0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0122" t="6713" r="17882" b="14460"/>
            <a:stretch/>
          </p:blipFill>
          <p:spPr>
            <a:xfrm>
              <a:off x="5562600" y="0"/>
              <a:ext cx="1592529" cy="2263189"/>
            </a:xfrm>
            <a:prstGeom prst="rect">
              <a:avLst/>
            </a:prstGeom>
            <a:noFill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5" r="15164" b="14460"/>
            <a:stretch/>
          </p:blipFill>
          <p:spPr bwMode="auto">
            <a:xfrm>
              <a:off x="3810000" y="0"/>
              <a:ext cx="1592504" cy="2263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9633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197906" cy="3628339"/>
            <a:chOff x="3810000" y="2304288"/>
            <a:chExt cx="5123691" cy="22677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3810000" y="2304288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5562600" y="2308840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7341187" y="2308840"/>
              <a:ext cx="1592504" cy="226316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8016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20032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1: Rectum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2: Twisting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3: Bladder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Note: Different Display of 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lvl="0" indent="0" eaLnBrk="1" hangingPunct="1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sz="1800" dirty="0">
                <a:solidFill>
                  <a:srgbClr val="000000"/>
                </a:solidFill>
              </a:rPr>
              <a:t>Bullitt &amp; Aylward (2002)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C2913-869A-435A-AAA3-1929FAB92874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2.2</a:t>
            </a:r>
          </a:p>
        </p:txBody>
      </p:sp>
    </p:spTree>
    <p:extLst>
      <p:ext uri="{BB962C8B-B14F-4D97-AF65-F5344CB8AC3E}">
        <p14:creationId xmlns:p14="http://schemas.microsoft.com/office/powerpoint/2010/main" val="144885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85908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81232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3587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Varying Levels of Expertise</a:t>
            </a:r>
          </a:p>
          <a:p>
            <a:pPr lvl="1" eaLnBrk="1" hangingPunct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Graduate (MS &amp; PhD) Students</a:t>
            </a:r>
          </a:p>
          <a:p>
            <a:pPr lvl="1" eaLnBrk="1" hangingPunct="1"/>
            <a:r>
              <a:rPr lang="en-US" dirty="0"/>
              <a:t>…</a:t>
            </a:r>
          </a:p>
          <a:p>
            <a:pPr lvl="1" eaLnBrk="1" hangingPunct="1"/>
            <a:r>
              <a:rPr lang="en-US" dirty="0"/>
              <a:t>Faculty Level Researchers</a:t>
            </a:r>
          </a:p>
          <a:p>
            <a:pPr eaLnBrk="1" hangingPunct="1"/>
            <a:r>
              <a:rPr lang="en-US" dirty="0"/>
              <a:t>Various Backgrounds</a:t>
            </a:r>
          </a:p>
          <a:p>
            <a:pPr lvl="1" eaLnBrk="1" hangingPunct="1"/>
            <a:r>
              <a:rPr lang="en-US" dirty="0"/>
              <a:t>Statistics / </a:t>
            </a:r>
            <a:r>
              <a:rPr lang="en-US" dirty="0" err="1"/>
              <a:t>Biostat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Computer Science – Imaging</a:t>
            </a:r>
          </a:p>
          <a:p>
            <a:pPr lvl="1" eaLnBrk="1" hangingPunct="1"/>
            <a:r>
              <a:rPr lang="en-US" dirty="0"/>
              <a:t>Bioinformatics – Genetics </a:t>
            </a:r>
          </a:p>
          <a:p>
            <a:pPr lvl="1" eaLnBrk="1" hangingPunct="1"/>
            <a:r>
              <a:rPr lang="en-US" dirty="0"/>
              <a:t>Pharmacy</a:t>
            </a:r>
          </a:p>
          <a:p>
            <a:pPr lvl="1" eaLnBrk="1" hangingPunct="1"/>
            <a:r>
              <a:rPr lang="en-US" dirty="0"/>
              <a:t>Others…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86526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7658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Data,  </a:t>
            </a:r>
          </a:p>
          <a:p>
            <a:pPr marL="0" indent="0" eaLnBrk="1" hangingPunct="1">
              <a:buNone/>
            </a:pPr>
            <a:r>
              <a:rPr lang="en-US" dirty="0"/>
              <a:t>	Analyze Sample of n=100</a:t>
            </a:r>
          </a:p>
          <a:p>
            <a:pPr marL="0" indent="0" eaLnBrk="1" hangingPunct="1">
              <a:buNone/>
            </a:pPr>
            <a:r>
              <a:rPr lang="en-US" dirty="0"/>
              <a:t>Average?       Variation About Average???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Modes of Variation???</a:t>
            </a: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Sonogram</a:t>
            </a:r>
          </a:p>
          <a:p>
            <a:pPr marL="0" indent="0" eaLnBrk="1" hangingPunct="1">
              <a:buNone/>
            </a:pPr>
            <a:r>
              <a:rPr lang="en-US" sz="2000" dirty="0" err="1"/>
              <a:t>Pigoli</a:t>
            </a:r>
            <a:r>
              <a:rPr lang="en-US" sz="2000" dirty="0"/>
              <a:t> et al. (2015)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5791200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112FE-ABCC-468A-B77B-8BFBE4328525}"/>
              </a:ext>
            </a:extLst>
          </p:cNvPr>
          <p:cNvSpPr txBox="1"/>
          <p:nvPr/>
        </p:nvSpPr>
        <p:spPr>
          <a:xfrm>
            <a:off x="7003254" y="1535668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2.3</a:t>
            </a:r>
          </a:p>
        </p:txBody>
      </p:sp>
    </p:spTree>
    <p:extLst>
      <p:ext uri="{BB962C8B-B14F-4D97-AF65-F5344CB8AC3E}">
        <p14:creationId xmlns:p14="http://schemas.microsoft.com/office/powerpoint/2010/main" val="295956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Raw Data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sz="2400" dirty="0"/>
              <a:t>Benito et al. (2017)</a:t>
            </a:r>
          </a:p>
        </p:txBody>
      </p:sp>
      <p:pic>
        <p:nvPicPr>
          <p:cNvPr id="2" name="SampleR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1905000"/>
            <a:ext cx="34290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E539B-2904-4A01-9F4B-B91C17F4B2E3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2.4</a:t>
            </a:r>
          </a:p>
        </p:txBody>
      </p:sp>
    </p:spTree>
    <p:extLst>
      <p:ext uri="{BB962C8B-B14F-4D97-AF65-F5344CB8AC3E}">
        <p14:creationId xmlns:p14="http://schemas.microsoft.com/office/powerpoint/2010/main" val="151756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0" y="1752600"/>
            <a:ext cx="6477000" cy="1143000"/>
            <a:chOff x="304800" y="1752600"/>
            <a:chExt cx="6477000" cy="1143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752600"/>
              <a:ext cx="19470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3-d Maps of</a:t>
              </a:r>
            </a:p>
            <a:p>
              <a:r>
                <a:rPr lang="en-US" sz="2400" dirty="0"/>
                <a:t>Brain Activity</a:t>
              </a:r>
            </a:p>
          </p:txBody>
        </p:sp>
        <p:cxnSp>
          <p:nvCxnSpPr>
            <p:cNvPr id="6" name="Straight Arrow Connector 5"/>
            <p:cNvCxnSpPr>
              <a:stCxn id="3" idx="3"/>
            </p:cNvCxnSpPr>
            <p:nvPr/>
          </p:nvCxnSpPr>
          <p:spPr>
            <a:xfrm>
              <a:off x="2251808" y="2168099"/>
              <a:ext cx="4529992" cy="727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4800" y="2743200"/>
            <a:ext cx="5638800" cy="3581400"/>
            <a:chOff x="304800" y="2743200"/>
            <a:chExt cx="5638800" cy="358140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2743200"/>
              <a:ext cx="16039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Collected</a:t>
              </a:r>
            </a:p>
            <a:p>
              <a:r>
                <a:rPr lang="en-US" sz="2400" dirty="0"/>
                <a:t>Over Time</a:t>
              </a:r>
            </a:p>
          </p:txBody>
        </p: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>
              <a:off x="1908765" y="3158699"/>
              <a:ext cx="4034835" cy="31659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1133" y="4743271"/>
            <a:ext cx="191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Often While</a:t>
            </a:r>
          </a:p>
          <a:p>
            <a:r>
              <a:rPr lang="en-US" sz="2400" dirty="0"/>
              <a:t>Performing</a:t>
            </a:r>
          </a:p>
          <a:p>
            <a:r>
              <a:rPr lang="en-US" sz="2400" dirty="0"/>
              <a:t>Some “Task”</a:t>
            </a:r>
          </a:p>
        </p:txBody>
      </p:sp>
    </p:spTree>
    <p:extLst>
      <p:ext uri="{BB962C8B-B14F-4D97-AF65-F5344CB8AC3E}">
        <p14:creationId xmlns:p14="http://schemas.microsoft.com/office/powerpoint/2010/main" val="70085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3-d Maps of</a:t>
            </a:r>
          </a:p>
          <a:p>
            <a:r>
              <a:rPr lang="en-US" sz="2400" dirty="0"/>
              <a:t>Brain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Collected</a:t>
            </a:r>
          </a:p>
          <a:p>
            <a:r>
              <a:rPr lang="en-US" sz="2400" dirty="0"/>
              <a:t>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Heat Map at</a:t>
              </a:r>
            </a:p>
            <a:p>
              <a:r>
                <a:rPr lang="en-US" sz="2400" dirty="0"/>
                <a:t>One Time?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Series at</a:t>
              </a:r>
            </a:p>
            <a:p>
              <a:r>
                <a:rPr lang="en-US" sz="2400" dirty="0"/>
                <a:t>One Location?</a:t>
              </a:r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19732620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Grading Based on Both:</a:t>
            </a:r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algn="ctr" eaLnBrk="1" hangingPunct="1">
              <a:buNone/>
            </a:pPr>
            <a:r>
              <a:rPr lang="en-US" dirty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r>
              <a:rPr lang="en-US" dirty="0"/>
              <a:t>i. e.     5 minute talks</a:t>
            </a:r>
          </a:p>
          <a:p>
            <a:pPr eaLnBrk="1" hangingPunct="1"/>
            <a:r>
              <a:rPr lang="en-US" dirty="0"/>
              <a:t>By Enrolled Students</a:t>
            </a:r>
          </a:p>
          <a:p>
            <a:pPr eaLnBrk="1" hangingPunct="1"/>
            <a:r>
              <a:rPr lang="en-US" dirty="0"/>
              <a:t>Hopefully Others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Minimal Homework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Generally Not Widely Appreciated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But Highlighted in OODA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0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Understood by Some in Statistics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tx2"/>
                </a:solidFill>
              </a:rPr>
              <a:t>Classical Reference:  Tukey (1977)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Better Understood in Machine Learning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Primary </a:t>
            </a:r>
            <a:r>
              <a:rPr lang="en-US" u="sng" dirty="0">
                <a:solidFill>
                  <a:schemeClr val="tx2"/>
                </a:solidFill>
              </a:rPr>
              <a:t>Focus</a:t>
            </a:r>
            <a:r>
              <a:rPr lang="en-US" dirty="0">
                <a:solidFill>
                  <a:schemeClr val="tx2"/>
                </a:solidFill>
              </a:rPr>
              <a:t> of Modern “Statistics”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E.g. STOR &amp; </a:t>
            </a:r>
            <a:r>
              <a:rPr lang="en-US" dirty="0" err="1">
                <a:solidFill>
                  <a:schemeClr val="tx2"/>
                </a:solidFill>
              </a:rPr>
              <a:t>Biostat</a:t>
            </a:r>
            <a:r>
              <a:rPr lang="en-US" dirty="0">
                <a:solidFill>
                  <a:schemeClr val="tx2"/>
                </a:solidFill>
              </a:rPr>
              <a:t> PhD Curriculum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i="1" dirty="0">
                <a:solidFill>
                  <a:schemeClr val="tx2"/>
                </a:solidFill>
              </a:rPr>
              <a:t>Less Considered </a:t>
            </a:r>
            <a:r>
              <a:rPr lang="en-US" dirty="0">
                <a:solidFill>
                  <a:schemeClr val="tx2"/>
                </a:solidFill>
              </a:rPr>
              <a:t>In Machine Learning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tx2"/>
                </a:solidFill>
              </a:rPr>
              <a:t>Background Notation, etc.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09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Data Object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curves???)</a:t>
            </a:r>
          </a:p>
        </p:txBody>
      </p:sp>
    </p:spTree>
    <p:extLst>
      <p:ext uri="{BB962C8B-B14F-4D97-AF65-F5344CB8AC3E}">
        <p14:creationId xmlns:p14="http://schemas.microsoft.com/office/powerpoint/2010/main" val="2767968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Definition</a:t>
            </a:r>
            <a:endParaRPr lang="en-US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Studied Mortality vs. Age (over years)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could have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chosen: vs. 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(over ages)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{tried both,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is more </a:t>
            </a:r>
            <a:r>
              <a:rPr lang="en-US" sz="3200" dirty="0">
                <a:solidFill>
                  <a:srgbClr val="000000"/>
                </a:solidFill>
              </a:rPr>
              <a:t>fun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44" t="65908" r="45045" b="1518"/>
          <a:stretch/>
        </p:blipFill>
        <p:spPr>
          <a:xfrm>
            <a:off x="3973033" y="2667000"/>
            <a:ext cx="51709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2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Data Object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curves???)</a:t>
            </a:r>
          </a:p>
          <a:p>
            <a:pPr marL="457200" lvl="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  <a:p>
            <a:pPr lvl="0"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(e.g. Mortality Data)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56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 scale more informative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(for this data set)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Statistical Standard: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for sample size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Other Fields:   Other choices found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Terrible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choice: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and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?!?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02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So please </a:t>
            </a:r>
            <a:r>
              <a:rPr lang="en-US" dirty="0">
                <a:solidFill>
                  <a:srgbClr val="FF0000"/>
                </a:solidFill>
              </a:rPr>
              <a:t>fire away </a:t>
            </a:r>
            <a:r>
              <a:rPr lang="en-US" dirty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Many statisticians prefer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”, not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(perhaps for “parameters”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or “predictors”)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I will use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” for “dimension”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(with idea that it is more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broadly understandable)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2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944" t="65908" r="45045" b="1518"/>
          <a:stretch/>
        </p:blipFill>
        <p:spPr>
          <a:xfrm>
            <a:off x="5867400" y="4396254"/>
            <a:ext cx="3037366" cy="2461745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E.g. Mortality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4"/>
                <a:stretch>
                  <a:fillRect l="-1909" t="-1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86200" y="1600200"/>
            <a:ext cx="4876800" cy="4047530"/>
            <a:chOff x="3886200" y="1600200"/>
            <a:chExt cx="4876800" cy="4047530"/>
          </a:xfrm>
        </p:grpSpPr>
        <p:sp>
          <p:nvSpPr>
            <p:cNvPr id="2" name="TextBox 1"/>
            <p:cNvSpPr txBox="1"/>
            <p:nvPr/>
          </p:nvSpPr>
          <p:spPr>
            <a:xfrm>
              <a:off x="7193340" y="16002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Each Column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Contains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One Curve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86200" y="2057400"/>
              <a:ext cx="3276600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2"/>
            </p:cNvCxnSpPr>
            <p:nvPr/>
          </p:nvCxnSpPr>
          <p:spPr>
            <a:xfrm flipH="1">
              <a:off x="7315199" y="2523530"/>
              <a:ext cx="662971" cy="3124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828800" y="3024982"/>
            <a:ext cx="5638800" cy="3710781"/>
            <a:chOff x="1828800" y="3024982"/>
            <a:chExt cx="5638800" cy="3710781"/>
          </a:xfrm>
        </p:grpSpPr>
        <p:sp>
          <p:nvSpPr>
            <p:cNvPr id="13" name="TextBox 12"/>
            <p:cNvSpPr txBox="1"/>
            <p:nvPr/>
          </p:nvSpPr>
          <p:spPr>
            <a:xfrm>
              <a:off x="1828800" y="3200400"/>
              <a:ext cx="106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As a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Function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of Age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34970" y="4114800"/>
              <a:ext cx="5132630" cy="262096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50723" y="3024982"/>
              <a:ext cx="1" cy="1265236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57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19295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Trait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00400" y="3200400"/>
            <a:ext cx="2971800" cy="9144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B0D2E1-BDEC-4809-B76D-DFFFB66C3676}"/>
              </a:ext>
            </a:extLst>
          </p:cNvPr>
          <p:cNvSpPr txBox="1"/>
          <p:nvPr/>
        </p:nvSpPr>
        <p:spPr>
          <a:xfrm>
            <a:off x="5334000" y="5983069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Machine Learning: “Features”,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But Rows are </a:t>
            </a:r>
            <a:r>
              <a:rPr lang="en-US" u="sng" dirty="0">
                <a:solidFill>
                  <a:srgbClr val="FFFF00"/>
                </a:solidFill>
              </a:rPr>
              <a:t>Not </a:t>
            </a:r>
            <a:r>
              <a:rPr lang="en-US" dirty="0">
                <a:solidFill>
                  <a:srgbClr val="FFFF00"/>
                </a:solidFill>
              </a:rPr>
              <a:t>Feature Vectors</a:t>
            </a:r>
          </a:p>
        </p:txBody>
      </p: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826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826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Return to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Caution:   Not Always Done!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blipFill>
                <a:blip r:embed="rId3"/>
                <a:stretch>
                  <a:fillRect l="-3377" t="-1520" b="-5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133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02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Areas: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Linear Algebra (column vectors)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Bioinformatics (from Excel restrictions)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Statistical Data Bases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Linear Models</a:t>
            </a:r>
          </a:p>
        </p:txBody>
      </p:sp>
    </p:spTree>
    <p:extLst>
      <p:ext uri="{BB962C8B-B14F-4D97-AF65-F5344CB8AC3E}">
        <p14:creationId xmlns:p14="http://schemas.microsoft.com/office/powerpoint/2010/main" val="23840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Software: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Matlab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R &amp; Python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SAS &amp; others</a:t>
            </a:r>
          </a:p>
        </p:txBody>
      </p:sp>
    </p:spTree>
    <p:extLst>
      <p:ext uri="{BB962C8B-B14F-4D97-AF65-F5344CB8AC3E}">
        <p14:creationId xmlns:p14="http://schemas.microsoft.com/office/powerpoint/2010/main" val="34578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26997490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2057400"/>
            <a:ext cx="31242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87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33600"/>
            <a:ext cx="22860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22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6919</TotalTime>
  <Words>2428</Words>
  <Application>Microsoft Office PowerPoint</Application>
  <PresentationFormat>On-screen Show (4:3)</PresentationFormat>
  <Paragraphs>719</Paragraphs>
  <Slides>79</Slides>
  <Notes>79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Arial Unicode MS</vt:lpstr>
      <vt:lpstr>Cambria Math</vt:lpstr>
      <vt:lpstr>Edwardian Script ITC</vt:lpstr>
      <vt:lpstr>Tahoma</vt:lpstr>
      <vt:lpstr>Times New Roman</vt:lpstr>
      <vt:lpstr>Wingdings</vt:lpstr>
      <vt:lpstr>1_Default Design</vt:lpstr>
      <vt:lpstr>2_Default Design</vt:lpstr>
      <vt:lpstr>Statistics – O. R. 881 Object Oriented Data Analysis</vt:lpstr>
      <vt:lpstr>Administrative Info</vt:lpstr>
      <vt:lpstr>Administrative Info</vt:lpstr>
      <vt:lpstr>Administrative Info</vt:lpstr>
      <vt:lpstr>Who are we?</vt:lpstr>
      <vt:lpstr>Course Expectations</vt:lpstr>
      <vt:lpstr>Class Meeting Style</vt:lpstr>
      <vt:lpstr>Course Context</vt:lpstr>
      <vt:lpstr>Course Context</vt:lpstr>
      <vt:lpstr>Course Context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Current Sections in Textbook</vt:lpstr>
      <vt:lpstr>Object Oriented Data Analysis</vt:lpstr>
      <vt:lpstr>A Taste of OODA Examples</vt:lpstr>
      <vt:lpstr>A Taste of OODA Examples</vt:lpstr>
      <vt:lpstr>A Taste of OODA Examples</vt:lpstr>
      <vt:lpstr>PowerPoint Presentation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Choice of Data Objects</vt:lpstr>
      <vt:lpstr>Data Object Definition</vt:lpstr>
      <vt:lpstr>Choice of Data Objects</vt:lpstr>
      <vt:lpstr>Data Object Representation</vt:lpstr>
      <vt:lpstr>Basics of OODA</vt:lpstr>
      <vt:lpstr>Notation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Object Oriented Data Analysis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267</cp:revision>
  <dcterms:created xsi:type="dcterms:W3CDTF">2001-06-08T01:38:43Z</dcterms:created>
  <dcterms:modified xsi:type="dcterms:W3CDTF">2022-01-11T19:30:25Z</dcterms:modified>
</cp:coreProperties>
</file>