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3" r:id="rId2"/>
  </p:sldMasterIdLst>
  <p:notesMasterIdLst>
    <p:notesMasterId r:id="rId122"/>
  </p:notesMasterIdLst>
  <p:sldIdLst>
    <p:sldId id="262" r:id="rId3"/>
    <p:sldId id="263" r:id="rId4"/>
    <p:sldId id="714" r:id="rId5"/>
    <p:sldId id="566" r:id="rId6"/>
    <p:sldId id="374" r:id="rId7"/>
    <p:sldId id="514" r:id="rId8"/>
    <p:sldId id="268" r:id="rId9"/>
    <p:sldId id="709" r:id="rId10"/>
    <p:sldId id="710" r:id="rId11"/>
    <p:sldId id="711" r:id="rId12"/>
    <p:sldId id="712" r:id="rId13"/>
    <p:sldId id="570" r:id="rId14"/>
    <p:sldId id="549" r:id="rId15"/>
    <p:sldId id="551" r:id="rId16"/>
    <p:sldId id="554" r:id="rId17"/>
    <p:sldId id="572" r:id="rId18"/>
    <p:sldId id="574" r:id="rId19"/>
    <p:sldId id="588" r:id="rId20"/>
    <p:sldId id="589" r:id="rId21"/>
    <p:sldId id="590" r:id="rId22"/>
    <p:sldId id="715" r:id="rId23"/>
    <p:sldId id="581" r:id="rId24"/>
    <p:sldId id="716" r:id="rId25"/>
    <p:sldId id="271" r:id="rId26"/>
    <p:sldId id="273" r:id="rId27"/>
    <p:sldId id="717" r:id="rId28"/>
    <p:sldId id="718" r:id="rId29"/>
    <p:sldId id="275" r:id="rId30"/>
    <p:sldId id="276" r:id="rId31"/>
    <p:sldId id="277" r:id="rId32"/>
    <p:sldId id="278" r:id="rId33"/>
    <p:sldId id="279" r:id="rId34"/>
    <p:sldId id="280" r:id="rId35"/>
    <p:sldId id="376" r:id="rId36"/>
    <p:sldId id="377" r:id="rId37"/>
    <p:sldId id="378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292" r:id="rId50"/>
    <p:sldId id="293" r:id="rId51"/>
    <p:sldId id="720" r:id="rId52"/>
    <p:sldId id="721" r:id="rId53"/>
    <p:sldId id="722" r:id="rId54"/>
    <p:sldId id="723" r:id="rId55"/>
    <p:sldId id="468" r:id="rId56"/>
    <p:sldId id="469" r:id="rId57"/>
    <p:sldId id="727" r:id="rId58"/>
    <p:sldId id="724" r:id="rId59"/>
    <p:sldId id="731" r:id="rId60"/>
    <p:sldId id="725" r:id="rId61"/>
    <p:sldId id="318" r:id="rId62"/>
    <p:sldId id="370" r:id="rId63"/>
    <p:sldId id="371" r:id="rId64"/>
    <p:sldId id="459" r:id="rId65"/>
    <p:sldId id="319" r:id="rId66"/>
    <p:sldId id="320" r:id="rId67"/>
    <p:sldId id="321" r:id="rId68"/>
    <p:sldId id="379" r:id="rId69"/>
    <p:sldId id="322" r:id="rId70"/>
    <p:sldId id="323" r:id="rId71"/>
    <p:sldId id="324" r:id="rId72"/>
    <p:sldId id="325" r:id="rId73"/>
    <p:sldId id="326" r:id="rId74"/>
    <p:sldId id="327" r:id="rId75"/>
    <p:sldId id="328" r:id="rId76"/>
    <p:sldId id="329" r:id="rId77"/>
    <p:sldId id="330" r:id="rId78"/>
    <p:sldId id="331" r:id="rId79"/>
    <p:sldId id="332" r:id="rId80"/>
    <p:sldId id="333" r:id="rId81"/>
    <p:sldId id="334" r:id="rId82"/>
    <p:sldId id="335" r:id="rId83"/>
    <p:sldId id="336" r:id="rId84"/>
    <p:sldId id="337" r:id="rId85"/>
    <p:sldId id="338" r:id="rId86"/>
    <p:sldId id="728" r:id="rId87"/>
    <p:sldId id="380" r:id="rId88"/>
    <p:sldId id="729" r:id="rId89"/>
    <p:sldId id="340" r:id="rId90"/>
    <p:sldId id="341" r:id="rId91"/>
    <p:sldId id="381" r:id="rId92"/>
    <p:sldId id="455" r:id="rId93"/>
    <p:sldId id="342" r:id="rId94"/>
    <p:sldId id="454" r:id="rId95"/>
    <p:sldId id="603" r:id="rId96"/>
    <p:sldId id="604" r:id="rId97"/>
    <p:sldId id="730" r:id="rId98"/>
    <p:sldId id="674" r:id="rId99"/>
    <p:sldId id="605" r:id="rId100"/>
    <p:sldId id="606" r:id="rId101"/>
    <p:sldId id="607" r:id="rId102"/>
    <p:sldId id="608" r:id="rId103"/>
    <p:sldId id="609" r:id="rId104"/>
    <p:sldId id="610" r:id="rId105"/>
    <p:sldId id="611" r:id="rId106"/>
    <p:sldId id="612" r:id="rId107"/>
    <p:sldId id="613" r:id="rId108"/>
    <p:sldId id="614" r:id="rId109"/>
    <p:sldId id="615" r:id="rId110"/>
    <p:sldId id="616" r:id="rId111"/>
    <p:sldId id="676" r:id="rId112"/>
    <p:sldId id="678" r:id="rId113"/>
    <p:sldId id="679" r:id="rId114"/>
    <p:sldId id="684" r:id="rId115"/>
    <p:sldId id="683" r:id="rId116"/>
    <p:sldId id="682" r:id="rId117"/>
    <p:sldId id="681" r:id="rId118"/>
    <p:sldId id="685" r:id="rId119"/>
    <p:sldId id="780" r:id="rId120"/>
    <p:sldId id="680" r:id="rId1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C00FF"/>
    <a:srgbClr val="00FF00"/>
    <a:srgbClr val="FFEB00"/>
    <a:srgbClr val="00FFFF"/>
    <a:srgbClr val="A700D5"/>
    <a:srgbClr val="D1CC00"/>
    <a:srgbClr val="2DC8FF"/>
    <a:srgbClr val="D00000"/>
    <a:srgbClr val="B4A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10" autoAdjust="0"/>
    <p:restoredTop sz="94907" autoAdjust="0"/>
  </p:normalViewPr>
  <p:slideViewPr>
    <p:cSldViewPr>
      <p:cViewPr>
        <p:scale>
          <a:sx n="67" d="100"/>
          <a:sy n="67" d="100"/>
        </p:scale>
        <p:origin x="120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presProps" Target="presProp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viewProps" Target="viewProps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8D27CA-2D5D-489C-9D1E-0057729DA34A}" type="slidenum">
              <a:rPr lang="en-US" smtClean="0">
                <a:latin typeface="Times New Roman" pitchFamily="18" charset="0"/>
              </a:rPr>
              <a:pPr eaLnBrk="1" hangingPunct="1"/>
              <a:t>1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542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5AD7DC-2B1C-4807-84F1-3705AA2600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711191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385222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892229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398123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033132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168069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288176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506990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714496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100772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164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5AD7DC-2B1C-4807-84F1-3705AA2600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13922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38762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967577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766284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273700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52986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22808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3663948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883163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770847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377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12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900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13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621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14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1451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15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695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5AD7DC-2B1C-4807-84F1-3705AA260044}" type="slidenum">
              <a:rPr lang="en-US" smtClean="0">
                <a:latin typeface="Times New Roman" pitchFamily="18" charset="0"/>
              </a:rPr>
              <a:pPr eaLnBrk="1" hangingPunct="1"/>
              <a:t>16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5389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689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6949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320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CE9114-65D8-4A28-A4CA-656038CD5D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8589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3466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2603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5768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EEB0AC-7195-4D55-8B11-44DB2FAB9E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3788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E6175-D8A3-40CA-A7E6-74075F35C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9136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792C10-F2D4-4132-A88A-F43CCBCB54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0621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792C10-F2D4-4132-A88A-F43CCBCB54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0621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14B402-68CA-4067-ADE9-4D3206CDA3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EgView1p1RawData.ps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493401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046F6E-B6EB-4C8E-A956-3489A74883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EgView1p2RawDataHiLite1.ps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866565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AB6C63-FADA-4D2D-B124-9CA277E15E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EgView1p3RawDataHL1CoordX.ps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9953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298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E0B9B8-C989-4BD2-A4D4-5FF48429C8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EgView1p3RawDataHL1CoordY.ps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903334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EC4492-234E-48BC-8749-31E1E6ABCF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EgView1p3RawDataHL1CoordZ.ps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923561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38D83C-E8A5-4A00-8EA7-05F0DE9BE5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EgView1p21proj3DX.ps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87565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D8EF59-5702-4C8C-B53E-0062D9C92A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EgView1p31Proj1dX.ps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293923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D8EF59-5702-4C8C-B53E-0062D9C92A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EgView1p31Proj1dX.ps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51680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D8EF59-5702-4C8C-B53E-0062D9C92A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EgView1p31Proj1dX.ps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808962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D8EF59-5702-4C8C-B53E-0062D9C92A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EgView1p31Proj1dX.ps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741887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7EC06D-EDE6-482E-9E5C-3D2AEF27D2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EgView1p22proj3DY.ps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096589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3A7D88-5A06-44A8-B281-0ECD12F56A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EgView1p32Proj1dY.ps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845449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D0F040-B2B6-41A7-810D-A6FBF8C860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EgView1p23proj3DZ.ps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23432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83A2FD-40BD-42AB-BBF5-9D19F45DB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2724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755FBD-9A74-4B28-89D2-92A9B8CA3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EgView1p33Proj1dZ.ps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43748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7DB585-2604-4097-863C-BC431DE91E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EgView1p24proj3DXY.ps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517166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6DE143-C49F-4413-B132-9CA0AD12A6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EgView1p34proj2DXY.ps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274914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3AECAC-33BC-4004-A3F0-7814324A2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EgView1p25proj3DXZ.ps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9021036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A2D0AE-4ECF-46E8-AF5C-35E4B61EE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EgView1p35proj2DXZ.ps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776909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83C846-ADFD-490F-B8A2-9BD4003768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EgView1p26proj3DYZ.ps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818637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3099FC-BF2A-44C7-9E84-DC20103594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EgView1p36proj2DYZ.ps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313620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0DDB2D-3131-4E4A-BE76-35E548F5EB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EgView1p27proj3Dall.ps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363609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145B3E-B211-4E4C-B239-0A8525980F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EgView1p37proj1Ddiag.ps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5880555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EEBB4C-11A9-4D4A-BF70-104E2CCAF0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EgView1p38proj1n2Dcolor.ps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47732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5BC217-645B-46AD-B3F6-B3394EE33435}" type="slidenum">
              <a:rPr lang="en-US" smtClean="0">
                <a:latin typeface="Times New Roman" pitchFamily="18" charset="0"/>
              </a:rPr>
              <a:pPr eaLnBrk="1" hangingPunct="1"/>
              <a:t>5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55261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199F36-F727-4B12-A584-52259D1AD4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EgView1p39ScatPlot.ps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773814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199F36-F727-4B12-A584-52259D1AD4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EgView1p39ScatPlot.ps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773814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199F36-F727-4B12-A584-52259D1AD4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EgView1p39ScatPlot.ps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773814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199F36-F727-4B12-A584-52259D1AD4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EgView1p39ScatPlot.ps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773814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199F36-F727-4B12-A584-52259D1AD4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EgView1p39ScatPlot.ps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773814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199F36-F727-4B12-A584-52259D1AD4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EgView1p39ScatPlot.ps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773814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199F36-F727-4B12-A584-52259D1AD4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EgView1p39ScatPlot.ps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069919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6AFE74-8DD7-4CD7-8CCD-21E7C99FA4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36295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6AFE74-8DD7-4CD7-8CCD-21E7C99FA4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04708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6AFE74-8DD7-4CD7-8CCD-21E7C99FA4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007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5BC217-645B-46AD-B3F6-B3394EE33435}" type="slidenum">
              <a:rPr lang="en-US" smtClean="0">
                <a:latin typeface="Times New Roman" pitchFamily="18" charset="0"/>
              </a:rPr>
              <a:pPr eaLnBrk="1" hangingPunct="1"/>
              <a:t>6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55261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51516B-85C8-4E11-A2AE-192053D772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97378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72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427388-DCA6-4EA6-BFD9-B18EC407E2C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55880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82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16A946-4A15-4CFF-B1EC-34D642A91ED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3809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82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16A946-4A15-4CFF-B1EC-34D642A91ED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16955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3AA331-B0C4-4251-8D7A-B36FA60DB5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EgView1p1RawData.ps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2384937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4B6CF6-2D20-4595-AC5B-E9FDDB2590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EgView1p27proj3Dall.ps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8225818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A23713-A080-46C9-A7EC-B02BEF149B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EgView1p51proj3dPC1.ps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1065266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A23713-A080-46C9-A7EC-B02BEF149B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EgView1p51proj3dPC1.ps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574647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D4D9F8-2D59-4348-8134-E468A52B5F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EgView1p61Proj1dPC1.ps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5876833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923F0C-B49A-4701-A5B5-CBF87EBCDB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EgView1p52proj3dPC2.ps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0557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83A2FD-40BD-42AB-BBF5-9D19F45DB98F}" type="slidenum">
              <a:rPr lang="en-US" smtClean="0">
                <a:latin typeface="Times New Roman" pitchFamily="18" charset="0"/>
              </a:rPr>
              <a:pPr eaLnBrk="1" hangingPunct="1"/>
              <a:t>7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4276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3187A0-08D6-4AA4-8F1C-47C8593C73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EgView1p62Proj1dPC2.ps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34394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0BE49B-3071-47BE-BA45-2D037AA154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EgView1p53proj3dPC3.ps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1434109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B50BAC-7838-494C-8DA0-A02A642C63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EgView1p63Proj1dPC3.ps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0461395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2E767B-A039-4840-A4A3-24AD7B6EF0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EgView1p54proj3dPC12.ps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3455072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33B3BB-103F-4F7C-8D53-26A35403E1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EgView1p64proj2dPC12.ps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1818836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C8CDC3-F7A5-4DFD-A051-4882F5536D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EgView1p55proj3dPC13.ps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083529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7C674D-E430-425D-825D-8CFDF89273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EgView1p65proj2dPC13.ps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0892979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452E5C-874D-4546-B38A-C56DBC1693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EgView1p56proj3dPC23.ps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9201593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53E2CB-7BF5-4B5D-9416-354D4F9317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EgView1p66proj2dPC23.ps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328248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72B35-6AA5-41BC-B5C3-7DE173E4F4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EgView1p57proj3dPCall.ps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18825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5AD7DC-2B1C-4807-84F1-3705AA2600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11464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E4AE82-8107-4101-8B77-38D267B6B1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EgView1p67proj1dPCAdiag.ps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5377673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4B9E65-9EBC-4EE1-8B34-38B6FD8323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EgView1p68proj1n2dPCAcolor.ps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9528010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32B51A-8C96-4918-ABFC-1DCD642DF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EgView1p69PCAScatPlot.ps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197638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4A1648-1897-42AC-800E-AD648732ED8A}" type="slidenum">
              <a:rPr lang="en-US" smtClean="0">
                <a:latin typeface="Times New Roman" pitchFamily="18" charset="0"/>
              </a:rPr>
              <a:pPr eaLnBrk="1" hangingPunct="1"/>
              <a:t>83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9477473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13E70BE-6B90-4E09-B919-07A52FA05821}" type="slidenum">
              <a:rPr lang="en-US" smtClean="0">
                <a:latin typeface="Times New Roman" pitchFamily="18" charset="0"/>
              </a:rPr>
              <a:pPr eaLnBrk="1" hangingPunct="1"/>
              <a:t>84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EgView1p71GeneViewClustColor.ps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4230772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4A1648-1897-42AC-800E-AD648732ED8A}" type="slidenum">
              <a:rPr lang="en-US" smtClean="0">
                <a:latin typeface="Times New Roman" pitchFamily="18" charset="0"/>
              </a:rPr>
              <a:pPr eaLnBrk="1" hangingPunct="1"/>
              <a:t>85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86364230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D381B9-131F-4157-AF3D-E5B8E7CF786A}" type="slidenum">
              <a:rPr lang="en-US" smtClean="0">
                <a:latin typeface="Times New Roman" pitchFamily="18" charset="0"/>
              </a:rPr>
              <a:pPr eaLnBrk="1" hangingPunct="1"/>
              <a:t>86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EgView1p72PCAViewClustColor.ps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94880510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4A1648-1897-42AC-800E-AD648732ED8A}" type="slidenum">
              <a:rPr lang="en-US" smtClean="0">
                <a:latin typeface="Times New Roman" pitchFamily="18" charset="0"/>
              </a:rPr>
              <a:pPr eaLnBrk="1" hangingPunct="1"/>
              <a:t>87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82268818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C4A8A1-8256-449A-8D95-F28039602A51}" type="slidenum">
              <a:rPr lang="en-US" smtClean="0">
                <a:latin typeface="Times New Roman" pitchFamily="18" charset="0"/>
              </a:rPr>
              <a:pPr eaLnBrk="1" hangingPunct="1"/>
              <a:t>88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827230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BE32D4-9F73-42AA-B28B-3A877368FE6C}" type="slidenum">
              <a:rPr lang="en-US" smtClean="0">
                <a:latin typeface="Times New Roman" pitchFamily="18" charset="0"/>
              </a:rPr>
              <a:pPr eaLnBrk="1" hangingPunct="1"/>
              <a:t>89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EgView2p1dat1GeneView.ps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61862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5AD7DC-2B1C-4807-84F1-3705AA2600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90845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BE32D4-9F73-42AA-B28B-3A877368FE6C}" type="slidenum">
              <a:rPr lang="en-US" smtClean="0">
                <a:latin typeface="Times New Roman" pitchFamily="18" charset="0"/>
              </a:rPr>
              <a:pPr eaLnBrk="1" hangingPunct="1"/>
              <a:t>90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EgView2p1dat1GeneView.ps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6228435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C4A8A1-8256-449A-8D95-F28039602A51}" type="slidenum">
              <a:rPr lang="en-US" smtClean="0">
                <a:latin typeface="Times New Roman" pitchFamily="18" charset="0"/>
              </a:rPr>
              <a:pPr eaLnBrk="1" hangingPunct="1"/>
              <a:t>91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06384360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329FC0-A410-43D9-A0B3-1524E6C69DCD}" type="slidenum">
              <a:rPr lang="en-US" smtClean="0">
                <a:latin typeface="Times New Roman" pitchFamily="18" charset="0"/>
              </a:rPr>
              <a:pPr eaLnBrk="1" hangingPunct="1"/>
              <a:t>92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EgView2p2dat1PCAView.ps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89379835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C4A8A1-8256-449A-8D95-F28039602A51}" type="slidenum">
              <a:rPr lang="en-US" smtClean="0">
                <a:latin typeface="Times New Roman" pitchFamily="18" charset="0"/>
              </a:rPr>
              <a:pPr eaLnBrk="1" hangingPunct="1"/>
              <a:t>93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39397607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329FC0-A410-43D9-A0B3-1524E6C69DCD}" type="slidenum">
              <a:rPr lang="en-US" smtClean="0">
                <a:latin typeface="Times New Roman" pitchFamily="18" charset="0"/>
              </a:rPr>
              <a:pPr eaLnBrk="1" hangingPunct="1"/>
              <a:t>94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EgView2p2dat1PCAView.ps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8487775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329FC0-A410-43D9-A0B3-1524E6C69DCD}" type="slidenum">
              <a:rPr lang="en-US" smtClean="0">
                <a:latin typeface="Times New Roman" pitchFamily="18" charset="0"/>
              </a:rPr>
              <a:pPr eaLnBrk="1" hangingPunct="1"/>
              <a:t>95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EgView2p2dat1PCAView.ps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1343640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6AFE74-8DD7-4CD7-8CCD-21E7C99FA4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531605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305415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18622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256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0905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7631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96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4997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7958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49666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3735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78178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0198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29393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9967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1268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85075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86510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02927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26069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0545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08238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96873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197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2660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1658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6346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3539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2650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484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15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ron.web.un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9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0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90.png"/><Relationship Id="rId4" Type="http://schemas.openxmlformats.org/officeDocument/2006/relationships/image" Target="../media/image79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0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20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30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1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60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70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3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9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52.png"/><Relationship Id="rId4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0.png"/><Relationship Id="rId4" Type="http://schemas.openxmlformats.org/officeDocument/2006/relationships/image" Target="../media/image53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5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dirty="0"/>
              <a:t>Statistics – O. R. 881</a:t>
            </a:r>
            <a:br>
              <a:rPr lang="en-US" dirty="0"/>
            </a:br>
            <a:r>
              <a:rPr lang="en-US" dirty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>
                <a:hlinkClick r:id="rId3"/>
              </a:rPr>
              <a:t>Steve Marron</a:t>
            </a:r>
            <a:endParaRPr lang="en-US" dirty="0"/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/>
              <a:t>University of North Carolina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18BE0A-A85A-411B-A2CD-4BEC2872677E}"/>
              </a:ext>
            </a:extLst>
          </p:cNvPr>
          <p:cNvSpPr txBox="1"/>
          <p:nvPr/>
        </p:nvSpPr>
        <p:spPr>
          <a:xfrm>
            <a:off x="6322794" y="2152471"/>
            <a:ext cx="2287806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Start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Recording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4906" t="74243" r="24511" b="1517"/>
          <a:stretch/>
        </p:blipFill>
        <p:spPr>
          <a:xfrm>
            <a:off x="1066800" y="3776133"/>
            <a:ext cx="6934200" cy="3081867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/>
              <a:t>	Flu Pandemic,      Civil War</a:t>
            </a:r>
          </a:p>
          <a:p>
            <a:pPr marL="0" indent="0" eaLnBrk="1" hangingPunct="1">
              <a:buNone/>
            </a:pPr>
            <a:r>
              <a:rPr lang="en-US" dirty="0"/>
              <a:t>	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19400" y="2514600"/>
            <a:ext cx="4648200" cy="2209800"/>
          </a:xfrm>
          <a:prstGeom prst="straightConnector1">
            <a:avLst/>
          </a:prstGeom>
          <a:ln w="381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638800" y="2514600"/>
            <a:ext cx="1752600" cy="2362200"/>
          </a:xfrm>
          <a:prstGeom prst="straightConnector1">
            <a:avLst/>
          </a:prstGeom>
          <a:ln w="38100">
            <a:solidFill>
              <a:srgbClr val="00B0F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3" idx="2"/>
          </p:cNvCxnSpPr>
          <p:nvPr/>
        </p:nvCxnSpPr>
        <p:spPr>
          <a:xfrm>
            <a:off x="2314344" y="3352800"/>
            <a:ext cx="4086456" cy="1981200"/>
          </a:xfrm>
          <a:prstGeom prst="straightConnector1">
            <a:avLst/>
          </a:prstGeom>
          <a:ln w="38100">
            <a:solidFill>
              <a:srgbClr val="D1CC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2"/>
          </p:cNvCxnSpPr>
          <p:nvPr/>
        </p:nvCxnSpPr>
        <p:spPr>
          <a:xfrm>
            <a:off x="6721873" y="3352800"/>
            <a:ext cx="193277" cy="2133600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57200" y="2768025"/>
            <a:ext cx="3714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Intro of Automobile,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37945" y="2768025"/>
            <a:ext cx="3167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Improved Safety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ECA591-4E6E-4601-8484-954956C4EA8D}"/>
              </a:ext>
            </a:extLst>
          </p:cNvPr>
          <p:cNvSpPr txBox="1"/>
          <p:nvPr/>
        </p:nvSpPr>
        <p:spPr>
          <a:xfrm>
            <a:off x="6939207" y="1143000"/>
            <a:ext cx="1781257" cy="8309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Mode of</a:t>
            </a:r>
          </a:p>
          <a:p>
            <a:pPr algn="ctr"/>
            <a:r>
              <a:rPr lang="en-US" sz="2400" dirty="0"/>
              <a:t>Variation</a:t>
            </a:r>
          </a:p>
        </p:txBody>
      </p:sp>
    </p:spTree>
    <p:extLst>
      <p:ext uri="{BB962C8B-B14F-4D97-AF65-F5344CB8AC3E}">
        <p14:creationId xmlns:p14="http://schemas.microsoft.com/office/powerpoint/2010/main" val="3534331181"/>
      </p:ext>
    </p:extLst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838200" y="1013590"/>
                <a:ext cx="8305800" cy="5755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Object Space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          </a:t>
                </a:r>
                <a:r>
                  <a:rPr lang="en-US" sz="3200" u="sng" noProof="0" dirty="0">
                    <a:solidFill>
                      <a:srgbClr val="000000"/>
                    </a:solidFill>
                    <a:sym typeface="Wingdings" pitchFamily="2" charset="2"/>
                  </a:rPr>
                  <a:t>Trait</a:t>
                </a: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Space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Simple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𝑑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=2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Toy Example: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Enables Visualization of BOTH Spaces </a:t>
                </a:r>
              </a:p>
            </p:txBody>
          </p:sp>
        </mc:Choice>
        <mc:Fallback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013590"/>
                <a:ext cx="8305800" cy="5755422"/>
              </a:xfrm>
              <a:prstGeom prst="rect">
                <a:avLst/>
              </a:prstGeom>
              <a:blipFill>
                <a:blip r:embed="rId3"/>
                <a:stretch>
                  <a:fillRect l="-1909" t="-1377" b="-25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5910" t="72724" r="21587"/>
          <a:stretch/>
        </p:blipFill>
        <p:spPr>
          <a:xfrm>
            <a:off x="789099" y="2438400"/>
            <a:ext cx="751670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975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910" t="72724" r="21587"/>
          <a:stretch/>
        </p:blipFill>
        <p:spPr>
          <a:xfrm>
            <a:off x="789099" y="3200400"/>
            <a:ext cx="7516701" cy="3657600"/>
          </a:xfrm>
          <a:prstGeom prst="rect">
            <a:avLst/>
          </a:prstGeom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838200" y="1013590"/>
                <a:ext cx="8305800" cy="1323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Simple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𝑑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=2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Toy Example: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Each Curve is a Point</a:t>
                </a: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013590"/>
                <a:ext cx="8305800" cy="1323439"/>
              </a:xfrm>
              <a:prstGeom prst="rect">
                <a:avLst/>
              </a:prstGeom>
              <a:blipFill>
                <a:blip r:embed="rId4"/>
                <a:stretch>
                  <a:fillRect l="-1909" t="-5991" b="-142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>
            <a:off x="2438400" y="2286000"/>
            <a:ext cx="990600" cy="1524000"/>
          </a:xfrm>
          <a:prstGeom prst="straightConnector1">
            <a:avLst/>
          </a:prstGeom>
          <a:ln w="508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419600" y="2286000"/>
            <a:ext cx="2057400" cy="1524000"/>
          </a:xfrm>
          <a:prstGeom prst="straightConnector1">
            <a:avLst/>
          </a:prstGeom>
          <a:ln w="508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80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Simple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𝑑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=2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Toy Example: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Each Curve is a Point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Mean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is shown as well (part of analysis)</a:t>
                </a: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blipFill>
                <a:blip r:embed="rId3"/>
                <a:stretch>
                  <a:fillRect l="-1909" t="-3835" b="-85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5910" t="72724" r="21587"/>
          <a:stretch/>
        </p:blipFill>
        <p:spPr>
          <a:xfrm>
            <a:off x="789099" y="3200400"/>
            <a:ext cx="7516701" cy="36576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400800" y="1295400"/>
            <a:ext cx="2085827" cy="3429000"/>
            <a:chOff x="6400800" y="1295400"/>
            <a:chExt cx="2085827" cy="3429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6400800" y="1295400"/>
                  <a:ext cx="2085827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rgbClr val="00B050"/>
                      </a:solidFill>
                    </a:rPr>
                    <a:t>Can Compute</a:t>
                  </a:r>
                </a:p>
                <a:p>
                  <a:r>
                    <a:rPr lang="en-US" sz="2400" dirty="0">
                      <a:solidFill>
                        <a:srgbClr val="00B050"/>
                      </a:solidFill>
                    </a:rPr>
                    <a:t>Mean in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sz="24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0800" y="1295400"/>
                  <a:ext cx="2085827" cy="830997"/>
                </a:xfrm>
                <a:prstGeom prst="rect">
                  <a:avLst/>
                </a:prstGeom>
                <a:blipFill>
                  <a:blip r:embed="rId5"/>
                  <a:stretch>
                    <a:fillRect l="-4386" t="-5147" r="-3216" b="-161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/>
            <p:cNvCxnSpPr/>
            <p:nvPr/>
          </p:nvCxnSpPr>
          <p:spPr>
            <a:xfrm flipH="1">
              <a:off x="6934200" y="2133600"/>
              <a:ext cx="533400" cy="259080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304800" y="2971800"/>
            <a:ext cx="5936240" cy="1752600"/>
            <a:chOff x="6400800" y="1295400"/>
            <a:chExt cx="5936240" cy="1752600"/>
          </a:xfrm>
        </p:grpSpPr>
        <p:sp>
          <p:nvSpPr>
            <p:cNvPr id="11" name="TextBox 10"/>
            <p:cNvSpPr txBox="1"/>
            <p:nvPr/>
          </p:nvSpPr>
          <p:spPr>
            <a:xfrm>
              <a:off x="6400800" y="1295400"/>
              <a:ext cx="59362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Or Equivalently Pointwise in Object Space</a:t>
              </a:r>
            </a:p>
          </p:txBody>
        </p:sp>
        <p:cxnSp>
          <p:nvCxnSpPr>
            <p:cNvPr id="12" name="Straight Arrow Connector 11"/>
            <p:cNvCxnSpPr>
              <a:stCxn id="11" idx="2"/>
            </p:cNvCxnSpPr>
            <p:nvPr/>
          </p:nvCxnSpPr>
          <p:spPr>
            <a:xfrm>
              <a:off x="9368920" y="1757065"/>
              <a:ext cx="308480" cy="1290935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59066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Simple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𝑑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=2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Toy Example: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C00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Best Rank 1 Approximation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357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(PC 1)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blipFill>
                <a:blip r:embed="rId3"/>
                <a:stretch>
                  <a:fillRect l="-1909" t="-383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5883" t="72727" r="22549"/>
          <a:stretch/>
        </p:blipFill>
        <p:spPr>
          <a:xfrm>
            <a:off x="837301" y="3174884"/>
            <a:ext cx="7468499" cy="368318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90600" y="2514600"/>
            <a:ext cx="2076209" cy="1447800"/>
            <a:chOff x="990600" y="2514600"/>
            <a:chExt cx="2076209" cy="1447800"/>
          </a:xfrm>
        </p:grpSpPr>
        <p:sp>
          <p:nvSpPr>
            <p:cNvPr id="4" name="TextBox 3"/>
            <p:cNvSpPr txBox="1"/>
            <p:nvPr/>
          </p:nvSpPr>
          <p:spPr>
            <a:xfrm>
              <a:off x="990600" y="2514600"/>
              <a:ext cx="20762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sym typeface="Wingdings" pitchFamily="2" charset="2"/>
                </a:rPr>
                <a:t>As </a:t>
              </a:r>
              <a:r>
                <a:rPr lang="en-US" sz="3200" dirty="0">
                  <a:solidFill>
                    <a:srgbClr val="DC00FF"/>
                  </a:solidFill>
                  <a:sym typeface="Wingdings" pitchFamily="2" charset="2"/>
                </a:rPr>
                <a:t>Curves</a:t>
              </a:r>
              <a:endParaRPr lang="en-US" sz="3200" dirty="0">
                <a:solidFill>
                  <a:srgbClr val="DC00FF"/>
                </a:solidFill>
              </a:endParaRPr>
            </a:p>
          </p:txBody>
        </p:sp>
        <p:cxnSp>
          <p:nvCxnSpPr>
            <p:cNvPr id="7" name="Straight Arrow Connector 6"/>
            <p:cNvCxnSpPr>
              <a:stCxn id="4" idx="2"/>
            </p:cNvCxnSpPr>
            <p:nvPr/>
          </p:nvCxnSpPr>
          <p:spPr>
            <a:xfrm>
              <a:off x="2028705" y="3099375"/>
              <a:ext cx="790695" cy="863025"/>
            </a:xfrm>
            <a:prstGeom prst="straightConnector1">
              <a:avLst/>
            </a:prstGeom>
            <a:ln w="38100">
              <a:solidFill>
                <a:srgbClr val="DC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4190282" y="2514600"/>
            <a:ext cx="2667718" cy="1472625"/>
            <a:chOff x="4190282" y="2514600"/>
            <a:chExt cx="2667718" cy="1472625"/>
          </a:xfrm>
        </p:grpSpPr>
        <p:sp>
          <p:nvSpPr>
            <p:cNvPr id="5" name="TextBox 4"/>
            <p:cNvSpPr txBox="1"/>
            <p:nvPr/>
          </p:nvSpPr>
          <p:spPr>
            <a:xfrm>
              <a:off x="4190282" y="2514600"/>
              <a:ext cx="26677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sym typeface="Wingdings" pitchFamily="2" charset="2"/>
                </a:rPr>
                <a:t>and as </a:t>
              </a:r>
              <a:r>
                <a:rPr lang="en-US" sz="3200" dirty="0">
                  <a:solidFill>
                    <a:srgbClr val="DC00FF"/>
                  </a:solidFill>
                  <a:sym typeface="Wingdings" pitchFamily="2" charset="2"/>
                </a:rPr>
                <a:t>Points</a:t>
              </a:r>
              <a:endParaRPr lang="en-US" sz="3200" dirty="0">
                <a:solidFill>
                  <a:srgbClr val="DC00FF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5838705" y="3124200"/>
              <a:ext cx="790695" cy="863025"/>
            </a:xfrm>
            <a:prstGeom prst="straightConnector1">
              <a:avLst/>
            </a:prstGeom>
            <a:ln w="38100">
              <a:solidFill>
                <a:srgbClr val="DC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85789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883" t="72727" r="22549"/>
          <a:stretch/>
        </p:blipFill>
        <p:spPr>
          <a:xfrm>
            <a:off x="837301" y="3174884"/>
            <a:ext cx="7468499" cy="3683182"/>
          </a:xfrm>
          <a:prstGeom prst="rect">
            <a:avLst/>
          </a:prstGeom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Simple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𝑑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=2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Toy Example: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Computed as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C00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Projections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357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onto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Eigen-direction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centered at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Mean</a:t>
                </a: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blipFill>
                <a:blip r:embed="rId4"/>
                <a:stretch>
                  <a:fillRect l="-1909" t="-3835" b="-85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>
            <a:off x="4648200" y="2286000"/>
            <a:ext cx="1905000" cy="1524000"/>
          </a:xfrm>
          <a:prstGeom prst="straightConnector1">
            <a:avLst/>
          </a:prstGeom>
          <a:ln w="50800">
            <a:solidFill>
              <a:srgbClr val="DC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924234"/>
      </p:ext>
    </p:extLst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883" t="72727" r="22549"/>
          <a:stretch/>
        </p:blipFill>
        <p:spPr>
          <a:xfrm>
            <a:off x="837301" y="3174884"/>
            <a:ext cx="7468499" cy="3683182"/>
          </a:xfrm>
          <a:prstGeom prst="rect">
            <a:avLst/>
          </a:prstGeom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Simple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𝑑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=2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Toy Example: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Interpretation: 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1</a:t>
                </a:r>
                <a:r>
                  <a:rPr kumimoji="0" lang="en-US" sz="3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C00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Mode of Variation</a:t>
                </a: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blipFill>
                <a:blip r:embed="rId4"/>
                <a:stretch>
                  <a:fillRect l="-1909" t="-3835" b="-85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H="1">
            <a:off x="2667000" y="2971800"/>
            <a:ext cx="2362200" cy="1295400"/>
          </a:xfrm>
          <a:prstGeom prst="straightConnector1">
            <a:avLst/>
          </a:prstGeom>
          <a:ln w="50800">
            <a:solidFill>
              <a:srgbClr val="DC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237245"/>
      </p:ext>
    </p:extLst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Simple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𝑑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=2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Toy Example: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Second Best Rank 1 Approximation 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(PC 2)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blipFill>
                <a:blip r:embed="rId3"/>
                <a:stretch>
                  <a:fillRect l="-1909" t="-383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6675" t="73323" r="25030"/>
          <a:stretch/>
        </p:blipFill>
        <p:spPr>
          <a:xfrm>
            <a:off x="914400" y="3174883"/>
            <a:ext cx="7286166" cy="368311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990600" y="2514600"/>
            <a:ext cx="2076209" cy="1447800"/>
            <a:chOff x="990600" y="2514600"/>
            <a:chExt cx="2076209" cy="1447800"/>
          </a:xfrm>
        </p:grpSpPr>
        <p:sp>
          <p:nvSpPr>
            <p:cNvPr id="7" name="TextBox 6"/>
            <p:cNvSpPr txBox="1"/>
            <p:nvPr/>
          </p:nvSpPr>
          <p:spPr>
            <a:xfrm>
              <a:off x="990600" y="2514600"/>
              <a:ext cx="20762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sym typeface="Wingdings" pitchFamily="2" charset="2"/>
                </a:rPr>
                <a:t>As </a:t>
              </a:r>
              <a:r>
                <a:rPr lang="en-US" sz="3200" dirty="0">
                  <a:solidFill>
                    <a:srgbClr val="00FFFF"/>
                  </a:solidFill>
                  <a:sym typeface="Wingdings" pitchFamily="2" charset="2"/>
                </a:rPr>
                <a:t>Curves</a:t>
              </a:r>
              <a:endParaRPr lang="en-US" sz="3200" dirty="0">
                <a:solidFill>
                  <a:srgbClr val="00FFFF"/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7" idx="2"/>
            </p:cNvCxnSpPr>
            <p:nvPr/>
          </p:nvCxnSpPr>
          <p:spPr>
            <a:xfrm>
              <a:off x="2028705" y="3099375"/>
              <a:ext cx="790695" cy="863025"/>
            </a:xfrm>
            <a:prstGeom prst="straightConnector1">
              <a:avLst/>
            </a:prstGeom>
            <a:ln w="38100">
              <a:solidFill>
                <a:srgbClr val="00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4190282" y="2514600"/>
            <a:ext cx="2667718" cy="1472625"/>
            <a:chOff x="4190282" y="2514600"/>
            <a:chExt cx="2667718" cy="1472625"/>
          </a:xfrm>
        </p:grpSpPr>
        <p:sp>
          <p:nvSpPr>
            <p:cNvPr id="10" name="TextBox 9"/>
            <p:cNvSpPr txBox="1"/>
            <p:nvPr/>
          </p:nvSpPr>
          <p:spPr>
            <a:xfrm>
              <a:off x="4190282" y="2514600"/>
              <a:ext cx="26677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sym typeface="Wingdings" pitchFamily="2" charset="2"/>
                </a:rPr>
                <a:t>and as </a:t>
              </a:r>
              <a:r>
                <a:rPr lang="en-US" sz="3200" dirty="0">
                  <a:solidFill>
                    <a:srgbClr val="00FFFF"/>
                  </a:solidFill>
                  <a:sym typeface="Wingdings" pitchFamily="2" charset="2"/>
                </a:rPr>
                <a:t>Points</a:t>
              </a:r>
              <a:endParaRPr lang="en-US" sz="3200" dirty="0">
                <a:solidFill>
                  <a:srgbClr val="00FFFF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5838705" y="3124200"/>
              <a:ext cx="790695" cy="863025"/>
            </a:xfrm>
            <a:prstGeom prst="straightConnector1">
              <a:avLst/>
            </a:prstGeom>
            <a:ln w="38100">
              <a:solidFill>
                <a:srgbClr val="00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62541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675" t="73323" r="25030"/>
          <a:stretch/>
        </p:blipFill>
        <p:spPr>
          <a:xfrm>
            <a:off x="914400" y="3174883"/>
            <a:ext cx="7286166" cy="3683117"/>
          </a:xfrm>
          <a:prstGeom prst="rect">
            <a:avLst/>
          </a:prstGeom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Simple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𝑑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=2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Toy Example: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Computed as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Projections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357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onto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1CC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Eigen-direction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centered at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Mean</a:t>
                </a: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blipFill>
                <a:blip r:embed="rId4"/>
                <a:stretch>
                  <a:fillRect l="-1909" t="-3835" b="-85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4648200" y="2286000"/>
            <a:ext cx="2133600" cy="2590800"/>
          </a:xfrm>
          <a:prstGeom prst="straightConnector1">
            <a:avLst/>
          </a:prstGeom>
          <a:ln w="50800">
            <a:solidFill>
              <a:srgbClr val="00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306854"/>
      </p:ext>
    </p:extLst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675" t="73323" r="25030"/>
          <a:stretch/>
        </p:blipFill>
        <p:spPr>
          <a:xfrm>
            <a:off x="914400" y="3174883"/>
            <a:ext cx="7286166" cy="3683117"/>
          </a:xfrm>
          <a:prstGeom prst="rect">
            <a:avLst/>
          </a:prstGeom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Simple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𝑑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=2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Toy Example: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Interpretation: 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2</a:t>
                </a:r>
                <a:r>
                  <a:rPr kumimoji="0" lang="en-US" sz="3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nd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Mode of Variation</a:t>
                </a: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blipFill>
                <a:blip r:embed="rId4"/>
                <a:stretch>
                  <a:fillRect l="-1909" t="-3835" b="-85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H="1">
            <a:off x="2667000" y="2971800"/>
            <a:ext cx="2362200" cy="1295400"/>
          </a:xfrm>
          <a:prstGeom prst="straightConnector1">
            <a:avLst/>
          </a:prstGeom>
          <a:ln w="50800">
            <a:solidFill>
              <a:srgbClr val="00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825463"/>
      </p:ext>
    </p:extLst>
  </p:cSld>
  <p:clrMapOvr>
    <a:masterClrMapping/>
  </p:clrMapOvr>
  <p:transition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533400" y="1013590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Decomposition into Modes of Variation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903" t="40152" r="21569" b="3030"/>
          <a:stretch/>
        </p:blipFill>
        <p:spPr>
          <a:xfrm>
            <a:off x="2002355" y="1697554"/>
            <a:ext cx="5160445" cy="516044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6200" y="3664803"/>
            <a:ext cx="3200400" cy="1440597"/>
            <a:chOff x="76200" y="3664803"/>
            <a:chExt cx="3200400" cy="1440597"/>
          </a:xfrm>
        </p:grpSpPr>
        <p:sp>
          <p:nvSpPr>
            <p:cNvPr id="4" name="TextBox 3"/>
            <p:cNvSpPr txBox="1"/>
            <p:nvPr/>
          </p:nvSpPr>
          <p:spPr>
            <a:xfrm>
              <a:off x="76200" y="3664803"/>
              <a:ext cx="2460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Note Much More</a:t>
              </a:r>
            </a:p>
            <a:p>
              <a:r>
                <a:rPr lang="en-US" sz="2400" dirty="0"/>
                <a:t>Variation Here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2133600" y="4267200"/>
              <a:ext cx="1143000" cy="838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5791200" y="3881735"/>
            <a:ext cx="2895600" cy="1376065"/>
            <a:chOff x="5791200" y="3881735"/>
            <a:chExt cx="2895600" cy="1376065"/>
          </a:xfrm>
        </p:grpSpPr>
        <p:sp>
          <p:nvSpPr>
            <p:cNvPr id="7" name="TextBox 6"/>
            <p:cNvSpPr txBox="1"/>
            <p:nvPr/>
          </p:nvSpPr>
          <p:spPr>
            <a:xfrm>
              <a:off x="7046607" y="3881735"/>
              <a:ext cx="16401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Than Here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5791200" y="4343400"/>
              <a:ext cx="2133600" cy="9144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79399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5300" t="79541" r="68819" b="3187"/>
          <a:stretch/>
        </p:blipFill>
        <p:spPr>
          <a:xfrm>
            <a:off x="1905000" y="1943047"/>
            <a:ext cx="2514635" cy="2171753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2"/>
            </a:pPr>
            <a:r>
              <a:rPr lang="en-US" dirty="0"/>
              <a:t>Phase and Amplitude Curves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Raw </a:t>
            </a:r>
          </a:p>
          <a:p>
            <a:pPr marL="0" indent="0" eaLnBrk="1" hangingPunct="1">
              <a:buNone/>
            </a:pPr>
            <a:r>
              <a:rPr lang="en-US" dirty="0"/>
              <a:t>Data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086600" y="3828871"/>
            <a:ext cx="16225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Interesting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Modes of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Variation!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572000" y="1943047"/>
            <a:ext cx="4332841" cy="2171753"/>
            <a:chOff x="4572000" y="1943047"/>
            <a:chExt cx="4332841" cy="217175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/>
            <a:srcRect l="5297" t="79544" r="68823" b="3184"/>
            <a:stretch/>
          </p:blipFill>
          <p:spPr>
            <a:xfrm>
              <a:off x="4572000" y="1943047"/>
              <a:ext cx="2514538" cy="2171753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239000" y="2667000"/>
              <a:ext cx="166584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Ampl’de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Varia’n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98575" y="4305247"/>
            <a:ext cx="4021025" cy="2171753"/>
            <a:chOff x="398575" y="4305247"/>
            <a:chExt cx="4021025" cy="217175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/>
            <a:srcRect l="5297" t="79544" r="68822" b="3184"/>
            <a:stretch/>
          </p:blipFill>
          <p:spPr>
            <a:xfrm>
              <a:off x="1904965" y="4305247"/>
              <a:ext cx="2514635" cy="2171753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398575" y="5257800"/>
              <a:ext cx="13540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Warps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71965" y="4305247"/>
            <a:ext cx="4097235" cy="2171753"/>
            <a:chOff x="4571965" y="4305247"/>
            <a:chExt cx="4097235" cy="217175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/>
            <a:srcRect l="5297" t="79544" r="68822" b="3184"/>
            <a:stretch/>
          </p:blipFill>
          <p:spPr>
            <a:xfrm>
              <a:off x="4571965" y="4305247"/>
              <a:ext cx="2514635" cy="2171753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7239000" y="5094982"/>
              <a:ext cx="143020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Phase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Varia’n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2054021"/>
      </p:ext>
    </p:extLst>
  </p:cSld>
  <p:clrMapOvr>
    <a:masterClrMapping/>
  </p:clrMapOvr>
  <p:transition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533400" y="1013590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Decomposition into Modes of Variation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903" t="40152" r="21569" b="3030"/>
          <a:stretch/>
        </p:blipFill>
        <p:spPr>
          <a:xfrm>
            <a:off x="2002355" y="1697554"/>
            <a:ext cx="5160445" cy="51604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2839" y="4034135"/>
            <a:ext cx="7913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Usual Quantification:  Variance of Each, Expressed as %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876800" y="1447800"/>
            <a:ext cx="3896365" cy="2667000"/>
            <a:chOff x="4876800" y="1447800"/>
            <a:chExt cx="3896365" cy="2667000"/>
          </a:xfrm>
        </p:grpSpPr>
        <p:sp>
          <p:nvSpPr>
            <p:cNvPr id="5" name="TextBox 4"/>
            <p:cNvSpPr txBox="1"/>
            <p:nvPr/>
          </p:nvSpPr>
          <p:spPr>
            <a:xfrm>
              <a:off x="6934200" y="1447800"/>
              <a:ext cx="183896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Sum of Squares</a:t>
              </a:r>
            </a:p>
            <a:p>
              <a:r>
                <a:rPr lang="en-US" dirty="0"/>
                <a:t>After Mean</a:t>
              </a:r>
            </a:p>
            <a:p>
              <a:r>
                <a:rPr lang="en-US" dirty="0"/>
                <a:t>Centering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4876800" y="2286000"/>
              <a:ext cx="2133600" cy="18288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6938922" y="2706469"/>
            <a:ext cx="20526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Variance (not </a:t>
            </a:r>
            <a:r>
              <a:rPr lang="en-US" dirty="0" err="1"/>
              <a:t>s.d.</a:t>
            </a:r>
            <a:r>
              <a:rPr lang="en-US" dirty="0"/>
              <a:t>)</a:t>
            </a:r>
          </a:p>
          <a:p>
            <a:r>
              <a:rPr lang="en-US" dirty="0"/>
              <a:t>To Reflect </a:t>
            </a:r>
            <a:r>
              <a:rPr lang="en-US" u="sng" dirty="0"/>
              <a:t>Energy</a:t>
            </a:r>
          </a:p>
          <a:p>
            <a:r>
              <a:rPr lang="en-US" dirty="0"/>
              <a:t>Just as in ANOVA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04" y="4876800"/>
            <a:ext cx="18020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98.3% of</a:t>
            </a:r>
          </a:p>
          <a:p>
            <a:r>
              <a:rPr lang="en-US" sz="3200" dirty="0"/>
              <a:t>Variation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08504" y="4876800"/>
            <a:ext cx="18020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 1.7% of</a:t>
            </a:r>
          </a:p>
          <a:p>
            <a:r>
              <a:rPr lang="en-US" sz="3200" dirty="0"/>
              <a:t>Variation</a:t>
            </a:r>
          </a:p>
        </p:txBody>
      </p:sp>
    </p:spTree>
    <p:extLst>
      <p:ext uri="{BB962C8B-B14F-4D97-AF65-F5344CB8AC3E}">
        <p14:creationId xmlns:p14="http://schemas.microsoft.com/office/powerpoint/2010/main" val="1445123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C00"/>
            </a:gs>
            <a:gs pos="50000">
              <a:schemeClr val="bg1"/>
            </a:gs>
            <a:gs pos="100000">
              <a:srgbClr val="D1CC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Scree Plot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419100" y="990600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Idea:   Visually Summarize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Dist’n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of Variance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88704" y="4267200"/>
            <a:ext cx="7821896" cy="2590799"/>
            <a:chOff x="788704" y="4267200"/>
            <a:chExt cx="7821896" cy="25907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4903" t="68444" r="21569" b="3030"/>
            <a:stretch/>
          </p:blipFill>
          <p:spPr>
            <a:xfrm>
              <a:off x="2002355" y="4267200"/>
              <a:ext cx="5160445" cy="259079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88704" y="4876800"/>
              <a:ext cx="180209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98.3% of</a:t>
              </a:r>
            </a:p>
            <a:p>
              <a:r>
                <a:rPr lang="en-US" sz="3200" dirty="0"/>
                <a:t>Variation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08504" y="4876800"/>
              <a:ext cx="180209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 1.7% of</a:t>
              </a:r>
            </a:p>
            <a:p>
              <a:r>
                <a:rPr lang="en-US" sz="3200" dirty="0"/>
                <a:t>Variation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19200" y="1704109"/>
            <a:ext cx="6019800" cy="3248891"/>
            <a:chOff x="1219200" y="1704109"/>
            <a:chExt cx="6019800" cy="324889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/>
            <a:srcRect l="2941" t="56818" r="57285" b="21457"/>
            <a:stretch/>
          </p:blipFill>
          <p:spPr>
            <a:xfrm>
              <a:off x="1219200" y="1704109"/>
              <a:ext cx="3276600" cy="2316113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>
              <a:stCxn id="8" idx="0"/>
            </p:cNvCxnSpPr>
            <p:nvPr/>
          </p:nvCxnSpPr>
          <p:spPr>
            <a:xfrm flipV="1">
              <a:off x="1689752" y="2209800"/>
              <a:ext cx="824848" cy="26670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 flipV="1">
              <a:off x="3728251" y="3429000"/>
              <a:ext cx="3510749" cy="15240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962400" y="2184975"/>
            <a:ext cx="4876800" cy="1167825"/>
            <a:chOff x="3962400" y="2184975"/>
            <a:chExt cx="4876800" cy="1167825"/>
          </a:xfrm>
        </p:grpSpPr>
        <p:sp>
          <p:nvSpPr>
            <p:cNvPr id="18" name="TextBox 17"/>
            <p:cNvSpPr txBox="1"/>
            <p:nvPr/>
          </p:nvSpPr>
          <p:spPr>
            <a:xfrm>
              <a:off x="5487962" y="2521803"/>
              <a:ext cx="33512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</a:rPr>
                <a:t>Sometimes Also Useful</a:t>
              </a:r>
            </a:p>
            <a:p>
              <a:r>
                <a:rPr lang="en-US" sz="2400" dirty="0">
                  <a:solidFill>
                    <a:srgbClr val="0000FF"/>
                  </a:solidFill>
                </a:rPr>
                <a:t>To Display Cumulative</a:t>
              </a:r>
            </a:p>
          </p:txBody>
        </p:sp>
        <p:cxnSp>
          <p:nvCxnSpPr>
            <p:cNvPr id="20" name="Straight Arrow Connector 19"/>
            <p:cNvCxnSpPr>
              <a:stCxn id="18" idx="1"/>
            </p:cNvCxnSpPr>
            <p:nvPr/>
          </p:nvCxnSpPr>
          <p:spPr>
            <a:xfrm flipH="1" flipV="1">
              <a:off x="3962400" y="2184975"/>
              <a:ext cx="1525562" cy="752327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222881D-99D4-4306-A8E4-AE43AD009307}"/>
              </a:ext>
            </a:extLst>
          </p:cNvPr>
          <p:cNvSpPr txBox="1"/>
          <p:nvPr/>
        </p:nvSpPr>
        <p:spPr>
          <a:xfrm>
            <a:off x="6781800" y="381000"/>
            <a:ext cx="1905000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700D5"/>
                </a:solidFill>
              </a:rPr>
              <a:t>Text, Sec. 3.1.3</a:t>
            </a:r>
          </a:p>
        </p:txBody>
      </p:sp>
    </p:spTree>
    <p:extLst>
      <p:ext uri="{BB962C8B-B14F-4D97-AF65-F5344CB8AC3E}">
        <p14:creationId xmlns:p14="http://schemas.microsoft.com/office/powerpoint/2010/main" val="35287408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C00"/>
            </a:gs>
            <a:gs pos="50000">
              <a:schemeClr val="bg1"/>
            </a:gs>
            <a:gs pos="100000">
              <a:srgbClr val="D1CC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Scree Plot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419100" y="990600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More Examples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941" t="56818" r="21569" b="21457"/>
          <a:stretch/>
        </p:blipFill>
        <p:spPr>
          <a:xfrm>
            <a:off x="914400" y="1704109"/>
            <a:ext cx="7086600" cy="26392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33600" y="25863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2-d Toy 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1600" y="24384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Spanish Male</a:t>
            </a:r>
          </a:p>
          <a:p>
            <a:r>
              <a:rPr lang="en-US" sz="2400" dirty="0"/>
              <a:t>Mortality Data</a:t>
            </a:r>
          </a:p>
        </p:txBody>
      </p:sp>
    </p:spTree>
    <p:extLst>
      <p:ext uri="{BB962C8B-B14F-4D97-AF65-F5344CB8AC3E}">
        <p14:creationId xmlns:p14="http://schemas.microsoft.com/office/powerpoint/2010/main" val="16187479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C00"/>
            </a:gs>
            <a:gs pos="50000">
              <a:schemeClr val="bg1"/>
            </a:gs>
            <a:gs pos="100000">
              <a:srgbClr val="D1CC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Scree Plot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201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Recall Spanish Male Mortality Data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64394" r="31373"/>
          <a:stretch/>
        </p:blipFill>
        <p:spPr>
          <a:xfrm>
            <a:off x="914349" y="1895192"/>
            <a:ext cx="7391451" cy="496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63807"/>
      </p:ext>
    </p:extLst>
  </p:cSld>
  <p:clrMapOvr>
    <a:masterClrMapping/>
  </p:clrMapOvr>
  <p:transition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C00"/>
            </a:gs>
            <a:gs pos="50000">
              <a:schemeClr val="bg1"/>
            </a:gs>
            <a:gs pos="100000">
              <a:srgbClr val="D1CC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Scree Plot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201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Recall Spanish Male Mortality Decomposition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72727" r="43137"/>
          <a:stretch/>
        </p:blipFill>
        <p:spPr>
          <a:xfrm>
            <a:off x="76200" y="2317477"/>
            <a:ext cx="7315200" cy="454052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24001" y="1828800"/>
            <a:ext cx="4876800" cy="1219199"/>
            <a:chOff x="1524001" y="1828800"/>
            <a:chExt cx="4876800" cy="1219199"/>
          </a:xfrm>
        </p:grpSpPr>
        <p:sp>
          <p:nvSpPr>
            <p:cNvPr id="4" name="Right Brace 3"/>
            <p:cNvSpPr/>
            <p:nvPr/>
          </p:nvSpPr>
          <p:spPr>
            <a:xfrm rot="16200000">
              <a:off x="3543301" y="190500"/>
              <a:ext cx="838199" cy="4876800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976522" y="1828800"/>
              <a:ext cx="20526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95.8% of Variation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00800" y="3086100"/>
            <a:ext cx="1917080" cy="2781300"/>
            <a:chOff x="6400800" y="3086100"/>
            <a:chExt cx="1917080" cy="2781300"/>
          </a:xfrm>
        </p:grpSpPr>
        <p:sp>
          <p:nvSpPr>
            <p:cNvPr id="9" name="Right Brace 8"/>
            <p:cNvSpPr/>
            <p:nvPr/>
          </p:nvSpPr>
          <p:spPr>
            <a:xfrm>
              <a:off x="6400800" y="3086100"/>
              <a:ext cx="838199" cy="2781300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22708" y="4114800"/>
              <a:ext cx="10951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2.7% of </a:t>
              </a:r>
            </a:p>
            <a:p>
              <a:r>
                <a:rPr lang="en-US" dirty="0"/>
                <a:t>Variation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010400" y="5105400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Don’t Believe It?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447800" y="3200400"/>
            <a:ext cx="7182133" cy="2819400"/>
            <a:chOff x="1447800" y="3200400"/>
            <a:chExt cx="7182133" cy="2819400"/>
          </a:xfrm>
        </p:grpSpPr>
        <p:sp>
          <p:nvSpPr>
            <p:cNvPr id="15" name="TextBox 14"/>
            <p:cNvSpPr txBox="1"/>
            <p:nvPr/>
          </p:nvSpPr>
          <p:spPr>
            <a:xfrm>
              <a:off x="7162800" y="5562600"/>
              <a:ext cx="14671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Check Axes!</a:t>
              </a:r>
            </a:p>
          </p:txBody>
        </p:sp>
        <p:cxnSp>
          <p:nvCxnSpPr>
            <p:cNvPr id="14" name="Straight Arrow Connector 13"/>
            <p:cNvCxnSpPr>
              <a:stCxn id="15" idx="1"/>
            </p:cNvCxnSpPr>
            <p:nvPr/>
          </p:nvCxnSpPr>
          <p:spPr>
            <a:xfrm flipH="1" flipV="1">
              <a:off x="1447800" y="3200400"/>
              <a:ext cx="5715000" cy="25468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6477000" y="5747266"/>
              <a:ext cx="685800" cy="27253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57475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C00"/>
            </a:gs>
            <a:gs pos="50000">
              <a:schemeClr val="bg1"/>
            </a:gs>
            <a:gs pos="100000">
              <a:srgbClr val="D1CC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Scree Plot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419100" y="990600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More Examples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941" t="56818" r="21569" b="21457"/>
          <a:stretch/>
        </p:blipFill>
        <p:spPr>
          <a:xfrm>
            <a:off x="914400" y="1704109"/>
            <a:ext cx="7086600" cy="26392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33600" y="25863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2-d Toy 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1600" y="24384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Spanish Male</a:t>
            </a:r>
          </a:p>
          <a:p>
            <a:r>
              <a:rPr lang="en-US" sz="2400" dirty="0"/>
              <a:t>Mortality 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0800" y="1688068"/>
            <a:ext cx="2052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95.8% of Variation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0" y="3962400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2.7% of </a:t>
            </a:r>
          </a:p>
          <a:p>
            <a:r>
              <a:rPr lang="en-US" dirty="0"/>
              <a:t>Variation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06D82E9-6AB6-4AEE-B5AF-7A3471EB96E8}"/>
              </a:ext>
            </a:extLst>
          </p:cNvPr>
          <p:cNvCxnSpPr>
            <a:stCxn id="8" idx="3"/>
          </p:cNvCxnSpPr>
          <p:nvPr/>
        </p:nvCxnSpPr>
        <p:spPr>
          <a:xfrm>
            <a:off x="4643478" y="1872734"/>
            <a:ext cx="461922" cy="33706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98A272A-C233-4324-B979-183863155E93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4752772" y="3657600"/>
            <a:ext cx="809828" cy="62796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757033"/>
      </p:ext>
    </p:extLst>
  </p:cSld>
  <p:clrMapOvr>
    <a:masterClrMapping/>
  </p:clrMapOvr>
  <p:transition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C00"/>
            </a:gs>
            <a:gs pos="50000">
              <a:schemeClr val="bg1"/>
            </a:gs>
            <a:gs pos="100000">
              <a:srgbClr val="D1CC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Scree Plot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419100" y="990600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More Examples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941" t="56818" r="21569" b="758"/>
          <a:stretch/>
        </p:blipFill>
        <p:spPr>
          <a:xfrm>
            <a:off x="914400" y="1704109"/>
            <a:ext cx="7086600" cy="51538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24384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Spanish Male</a:t>
            </a:r>
          </a:p>
          <a:p>
            <a:r>
              <a:rPr lang="en-US" sz="2400" dirty="0"/>
              <a:t>Mortality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0" y="25863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2-d Toy Data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4876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10-d Toy 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05400" y="4876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Genetic Data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2800" y="641246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700D5"/>
                </a:solidFill>
              </a:rPr>
              <a:t>(Will Show Data Later)</a:t>
            </a:r>
          </a:p>
        </p:txBody>
      </p:sp>
    </p:spTree>
    <p:extLst>
      <p:ext uri="{BB962C8B-B14F-4D97-AF65-F5344CB8AC3E}">
        <p14:creationId xmlns:p14="http://schemas.microsoft.com/office/powerpoint/2010/main" val="29332750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C00"/>
            </a:gs>
            <a:gs pos="50000">
              <a:schemeClr val="bg1"/>
            </a:gs>
            <a:gs pos="100000">
              <a:srgbClr val="D1CC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Scree Plot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419100" y="990600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More Examples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941" t="56818" r="21569" b="758"/>
          <a:stretch/>
        </p:blipFill>
        <p:spPr>
          <a:xfrm>
            <a:off x="914400" y="1704109"/>
            <a:ext cx="7086600" cy="51538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24384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Spanish Male</a:t>
            </a:r>
          </a:p>
          <a:p>
            <a:r>
              <a:rPr lang="en-US" sz="2400" dirty="0"/>
              <a:t>Mortality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0" y="25863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2-d Toy Data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4876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10-d Toy 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05400" y="4876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Genetic Data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47800" y="2316540"/>
            <a:ext cx="6858000" cy="2560260"/>
            <a:chOff x="1447800" y="2316540"/>
            <a:chExt cx="6858000" cy="2560260"/>
          </a:xfrm>
        </p:grpSpPr>
        <p:sp>
          <p:nvSpPr>
            <p:cNvPr id="2" name="TextBox 1"/>
            <p:cNvSpPr txBox="1"/>
            <p:nvPr/>
          </p:nvSpPr>
          <p:spPr>
            <a:xfrm>
              <a:off x="1447800" y="2316540"/>
              <a:ext cx="6858000" cy="1077218"/>
            </a:xfrm>
            <a:prstGeom prst="rect">
              <a:avLst/>
            </a:prstGeom>
            <a:solidFill>
              <a:srgbClr val="00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Illustrates Common Use of Scree:</a:t>
              </a:r>
            </a:p>
            <a:p>
              <a:r>
                <a:rPr lang="en-US" sz="3200" dirty="0"/>
                <a:t>Separate “Signal” From “Noise”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2514600" y="3393758"/>
              <a:ext cx="0" cy="1483042"/>
            </a:xfrm>
            <a:prstGeom prst="straightConnector1">
              <a:avLst/>
            </a:prstGeom>
            <a:ln w="127000">
              <a:solidFill>
                <a:srgbClr val="00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514600" y="3758625"/>
            <a:ext cx="5718577" cy="2184975"/>
            <a:chOff x="2667000" y="3758625"/>
            <a:chExt cx="5566177" cy="2489775"/>
          </a:xfrm>
        </p:grpSpPr>
        <p:sp>
          <p:nvSpPr>
            <p:cNvPr id="4" name="TextBox 3"/>
            <p:cNvSpPr txBox="1"/>
            <p:nvPr/>
          </p:nvSpPr>
          <p:spPr>
            <a:xfrm>
              <a:off x="2971800" y="3758625"/>
              <a:ext cx="5261377" cy="584775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Look for “Elbow” (or “Knee”)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2667000" y="4267200"/>
              <a:ext cx="3124200" cy="1981200"/>
            </a:xfrm>
            <a:prstGeom prst="straightConnector1">
              <a:avLst/>
            </a:prstGeom>
            <a:ln w="1270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AD44A6F-1F62-4E10-A32E-9ABDF548AB6D}"/>
              </a:ext>
            </a:extLst>
          </p:cNvPr>
          <p:cNvSpPr txBox="1"/>
          <p:nvPr/>
        </p:nvSpPr>
        <p:spPr>
          <a:xfrm>
            <a:off x="532748" y="6120825"/>
            <a:ext cx="80778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highlight>
                  <a:srgbClr val="FF00FF"/>
                </a:highlight>
              </a:rPr>
              <a:t>Common for Strong – Low d Signal + Noise</a:t>
            </a:r>
          </a:p>
        </p:txBody>
      </p:sp>
    </p:spTree>
    <p:extLst>
      <p:ext uri="{BB962C8B-B14F-4D97-AF65-F5344CB8AC3E}">
        <p14:creationId xmlns:p14="http://schemas.microsoft.com/office/powerpoint/2010/main" val="19512491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C00"/>
            </a:gs>
            <a:gs pos="50000">
              <a:schemeClr val="bg1"/>
            </a:gs>
            <a:gs pos="100000">
              <a:srgbClr val="D1CC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Scree Plot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419100" y="990600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More Examples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941" t="56818" r="21569" b="758"/>
          <a:stretch/>
        </p:blipFill>
        <p:spPr>
          <a:xfrm>
            <a:off x="914400" y="1704109"/>
            <a:ext cx="7086600" cy="51538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24384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Spanish Male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Mortality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0" y="25863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2-d Toy Data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4876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10-d Toy 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05400" y="4876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Genetic Data</a:t>
            </a:r>
          </a:p>
        </p:txBody>
      </p:sp>
      <p:sp>
        <p:nvSpPr>
          <p:cNvPr id="2" name="Rectangle 1"/>
          <p:cNvSpPr/>
          <p:nvPr/>
        </p:nvSpPr>
        <p:spPr>
          <a:xfrm>
            <a:off x="4495800" y="4191000"/>
            <a:ext cx="3276600" cy="24384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562600" y="4001869"/>
            <a:ext cx="3084557" cy="1865531"/>
            <a:chOff x="5562600" y="4001869"/>
            <a:chExt cx="3084557" cy="1865531"/>
          </a:xfrm>
        </p:grpSpPr>
        <p:sp>
          <p:nvSpPr>
            <p:cNvPr id="4" name="TextBox 3"/>
            <p:cNvSpPr txBox="1"/>
            <p:nvPr/>
          </p:nvSpPr>
          <p:spPr>
            <a:xfrm>
              <a:off x="6705600" y="4001869"/>
              <a:ext cx="19415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Really Not Much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Elbow or Knee!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5562600" y="4648200"/>
              <a:ext cx="1143000" cy="1219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A9E4153-BAC3-4A66-B307-A73DA3BDAF74}"/>
              </a:ext>
            </a:extLst>
          </p:cNvPr>
          <p:cNvSpPr txBox="1"/>
          <p:nvPr/>
        </p:nvSpPr>
        <p:spPr>
          <a:xfrm>
            <a:off x="841783" y="2895600"/>
            <a:ext cx="73116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highlight>
                  <a:srgbClr val="FFFF00"/>
                </a:highlight>
              </a:rPr>
              <a:t>Much More Common for Complex Data</a:t>
            </a:r>
          </a:p>
          <a:p>
            <a:r>
              <a:rPr lang="en-US" sz="3200" dirty="0">
                <a:highlight>
                  <a:srgbClr val="FFFF00"/>
                </a:highlight>
              </a:rPr>
              <a:t>Where Signal Appears in Many Comp’s</a:t>
            </a:r>
          </a:p>
        </p:txBody>
      </p:sp>
    </p:spTree>
    <p:extLst>
      <p:ext uri="{BB962C8B-B14F-4D97-AF65-F5344CB8AC3E}">
        <p14:creationId xmlns:p14="http://schemas.microsoft.com/office/powerpoint/2010/main" val="1032354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C00"/>
            </a:gs>
            <a:gs pos="50000">
              <a:schemeClr val="bg1"/>
            </a:gs>
            <a:gs pos="100000">
              <a:srgbClr val="D1CC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Scree Plot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419100" y="990600"/>
            <a:ext cx="8305800" cy="560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lvl="0" indent="-457200" eaLnBrk="1" hangingPunct="1">
              <a:defRPr/>
            </a:pPr>
            <a:r>
              <a:rPr lang="en-US" sz="3200" dirty="0">
                <a:solidFill>
                  <a:srgbClr val="000000"/>
                </a:solidFill>
                <a:cs typeface="Arial"/>
                <a:sym typeface="Wingdings" pitchFamily="2" charset="2"/>
              </a:rPr>
              <a:t>Etymology of term </a:t>
            </a:r>
            <a:r>
              <a:rPr lang="en-US" sz="3200" i="1" dirty="0">
                <a:solidFill>
                  <a:srgbClr val="000000"/>
                </a:solidFill>
                <a:cs typeface="Arial"/>
                <a:sym typeface="Wingdings" pitchFamily="2" charset="2"/>
              </a:rPr>
              <a:t>Scree</a:t>
            </a:r>
            <a:r>
              <a:rPr lang="en-US" sz="3200" dirty="0">
                <a:solidFill>
                  <a:srgbClr val="000000"/>
                </a:solidFill>
                <a:cs typeface="Arial"/>
                <a:sym typeface="Wingdings" pitchFamily="2" charset="2"/>
              </a:rPr>
              <a:t>:</a:t>
            </a:r>
          </a:p>
          <a:p>
            <a:pPr marL="457200" lvl="0" indent="-457200" eaLnBrk="1" hangingPunct="1">
              <a:defRPr/>
            </a:pPr>
            <a:endParaRPr lang="en-US" sz="3200" dirty="0">
              <a:solidFill>
                <a:srgbClr val="000000"/>
              </a:solidFill>
              <a:cs typeface="Arial"/>
              <a:sym typeface="Wingdings" pitchFamily="2" charset="2"/>
            </a:endParaRPr>
          </a:p>
          <a:p>
            <a:pPr marL="457200" lvl="0" indent="-457200" eaLnBrk="1" hangingPunct="1">
              <a:defRPr/>
            </a:pPr>
            <a:r>
              <a:rPr lang="en-US" sz="3200" dirty="0">
                <a:solidFill>
                  <a:srgbClr val="000000"/>
                </a:solidFill>
                <a:cs typeface="Arial"/>
                <a:sym typeface="Wingdings" pitchFamily="2" charset="2"/>
              </a:rPr>
              <a:t>Geological Feature</a:t>
            </a:r>
          </a:p>
          <a:p>
            <a:pPr marL="457200" lvl="0" indent="-457200" eaLnBrk="1" hangingPunct="1">
              <a:defRPr/>
            </a:pPr>
            <a:endParaRPr lang="en-US" sz="3200" dirty="0">
              <a:solidFill>
                <a:srgbClr val="000000"/>
              </a:solidFill>
              <a:cs typeface="Arial"/>
              <a:sym typeface="Wingdings" pitchFamily="2" charset="2"/>
            </a:endParaRPr>
          </a:p>
          <a:p>
            <a:pPr marL="457200" lvl="0" indent="-457200" eaLnBrk="1" hangingPunct="1">
              <a:defRPr/>
            </a:pPr>
            <a:r>
              <a:rPr lang="en-US" sz="3200" dirty="0">
                <a:solidFill>
                  <a:srgbClr val="000000"/>
                </a:solidFill>
                <a:cs typeface="Arial"/>
                <a:sym typeface="Wingdings" pitchFamily="2" charset="2"/>
              </a:rPr>
              <a:t>Pile Up of Rock</a:t>
            </a:r>
          </a:p>
          <a:p>
            <a:pPr marL="457200" lvl="0" indent="-457200" eaLnBrk="1" hangingPunct="1">
              <a:defRPr/>
            </a:pPr>
            <a:endParaRPr lang="en-US" sz="3200" dirty="0">
              <a:solidFill>
                <a:srgbClr val="000000"/>
              </a:solidFill>
              <a:cs typeface="Arial"/>
              <a:sym typeface="Wingdings" pitchFamily="2" charset="2"/>
            </a:endParaRPr>
          </a:p>
          <a:p>
            <a:pPr marL="457200" lvl="0" indent="-457200" eaLnBrk="1" hangingPunct="1">
              <a:defRPr/>
            </a:pPr>
            <a:r>
              <a:rPr lang="en-US" sz="3200" dirty="0">
                <a:solidFill>
                  <a:srgbClr val="000000"/>
                </a:solidFill>
                <a:cs typeface="Arial"/>
                <a:sym typeface="Wingdings" pitchFamily="2" charset="2"/>
              </a:rPr>
              <a:t>Fragments</a:t>
            </a:r>
          </a:p>
          <a:p>
            <a:pPr marL="457200" lvl="0" indent="-457200" eaLnBrk="1" hangingPunct="1">
              <a:defRPr/>
            </a:pPr>
            <a:endParaRPr lang="en-US" sz="3200" dirty="0">
              <a:solidFill>
                <a:srgbClr val="000000"/>
              </a:solidFill>
              <a:cs typeface="Arial"/>
              <a:sym typeface="Wingdings" pitchFamily="2" charset="2"/>
            </a:endParaRPr>
          </a:p>
          <a:p>
            <a:pPr marL="457200" lvl="0" indent="-457200" eaLnBrk="1" hangingPunct="1">
              <a:defRPr/>
            </a:pPr>
            <a:r>
              <a:rPr lang="en-US" dirty="0">
                <a:solidFill>
                  <a:srgbClr val="000000"/>
                </a:solidFill>
                <a:cs typeface="Arial"/>
                <a:sym typeface="Wingdings" pitchFamily="2" charset="2"/>
              </a:rPr>
              <a:t>(from Wikipedia)</a:t>
            </a:r>
          </a:p>
          <a:p>
            <a:pPr marL="457200" lvl="0" indent="-457200" eaLnBrk="1" hangingPunct="1">
              <a:defRPr/>
            </a:pPr>
            <a:endParaRPr lang="en-US" dirty="0">
              <a:solidFill>
                <a:srgbClr val="000000"/>
              </a:solidFill>
              <a:cs typeface="Arial"/>
              <a:sym typeface="Wingdings" pitchFamily="2" charset="2"/>
            </a:endParaRPr>
          </a:p>
          <a:p>
            <a:pPr marL="457200" lvl="0" indent="-457200" eaLnBrk="1" hangingPunct="1">
              <a:defRPr/>
            </a:pPr>
            <a:endParaRPr lang="en-US" dirty="0">
              <a:solidFill>
                <a:srgbClr val="000000"/>
              </a:solidFill>
              <a:cs typeface="Arial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Wingdings" pitchFamily="2" charset="2"/>
              </a:rPr>
              <a:t>Cattell (1966)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632" y="1371600"/>
            <a:ext cx="4113514" cy="548639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505200" y="3300413"/>
            <a:ext cx="3505200" cy="188118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39930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3"/>
            </a:pPr>
            <a:r>
              <a:rPr lang="en-US" dirty="0"/>
              <a:t>Shapes in Image Analysis (3-d)</a:t>
            </a:r>
          </a:p>
          <a:p>
            <a:pPr marL="0" indent="0" eaLnBrk="1" hangingPunct="1">
              <a:buNone/>
            </a:pPr>
            <a:r>
              <a:rPr lang="en-US" dirty="0"/>
              <a:t>Analysis of Variation (</a:t>
            </a:r>
            <a:r>
              <a:rPr lang="en-US" dirty="0" err="1"/>
              <a:t>Princ</a:t>
            </a:r>
            <a:r>
              <a:rPr lang="en-US" dirty="0"/>
              <a:t>. </a:t>
            </a:r>
            <a:r>
              <a:rPr lang="en-US" dirty="0" err="1"/>
              <a:t>Geod</a:t>
            </a:r>
            <a:r>
              <a:rPr lang="en-US" dirty="0"/>
              <a:t>. Anal.)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838200" y="3124200"/>
            <a:ext cx="8214288" cy="3628339"/>
            <a:chOff x="3810000" y="4594811"/>
            <a:chExt cx="5123690" cy="2263189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22596" t="6716" r="15407" b="14457"/>
            <a:stretch/>
          </p:blipFill>
          <p:spPr>
            <a:xfrm>
              <a:off x="7341135" y="4594811"/>
              <a:ext cx="1592555" cy="2263189"/>
            </a:xfrm>
            <a:prstGeom prst="rect">
              <a:avLst/>
            </a:prstGeom>
            <a:noFill/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22841" t="6714" r="15164" b="14461"/>
            <a:stretch/>
          </p:blipFill>
          <p:spPr>
            <a:xfrm>
              <a:off x="5562600" y="4594868"/>
              <a:ext cx="1592504" cy="2263132"/>
            </a:xfrm>
            <a:prstGeom prst="rect">
              <a:avLst/>
            </a:prstGeom>
            <a:noFill/>
          </p:spPr>
        </p:pic>
        <p:pic>
          <p:nvPicPr>
            <p:cNvPr id="7" name="Picture 7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22841" t="6713" r="15164" b="14460"/>
            <a:stretch/>
          </p:blipFill>
          <p:spPr bwMode="auto">
            <a:xfrm>
              <a:off x="3810000" y="4594811"/>
              <a:ext cx="1592504" cy="22631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30264" y="6367046"/>
                <a:ext cx="13085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2×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𝑃𝐶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264" y="6367046"/>
                <a:ext cx="1308536" cy="338554"/>
              </a:xfrm>
              <a:prstGeom prst="rect">
                <a:avLst/>
              </a:prstGeom>
              <a:blipFill>
                <a:blip r:embed="rId6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149664" y="6367046"/>
                <a:ext cx="13085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2×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𝑃𝐶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64" y="6367046"/>
                <a:ext cx="1308536" cy="338554"/>
              </a:xfrm>
              <a:prstGeom prst="rect">
                <a:avLst/>
              </a:prstGeom>
              <a:blipFill>
                <a:blip r:embed="rId7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24000" y="6367046"/>
                <a:ext cx="13085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2×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𝑃𝐶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6367046"/>
                <a:ext cx="1308536" cy="338554"/>
              </a:xfrm>
              <a:prstGeom prst="rect">
                <a:avLst/>
              </a:prstGeom>
              <a:blipFill>
                <a:blip r:embed="rId8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900744" y="2590800"/>
            <a:ext cx="8182316" cy="461665"/>
            <a:chOff x="900744" y="2590800"/>
            <a:chExt cx="8182316" cy="461665"/>
          </a:xfrm>
        </p:grpSpPr>
        <p:sp>
          <p:nvSpPr>
            <p:cNvPr id="2" name="TextBox 1"/>
            <p:cNvSpPr txBox="1"/>
            <p:nvPr/>
          </p:nvSpPr>
          <p:spPr>
            <a:xfrm>
              <a:off x="900744" y="2590800"/>
              <a:ext cx="25282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Mode 1: Rectum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33800" y="2590800"/>
              <a:ext cx="25746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Mode 2: Twisting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53200" y="2590800"/>
              <a:ext cx="25298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Mode 3: Bladder 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30682" y="786825"/>
            <a:ext cx="8232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Note: Different Display of Modes of Variation</a:t>
            </a:r>
          </a:p>
        </p:txBody>
      </p:sp>
    </p:spTree>
    <p:extLst>
      <p:ext uri="{BB962C8B-B14F-4D97-AF65-F5344CB8AC3E}">
        <p14:creationId xmlns:p14="http://schemas.microsoft.com/office/powerpoint/2010/main" val="383977669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4"/>
            </a:pPr>
            <a:r>
              <a:rPr lang="en-US" dirty="0"/>
              <a:t>Tree Structured Data Objects</a:t>
            </a:r>
          </a:p>
          <a:p>
            <a:pPr marL="0" indent="0" eaLnBrk="1" hangingPunct="1">
              <a:buNone/>
            </a:pPr>
            <a:r>
              <a:rPr lang="en-US" dirty="0"/>
              <a:t>Brain Artery Data,  </a:t>
            </a:r>
          </a:p>
          <a:p>
            <a:pPr marL="0" indent="0" eaLnBrk="1" hangingPunct="1">
              <a:buNone/>
            </a:pPr>
            <a:r>
              <a:rPr lang="en-US" dirty="0"/>
              <a:t>	Analyze Sample of n=100</a:t>
            </a:r>
          </a:p>
          <a:p>
            <a:pPr marL="0" indent="0" eaLnBrk="1" hangingPunct="1">
              <a:buNone/>
            </a:pPr>
            <a:r>
              <a:rPr lang="en-US" dirty="0"/>
              <a:t>Average?       Variation About Average???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57200" y="4640262"/>
            <a:ext cx="8393113" cy="1531938"/>
            <a:chOff x="457200" y="1524000"/>
            <a:chExt cx="8393113" cy="153193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677" t="17647" r="56175" b="41176"/>
            <a:stretch>
              <a:fillRect/>
            </a:stretch>
          </p:blipFill>
          <p:spPr bwMode="auto">
            <a:xfrm>
              <a:off x="457200" y="1524000"/>
              <a:ext cx="2068513" cy="14398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1677" t="17647" r="56175" b="41176"/>
            <a:stretch>
              <a:fillRect/>
            </a:stretch>
          </p:blipFill>
          <p:spPr bwMode="auto">
            <a:xfrm>
              <a:off x="3048000" y="1524000"/>
              <a:ext cx="2068513" cy="14398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>
              <a:off x="5257800" y="2286000"/>
              <a:ext cx="1284288" cy="769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>
                  <a:solidFill>
                    <a:srgbClr val="000000"/>
                  </a:solidFill>
                  <a:cs typeface="Arial" charset="0"/>
                </a:rPr>
                <a:t>, ... ,</a:t>
              </a:r>
            </a:p>
          </p:txBody>
        </p:sp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l="1677" t="17647" r="56175" b="41176"/>
            <a:stretch>
              <a:fillRect/>
            </a:stretch>
          </p:blipFill>
          <p:spPr bwMode="auto">
            <a:xfrm>
              <a:off x="6781800" y="1524000"/>
              <a:ext cx="2068513" cy="14398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2590800" y="2286000"/>
              <a:ext cx="341313" cy="769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 dirty="0">
                  <a:solidFill>
                    <a:srgbClr val="000000"/>
                  </a:solidFill>
                  <a:cs typeface="Arial" charset="0"/>
                </a:rPr>
                <a:t>,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438400" y="3834825"/>
            <a:ext cx="4253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Modes of Variation???</a:t>
            </a:r>
          </a:p>
        </p:txBody>
      </p:sp>
    </p:spTree>
    <p:extLst>
      <p:ext uri="{BB962C8B-B14F-4D97-AF65-F5344CB8AC3E}">
        <p14:creationId xmlns:p14="http://schemas.microsoft.com/office/powerpoint/2010/main" val="34401636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5"/>
            </a:pPr>
            <a:r>
              <a:rPr lang="en-US" dirty="0"/>
              <a:t>Sounds 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/>
              <a:t>as Data 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/>
              <a:t>Objects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/>
              <a:t>Analysis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/>
              <a:t>Of Dialects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70" y="990600"/>
            <a:ext cx="406033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7164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 typeface="+mj-lt"/>
              <a:buAutoNum type="arabicPeriod" startAt="5"/>
            </a:pPr>
            <a:r>
              <a:rPr lang="en-US" dirty="0"/>
              <a:t>Faces as Data Objects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endParaRPr lang="en-US" dirty="0"/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/>
              <a:t>Classify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/>
              <a:t>Males vs.</a:t>
            </a:r>
          </a:p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/>
              <a:t>Females</a:t>
            </a:r>
          </a:p>
        </p:txBody>
      </p:sp>
      <p:pic>
        <p:nvPicPr>
          <p:cNvPr id="2" name="DWD_RprojMovi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71800" y="21336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979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50000"/>
              </a:lnSpc>
              <a:buFont typeface="+mj-lt"/>
              <a:buAutoNum type="arabicPeriod" startAt="6"/>
            </a:pPr>
            <a:r>
              <a:rPr lang="en-US" dirty="0"/>
              <a:t>Functional Magnetic Resonance Imaging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/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/>
          </a:p>
        </p:txBody>
      </p:sp>
      <p:pic>
        <p:nvPicPr>
          <p:cNvPr id="5" name="Picture 2" descr="http://fmri.ucsd.edu/images/BOLDSig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85948"/>
            <a:ext cx="6629400" cy="497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1752600"/>
            <a:ext cx="1947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3-d Maps of</a:t>
            </a:r>
          </a:p>
          <a:p>
            <a:r>
              <a:rPr lang="en-US" sz="2400" dirty="0"/>
              <a:t>Brain Activity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2743200"/>
            <a:ext cx="16039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Collected</a:t>
            </a:r>
          </a:p>
          <a:p>
            <a:r>
              <a:rPr lang="en-US" sz="2400" dirty="0"/>
              <a:t>Over Time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4110335"/>
            <a:ext cx="2135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Data Objects?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4800" y="3505200"/>
            <a:ext cx="6553200" cy="2050197"/>
            <a:chOff x="304800" y="3505200"/>
            <a:chExt cx="6553200" cy="2050197"/>
          </a:xfrm>
        </p:grpSpPr>
        <p:sp>
          <p:nvSpPr>
            <p:cNvPr id="9" name="TextBox 8"/>
            <p:cNvSpPr txBox="1"/>
            <p:nvPr/>
          </p:nvSpPr>
          <p:spPr>
            <a:xfrm>
              <a:off x="304800" y="4724400"/>
              <a:ext cx="18614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Heat Map at</a:t>
              </a:r>
            </a:p>
            <a:p>
              <a:r>
                <a:rPr lang="en-US" sz="2400" dirty="0"/>
                <a:t>One Time?</a:t>
              </a:r>
            </a:p>
          </p:txBody>
        </p:sp>
        <p:cxnSp>
          <p:nvCxnSpPr>
            <p:cNvPr id="11" name="Straight Arrow Connector 10"/>
            <p:cNvCxnSpPr>
              <a:stCxn id="9" idx="3"/>
            </p:cNvCxnSpPr>
            <p:nvPr/>
          </p:nvCxnSpPr>
          <p:spPr>
            <a:xfrm flipV="1">
              <a:off x="2166207" y="3505200"/>
              <a:ext cx="4691793" cy="163469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304800" y="5410200"/>
            <a:ext cx="5105400" cy="1143000"/>
            <a:chOff x="304800" y="5410200"/>
            <a:chExt cx="5105400" cy="1143000"/>
          </a:xfrm>
        </p:grpSpPr>
        <p:sp>
          <p:nvSpPr>
            <p:cNvPr id="10" name="TextBox 9"/>
            <p:cNvSpPr txBox="1"/>
            <p:nvPr/>
          </p:nvSpPr>
          <p:spPr>
            <a:xfrm>
              <a:off x="304800" y="5722203"/>
              <a:ext cx="218842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Time Series at</a:t>
              </a:r>
            </a:p>
            <a:p>
              <a:r>
                <a:rPr lang="en-US" sz="2400" dirty="0"/>
                <a:t>One Location?</a:t>
              </a:r>
            </a:p>
          </p:txBody>
        </p:sp>
        <p:cxnSp>
          <p:nvCxnSpPr>
            <p:cNvPr id="14" name="Straight Arrow Connector 13"/>
            <p:cNvCxnSpPr>
              <a:stCxn id="10" idx="3"/>
            </p:cNvCxnSpPr>
            <p:nvPr/>
          </p:nvCxnSpPr>
          <p:spPr>
            <a:xfrm flipV="1">
              <a:off x="2493220" y="5410200"/>
              <a:ext cx="2916980" cy="7275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791754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Three Major Phases of OODA: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7030A0"/>
                </a:solidFill>
              </a:rPr>
              <a:t>I.    Object Definition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7030A0"/>
                </a:solidFill>
              </a:rPr>
              <a:t>“What are the Data Objects?”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571500" indent="-571500" eaLnBrk="1" hangingPunct="1">
              <a:buAutoNum type="romanUcPeriod" startAt="2"/>
            </a:pPr>
            <a:r>
              <a:rPr lang="en-US" dirty="0">
                <a:solidFill>
                  <a:srgbClr val="00B050"/>
                </a:solidFill>
              </a:rPr>
              <a:t>Exploratory Analysis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00B050"/>
                </a:solidFill>
              </a:rPr>
              <a:t>“What Is Data Structure / Drivers?”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dirty="0">
                <a:solidFill>
                  <a:srgbClr val="C00000"/>
                </a:solidFill>
              </a:rPr>
              <a:t>III.  Confirmatory Analysis / Validation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C00000"/>
                </a:solidFill>
              </a:rPr>
              <a:t>Is it Really There (vs. Noise Artifact)?</a:t>
            </a:r>
          </a:p>
        </p:txBody>
      </p:sp>
    </p:spTree>
    <p:extLst>
      <p:ext uri="{BB962C8B-B14F-4D97-AF65-F5344CB8AC3E}">
        <p14:creationId xmlns:p14="http://schemas.microsoft.com/office/powerpoint/2010/main" val="34003299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990600"/>
                <a:ext cx="8305800" cy="558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>
                    <a:solidFill>
                      <a:srgbClr val="000000"/>
                    </a:solidFill>
                  </a:rPr>
                  <a:t>Convenient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Organizational Structure:    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Data Matrix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𝑑𝑛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Convention Here: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Columns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are Data Objects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(Indexed by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𝑗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=1,⋯,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𝑛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)</a:t>
                </a: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990600"/>
                <a:ext cx="8305800" cy="5581784"/>
              </a:xfrm>
              <a:prstGeom prst="rect">
                <a:avLst/>
              </a:prstGeom>
              <a:blipFill>
                <a:blip r:embed="rId3"/>
                <a:stretch>
                  <a:fillRect l="-1909" t="-1421" b="-262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733800" y="2895600"/>
            <a:ext cx="1752600" cy="1524000"/>
            <a:chOff x="3733800" y="2895600"/>
            <a:chExt cx="1752600" cy="15240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3733800" y="2895600"/>
              <a:ext cx="0" cy="1524000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486400" y="2895600"/>
              <a:ext cx="0" cy="1524000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211024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990600"/>
                <a:ext cx="8305800" cy="558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>
                    <a:solidFill>
                      <a:srgbClr val="000000"/>
                    </a:solidFill>
                  </a:rPr>
                  <a:t>Convenient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Organizational Structure:    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Data Matrix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Wingdings" pitchFamily="2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Wingdings" pitchFamily="2" charset="2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𝑑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Wingdings" pitchFamily="2" charset="2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Wingdings" pitchFamily="2" charset="2"/>
                                      </a:rPr>
                                      <m:t>𝑑𝑛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Terminology: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Numbers in Rows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are called “Traits”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(Indexed by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𝑖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=1,⋯,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𝑑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)</a:t>
                </a:r>
              </a:p>
            </p:txBody>
          </p:sp>
        </mc:Choice>
        <mc:Fallback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990600"/>
                <a:ext cx="8305800" cy="5581784"/>
              </a:xfrm>
              <a:prstGeom prst="rect">
                <a:avLst/>
              </a:prstGeom>
              <a:blipFill>
                <a:blip r:embed="rId3"/>
                <a:stretch>
                  <a:fillRect l="-1909" t="-1421" b="-262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3200400" y="3200400"/>
            <a:ext cx="2971800" cy="914400"/>
            <a:chOff x="3200400" y="3200400"/>
            <a:chExt cx="2971800" cy="9144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200400" y="3200400"/>
              <a:ext cx="2971800" cy="0"/>
            </a:xfrm>
            <a:prstGeom prst="line">
              <a:avLst/>
            </a:prstGeom>
            <a:ln w="762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200400" y="4114800"/>
              <a:ext cx="2971800" cy="0"/>
            </a:xfrm>
            <a:prstGeom prst="line">
              <a:avLst/>
            </a:prstGeom>
            <a:ln w="762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B42E9F-4B05-4461-A733-EF3E0E711C4A}"/>
              </a:ext>
            </a:extLst>
          </p:cNvPr>
          <p:cNvGrpSpPr/>
          <p:nvPr/>
        </p:nvGrpSpPr>
        <p:grpSpPr>
          <a:xfrm>
            <a:off x="6400800" y="3200400"/>
            <a:ext cx="2287357" cy="2047875"/>
            <a:chOff x="6400800" y="3200400"/>
            <a:chExt cx="2287357" cy="204787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5596770-001D-48E1-962D-6C2D1D38DC72}"/>
                </a:ext>
              </a:extLst>
            </p:cNvPr>
            <p:cNvSpPr txBox="1"/>
            <p:nvPr/>
          </p:nvSpPr>
          <p:spPr>
            <a:xfrm>
              <a:off x="6400800" y="3200400"/>
              <a:ext cx="22873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00FF"/>
                  </a:solidFill>
                </a:rPr>
                <a:t>Note: Post-Text</a:t>
              </a:r>
            </a:p>
            <a:p>
              <a:pPr algn="ctr"/>
              <a:r>
                <a:rPr lang="en-US" sz="2400" dirty="0">
                  <a:solidFill>
                    <a:srgbClr val="0000FF"/>
                  </a:solidFill>
                </a:rPr>
                <a:t>Terminology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B20928C7-47C3-452F-B2F7-BE108079EB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77100" y="4038600"/>
              <a:ext cx="266700" cy="1209675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F85D184-8936-4233-95A0-8592694F9C9A}"/>
              </a:ext>
            </a:extLst>
          </p:cNvPr>
          <p:cNvSpPr txBox="1"/>
          <p:nvPr/>
        </p:nvSpPr>
        <p:spPr>
          <a:xfrm>
            <a:off x="5105400" y="2433935"/>
            <a:ext cx="393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OODA Continually Evolving</a:t>
            </a:r>
          </a:p>
        </p:txBody>
      </p:sp>
    </p:spTree>
    <p:extLst>
      <p:ext uri="{BB962C8B-B14F-4D97-AF65-F5344CB8AC3E}">
        <p14:creationId xmlns:p14="http://schemas.microsoft.com/office/powerpoint/2010/main" val="23880910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Administrative Info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/>
              <a:t>Details on Course Web Page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1400" dirty="0"/>
              <a:t>https://marron.web.unc.edu/course-home-page-stor-881-object-oriented-data-analysis-spring-2022/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Or access from Sakai page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Or: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Google:   “Marrons teaching material”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Choose This Course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8305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Common Synonyms: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3509383"/>
                  </p:ext>
                </p:extLst>
              </p:nvPr>
            </p:nvGraphicFramePr>
            <p:xfrm>
              <a:off x="762000" y="1905000"/>
              <a:ext cx="7616726" cy="41757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904999">
                      <a:extLst>
                        <a:ext uri="{9D8B030D-6E8A-4147-A177-3AD203B41FA5}">
                          <a16:colId xmlns:a16="http://schemas.microsoft.com/office/drawing/2014/main" val="613624059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3209171355"/>
                        </a:ext>
                      </a:extLst>
                    </a:gridCol>
                    <a:gridCol w="3882927">
                      <a:extLst>
                        <a:ext uri="{9D8B030D-6E8A-4147-A177-3AD203B41FA5}">
                          <a16:colId xmlns:a16="http://schemas.microsoft.com/office/drawing/2014/main" val="17737045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chemeClr val="accent4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4"/>
                              </a:solidFill>
                            </a:rPr>
                            <a:t>Number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4"/>
                              </a:solidFill>
                            </a:rPr>
                            <a:t>Synonyms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778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solidFill>
                                <a:schemeClr val="accent4"/>
                              </a:solidFill>
                            </a:rPr>
                            <a:t>Data</a:t>
                          </a:r>
                        </a:p>
                        <a:p>
                          <a:r>
                            <a:rPr lang="en-US" sz="3200" dirty="0">
                              <a:solidFill>
                                <a:schemeClr val="accent4"/>
                              </a:solidFill>
                            </a:rPr>
                            <a:t>Objects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accent4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solidFill>
                                <a:srgbClr val="FF0000"/>
                              </a:solidFill>
                            </a:rPr>
                            <a:t>Observations,</a:t>
                          </a:r>
                        </a:p>
                        <a:p>
                          <a:r>
                            <a:rPr lang="en-US" sz="3200" dirty="0">
                              <a:solidFill>
                                <a:srgbClr val="FF0000"/>
                              </a:solidFill>
                            </a:rPr>
                            <a:t>Individuals,</a:t>
                          </a:r>
                        </a:p>
                        <a:p>
                          <a:r>
                            <a:rPr lang="en-US" sz="3200" dirty="0">
                              <a:solidFill>
                                <a:srgbClr val="FF0000"/>
                              </a:solidFill>
                            </a:rPr>
                            <a:t>Sample Elements,</a:t>
                          </a:r>
                        </a:p>
                        <a:p>
                          <a:r>
                            <a:rPr lang="en-US" sz="3200" dirty="0">
                              <a:solidFill>
                                <a:srgbClr val="FF0000"/>
                              </a:solidFill>
                            </a:rPr>
                            <a:t>Biological Samples,</a:t>
                          </a:r>
                        </a:p>
                        <a:p>
                          <a:r>
                            <a:rPr lang="en-US" sz="3200" dirty="0">
                              <a:solidFill>
                                <a:srgbClr val="FF0000"/>
                              </a:solidFill>
                            </a:rPr>
                            <a:t>Experimental</a:t>
                          </a:r>
                          <a:r>
                            <a:rPr lang="en-US" sz="3200" baseline="0" dirty="0">
                              <a:solidFill>
                                <a:srgbClr val="FF0000"/>
                              </a:solidFill>
                            </a:rPr>
                            <a:t> Units</a:t>
                          </a:r>
                          <a:endParaRPr lang="en-US" sz="32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74185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solidFill>
                                <a:schemeClr val="accent4"/>
                              </a:solidFill>
                            </a:rPr>
                            <a:t>Traits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accent4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solidFill>
                                <a:srgbClr val="00B050"/>
                              </a:solidFill>
                            </a:rPr>
                            <a:t>Variables, Features</a:t>
                          </a:r>
                        </a:p>
                        <a:p>
                          <a:r>
                            <a:rPr lang="en-US" sz="3200" dirty="0">
                              <a:solidFill>
                                <a:srgbClr val="00B050"/>
                              </a:solidFill>
                            </a:rPr>
                            <a:t>Descriptors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4929605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3509383"/>
                  </p:ext>
                </p:extLst>
              </p:nvPr>
            </p:nvGraphicFramePr>
            <p:xfrm>
              <a:off x="762000" y="1905000"/>
              <a:ext cx="7616726" cy="41757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904999">
                      <a:extLst>
                        <a:ext uri="{9D8B030D-6E8A-4147-A177-3AD203B41FA5}">
                          <a16:colId xmlns:a16="http://schemas.microsoft.com/office/drawing/2014/main" val="613624059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3209171355"/>
                        </a:ext>
                      </a:extLst>
                    </a:gridCol>
                    <a:gridCol w="3882927">
                      <a:extLst>
                        <a:ext uri="{9D8B030D-6E8A-4147-A177-3AD203B41FA5}">
                          <a16:colId xmlns:a16="http://schemas.microsoft.com/office/drawing/2014/main" val="1773704534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sz="3200" dirty="0">
                            <a:solidFill>
                              <a:schemeClr val="accent4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4"/>
                              </a:solidFill>
                            </a:rPr>
                            <a:t>Number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4"/>
                              </a:solidFill>
                            </a:rPr>
                            <a:t>Synonyms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7780006"/>
                      </a:ext>
                    </a:extLst>
                  </a:tr>
                  <a:tr h="2529840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solidFill>
                                <a:schemeClr val="accent4"/>
                              </a:solidFill>
                            </a:rPr>
                            <a:t>Data</a:t>
                          </a:r>
                        </a:p>
                        <a:p>
                          <a:r>
                            <a:rPr lang="en-US" sz="3200" dirty="0">
                              <a:solidFill>
                                <a:schemeClr val="accent4"/>
                              </a:solidFill>
                            </a:rPr>
                            <a:t>Objects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5000" t="-25721" r="-213000" b="-497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solidFill>
                                <a:srgbClr val="FF0000"/>
                              </a:solidFill>
                            </a:rPr>
                            <a:t>Observations,</a:t>
                          </a:r>
                        </a:p>
                        <a:p>
                          <a:r>
                            <a:rPr lang="en-US" sz="3200" dirty="0">
                              <a:solidFill>
                                <a:srgbClr val="FF0000"/>
                              </a:solidFill>
                            </a:rPr>
                            <a:t>Individuals,</a:t>
                          </a:r>
                        </a:p>
                        <a:p>
                          <a:r>
                            <a:rPr lang="en-US" sz="3200" dirty="0">
                              <a:solidFill>
                                <a:srgbClr val="FF0000"/>
                              </a:solidFill>
                            </a:rPr>
                            <a:t>Sample Elements,</a:t>
                          </a:r>
                        </a:p>
                        <a:p>
                          <a:r>
                            <a:rPr lang="en-US" sz="3200" dirty="0">
                              <a:solidFill>
                                <a:srgbClr val="FF0000"/>
                              </a:solidFill>
                            </a:rPr>
                            <a:t>Biological Samples,</a:t>
                          </a:r>
                        </a:p>
                        <a:p>
                          <a:r>
                            <a:rPr lang="en-US" sz="3200" dirty="0">
                              <a:solidFill>
                                <a:srgbClr val="FF0000"/>
                              </a:solidFill>
                            </a:rPr>
                            <a:t>Experimental</a:t>
                          </a:r>
                          <a:r>
                            <a:rPr lang="en-US" sz="3200" baseline="0" dirty="0">
                              <a:solidFill>
                                <a:srgbClr val="FF0000"/>
                              </a:solidFill>
                            </a:rPr>
                            <a:t> Units</a:t>
                          </a:r>
                          <a:endParaRPr lang="en-US" sz="32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7418535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solidFill>
                                <a:schemeClr val="accent4"/>
                              </a:solidFill>
                            </a:rPr>
                            <a:t>Traits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5000" t="-298857" r="-213000" b="-18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solidFill>
                                <a:srgbClr val="00B050"/>
                              </a:solidFill>
                            </a:rPr>
                            <a:t>Variables, Features</a:t>
                          </a:r>
                        </a:p>
                        <a:p>
                          <a:r>
                            <a:rPr lang="en-US" sz="3200" dirty="0">
                              <a:solidFill>
                                <a:srgbClr val="00B050"/>
                              </a:solidFill>
                            </a:rPr>
                            <a:t>Descriptors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4929605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6394882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Three Major Phases of OODA: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7030A0"/>
                </a:solidFill>
              </a:rPr>
              <a:t>I.    Object Definition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7030A0"/>
                </a:solidFill>
              </a:rPr>
              <a:t>“What are the Data Objects?”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571500" indent="-571500" eaLnBrk="1" hangingPunct="1">
              <a:buAutoNum type="romanUcPeriod" startAt="2"/>
            </a:pPr>
            <a:r>
              <a:rPr lang="en-US" dirty="0">
                <a:solidFill>
                  <a:srgbClr val="00B050"/>
                </a:solidFill>
              </a:rPr>
              <a:t>Exploratory Analysis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00B050"/>
                </a:solidFill>
              </a:rPr>
              <a:t>“What Is Data Structure / Drivers?”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dirty="0">
                <a:solidFill>
                  <a:srgbClr val="C00000"/>
                </a:solidFill>
              </a:rPr>
              <a:t>III.  Confirmatory Analysis / Validation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C00000"/>
                </a:solidFill>
              </a:rPr>
              <a:t>Is it Really There (vs. Noise Artifact)?</a:t>
            </a:r>
          </a:p>
        </p:txBody>
      </p:sp>
    </p:spTree>
    <p:extLst>
      <p:ext uri="{BB962C8B-B14F-4D97-AF65-F5344CB8AC3E}">
        <p14:creationId xmlns:p14="http://schemas.microsoft.com/office/powerpoint/2010/main" val="126725025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Three Major Phases of OODA: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571500" indent="-571500" eaLnBrk="1" hangingPunct="1">
              <a:buAutoNum type="romanUcPeriod" startAt="2"/>
            </a:pPr>
            <a:r>
              <a:rPr lang="en-US" dirty="0">
                <a:solidFill>
                  <a:srgbClr val="00B050"/>
                </a:solidFill>
              </a:rPr>
              <a:t>Exploratory Analysis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00B050"/>
                </a:solidFill>
              </a:rPr>
              <a:t>“What Is Data Structure / Drivers?”</a:t>
            </a:r>
          </a:p>
          <a:p>
            <a:pPr marL="0" indent="0" algn="ctr" eaLnBrk="1" hangingPunct="1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 algn="ctr" eaLnBrk="1" hangingPunct="1">
              <a:buNone/>
            </a:pPr>
            <a:endParaRPr lang="en-US" dirty="0"/>
          </a:p>
          <a:p>
            <a:pPr marL="0" indent="0" algn="ctr" eaLnBrk="1" hangingPunct="1">
              <a:buNone/>
            </a:pPr>
            <a:r>
              <a:rPr lang="en-US" dirty="0"/>
              <a:t>Important Aspect:</a:t>
            </a:r>
          </a:p>
          <a:p>
            <a:pPr marL="0" indent="0" algn="ctr" eaLnBrk="1" hangingPunct="1">
              <a:buNone/>
            </a:pPr>
            <a:r>
              <a:rPr lang="en-US" dirty="0"/>
              <a:t>Data Visualization</a:t>
            </a:r>
          </a:p>
          <a:p>
            <a:pPr marL="0" indent="0" algn="ctr" eaLnBrk="1" hangingPunct="1">
              <a:buNone/>
            </a:pPr>
            <a:r>
              <a:rPr lang="en-US" dirty="0"/>
              <a:t>(Look at Simple Examples)</a:t>
            </a:r>
          </a:p>
        </p:txBody>
      </p:sp>
    </p:spTree>
    <p:extLst>
      <p:ext uri="{BB962C8B-B14F-4D97-AF65-F5344CB8AC3E}">
        <p14:creationId xmlns:p14="http://schemas.microsoft.com/office/powerpoint/2010/main" val="228700840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/>
              <a:t>Visualization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143000"/>
                <a:ext cx="8229600" cy="5410200"/>
              </a:xfrm>
            </p:spPr>
            <p:txBody>
              <a:bodyPr/>
              <a:lstStyle/>
              <a:p>
                <a:pPr eaLnBrk="1" hangingPunct="1">
                  <a:lnSpc>
                    <a:spcPct val="160000"/>
                  </a:lnSpc>
                </a:pPr>
                <a:r>
                  <a:rPr lang="en-US" dirty="0"/>
                  <a:t>How do we look at data?</a:t>
                </a:r>
              </a:p>
              <a:p>
                <a:pPr eaLnBrk="1" hangingPunct="1">
                  <a:lnSpc>
                    <a:spcPct val="160000"/>
                  </a:lnSpc>
                </a:pPr>
                <a:r>
                  <a:rPr lang="en-US" dirty="0"/>
                  <a:t>Start with data objects in Euclidean Space,</a:t>
                </a:r>
              </a:p>
              <a:p>
                <a:pPr marL="0" indent="0" eaLnBrk="1" hangingPunct="1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ℝ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eaLnBrk="1" hangingPunct="1">
                  <a:lnSpc>
                    <a:spcPct val="160000"/>
                  </a:lnSpc>
                </a:pPr>
                <a:r>
                  <a:rPr lang="en-US" dirty="0"/>
                  <a:t>Will later study other spaces</a:t>
                </a: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143000"/>
                <a:ext cx="8229600" cy="5410200"/>
              </a:xfrm>
              <a:blipFill>
                <a:blip r:embed="rId3"/>
                <a:stretch>
                  <a:fillRect l="-1704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86392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Visualization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554115"/>
            <a:ext cx="4038600" cy="4525963"/>
          </a:xfrm>
        </p:spPr>
        <p:txBody>
          <a:bodyPr/>
          <a:lstStyle/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sz="2800" dirty="0"/>
              <a:t>How do we look at Euclidean data?</a:t>
            </a:r>
          </a:p>
          <a:p>
            <a:pPr eaLnBrk="1" hangingPunct="1">
              <a:lnSpc>
                <a:spcPct val="160000"/>
              </a:lnSpc>
            </a:pPr>
            <a:r>
              <a:rPr lang="en-US" sz="2800" dirty="0"/>
              <a:t>1-d:  histograms, etc.</a:t>
            </a:r>
          </a:p>
          <a:p>
            <a:pPr eaLnBrk="1" hangingPunct="1">
              <a:lnSpc>
                <a:spcPct val="160000"/>
              </a:lnSpc>
            </a:pPr>
            <a:r>
              <a:rPr lang="en-US" sz="2800" dirty="0"/>
              <a:t>2-d:  scatterplots</a:t>
            </a:r>
          </a:p>
          <a:p>
            <a:pPr eaLnBrk="1" hangingPunct="1">
              <a:lnSpc>
                <a:spcPct val="160000"/>
              </a:lnSpc>
            </a:pPr>
            <a:r>
              <a:rPr lang="en-US" sz="2800" dirty="0"/>
              <a:t>3-d:  spinning point clouds</a:t>
            </a:r>
          </a:p>
        </p:txBody>
      </p:sp>
      <p:pic>
        <p:nvPicPr>
          <p:cNvPr id="4" name="HierArchEG1d0p2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00" y="2117678"/>
            <a:ext cx="5334000" cy="3962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Visualization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dirty="0"/>
              <a:t>How do we look at Euclidean data?</a:t>
            </a:r>
          </a:p>
          <a:p>
            <a:pPr eaLnBrk="1" hangingPunct="1">
              <a:lnSpc>
                <a:spcPct val="160000"/>
              </a:lnSpc>
            </a:pPr>
            <a:r>
              <a:rPr lang="en-US" dirty="0"/>
              <a:t>Higher Dimensions?</a:t>
            </a:r>
          </a:p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dirty="0"/>
              <a:t>Workhorse Idea:    Projections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Projection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00200"/>
                <a:ext cx="8153400" cy="4525963"/>
              </a:xfrm>
            </p:spPr>
            <p:txBody>
              <a:bodyPr/>
              <a:lstStyle/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u="sng" dirty="0"/>
                  <a:t>General Definition </a:t>
                </a:r>
                <a:r>
                  <a:rPr lang="en-US" dirty="0"/>
                  <a:t>(in a metric space):</a:t>
                </a:r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/>
                  <a:t>Given a point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and a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,              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rgbClr val="0000FF"/>
                        </a:solidFill>
                        <a:latin typeface="Cambria Math"/>
                      </a:rPr>
                      <m:t>𝑆</m:t>
                    </m:r>
                  </m:oMath>
                </a14:m>
                <a:endParaRPr lang="en-US" sz="5400" dirty="0"/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/>
                  <a:t>The </a:t>
                </a:r>
                <a:r>
                  <a:rPr lang="en-US" i="1" dirty="0">
                    <a:solidFill>
                      <a:srgbClr val="FF0000"/>
                    </a:solidFill>
                  </a:rPr>
                  <a:t>Projection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onto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is:</a:t>
                </a:r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/>
                  <a:t>    the </a:t>
                </a:r>
                <a:r>
                  <a:rPr lang="en-US" u="sng" dirty="0"/>
                  <a:t>closest</a:t>
                </a:r>
                <a:r>
                  <a:rPr lang="en-US" dirty="0"/>
                  <a:t> point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/>
                  <a:t>                                              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US" sz="4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1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00200"/>
                <a:ext cx="8153400" cy="4525963"/>
              </a:xfrm>
              <a:blipFill rotWithShape="1">
                <a:blip r:embed="rId3"/>
                <a:stretch>
                  <a:fillRect l="-1868" b="-10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6553200" y="2895600"/>
            <a:ext cx="2133600" cy="3429000"/>
          </a:xfrm>
          <a:prstGeom prst="line">
            <a:avLst/>
          </a:prstGeom>
          <a:ln w="1270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6248400" y="5257800"/>
            <a:ext cx="1905000" cy="1219200"/>
            <a:chOff x="6248400" y="5257800"/>
            <a:chExt cx="1905000" cy="121920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6248400" y="5334000"/>
              <a:ext cx="1752600" cy="11430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8001000" y="5257800"/>
              <a:ext cx="152400" cy="152400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91913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dirty="0">
                <a:ea typeface="Gulim" pitchFamily="34" charset="-127"/>
              </a:rPr>
              <a:t>Illustration of Multivariate View: Raw Data</a:t>
            </a: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368425"/>
            <a:ext cx="7772400" cy="5489575"/>
          </a:xfr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dirty="0">
                <a:ea typeface="Gulim" pitchFamily="34" charset="-127"/>
              </a:rPr>
              <a:t>Illustration of Multivariate View: Highlight One</a:t>
            </a:r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D5F20A-C127-4685-9647-FB68AEEE0933}"/>
                  </a:ext>
                </a:extLst>
              </p:cNvPr>
              <p:cNvSpPr txBox="1"/>
              <p:nvPr/>
            </p:nvSpPr>
            <p:spPr>
              <a:xfrm>
                <a:off x="6209240" y="2438400"/>
                <a:ext cx="1639360" cy="824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Think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D5F20A-C127-4685-9647-FB68AEEE0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240" y="2438400"/>
                <a:ext cx="1639360" cy="824200"/>
              </a:xfrm>
              <a:prstGeom prst="rect">
                <a:avLst/>
              </a:prstGeom>
              <a:blipFill>
                <a:blip r:embed="rId4"/>
                <a:stretch>
                  <a:fillRect l="-3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ko-KR" sz="2800" dirty="0">
                <a:ea typeface="Gulim" pitchFamily="34" charset="-127"/>
              </a:rPr>
              <a:t>Illustration of Multivariate View: Gene 1 </a:t>
            </a:r>
            <a:r>
              <a:rPr lang="en-US" altLang="ko-KR" sz="2800" dirty="0" err="1">
                <a:ea typeface="Gulim" pitchFamily="34" charset="-127"/>
              </a:rPr>
              <a:t>Express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endParaRPr lang="en-US" altLang="ko-KR" sz="2800" dirty="0">
              <a:ea typeface="Gulim" pitchFamily="34" charset="-127"/>
            </a:endParaRPr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0C352A4-3DD1-4EBF-811C-E71416DD9EED}"/>
                  </a:ext>
                </a:extLst>
              </p:cNvPr>
              <p:cNvSpPr txBox="1"/>
              <p:nvPr/>
            </p:nvSpPr>
            <p:spPr>
              <a:xfrm>
                <a:off x="6209240" y="2438400"/>
                <a:ext cx="6932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00FF00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0C352A4-3DD1-4EBF-811C-E71416DD9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240" y="2438400"/>
                <a:ext cx="69320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700D5"/>
            </a:gs>
            <a:gs pos="50000">
              <a:schemeClr val="bg1"/>
            </a:gs>
            <a:gs pos="100000">
              <a:srgbClr val="A700D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Current Sections in Textbook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Today: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Sections 3.1, 4.1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Next Class: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/>
              <a:t>Section 4.1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401303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dirty="0">
                <a:ea typeface="Gulim" pitchFamily="34" charset="-127"/>
              </a:rPr>
              <a:t>Illustration of Multivariate View: Gene 2 </a:t>
            </a:r>
            <a:r>
              <a:rPr lang="en-US" altLang="ko-KR" sz="2800" dirty="0" err="1">
                <a:ea typeface="Gulim" pitchFamily="34" charset="-127"/>
              </a:rPr>
              <a:t>Express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endParaRPr lang="en-US" altLang="ko-KR" sz="2800" dirty="0">
              <a:ea typeface="Gulim" pitchFamily="34" charset="-127"/>
            </a:endParaRPr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DEB9B11-4311-4C08-BF93-93AF76319E57}"/>
                  </a:ext>
                </a:extLst>
              </p:cNvPr>
              <p:cNvSpPr txBox="1"/>
              <p:nvPr/>
            </p:nvSpPr>
            <p:spPr>
              <a:xfrm>
                <a:off x="6209240" y="2438400"/>
                <a:ext cx="7026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DC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DC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DC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00FF00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DEB9B11-4311-4C08-BF93-93AF76319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240" y="2438400"/>
                <a:ext cx="70269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dirty="0">
                <a:ea typeface="Gulim" pitchFamily="34" charset="-127"/>
              </a:rPr>
              <a:t>Illustration of Multivariate View: Gene 3 </a:t>
            </a:r>
            <a:r>
              <a:rPr lang="en-US" altLang="ko-KR" sz="2800" dirty="0" err="1">
                <a:ea typeface="Gulim" pitchFamily="34" charset="-127"/>
              </a:rPr>
              <a:t>Express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endParaRPr lang="en-US" altLang="ko-KR" sz="2800" dirty="0">
              <a:ea typeface="Gulim" pitchFamily="34" charset="-127"/>
            </a:endParaRPr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0AB811F-985C-44BE-B377-BDF1E0E80E5F}"/>
                  </a:ext>
                </a:extLst>
              </p:cNvPr>
              <p:cNvSpPr txBox="1"/>
              <p:nvPr/>
            </p:nvSpPr>
            <p:spPr>
              <a:xfrm>
                <a:off x="6209240" y="2438400"/>
                <a:ext cx="7026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00FF00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0AB811F-985C-44BE-B377-BDF1E0E80E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240" y="2438400"/>
                <a:ext cx="70269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1-d Projection, X-axis</a:t>
            </a:r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X-Projection, 1-d view</a:t>
            </a: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" y="1370013"/>
            <a:ext cx="7786687" cy="5500687"/>
          </a:xfr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3AE7EE-3337-4169-9C2D-68E492381ACB}"/>
              </a:ext>
            </a:extLst>
          </p:cNvPr>
          <p:cNvSpPr txBox="1"/>
          <p:nvPr/>
        </p:nvSpPr>
        <p:spPr>
          <a:xfrm>
            <a:off x="2323299" y="5029200"/>
            <a:ext cx="4153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Will use this type of 1-d view 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</a:rPr>
              <a:t>a lot, so study carefully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X-Projection, 1-d view</a:t>
            </a: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313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5638800" y="2099101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 Coordinates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Are Projections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581400" y="2286000"/>
            <a:ext cx="2057400" cy="1447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520440" y="3779520"/>
            <a:ext cx="76200" cy="24688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4111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X-Projection, 1-d view</a:t>
            </a: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313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5638800" y="51816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 Coordinates Show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Order in Data Set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(or Random)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3581400" y="3810000"/>
            <a:ext cx="2057400" cy="1524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/>
        </p:nvCxnSpPr>
        <p:spPr>
          <a:xfrm flipH="1">
            <a:off x="1676400" y="3738563"/>
            <a:ext cx="1800225" cy="1047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8676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X-Projection, 1-d view</a:t>
            </a: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313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-17060" y="5657671"/>
            <a:ext cx="3750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Smooth histogram =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Kernel Density Estimate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057400" y="4572000"/>
            <a:ext cx="1447800" cy="1219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962400" y="6015335"/>
            <a:ext cx="3539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Will Study in Detail Later</a:t>
            </a:r>
          </a:p>
        </p:txBody>
      </p:sp>
    </p:spTree>
    <p:extLst>
      <p:ext uri="{BB962C8B-B14F-4D97-AF65-F5344CB8AC3E}">
        <p14:creationId xmlns:p14="http://schemas.microsoft.com/office/powerpoint/2010/main" val="156472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1-d Projection, Y-axis</a:t>
            </a:r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Y-Projection, 1-d view</a:t>
            </a:r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1-d Projection, Z-axis</a:t>
            </a:r>
          </a:p>
        </p:txBody>
      </p:sp>
      <p:pic>
        <p:nvPicPr>
          <p:cNvPr id="327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Course Context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/>
              <a:t>Currently Fashionable Topic:</a:t>
            </a:r>
          </a:p>
          <a:p>
            <a:pPr marL="0" indent="0" algn="ctr" eaLnBrk="1" hangingPunct="1">
              <a:buNone/>
            </a:pPr>
            <a:r>
              <a:rPr lang="en-US" sz="6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  Data  Science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Many Important Issues.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More Challenging (&amp; Important?):</a:t>
            </a:r>
          </a:p>
          <a:p>
            <a:pPr marL="0" lvl="0" indent="0" algn="ctr" eaLnBrk="1" hangingPunct="1">
              <a:buSzPct val="100000"/>
              <a:buNone/>
            </a:pPr>
            <a:r>
              <a:rPr lang="en-US" sz="9600" dirty="0">
                <a:solidFill>
                  <a:srgbClr val="000000"/>
                </a:solidFill>
                <a:latin typeface="Edwardian Script ITC" pitchFamily="66" charset="0"/>
              </a:rPr>
              <a:t>Complex Data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15184" y="1905000"/>
            <a:ext cx="274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     )</a:t>
            </a:r>
          </a:p>
        </p:txBody>
      </p:sp>
    </p:spTree>
    <p:extLst>
      <p:ext uri="{BB962C8B-B14F-4D97-AF65-F5344CB8AC3E}">
        <p14:creationId xmlns:p14="http://schemas.microsoft.com/office/powerpoint/2010/main" val="63104252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Z-Projection, 1-d view</a:t>
            </a:r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2-d </a:t>
            </a:r>
            <a:r>
              <a:rPr lang="en-US" altLang="ko-KR" sz="2800" dirty="0" err="1">
                <a:ea typeface="Gulim" pitchFamily="34" charset="-127"/>
              </a:rPr>
              <a:t>Proj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, XY-plane</a:t>
            </a:r>
          </a:p>
        </p:txBody>
      </p:sp>
      <p:pic>
        <p:nvPicPr>
          <p:cNvPr id="348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XY-</a:t>
            </a:r>
            <a:r>
              <a:rPr lang="en-US" altLang="ko-KR" sz="2800" dirty="0" err="1">
                <a:ea typeface="Gulim" pitchFamily="34" charset="-127"/>
              </a:rPr>
              <a:t>Proj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, 2-d view</a:t>
            </a:r>
          </a:p>
        </p:txBody>
      </p:sp>
      <p:pic>
        <p:nvPicPr>
          <p:cNvPr id="358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2-d </a:t>
            </a:r>
            <a:r>
              <a:rPr lang="en-US" altLang="ko-KR" sz="2800" dirty="0" err="1">
                <a:ea typeface="Gulim" pitchFamily="34" charset="-127"/>
              </a:rPr>
              <a:t>Proj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, XZ-plane</a:t>
            </a:r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XZ-</a:t>
            </a:r>
            <a:r>
              <a:rPr lang="en-US" altLang="ko-KR" sz="2800" dirty="0" err="1">
                <a:ea typeface="Gulim" pitchFamily="34" charset="-127"/>
              </a:rPr>
              <a:t>Proj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, 2-d view</a:t>
            </a:r>
          </a:p>
        </p:txBody>
      </p:sp>
      <p:pic>
        <p:nvPicPr>
          <p:cNvPr id="378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2-d </a:t>
            </a:r>
            <a:r>
              <a:rPr lang="en-US" altLang="ko-KR" sz="2800" dirty="0" err="1">
                <a:ea typeface="Gulim" pitchFamily="34" charset="-127"/>
              </a:rPr>
              <a:t>Proj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, YZ-plane</a:t>
            </a:r>
          </a:p>
        </p:txBody>
      </p:sp>
      <p:pic>
        <p:nvPicPr>
          <p:cNvPr id="389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YZ-</a:t>
            </a:r>
            <a:r>
              <a:rPr lang="en-US" altLang="ko-KR" sz="2800" dirty="0" err="1">
                <a:ea typeface="Gulim" pitchFamily="34" charset="-127"/>
              </a:rPr>
              <a:t>Proj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, 2-d view</a:t>
            </a:r>
          </a:p>
        </p:txBody>
      </p:sp>
      <p:pic>
        <p:nvPicPr>
          <p:cNvPr id="399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all 3 planes</a:t>
            </a:r>
          </a:p>
        </p:txBody>
      </p:sp>
      <p:pic>
        <p:nvPicPr>
          <p:cNvPr id="409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7239000" y="2971800"/>
            <a:ext cx="172733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Think: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Front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Top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Views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5943600" y="3276600"/>
            <a:ext cx="1447800" cy="4572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6324600" y="4038600"/>
            <a:ext cx="1066800" cy="2286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191000" y="4724400"/>
            <a:ext cx="3200400" cy="6858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Diagonal 1-d </a:t>
            </a:r>
            <a:r>
              <a:rPr lang="en-US" altLang="ko-KR" sz="2800" dirty="0" err="1">
                <a:ea typeface="Gulim" pitchFamily="34" charset="-127"/>
              </a:rPr>
              <a:t>proj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ns</a:t>
            </a:r>
            <a:endParaRPr lang="en-US" altLang="ko-KR" sz="2800" dirty="0">
              <a:ea typeface="Gulim" pitchFamily="34" charset="-127"/>
            </a:endParaRPr>
          </a:p>
        </p:txBody>
      </p:sp>
      <p:pic>
        <p:nvPicPr>
          <p:cNvPr id="419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Add off-diagonals</a:t>
            </a:r>
          </a:p>
        </p:txBody>
      </p:sp>
      <p:pic>
        <p:nvPicPr>
          <p:cNvPr id="430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/>
              <a:t>What is it?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/>
              <a:t>A </a:t>
            </a:r>
            <a:r>
              <a:rPr lang="en-US" i="1" dirty="0"/>
              <a:t>Sound-Bite</a:t>
            </a:r>
            <a:r>
              <a:rPr lang="en-US" dirty="0"/>
              <a:t> Explanation: 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dirty="0"/>
              <a:t>What is the “atom of the statistical analysis”?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Course:    Numbers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/>
              <a:t>Multivariate Analysis Course :    Vectors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/>
              <a:t>Functional Data Analysis:    Curves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/>
              <a:t>More generally:   </a:t>
            </a:r>
            <a:r>
              <a:rPr lang="en-US" dirty="0">
                <a:solidFill>
                  <a:srgbClr val="FF0000"/>
                </a:solidFill>
              </a:rPr>
              <a:t>Data Objects</a:t>
            </a:r>
          </a:p>
        </p:txBody>
      </p:sp>
    </p:spTree>
    <p:extLst>
      <p:ext uri="{BB962C8B-B14F-4D97-AF65-F5344CB8AC3E}">
        <p14:creationId xmlns:p14="http://schemas.microsoft.com/office/powerpoint/2010/main" val="251634648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Typical View</a:t>
            </a:r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Typical View</a:t>
            </a:r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228600" y="5715000"/>
            <a:ext cx="4057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 Linkage of Axes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676400" y="3124200"/>
            <a:ext cx="1524000" cy="0"/>
          </a:xfrm>
          <a:prstGeom prst="line">
            <a:avLst/>
          </a:prstGeom>
          <a:ln w="762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657600" y="1905000"/>
            <a:ext cx="0" cy="1219200"/>
          </a:xfrm>
          <a:prstGeom prst="line">
            <a:avLst/>
          </a:prstGeom>
          <a:ln w="762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38800" y="1905000"/>
            <a:ext cx="0" cy="1219200"/>
          </a:xfrm>
          <a:prstGeom prst="line">
            <a:avLst/>
          </a:prstGeom>
          <a:ln w="762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3443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Typical View</a:t>
            </a:r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228600" y="5715000"/>
            <a:ext cx="4057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 Linkage of Axes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581400" y="4724400"/>
            <a:ext cx="1524000" cy="0"/>
          </a:xfrm>
          <a:prstGeom prst="line">
            <a:avLst/>
          </a:prstGeom>
          <a:ln w="762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38800" y="3505200"/>
            <a:ext cx="0" cy="1219200"/>
          </a:xfrm>
          <a:prstGeom prst="line">
            <a:avLst/>
          </a:prstGeom>
          <a:ln w="762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581400" y="3124200"/>
            <a:ext cx="1524000" cy="0"/>
          </a:xfrm>
          <a:prstGeom prst="line">
            <a:avLst/>
          </a:prstGeom>
          <a:ln w="762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58032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Typical View</a:t>
            </a:r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228600" y="5715000"/>
            <a:ext cx="4057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 Linkage of Axes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562600" y="6248400"/>
            <a:ext cx="1524000" cy="0"/>
          </a:xfrm>
          <a:prstGeom prst="line">
            <a:avLst/>
          </a:prstGeom>
          <a:ln w="762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562600" y="4648200"/>
            <a:ext cx="1524000" cy="0"/>
          </a:xfrm>
          <a:prstGeom prst="line">
            <a:avLst/>
          </a:prstGeom>
          <a:ln w="762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562600" y="3124200"/>
            <a:ext cx="1524000" cy="0"/>
          </a:xfrm>
          <a:prstGeom prst="line">
            <a:avLst/>
          </a:prstGeom>
          <a:ln w="762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4280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Typical View</a:t>
            </a:r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684627" y="5105400"/>
            <a:ext cx="41921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 Correspondence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of Points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124200" y="1981200"/>
            <a:ext cx="1066800" cy="533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91000" y="1980000"/>
            <a:ext cx="1828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9225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Typical View</a:t>
            </a:r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684627" y="5105400"/>
            <a:ext cx="41921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 Correspondence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of Points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029200" y="3581400"/>
            <a:ext cx="685800" cy="4572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 flipV="1">
            <a:off x="5029200" y="2819400"/>
            <a:ext cx="76200" cy="118872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9192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</a:t>
            </a:r>
            <a:r>
              <a:rPr lang="en-US" altLang="ko-KR" sz="2800" dirty="0" err="1">
                <a:ea typeface="Gulim" pitchFamily="34" charset="-127"/>
              </a:rPr>
              <a:t>Multivar</a:t>
            </a:r>
            <a:r>
              <a:rPr lang="en-US" altLang="ko-KR" sz="2800" dirty="0">
                <a:ea typeface="Gulim" pitchFamily="34" charset="-127"/>
              </a:rPr>
              <a:t>. View: Typical View</a:t>
            </a:r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7F511A-9839-4DA5-8BCD-48C8D276B01E}"/>
              </a:ext>
            </a:extLst>
          </p:cNvPr>
          <p:cNvSpPr txBox="1"/>
          <p:nvPr/>
        </p:nvSpPr>
        <p:spPr>
          <a:xfrm>
            <a:off x="2123035" y="5048071"/>
            <a:ext cx="23727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Note:  often put </a:t>
            </a:r>
          </a:p>
          <a:p>
            <a:pPr algn="ctr"/>
            <a:r>
              <a:rPr lang="en-US" sz="2400" dirty="0">
                <a:solidFill>
                  <a:srgbClr val="0000FF"/>
                </a:solidFill>
              </a:rPr>
              <a:t>transpose plots </a:t>
            </a:r>
          </a:p>
          <a:p>
            <a:pPr algn="ctr"/>
            <a:r>
              <a:rPr lang="en-US" sz="2400" dirty="0">
                <a:solidFill>
                  <a:srgbClr val="0000FF"/>
                </a:solidFill>
              </a:rPr>
              <a:t>below diagonal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A9E68F3-1501-4705-9450-D0710F952364}"/>
              </a:ext>
            </a:extLst>
          </p:cNvPr>
          <p:cNvGrpSpPr/>
          <p:nvPr/>
        </p:nvGrpSpPr>
        <p:grpSpPr>
          <a:xfrm>
            <a:off x="1600200" y="2514600"/>
            <a:ext cx="2667000" cy="2286000"/>
            <a:chOff x="1600200" y="2514600"/>
            <a:chExt cx="2667000" cy="2286000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8D55D0F6-2BB6-499B-B29A-BAD973AA0E1D}"/>
                </a:ext>
              </a:extLst>
            </p:cNvPr>
            <p:cNvCxnSpPr/>
            <p:nvPr/>
          </p:nvCxnSpPr>
          <p:spPr>
            <a:xfrm flipH="1">
              <a:off x="2286000" y="2514600"/>
              <a:ext cx="1143000" cy="228600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53260B35-AC6F-4118-A61B-7E44086DF5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00200" y="3352800"/>
              <a:ext cx="2667000" cy="68580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C45ECAD-9514-42C8-9B74-B7879975077D}"/>
              </a:ext>
            </a:extLst>
          </p:cNvPr>
          <p:cNvSpPr txBox="1"/>
          <p:nvPr/>
        </p:nvSpPr>
        <p:spPr>
          <a:xfrm>
            <a:off x="1447800" y="6273225"/>
            <a:ext cx="5917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Called “Scatterplot Matrix” View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D881A1-DEE8-433C-9C81-0B7367CE2AAD}"/>
              </a:ext>
            </a:extLst>
          </p:cNvPr>
          <p:cNvSpPr txBox="1"/>
          <p:nvPr/>
        </p:nvSpPr>
        <p:spPr>
          <a:xfrm>
            <a:off x="6830649" y="4895671"/>
            <a:ext cx="22371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And “Trait by </a:t>
            </a:r>
          </a:p>
          <a:p>
            <a:pPr algn="ctr"/>
            <a:r>
              <a:rPr lang="en-US" sz="2400" dirty="0">
                <a:solidFill>
                  <a:srgbClr val="0000FF"/>
                </a:solidFill>
              </a:rPr>
              <a:t>Trait” Since </a:t>
            </a:r>
          </a:p>
          <a:p>
            <a:pPr algn="ctr"/>
            <a:r>
              <a:rPr lang="en-US" sz="2400" dirty="0">
                <a:solidFill>
                  <a:srgbClr val="0000FF"/>
                </a:solidFill>
              </a:rPr>
              <a:t>Axes are Traits</a:t>
            </a:r>
          </a:p>
        </p:txBody>
      </p:sp>
    </p:spTree>
    <p:extLst>
      <p:ext uri="{BB962C8B-B14F-4D97-AF65-F5344CB8AC3E}">
        <p14:creationId xmlns:p14="http://schemas.microsoft.com/office/powerpoint/2010/main" val="355672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FF00"/>
                </a:solidFill>
              </a:rPr>
              <a:t>Homework 1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153400" cy="4525963"/>
          </a:xfrm>
        </p:spPr>
        <p:txBody>
          <a:bodyPr/>
          <a:lstStyle/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dirty="0">
                <a:solidFill>
                  <a:srgbClr val="FFFF00"/>
                </a:solidFill>
              </a:rPr>
              <a:t>Make a 3-d Trait by Trait Scatterplot Matrix</a:t>
            </a:r>
          </a:p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dirty="0">
                <a:solidFill>
                  <a:srgbClr val="FFFF00"/>
                </a:solidFill>
              </a:rPr>
              <a:t>of the Apple – Banana – Pear Data</a:t>
            </a:r>
          </a:p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dirty="0">
                <a:solidFill>
                  <a:srgbClr val="FFFF00"/>
                </a:solidFill>
              </a:rPr>
              <a:t>On the Sakai Assignment / HW1 page</a:t>
            </a:r>
          </a:p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dirty="0">
                <a:solidFill>
                  <a:srgbClr val="FFFF00"/>
                </a:solidFill>
              </a:rPr>
              <a:t>Use your choice of software</a:t>
            </a:r>
          </a:p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dirty="0">
                <a:solidFill>
                  <a:srgbClr val="FFFF00"/>
                </a:solidFill>
              </a:rPr>
              <a:t>Explain Data Set Name</a:t>
            </a:r>
          </a:p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dirty="0">
                <a:solidFill>
                  <a:srgbClr val="FFFF00"/>
                </a:solidFill>
              </a:rPr>
              <a:t>Post Graphic &amp; Explanation on Sakai page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B43EC2-44CF-46A3-B03F-6076ABE6B4AE}"/>
              </a:ext>
            </a:extLst>
          </p:cNvPr>
          <p:cNvSpPr txBox="1"/>
          <p:nvPr/>
        </p:nvSpPr>
        <p:spPr>
          <a:xfrm>
            <a:off x="6425385" y="4648200"/>
            <a:ext cx="21852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Due:  Jan. 27, 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</a:rPr>
              <a:t>11:00AM</a:t>
            </a:r>
          </a:p>
        </p:txBody>
      </p:sp>
    </p:spTree>
    <p:extLst>
      <p:ext uri="{BB962C8B-B14F-4D97-AF65-F5344CB8AC3E}">
        <p14:creationId xmlns:p14="http://schemas.microsoft.com/office/powerpoint/2010/main" val="3373818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FF00"/>
                </a:solidFill>
              </a:rPr>
              <a:t>Homework Policy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153400" cy="4525963"/>
          </a:xfrm>
        </p:spPr>
        <p:txBody>
          <a:bodyPr/>
          <a:lstStyle/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dirty="0">
                <a:solidFill>
                  <a:srgbClr val="00FF00"/>
                </a:solidFill>
              </a:rPr>
              <a:t>Fine to collaborate with others</a:t>
            </a:r>
          </a:p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dirty="0">
                <a:solidFill>
                  <a:srgbClr val="00FF00"/>
                </a:solidFill>
              </a:rPr>
              <a:t>In fact this is encouraged</a:t>
            </a:r>
          </a:p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dirty="0">
                <a:solidFill>
                  <a:srgbClr val="00FF00"/>
                </a:solidFill>
              </a:rPr>
              <a:t>About “understanding” not “testing”</a:t>
            </a:r>
          </a:p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dirty="0">
                <a:solidFill>
                  <a:srgbClr val="00FF00"/>
                </a:solidFill>
              </a:rPr>
              <a:t>But everybody please turn in something</a:t>
            </a:r>
          </a:p>
          <a:p>
            <a:pPr eaLnBrk="1" hangingPunct="1">
              <a:lnSpc>
                <a:spcPct val="160000"/>
              </a:lnSpc>
              <a:buFontTx/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3131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Projection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53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71487" y="1066800"/>
                <a:ext cx="8153400" cy="4525963"/>
              </a:xfrm>
            </p:spPr>
            <p:txBody>
              <a:bodyPr/>
              <a:lstStyle/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/>
                  <a:t>Important Point</a:t>
                </a:r>
              </a:p>
              <a:p>
                <a:pPr eaLnBrk="1" hangingPunct="1">
                  <a:lnSpc>
                    <a:spcPct val="160000"/>
                  </a:lnSpc>
                </a:pPr>
                <a:r>
                  <a:rPr lang="en-US" dirty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there are many “directions of interest” on which projection is useful</a:t>
                </a:r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/>
                  <a:t>An important set of directions:</a:t>
                </a:r>
              </a:p>
              <a:p>
                <a:pPr algn="ctr"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dirty="0"/>
                  <a:t>Principal Components</a:t>
                </a:r>
              </a:p>
              <a:p>
                <a:pPr algn="ctr" eaLnBrk="1" hangingPunct="1">
                  <a:lnSpc>
                    <a:spcPct val="160000"/>
                  </a:lnSpc>
                  <a:buFontTx/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22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71487" y="1066800"/>
                <a:ext cx="8153400" cy="4525963"/>
              </a:xfrm>
              <a:blipFill>
                <a:blip r:embed="rId3"/>
                <a:stretch>
                  <a:fillRect l="-1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71368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990600"/>
                <a:ext cx="8229600" cy="5638800"/>
              </a:xfrm>
            </p:spPr>
            <p:txBody>
              <a:bodyPr/>
              <a:lstStyle/>
              <a:p>
                <a:pPr algn="ctr" eaLnBrk="1" hangingPunct="1">
                  <a:lnSpc>
                    <a:spcPct val="200000"/>
                  </a:lnSpc>
                  <a:buFontTx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Data Object Types</a:t>
                </a:r>
              </a:p>
              <a:p>
                <a:pPr eaLnBrk="1" hangingPunct="1"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Curves (Functional Data Analysis)</a:t>
                </a:r>
              </a:p>
              <a:p>
                <a:pPr eaLnBrk="1" hangingPunct="1"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Spectra (Non-Negative!)</a:t>
                </a:r>
              </a:p>
              <a:p>
                <a:pPr eaLnBrk="1" hangingPunct="1"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Images</a:t>
                </a:r>
              </a:p>
              <a:p>
                <a:pPr eaLnBrk="1" hangingPunct="1"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Shapes</a:t>
                </a:r>
              </a:p>
              <a:p>
                <a:pPr eaLnBrk="1" hangingPunct="1"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Trees</a:t>
                </a:r>
              </a:p>
              <a:p>
                <a:pPr eaLnBrk="1" hangingPunct="1"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/>
                  <a:t>Movies (Functional MRI)</a:t>
                </a:r>
              </a:p>
              <a:p>
                <a:pPr marL="0" indent="0" eaLnBrk="1" hangingPunct="1">
                  <a:lnSpc>
                    <a:spcPct val="150000"/>
                  </a:lnSpc>
                  <a:buSzPct val="100000"/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endParaRPr lang="en-US" dirty="0"/>
              </a:p>
              <a:p>
                <a:pPr eaLnBrk="1" hangingPunct="1">
                  <a:lnSpc>
                    <a:spcPct val="140000"/>
                  </a:lnSpc>
                  <a:buFontTx/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990600"/>
                <a:ext cx="8229600" cy="5638800"/>
              </a:xfrm>
              <a:blipFill rotWithShape="1">
                <a:blip r:embed="rId3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7504104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Principal Components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/>
              <a:t>Find Directions of:</a:t>
            </a:r>
          </a:p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en-US" dirty="0"/>
              <a:t>“Maximal (Projected) Variation”</a:t>
            </a:r>
          </a:p>
          <a:p>
            <a:pPr eaLnBrk="1" hangingPunct="1">
              <a:lnSpc>
                <a:spcPct val="130000"/>
              </a:lnSpc>
            </a:pPr>
            <a:r>
              <a:rPr lang="en-US" dirty="0"/>
              <a:t>Compute Sequentially</a:t>
            </a:r>
          </a:p>
          <a:p>
            <a:pPr eaLnBrk="1" hangingPunct="1">
              <a:lnSpc>
                <a:spcPct val="130000"/>
              </a:lnSpc>
            </a:pPr>
            <a:r>
              <a:rPr lang="en-US" dirty="0"/>
              <a:t>On Orthogonal Subspaces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/>
              <a:t>Will take careful look at mathematics later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8592CC-58A4-443C-A477-AE6C611FA616}"/>
              </a:ext>
            </a:extLst>
          </p:cNvPr>
          <p:cNvSpPr txBox="1"/>
          <p:nvPr/>
        </p:nvSpPr>
        <p:spPr>
          <a:xfrm>
            <a:off x="5905807" y="2971800"/>
            <a:ext cx="29350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Results in Useful</a:t>
            </a:r>
          </a:p>
          <a:p>
            <a:pPr algn="ctr"/>
            <a:r>
              <a:rPr lang="en-US" sz="2400" dirty="0"/>
              <a:t>“Modes of Variation”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Principal Components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600200"/>
            <a:ext cx="8305800" cy="4525963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/>
              <a:t>For simple, 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/>
              <a:t>3-d toy data,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/>
              <a:t>recall raw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/>
              <a:t>data view:</a:t>
            </a:r>
          </a:p>
        </p:txBody>
      </p:sp>
      <p:pic>
        <p:nvPicPr>
          <p:cNvPr id="2" name="HierArchEG1d0p2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42306" y="2102456"/>
            <a:ext cx="6401694" cy="47555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Principal Components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600200"/>
            <a:ext cx="8382000" cy="4525963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/>
              <a:t>PCA just 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/>
              <a:t>gives rotated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/>
              <a:t>coordinate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/>
              <a:t>system:</a:t>
            </a:r>
          </a:p>
        </p:txBody>
      </p:sp>
      <p:pic>
        <p:nvPicPr>
          <p:cNvPr id="2" name="HierArchEG1d0p4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42306" y="2102456"/>
            <a:ext cx="6401694" cy="47555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Principal Components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600200"/>
            <a:ext cx="8382000" cy="4525963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/>
              <a:t>Early References: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Pearson (1901)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 err="1">
                <a:solidFill>
                  <a:srgbClr val="000000"/>
                </a:solidFill>
                <a:latin typeface="Arial" charset="0"/>
                <a:cs typeface="Arial" charset="0"/>
              </a:rPr>
              <a:t>Hotelling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 (1933)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	Founder of UNC Statistics Dept.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49" b="66667"/>
          <a:stretch/>
        </p:blipFill>
        <p:spPr>
          <a:xfrm>
            <a:off x="6839730" y="4419600"/>
            <a:ext cx="199947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301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PCA View:    Recall Raw Data</a:t>
            </a:r>
            <a:r>
              <a:rPr lang="en-US" altLang="ko-KR" sz="2800" b="1" dirty="0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 </a:t>
            </a:r>
          </a:p>
        </p:txBody>
      </p:sp>
      <p:pic>
        <p:nvPicPr>
          <p:cNvPr id="491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305800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PCA View:    Recall Trait by Trait Views</a:t>
            </a:r>
            <a:r>
              <a:rPr lang="en-US" altLang="ko-KR" sz="2800" b="1" dirty="0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 </a:t>
            </a:r>
          </a:p>
        </p:txBody>
      </p:sp>
      <p:pic>
        <p:nvPicPr>
          <p:cNvPr id="501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57200"/>
            <a:ext cx="8228012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PCA View:    PC1 Projections</a:t>
            </a:r>
            <a:r>
              <a:rPr lang="en-US" altLang="ko-KR" sz="2800" b="1" dirty="0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 </a:t>
            </a:r>
          </a:p>
        </p:txBody>
      </p:sp>
      <p:pic>
        <p:nvPicPr>
          <p:cNvPr id="512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229600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PCA View:    PC1 Projections</a:t>
            </a:r>
            <a:r>
              <a:rPr lang="en-US" altLang="ko-KR" sz="2800" b="1" dirty="0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 </a:t>
            </a:r>
          </a:p>
        </p:txBody>
      </p:sp>
      <p:pic>
        <p:nvPicPr>
          <p:cNvPr id="512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2438400" y="55626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 Different Axis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Chosen to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Maximize Spread</a:t>
            </a:r>
          </a:p>
        </p:txBody>
      </p:sp>
      <p:sp>
        <p:nvSpPr>
          <p:cNvPr id="2" name="Right Brace 1"/>
          <p:cNvSpPr/>
          <p:nvPr/>
        </p:nvSpPr>
        <p:spPr>
          <a:xfrm rot="5400000">
            <a:off x="3314700" y="3924300"/>
            <a:ext cx="1905000" cy="28956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0336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57200"/>
            <a:ext cx="8228012" cy="492125"/>
          </a:xfrm>
        </p:spPr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PCA View:    PC1 Projections, 1-d View</a:t>
            </a:r>
          </a:p>
        </p:txBody>
      </p:sp>
      <p:pic>
        <p:nvPicPr>
          <p:cNvPr id="522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153400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PCA View:    PC2 Projections</a:t>
            </a:r>
            <a:r>
              <a:rPr lang="en-US" altLang="ko-KR" sz="2800" b="1" dirty="0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 </a:t>
            </a:r>
          </a:p>
        </p:txBody>
      </p:sp>
      <p:pic>
        <p:nvPicPr>
          <p:cNvPr id="532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0" indent="0" eaLnBrk="1" hangingPunct="1">
              <a:lnSpc>
                <a:spcPct val="190000"/>
              </a:lnSpc>
              <a:buNone/>
            </a:pPr>
            <a:r>
              <a:rPr lang="en-US" dirty="0"/>
              <a:t>Current Motivation (of OODA terminology):</a:t>
            </a:r>
          </a:p>
          <a:p>
            <a:pPr eaLnBrk="1" hangingPunct="1">
              <a:lnSpc>
                <a:spcPct val="190000"/>
              </a:lnSpc>
              <a:buFont typeface="Wingdings" pitchFamily="2" charset="2"/>
              <a:buChar char="Ø"/>
            </a:pPr>
            <a:r>
              <a:rPr lang="en-US" dirty="0"/>
              <a:t>  In Complicated Data Analyses</a:t>
            </a:r>
          </a:p>
          <a:p>
            <a:pPr eaLnBrk="1" hangingPunct="1">
              <a:lnSpc>
                <a:spcPct val="190000"/>
              </a:lnSpc>
              <a:buFont typeface="Wingdings" pitchFamily="2" charset="2"/>
              <a:buChar char="Ø"/>
            </a:pPr>
            <a:r>
              <a:rPr lang="en-US" dirty="0"/>
              <a:t>  Fundamental (Non-Obvious) Question Is:</a:t>
            </a:r>
          </a:p>
          <a:p>
            <a:pPr marL="0" indent="0" algn="ctr" eaLnBrk="1" hangingPunct="1">
              <a:lnSpc>
                <a:spcPct val="190000"/>
              </a:lnSpc>
              <a:buNone/>
            </a:pPr>
            <a:r>
              <a:rPr lang="en-US" dirty="0"/>
              <a:t>“What Should We Take as Data Objects?”</a:t>
            </a:r>
          </a:p>
          <a:p>
            <a:pPr eaLnBrk="1" hangingPunct="1">
              <a:lnSpc>
                <a:spcPct val="190000"/>
              </a:lnSpc>
              <a:buFont typeface="Wingdings" pitchFamily="2" charset="2"/>
              <a:buChar char="Ø"/>
            </a:pPr>
            <a:r>
              <a:rPr lang="en-US" dirty="0"/>
              <a:t>  Key to Focusing Needed Analyses</a:t>
            </a:r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PCA View:    PC2 Projections, 1-d View</a:t>
            </a:r>
          </a:p>
        </p:txBody>
      </p:sp>
      <p:pic>
        <p:nvPicPr>
          <p:cNvPr id="542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153400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PCA View:    PC3 Projections</a:t>
            </a:r>
            <a:r>
              <a:rPr lang="en-US" altLang="ko-KR" sz="2800" b="1" dirty="0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 </a:t>
            </a:r>
          </a:p>
        </p:txBody>
      </p:sp>
      <p:pic>
        <p:nvPicPr>
          <p:cNvPr id="552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57200"/>
            <a:ext cx="8228012" cy="492125"/>
          </a:xfrm>
        </p:spPr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PCA View:    PC3 Projections, 1-d View</a:t>
            </a:r>
          </a:p>
        </p:txBody>
      </p:sp>
      <p:pic>
        <p:nvPicPr>
          <p:cNvPr id="563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305800" cy="492125"/>
          </a:xfrm>
        </p:spPr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PCA View:    Projections on PC1,2 plane</a:t>
            </a:r>
          </a:p>
        </p:txBody>
      </p:sp>
      <p:pic>
        <p:nvPicPr>
          <p:cNvPr id="573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382000" cy="492125"/>
          </a:xfrm>
        </p:spPr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PCA View:    PC1 &amp; 2 </a:t>
            </a:r>
            <a:r>
              <a:rPr lang="en-US" altLang="ko-KR" sz="2800" dirty="0" err="1">
                <a:ea typeface="Gulim" pitchFamily="34" charset="-127"/>
              </a:rPr>
              <a:t>Proj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Scatterplot</a:t>
            </a:r>
          </a:p>
        </p:txBody>
      </p:sp>
      <p:pic>
        <p:nvPicPr>
          <p:cNvPr id="583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153400" cy="492125"/>
          </a:xfrm>
        </p:spPr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PCA View:    Projections on PC1,3 plane</a:t>
            </a:r>
          </a:p>
        </p:txBody>
      </p:sp>
      <p:pic>
        <p:nvPicPr>
          <p:cNvPr id="593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153400" cy="492125"/>
          </a:xfrm>
        </p:spPr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PCA View:    PC1 &amp; 3 </a:t>
            </a:r>
            <a:r>
              <a:rPr lang="en-US" altLang="ko-KR" sz="2800" dirty="0" err="1">
                <a:ea typeface="Gulim" pitchFamily="34" charset="-127"/>
              </a:rPr>
              <a:t>Proj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Scatterplot</a:t>
            </a:r>
          </a:p>
        </p:txBody>
      </p:sp>
      <p:pic>
        <p:nvPicPr>
          <p:cNvPr id="604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382000" cy="492125"/>
          </a:xfrm>
        </p:spPr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PCA View:    Projections on PC2,3 plane</a:t>
            </a:r>
          </a:p>
        </p:txBody>
      </p:sp>
      <p:pic>
        <p:nvPicPr>
          <p:cNvPr id="614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382000" cy="492125"/>
          </a:xfrm>
        </p:spPr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PCA View:    PC2 &amp; 3 </a:t>
            </a:r>
            <a:r>
              <a:rPr lang="en-US" altLang="ko-KR" sz="2800" dirty="0" err="1">
                <a:ea typeface="Gulim" pitchFamily="34" charset="-127"/>
              </a:rPr>
              <a:t>Proj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Scatterplot</a:t>
            </a:r>
          </a:p>
        </p:txBody>
      </p:sp>
      <p:pic>
        <p:nvPicPr>
          <p:cNvPr id="624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57200"/>
            <a:ext cx="8228012" cy="492125"/>
          </a:xfrm>
        </p:spPr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PCA View:    All 3 PC Projections</a:t>
            </a:r>
          </a:p>
        </p:txBody>
      </p:sp>
      <p:pic>
        <p:nvPicPr>
          <p:cNvPr id="634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/>
              <a:t>	Enhancement:     Color by Year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>
                <a:solidFill>
                  <a:srgbClr val="DC00FF"/>
                </a:solidFill>
              </a:rPr>
              <a:t>1908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2E91FE"/>
                </a:solidFill>
              </a:rPr>
              <a:t>1931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B050"/>
                </a:solidFill>
              </a:rPr>
              <a:t>1964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B4A700"/>
                </a:solidFill>
              </a:rPr>
              <a:t>1987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D00000"/>
                </a:solidFill>
              </a:rPr>
              <a:t>2002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944" t="65908" r="34315" b="1518"/>
          <a:stretch/>
        </p:blipFill>
        <p:spPr>
          <a:xfrm>
            <a:off x="2906233" y="2667000"/>
            <a:ext cx="6237767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22411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PCA View: Matrix with 1-d </a:t>
            </a:r>
            <a:r>
              <a:rPr lang="en-US" altLang="ko-KR" sz="2800" dirty="0" err="1">
                <a:ea typeface="Gulim" pitchFamily="34" charset="-127"/>
              </a:rPr>
              <a:t>proj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ns</a:t>
            </a:r>
            <a:r>
              <a:rPr lang="en-US" altLang="ko-KR" sz="2800" dirty="0">
                <a:ea typeface="Gulim" pitchFamily="34" charset="-127"/>
              </a:rPr>
              <a:t> on diag.</a:t>
            </a:r>
          </a:p>
        </p:txBody>
      </p:sp>
      <p:pic>
        <p:nvPicPr>
          <p:cNvPr id="645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PCA: Add off-diagonals to matrix</a:t>
            </a:r>
          </a:p>
        </p:txBody>
      </p:sp>
      <p:pic>
        <p:nvPicPr>
          <p:cNvPr id="655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dirty="0">
                <a:ea typeface="Gulim" pitchFamily="34" charset="-127"/>
              </a:rPr>
              <a:t>Illustration of PCA Scatterplot Matrix</a:t>
            </a:r>
          </a:p>
        </p:txBody>
      </p:sp>
      <p:pic>
        <p:nvPicPr>
          <p:cNvPr id="665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76200" y="3581400"/>
            <a:ext cx="3693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Useful “3-d” Interpretation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59155" y="2590800"/>
            <a:ext cx="3555645" cy="2057400"/>
            <a:chOff x="559155" y="2590800"/>
            <a:chExt cx="3555645" cy="2057400"/>
          </a:xfrm>
        </p:grpSpPr>
        <p:sp>
          <p:nvSpPr>
            <p:cNvPr id="5" name="TextBox 4"/>
            <p:cNvSpPr txBox="1"/>
            <p:nvPr/>
          </p:nvSpPr>
          <p:spPr>
            <a:xfrm>
              <a:off x="559155" y="4186535"/>
              <a:ext cx="16506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A700D5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Front View</a:t>
              </a:r>
            </a:p>
          </p:txBody>
        </p:sp>
        <p:cxnSp>
          <p:nvCxnSpPr>
            <p:cNvPr id="4" name="Straight Arrow Connector 3"/>
            <p:cNvCxnSpPr>
              <a:stCxn id="5" idx="3"/>
            </p:cNvCxnSpPr>
            <p:nvPr/>
          </p:nvCxnSpPr>
          <p:spPr>
            <a:xfrm flipV="1">
              <a:off x="2209800" y="2590800"/>
              <a:ext cx="1905000" cy="1826568"/>
            </a:xfrm>
            <a:prstGeom prst="straightConnector1">
              <a:avLst/>
            </a:prstGeom>
            <a:ln w="38100">
              <a:solidFill>
                <a:srgbClr val="DC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33400" y="2667000"/>
            <a:ext cx="5410200" cy="2595265"/>
            <a:chOff x="533400" y="2667000"/>
            <a:chExt cx="5410200" cy="2595265"/>
          </a:xfrm>
        </p:grpSpPr>
        <p:sp>
          <p:nvSpPr>
            <p:cNvPr id="7" name="TextBox 6"/>
            <p:cNvSpPr txBox="1"/>
            <p:nvPr/>
          </p:nvSpPr>
          <p:spPr>
            <a:xfrm>
              <a:off x="533400" y="4800600"/>
              <a:ext cx="15496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A700D5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Side View</a:t>
              </a:r>
            </a:p>
          </p:txBody>
        </p:sp>
        <p:cxnSp>
          <p:nvCxnSpPr>
            <p:cNvPr id="12" name="Straight Arrow Connector 11"/>
            <p:cNvCxnSpPr>
              <a:stCxn id="7" idx="3"/>
            </p:cNvCxnSpPr>
            <p:nvPr/>
          </p:nvCxnSpPr>
          <p:spPr>
            <a:xfrm flipV="1">
              <a:off x="2083055" y="2667000"/>
              <a:ext cx="3860545" cy="2364433"/>
            </a:xfrm>
            <a:prstGeom prst="straightConnector1">
              <a:avLst/>
            </a:prstGeom>
            <a:ln w="38100">
              <a:solidFill>
                <a:srgbClr val="DC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533400" y="4417368"/>
            <a:ext cx="5410200" cy="1450032"/>
            <a:chOff x="533400" y="4417368"/>
            <a:chExt cx="5410200" cy="1450032"/>
          </a:xfrm>
        </p:grpSpPr>
        <p:sp>
          <p:nvSpPr>
            <p:cNvPr id="8" name="TextBox 7"/>
            <p:cNvSpPr txBox="1"/>
            <p:nvPr/>
          </p:nvSpPr>
          <p:spPr>
            <a:xfrm>
              <a:off x="533400" y="5405735"/>
              <a:ext cx="14289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A700D5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Top View</a:t>
              </a:r>
            </a:p>
          </p:txBody>
        </p:sp>
        <p:cxnSp>
          <p:nvCxnSpPr>
            <p:cNvPr id="16" name="Straight Arrow Connector 15"/>
            <p:cNvCxnSpPr>
              <a:stCxn id="8" idx="3"/>
            </p:cNvCxnSpPr>
            <p:nvPr/>
          </p:nvCxnSpPr>
          <p:spPr>
            <a:xfrm flipV="1">
              <a:off x="1962381" y="4417368"/>
              <a:ext cx="3981219" cy="1219200"/>
            </a:xfrm>
            <a:prstGeom prst="straightConnector1">
              <a:avLst/>
            </a:prstGeom>
            <a:ln w="38100">
              <a:solidFill>
                <a:srgbClr val="DC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467600" cy="838200"/>
          </a:xfrm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Comparison of Views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marL="457200" indent="-457200" eaLnBrk="1" hangingPunct="1"/>
            <a:r>
              <a:rPr lang="en-US" altLang="ko-KR" sz="2800" dirty="0">
                <a:ea typeface="Gulim" pitchFamily="34" charset="-127"/>
              </a:rPr>
              <a:t>Highlight 3 Clusters </a:t>
            </a:r>
          </a:p>
          <a:p>
            <a:pPr marL="857250" lvl="1" indent="-457200" eaLnBrk="1" hangingPunct="1"/>
            <a:r>
              <a:rPr lang="en-US" altLang="ko-KR" sz="2400" dirty="0">
                <a:ea typeface="Gulim" pitchFamily="34" charset="-127"/>
              </a:rPr>
              <a:t>In Previous 3-d Example</a:t>
            </a:r>
          </a:p>
          <a:p>
            <a:pPr marL="857250" lvl="1" indent="-457200" eaLnBrk="1" hangingPunct="1"/>
            <a:r>
              <a:rPr lang="en-US" altLang="ko-KR" sz="2400" dirty="0">
                <a:ea typeface="Gulim" pitchFamily="34" charset="-127"/>
              </a:rPr>
              <a:t>Using Colors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dirty="0" err="1">
                <a:ea typeface="Gulim" pitchFamily="34" charset="-127"/>
              </a:rPr>
              <a:t>Illust</a:t>
            </a:r>
            <a:r>
              <a:rPr lang="en-US" altLang="ko-KR" sz="32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dirty="0" err="1">
                <a:ea typeface="Gulim" pitchFamily="34" charset="-127"/>
              </a:rPr>
              <a:t>n</a:t>
            </a:r>
            <a:r>
              <a:rPr lang="en-US" altLang="ko-KR" sz="3200" dirty="0">
                <a:ea typeface="Gulim" pitchFamily="34" charset="-127"/>
              </a:rPr>
              <a:t> of PCA View: Trait by Trait View</a:t>
            </a:r>
          </a:p>
        </p:txBody>
      </p:sp>
      <p:pic>
        <p:nvPicPr>
          <p:cNvPr id="686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838200" y="5638800"/>
            <a:ext cx="39421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Note Colors Enhance</a:t>
            </a:r>
          </a:p>
          <a:p>
            <a:r>
              <a:rPr lang="en-US" sz="2800" dirty="0"/>
              <a:t>Impressions of Clusters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467600" cy="838200"/>
          </a:xfrm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Comparison of Views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marL="457200" indent="-457200" eaLnBrk="1" hangingPunct="1"/>
            <a:r>
              <a:rPr lang="en-US" altLang="ko-KR" sz="2800" dirty="0">
                <a:ea typeface="Gulim" pitchFamily="34" charset="-127"/>
              </a:rPr>
              <a:t>Highlight 3 clusters (in previous 3-d example)</a:t>
            </a:r>
          </a:p>
          <a:p>
            <a:pPr marL="457200" indent="-457200" eaLnBrk="1" hangingPunct="1"/>
            <a:r>
              <a:rPr lang="en-US" altLang="ko-KR" sz="2800" dirty="0">
                <a:ea typeface="Gulim" pitchFamily="34" charset="-127"/>
              </a:rPr>
              <a:t>Trait by Trait View (above scatterplot matrix)</a:t>
            </a:r>
          </a:p>
          <a:p>
            <a:pPr marL="1027113" lvl="1" indent="-455613" eaLnBrk="1" hangingPunct="1"/>
            <a:r>
              <a:rPr lang="en-US" altLang="ko-KR" dirty="0">
                <a:ea typeface="Gulim" pitchFamily="34" charset="-127"/>
              </a:rPr>
              <a:t>Clusters appear in all 3 scatterplots</a:t>
            </a:r>
          </a:p>
          <a:p>
            <a:pPr marL="1027113" lvl="1" indent="-455613" eaLnBrk="1" hangingPunct="1"/>
            <a:r>
              <a:rPr lang="en-US" altLang="ko-KR" dirty="0">
                <a:ea typeface="Gulim" pitchFamily="34" charset="-127"/>
              </a:rPr>
              <a:t>But never very separated</a:t>
            </a:r>
          </a:p>
        </p:txBody>
      </p:sp>
    </p:spTree>
    <p:extLst>
      <p:ext uri="{BB962C8B-B14F-4D97-AF65-F5344CB8AC3E}">
        <p14:creationId xmlns:p14="http://schemas.microsoft.com/office/powerpoint/2010/main" val="34053348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>
                <a:ea typeface="Gulim" pitchFamily="34" charset="-127"/>
              </a:rPr>
              <a:t>Illust</a:t>
            </a:r>
            <a:r>
              <a:rPr lang="en-US" altLang="ko-KR" sz="320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>
                <a:ea typeface="Gulim" pitchFamily="34" charset="-127"/>
              </a:rPr>
              <a:t>n of PCA View: PCA View</a:t>
            </a:r>
          </a:p>
        </p:txBody>
      </p:sp>
      <p:pic>
        <p:nvPicPr>
          <p:cNvPr id="696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pSp>
        <p:nvGrpSpPr>
          <p:cNvPr id="2" name="Group 1"/>
          <p:cNvGrpSpPr/>
          <p:nvPr/>
        </p:nvGrpSpPr>
        <p:grpSpPr>
          <a:xfrm>
            <a:off x="304800" y="2743200"/>
            <a:ext cx="4114800" cy="3867329"/>
            <a:chOff x="304800" y="2743200"/>
            <a:chExt cx="4114800" cy="3867329"/>
          </a:xfrm>
        </p:grpSpPr>
        <p:sp>
          <p:nvSpPr>
            <p:cNvPr id="4" name="TextBox 3"/>
            <p:cNvSpPr txBox="1"/>
            <p:nvPr/>
          </p:nvSpPr>
          <p:spPr>
            <a:xfrm>
              <a:off x="304800" y="5410200"/>
              <a:ext cx="389074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Clusters are “more distinct”</a:t>
              </a:r>
            </a:p>
            <a:p>
              <a:r>
                <a:rPr lang="en-US" sz="2400" dirty="0"/>
                <a:t>Since more “air space” </a:t>
              </a:r>
            </a:p>
            <a:p>
              <a:r>
                <a:rPr lang="en-US" sz="2400" dirty="0"/>
                <a:t>In between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2514600" y="2743200"/>
              <a:ext cx="1905000" cy="32671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5638800" y="2133600"/>
            <a:ext cx="3085301" cy="3352800"/>
            <a:chOff x="5638800" y="2133600"/>
            <a:chExt cx="3085301" cy="3352800"/>
          </a:xfrm>
        </p:grpSpPr>
        <p:sp>
          <p:nvSpPr>
            <p:cNvPr id="3" name="TextBox 2"/>
            <p:cNvSpPr txBox="1"/>
            <p:nvPr/>
          </p:nvSpPr>
          <p:spPr>
            <a:xfrm>
              <a:off x="6705600" y="2133600"/>
              <a:ext cx="2018501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 Clusters in 3</a:t>
              </a:r>
              <a:r>
                <a:rPr lang="en-US" baseline="30000" dirty="0"/>
                <a:t>rd</a:t>
              </a:r>
              <a:endParaRPr lang="en-US" dirty="0"/>
            </a:p>
            <a:p>
              <a:r>
                <a:rPr lang="en-US" dirty="0"/>
                <a:t>Direction is Good,</a:t>
              </a:r>
            </a:p>
            <a:p>
              <a:r>
                <a:rPr lang="en-US" dirty="0"/>
                <a:t>Since Important</a:t>
              </a:r>
            </a:p>
            <a:p>
              <a:r>
                <a:rPr lang="en-US" dirty="0"/>
                <a:t>Aspects Appear </a:t>
              </a:r>
            </a:p>
            <a:p>
              <a:r>
                <a:rPr lang="en-US" dirty="0"/>
                <a:t>In Earlier </a:t>
              </a:r>
              <a:r>
                <a:rPr lang="en-US" dirty="0" err="1"/>
                <a:t>Comp’ts</a:t>
              </a:r>
              <a:endParaRPr lang="en-US" dirty="0"/>
            </a:p>
          </p:txBody>
        </p:sp>
        <p:sp>
          <p:nvSpPr>
            <p:cNvPr id="6" name="Right Brace 5"/>
            <p:cNvSpPr/>
            <p:nvPr/>
          </p:nvSpPr>
          <p:spPr>
            <a:xfrm rot="16200000">
              <a:off x="6134100" y="4533900"/>
              <a:ext cx="457200" cy="1447800"/>
            </a:xfrm>
            <a:prstGeom prst="rightBrace">
              <a:avLst>
                <a:gd name="adj1" fmla="val 49462"/>
                <a:gd name="adj2" fmla="val 5000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>
              <a:stCxn id="3" idx="2"/>
              <a:endCxn id="6" idx="1"/>
            </p:cNvCxnSpPr>
            <p:nvPr/>
          </p:nvCxnSpPr>
          <p:spPr>
            <a:xfrm flipH="1">
              <a:off x="6362700" y="3610928"/>
              <a:ext cx="1352151" cy="14182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2051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467600" cy="838200"/>
          </a:xfrm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Comparison of Views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marL="457200" indent="-457200" eaLnBrk="1" hangingPunct="1"/>
            <a:r>
              <a:rPr lang="en-US" altLang="ko-KR" sz="2800" dirty="0">
                <a:ea typeface="Gulim" pitchFamily="34" charset="-127"/>
              </a:rPr>
              <a:t>Highlight 3 clusters (in previous 3-d example)</a:t>
            </a:r>
          </a:p>
          <a:p>
            <a:pPr marL="457200" indent="-457200" eaLnBrk="1" hangingPunct="1"/>
            <a:r>
              <a:rPr lang="en-US" altLang="ko-KR" sz="2800" dirty="0">
                <a:ea typeface="Gulim" pitchFamily="34" charset="-127"/>
              </a:rPr>
              <a:t>Trait by Trait View (above scatterplot matrix)</a:t>
            </a:r>
          </a:p>
          <a:p>
            <a:pPr marL="1027113" lvl="1" indent="-455613" eaLnBrk="1" hangingPunct="1"/>
            <a:r>
              <a:rPr lang="en-US" altLang="ko-KR" dirty="0">
                <a:ea typeface="Gulim" pitchFamily="34" charset="-127"/>
              </a:rPr>
              <a:t>Clusters appear in all 3 scatterplots</a:t>
            </a:r>
          </a:p>
          <a:p>
            <a:pPr marL="1027113" lvl="1" indent="-455613" eaLnBrk="1" hangingPunct="1"/>
            <a:r>
              <a:rPr lang="en-US" altLang="ko-KR" dirty="0">
                <a:ea typeface="Gulim" pitchFamily="34" charset="-127"/>
              </a:rPr>
              <a:t>But never very separated</a:t>
            </a:r>
          </a:p>
          <a:p>
            <a:pPr marL="457200" indent="-457200" eaLnBrk="1" hangingPunct="1"/>
            <a:r>
              <a:rPr lang="en-US" altLang="ko-KR" sz="2800" dirty="0">
                <a:ea typeface="Gulim" pitchFamily="34" charset="-127"/>
              </a:rPr>
              <a:t>PCA View</a:t>
            </a:r>
          </a:p>
          <a:p>
            <a:pPr marL="1027113" lvl="1" indent="-455613" eaLnBrk="1" hangingPunct="1"/>
            <a:r>
              <a:rPr lang="en-US" altLang="ko-KR" dirty="0">
                <a:ea typeface="Gulim" pitchFamily="34" charset="-127"/>
              </a:rPr>
              <a:t>1</a:t>
            </a:r>
            <a:r>
              <a:rPr lang="en-US" altLang="ko-KR" baseline="30000" dirty="0">
                <a:ea typeface="Gulim" pitchFamily="34" charset="-127"/>
              </a:rPr>
              <a:t>st</a:t>
            </a:r>
            <a:r>
              <a:rPr lang="en-US" altLang="ko-KR" dirty="0">
                <a:ea typeface="Gulim" pitchFamily="34" charset="-127"/>
              </a:rPr>
              <a:t> shows three distinct clusters</a:t>
            </a:r>
          </a:p>
          <a:p>
            <a:pPr marL="1027113" lvl="1" indent="-455613" eaLnBrk="1" hangingPunct="1"/>
            <a:r>
              <a:rPr lang="en-US" altLang="ko-KR" dirty="0">
                <a:ea typeface="Gulim" pitchFamily="34" charset="-127"/>
              </a:rPr>
              <a:t>Better separated than in gene view</a:t>
            </a:r>
          </a:p>
          <a:p>
            <a:pPr marL="1027113" lvl="1" indent="-455613" eaLnBrk="1" hangingPunct="1"/>
            <a:r>
              <a:rPr lang="en-US" altLang="ko-KR" dirty="0">
                <a:ea typeface="Gulim" pitchFamily="34" charset="-127"/>
              </a:rPr>
              <a:t>Clustering concentrated in 1</a:t>
            </a:r>
            <a:r>
              <a:rPr lang="en-US" altLang="ko-KR" baseline="30000" dirty="0">
                <a:ea typeface="Gulim" pitchFamily="34" charset="-127"/>
              </a:rPr>
              <a:t>st</a:t>
            </a:r>
            <a:r>
              <a:rPr lang="en-US" altLang="ko-KR" dirty="0">
                <a:ea typeface="Gulim" pitchFamily="34" charset="-127"/>
              </a:rPr>
              <a:t> scatterplot</a:t>
            </a:r>
          </a:p>
          <a:p>
            <a:pPr marL="457200" indent="-457200" eaLnBrk="1" hangingPunct="1"/>
            <a:r>
              <a:rPr lang="en-US" altLang="ko-KR" sz="2800" dirty="0">
                <a:ea typeface="Gulim" pitchFamily="34" charset="-127"/>
              </a:rPr>
              <a:t>Effect is small, since only 3-d</a:t>
            </a:r>
          </a:p>
        </p:txBody>
      </p:sp>
    </p:spTree>
    <p:extLst>
      <p:ext uri="{BB962C8B-B14F-4D97-AF65-F5344CB8AC3E}">
        <p14:creationId xmlns:p14="http://schemas.microsoft.com/office/powerpoint/2010/main" val="379309482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467600" cy="838200"/>
          </a:xfrm>
        </p:spPr>
        <p:txBody>
          <a:bodyPr/>
          <a:lstStyle/>
          <a:p>
            <a:pPr eaLnBrk="1" hangingPunct="1"/>
            <a:r>
              <a:rPr lang="en-US" altLang="ko-KR" sz="4000">
                <a:ea typeface="Gulim" pitchFamily="34" charset="-127"/>
              </a:rPr>
              <a:t>Another Comparison of Views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06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610600" cy="5257800"/>
              </a:xfrm>
            </p:spPr>
            <p:txBody>
              <a:bodyPr/>
              <a:lstStyle/>
              <a:p>
                <a:pPr marL="457200" indent="-457200" eaLnBrk="1" hangingPunct="1">
                  <a:lnSpc>
                    <a:spcPct val="90000"/>
                  </a:lnSpc>
                </a:pPr>
                <a:r>
                  <a:rPr lang="en-US" altLang="ko-KR" sz="2800" dirty="0">
                    <a:ea typeface="Gulim" pitchFamily="34" charset="-127"/>
                  </a:rPr>
                  <a:t>Much higher dimension,  </a:t>
                </a:r>
                <a14:m>
                  <m:oMath xmlns:m="http://schemas.openxmlformats.org/officeDocument/2006/math"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Gulim" pitchFamily="34" charset="-127"/>
                      </a:rPr>
                      <m:t>𝑑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Gulim" pitchFamily="34" charset="-127"/>
                      </a:rPr>
                      <m:t>=4000</m:t>
                    </m:r>
                  </m:oMath>
                </a14:m>
                <a:endParaRPr lang="en-US" altLang="ko-KR" sz="2800" dirty="0">
                  <a:ea typeface="Gulim" pitchFamily="34" charset="-127"/>
                </a:endParaRPr>
              </a:p>
              <a:p>
                <a:pPr marL="457200" indent="-457200" eaLnBrk="1" hangingPunct="1">
                  <a:lnSpc>
                    <a:spcPct val="90000"/>
                  </a:lnSpc>
                </a:pPr>
                <a:r>
                  <a:rPr lang="en-US" altLang="ko-KR" sz="2800" dirty="0">
                    <a:ea typeface="Gulim" pitchFamily="34" charset="-127"/>
                  </a:rPr>
                  <a:t>Trait by Trait View</a:t>
                </a:r>
              </a:p>
              <a:p>
                <a:pPr marL="457200" indent="-457200" eaLnBrk="1" hangingPunct="1">
                  <a:lnSpc>
                    <a:spcPct val="90000"/>
                  </a:lnSpc>
                </a:pPr>
                <a:endParaRPr lang="en-US" altLang="ko-KR" sz="2800" dirty="0">
                  <a:ea typeface="Gulim" pitchFamily="34" charset="-127"/>
                </a:endParaRPr>
              </a:p>
              <a:p>
                <a:pPr marL="457200" indent="-457200" eaLnBrk="1" hangingPunct="1">
                  <a:lnSpc>
                    <a:spcPct val="90000"/>
                  </a:lnSpc>
                </a:pPr>
                <a:endParaRPr lang="en-US" altLang="ko-KR" sz="2800" dirty="0">
                  <a:ea typeface="Gulim" pitchFamily="34" charset="-127"/>
                </a:endParaRPr>
              </a:p>
              <a:p>
                <a:pPr marL="457200" indent="-457200" eaLnBrk="1" hangingPunct="1">
                  <a:lnSpc>
                    <a:spcPct val="90000"/>
                  </a:lnSpc>
                </a:pPr>
                <a:endParaRPr lang="en-US" altLang="ko-KR" sz="2800" dirty="0">
                  <a:ea typeface="Gulim" pitchFamily="34" charset="-127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ko-KR" sz="2800" dirty="0">
                    <a:ea typeface="Gulim" pitchFamily="34" charset="-127"/>
                  </a:rPr>
                  <a:t>Simulation: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ko-KR" sz="2800" dirty="0">
                    <a:solidFill>
                      <a:srgbClr val="0000FF"/>
                    </a:solidFill>
                    <a:ea typeface="Gulim" pitchFamily="34" charset="-127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</a:rPr>
                        </m:ctrlPr>
                      </m:sSubPr>
                      <m:e>
                        <m:r>
                          <a:rPr lang="en-US" altLang="ko-KR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</a:rPr>
                          <m:t>𝑛</m:t>
                        </m:r>
                      </m:e>
                      <m:sub>
                        <m:r>
                          <a:rPr lang="en-US" altLang="ko-KR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</a:rPr>
                          <m:t>+</m:t>
                        </m:r>
                      </m:sub>
                    </m:sSub>
                    <m:r>
                      <a:rPr lang="en-US" altLang="ko-KR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Gulim" pitchFamily="34" charset="-127"/>
                      </a:rPr>
                      <m:t>=30</m:t>
                    </m:r>
                  </m:oMath>
                </a14:m>
                <a:r>
                  <a:rPr lang="en-US" altLang="ko-KR" sz="2800" dirty="0">
                    <a:solidFill>
                      <a:srgbClr val="0000FF"/>
                    </a:solidFill>
                    <a:ea typeface="Gulim" pitchFamily="34" charset="-127"/>
                  </a:rPr>
                  <a:t>  N(0.1,1)     (</a:t>
                </a:r>
                <a:r>
                  <a:rPr lang="en-US" altLang="ko-KR" sz="2800" dirty="0" err="1">
                    <a:solidFill>
                      <a:srgbClr val="0000FF"/>
                    </a:solidFill>
                    <a:ea typeface="Gulim" pitchFamily="34" charset="-127"/>
                  </a:rPr>
                  <a:t>marginals</a:t>
                </a:r>
                <a:r>
                  <a:rPr lang="en-US" altLang="ko-KR" sz="2800" dirty="0">
                    <a:solidFill>
                      <a:srgbClr val="0000FF"/>
                    </a:solidFill>
                    <a:ea typeface="Gulim" pitchFamily="34" charset="-127"/>
                  </a:rPr>
                  <a:t>)   </a:t>
                </a:r>
              </a:p>
              <a:p>
                <a:pPr marL="0" lvl="0" indent="0" eaLnBrk="1" hangingPunct="1">
                  <a:lnSpc>
                    <a:spcPct val="90000"/>
                  </a:lnSpc>
                  <a:buNone/>
                </a:pPr>
                <a:r>
                  <a:rPr lang="en-US" altLang="ko-KR" sz="2800" dirty="0">
                    <a:solidFill>
                      <a:srgbClr val="FF0000"/>
                    </a:solidFill>
                    <a:ea typeface="Gulim" pitchFamily="34" charset="-127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</a:rPr>
                        </m:ctrlPr>
                      </m:sSubPr>
                      <m:e>
                        <m:r>
                          <a:rPr lang="en-US" altLang="ko-K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</a:rPr>
                          <m:t>𝑛</m:t>
                        </m:r>
                      </m:e>
                      <m:sub>
                        <m:r>
                          <a:rPr lang="en-US" altLang="ko-K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</a:rPr>
                          <m:t>−</m:t>
                        </m:r>
                      </m:sub>
                    </m:sSub>
                    <m:r>
                      <a:rPr lang="en-US" altLang="ko-KR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Gulim" pitchFamily="34" charset="-127"/>
                      </a:rPr>
                      <m:t>=30</m:t>
                    </m:r>
                  </m:oMath>
                </a14:m>
                <a:r>
                  <a:rPr lang="en-US" altLang="ko-KR" sz="2800" dirty="0">
                    <a:solidFill>
                      <a:srgbClr val="FF0000"/>
                    </a:solidFill>
                    <a:ea typeface="Gulim" pitchFamily="34" charset="-127"/>
                  </a:rPr>
                  <a:t>  N(-0.1,1)     (</a:t>
                </a:r>
                <a:r>
                  <a:rPr lang="en-US" altLang="ko-KR" sz="2800" dirty="0" err="1">
                    <a:solidFill>
                      <a:srgbClr val="FF0000"/>
                    </a:solidFill>
                    <a:ea typeface="Gulim" pitchFamily="34" charset="-127"/>
                  </a:rPr>
                  <a:t>marginals</a:t>
                </a:r>
                <a:r>
                  <a:rPr lang="en-US" altLang="ko-KR" sz="2800" dirty="0">
                    <a:solidFill>
                      <a:srgbClr val="FF0000"/>
                    </a:solidFill>
                    <a:ea typeface="Gulim" pitchFamily="34" charset="-127"/>
                  </a:rPr>
                  <a:t>) </a:t>
                </a:r>
              </a:p>
              <a:p>
                <a:pPr marL="0" lvl="0" indent="0" eaLnBrk="1" hangingPunct="1">
                  <a:lnSpc>
                    <a:spcPct val="90000"/>
                  </a:lnSpc>
                  <a:buNone/>
                </a:pPr>
                <a:r>
                  <a:rPr lang="en-US" altLang="ko-KR" sz="2800" dirty="0">
                    <a:ea typeface="Gulim" pitchFamily="34" charset="-127"/>
                  </a:rPr>
                  <a:t>    - Independent Entries</a:t>
                </a:r>
              </a:p>
              <a:p>
                <a:pPr marL="0" lvl="0" indent="0" eaLnBrk="1" hangingPunct="1">
                  <a:lnSpc>
                    <a:spcPct val="90000"/>
                  </a:lnSpc>
                  <a:buNone/>
                </a:pPr>
                <a:r>
                  <a:rPr lang="en-US" altLang="ko-KR" sz="2800" dirty="0">
                    <a:ea typeface="Gulim" pitchFamily="34" charset="-127"/>
                  </a:rPr>
                  <a:t>    </a:t>
                </a:r>
                <a:endParaRPr lang="en-US" altLang="ko-KR" dirty="0">
                  <a:ea typeface="Gulim" pitchFamily="34" charset="-127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dirty="0">
                  <a:ea typeface="Gulim" pitchFamily="34" charset="-127"/>
                </a:endParaRPr>
              </a:p>
            </p:txBody>
          </p:sp>
        </mc:Choice>
        <mc:Fallback>
          <p:sp>
            <p:nvSpPr>
              <p:cNvPr id="706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610600" cy="5257800"/>
              </a:xfrm>
              <a:blipFill>
                <a:blip r:embed="rId3"/>
                <a:stretch>
                  <a:fillRect l="-1487" t="-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dirty="0">
                <a:ea typeface="Gulim" pitchFamily="34" charset="-127"/>
              </a:rPr>
              <a:t>Another Comparison: Trait by Trait View</a:t>
            </a:r>
          </a:p>
        </p:txBody>
      </p:sp>
      <p:pic>
        <p:nvPicPr>
          <p:cNvPr id="716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371600"/>
            <a:ext cx="7786687" cy="5500687"/>
          </a:xfr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5DDDCA-8126-44D8-9969-A899F0D334A3}"/>
              </a:ext>
            </a:extLst>
          </p:cNvPr>
          <p:cNvSpPr txBox="1"/>
          <p:nvPr/>
        </p:nvSpPr>
        <p:spPr>
          <a:xfrm>
            <a:off x="1143000" y="50292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three of 4000 directions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905" t="74241" r="24512" b="1518"/>
          <a:stretch/>
        </p:blipFill>
        <p:spPr>
          <a:xfrm>
            <a:off x="838200" y="3581400"/>
            <a:ext cx="7372349" cy="3276601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A Taste of OODA Examples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514350" indent="-514350" eaLnBrk="1" hangingPunct="1">
              <a:lnSpc>
                <a:spcPct val="190000"/>
              </a:lnSpc>
              <a:buFontTx/>
              <a:buAutoNum type="arabicPeriod"/>
            </a:pPr>
            <a:r>
              <a:rPr lang="en-US" dirty="0"/>
              <a:t>Spanish Male Mortality Curves</a:t>
            </a:r>
          </a:p>
          <a:p>
            <a:pPr marL="0" indent="0" eaLnBrk="1" hangingPunct="1">
              <a:buNone/>
            </a:pPr>
            <a:r>
              <a:rPr lang="en-US" dirty="0"/>
              <a:t>	1918 Flu Pandemic</a:t>
            </a:r>
          </a:p>
          <a:p>
            <a:pPr marL="0" indent="0" eaLnBrk="1" hangingPunct="1">
              <a:buNone/>
            </a:pPr>
            <a:r>
              <a:rPr lang="en-US" dirty="0"/>
              <a:t>	Spanish Civil War		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5181600" y="2286000"/>
            <a:ext cx="2514600" cy="2286000"/>
          </a:xfrm>
          <a:prstGeom prst="straightConnector1">
            <a:avLst/>
          </a:prstGeom>
          <a:ln w="381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4800600" y="2933700"/>
            <a:ext cx="2514600" cy="1866900"/>
          </a:xfrm>
          <a:prstGeom prst="straightConnector1">
            <a:avLst/>
          </a:prstGeom>
          <a:ln w="38100">
            <a:solidFill>
              <a:srgbClr val="00B0F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875947F-5F12-4607-BC42-F7C2A9CCEFE5}"/>
              </a:ext>
            </a:extLst>
          </p:cNvPr>
          <p:cNvSpPr txBox="1"/>
          <p:nvPr/>
        </p:nvSpPr>
        <p:spPr>
          <a:xfrm>
            <a:off x="6972868" y="2293203"/>
            <a:ext cx="1713932" cy="8309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Mode of</a:t>
            </a:r>
          </a:p>
          <a:p>
            <a:pPr algn="ctr"/>
            <a:r>
              <a:rPr lang="en-US" sz="2400" dirty="0"/>
              <a:t>Variation</a:t>
            </a:r>
          </a:p>
        </p:txBody>
      </p:sp>
    </p:spTree>
    <p:extLst>
      <p:ext uri="{BB962C8B-B14F-4D97-AF65-F5344CB8AC3E}">
        <p14:creationId xmlns:p14="http://schemas.microsoft.com/office/powerpoint/2010/main" val="3268071841"/>
      </p:ext>
    </p:extLst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dirty="0">
                <a:ea typeface="Gulim" pitchFamily="34" charset="-127"/>
              </a:rPr>
              <a:t>Another Comparison: Trait by Trait View</a:t>
            </a:r>
          </a:p>
        </p:txBody>
      </p:sp>
      <p:pic>
        <p:nvPicPr>
          <p:cNvPr id="716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cxnSp>
        <p:nvCxnSpPr>
          <p:cNvPr id="4" name="Straight Arrow Connector 3"/>
          <p:cNvCxnSpPr/>
          <p:nvPr/>
        </p:nvCxnSpPr>
        <p:spPr>
          <a:xfrm flipV="1">
            <a:off x="2057400" y="2590800"/>
            <a:ext cx="76200" cy="342900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86051" y="5874603"/>
            <a:ext cx="3281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Very Small Differences</a:t>
            </a:r>
          </a:p>
          <a:p>
            <a:r>
              <a:rPr lang="en-US" sz="2400" dirty="0"/>
              <a:t>Between Means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203510" y="5791200"/>
            <a:ext cx="2121090" cy="43900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124200" y="4114800"/>
            <a:ext cx="1066800" cy="190500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057400" y="2514600"/>
            <a:ext cx="304800" cy="3496103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124200" y="4114800"/>
            <a:ext cx="1219200" cy="1895903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191000" y="5638800"/>
            <a:ext cx="2286000" cy="591407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5220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467600" cy="838200"/>
          </a:xfrm>
        </p:spPr>
        <p:txBody>
          <a:bodyPr/>
          <a:lstStyle/>
          <a:p>
            <a:pPr eaLnBrk="1" hangingPunct="1"/>
            <a:r>
              <a:rPr lang="en-US" altLang="ko-KR" sz="4000">
                <a:ea typeface="Gulim" pitchFamily="34" charset="-127"/>
              </a:rPr>
              <a:t>Another Comparison of Views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06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610600" cy="5257800"/>
              </a:xfrm>
            </p:spPr>
            <p:txBody>
              <a:bodyPr/>
              <a:lstStyle/>
              <a:p>
                <a:pPr marL="457200" indent="-457200" eaLnBrk="1" hangingPunct="1">
                  <a:lnSpc>
                    <a:spcPct val="90000"/>
                  </a:lnSpc>
                </a:pPr>
                <a:r>
                  <a:rPr lang="en-US" altLang="ko-KR" sz="2800" dirty="0">
                    <a:ea typeface="Gulim" pitchFamily="34" charset="-127"/>
                  </a:rPr>
                  <a:t>Much higher dimension,  </a:t>
                </a:r>
                <a14:m>
                  <m:oMath xmlns:m="http://schemas.openxmlformats.org/officeDocument/2006/math"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Gulim" pitchFamily="34" charset="-127"/>
                      </a:rPr>
                      <m:t>𝑑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Gulim" pitchFamily="34" charset="-127"/>
                      </a:rPr>
                      <m:t>=4000</m:t>
                    </m:r>
                  </m:oMath>
                </a14:m>
                <a:endParaRPr lang="en-US" altLang="ko-KR" sz="2800" dirty="0">
                  <a:ea typeface="Gulim" pitchFamily="34" charset="-127"/>
                </a:endParaRPr>
              </a:p>
              <a:p>
                <a:pPr marL="457200" indent="-457200" eaLnBrk="1" hangingPunct="1">
                  <a:lnSpc>
                    <a:spcPct val="90000"/>
                  </a:lnSpc>
                </a:pPr>
                <a:r>
                  <a:rPr lang="en-US" altLang="ko-KR" sz="2800" dirty="0">
                    <a:ea typeface="Gulim" pitchFamily="34" charset="-127"/>
                  </a:rPr>
                  <a:t>Trait by Trait View</a:t>
                </a:r>
              </a:p>
              <a:p>
                <a:pPr marL="1027113" lvl="1" indent="-455613" eaLnBrk="1" hangingPunct="1">
                  <a:lnSpc>
                    <a:spcPct val="90000"/>
                  </a:lnSpc>
                </a:pPr>
                <a:r>
                  <a:rPr lang="en-US" altLang="ko-KR" dirty="0">
                    <a:ea typeface="Gulim" pitchFamily="34" charset="-127"/>
                  </a:rPr>
                  <a:t>Clusters very nearly the same</a:t>
                </a:r>
              </a:p>
              <a:p>
                <a:pPr marL="1027113" lvl="1" indent="-455613" eaLnBrk="1" hangingPunct="1">
                  <a:lnSpc>
                    <a:spcPct val="90000"/>
                  </a:lnSpc>
                </a:pPr>
                <a:r>
                  <a:rPr lang="en-US" altLang="ko-KR" dirty="0">
                    <a:ea typeface="Gulim" pitchFamily="34" charset="-127"/>
                  </a:rPr>
                  <a:t>Very slight difference in means</a:t>
                </a:r>
              </a:p>
            </p:txBody>
          </p:sp>
        </mc:Choice>
        <mc:Fallback>
          <p:sp>
            <p:nvSpPr>
              <p:cNvPr id="706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610600" cy="5257800"/>
              </a:xfrm>
              <a:blipFill>
                <a:blip r:embed="rId3"/>
                <a:stretch>
                  <a:fillRect l="-1275" t="-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989624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Another Comparison: PCA View</a:t>
            </a:r>
          </a:p>
        </p:txBody>
      </p:sp>
      <p:pic>
        <p:nvPicPr>
          <p:cNvPr id="727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467600" cy="838200"/>
          </a:xfrm>
        </p:spPr>
        <p:txBody>
          <a:bodyPr/>
          <a:lstStyle/>
          <a:p>
            <a:pPr eaLnBrk="1" hangingPunct="1"/>
            <a:r>
              <a:rPr lang="en-US" altLang="ko-KR" sz="4000">
                <a:ea typeface="Gulim" pitchFamily="34" charset="-127"/>
              </a:rPr>
              <a:t>Another Comparison of Views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06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610600" cy="5257800"/>
              </a:xfrm>
            </p:spPr>
            <p:txBody>
              <a:bodyPr/>
              <a:lstStyle/>
              <a:p>
                <a:pPr marL="457200" indent="-457200" eaLnBrk="1" hangingPunct="1">
                  <a:lnSpc>
                    <a:spcPct val="90000"/>
                  </a:lnSpc>
                </a:pPr>
                <a:r>
                  <a:rPr lang="en-US" altLang="ko-KR" sz="2800" dirty="0">
                    <a:ea typeface="Gulim" pitchFamily="34" charset="-127"/>
                  </a:rPr>
                  <a:t>Much higher dimension,  </a:t>
                </a:r>
                <a14:m>
                  <m:oMath xmlns:m="http://schemas.openxmlformats.org/officeDocument/2006/math"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Gulim" pitchFamily="34" charset="-127"/>
                      </a:rPr>
                      <m:t>𝑑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Gulim" pitchFamily="34" charset="-127"/>
                      </a:rPr>
                      <m:t>=4000</m:t>
                    </m:r>
                  </m:oMath>
                </a14:m>
                <a:endParaRPr lang="en-US" altLang="ko-KR" sz="2800" dirty="0">
                  <a:ea typeface="Gulim" pitchFamily="34" charset="-127"/>
                </a:endParaRPr>
              </a:p>
              <a:p>
                <a:pPr marL="457200" indent="-457200" eaLnBrk="1" hangingPunct="1">
                  <a:lnSpc>
                    <a:spcPct val="90000"/>
                  </a:lnSpc>
                </a:pPr>
                <a:r>
                  <a:rPr lang="en-US" altLang="ko-KR" sz="2800" dirty="0">
                    <a:ea typeface="Gulim" pitchFamily="34" charset="-127"/>
                  </a:rPr>
                  <a:t>Trait by Trait View</a:t>
                </a:r>
              </a:p>
              <a:p>
                <a:pPr marL="1027113" lvl="1" indent="-455613" eaLnBrk="1" hangingPunct="1">
                  <a:lnSpc>
                    <a:spcPct val="90000"/>
                  </a:lnSpc>
                </a:pPr>
                <a:r>
                  <a:rPr lang="en-US" altLang="ko-KR" dirty="0">
                    <a:ea typeface="Gulim" pitchFamily="34" charset="-127"/>
                  </a:rPr>
                  <a:t>Clusters very nearly the same</a:t>
                </a:r>
              </a:p>
              <a:p>
                <a:pPr marL="1027113" lvl="1" indent="-455613" eaLnBrk="1" hangingPunct="1">
                  <a:lnSpc>
                    <a:spcPct val="90000"/>
                  </a:lnSpc>
                </a:pPr>
                <a:r>
                  <a:rPr lang="en-US" altLang="ko-KR" dirty="0">
                    <a:ea typeface="Gulim" pitchFamily="34" charset="-127"/>
                  </a:rPr>
                  <a:t>Very slight difference in means</a:t>
                </a:r>
              </a:p>
              <a:p>
                <a:pPr marL="457200" indent="-457200" eaLnBrk="1" hangingPunct="1">
                  <a:lnSpc>
                    <a:spcPct val="90000"/>
                  </a:lnSpc>
                </a:pPr>
                <a:r>
                  <a:rPr lang="en-US" altLang="ko-KR" sz="2800" dirty="0">
                    <a:ea typeface="Gulim" pitchFamily="34" charset="-127"/>
                  </a:rPr>
                  <a:t>PCA View</a:t>
                </a:r>
              </a:p>
              <a:p>
                <a:pPr marL="1027113" lvl="1" indent="-455613" eaLnBrk="1" hangingPunct="1">
                  <a:lnSpc>
                    <a:spcPct val="90000"/>
                  </a:lnSpc>
                </a:pPr>
                <a:r>
                  <a:rPr lang="en-US" altLang="ko-KR" dirty="0">
                    <a:solidFill>
                      <a:srgbClr val="FF0000"/>
                    </a:solidFill>
                    <a:ea typeface="Gulim" pitchFamily="34" charset="-127"/>
                  </a:rPr>
                  <a:t>Huge</a:t>
                </a:r>
                <a:r>
                  <a:rPr lang="en-US" altLang="ko-KR" dirty="0">
                    <a:ea typeface="Gulim" pitchFamily="34" charset="-127"/>
                  </a:rPr>
                  <a:t> difference in 1</a:t>
                </a:r>
                <a:r>
                  <a:rPr lang="en-US" altLang="ko-KR" baseline="30000" dirty="0">
                    <a:ea typeface="Gulim" pitchFamily="34" charset="-127"/>
                  </a:rPr>
                  <a:t>st</a:t>
                </a:r>
                <a:r>
                  <a:rPr lang="en-US" altLang="ko-KR" dirty="0">
                    <a:ea typeface="Gulim" pitchFamily="34" charset="-127"/>
                  </a:rPr>
                  <a:t> PC Direction</a:t>
                </a:r>
              </a:p>
              <a:p>
                <a:pPr marL="1027113" lvl="1" indent="-455613" eaLnBrk="1" hangingPunct="1">
                  <a:lnSpc>
                    <a:spcPct val="90000"/>
                  </a:lnSpc>
                </a:pPr>
                <a:r>
                  <a:rPr lang="en-US" altLang="ko-KR" dirty="0">
                    <a:ea typeface="Gulim" pitchFamily="34" charset="-127"/>
                  </a:rPr>
                  <a:t>Magnification of clustering</a:t>
                </a:r>
              </a:p>
              <a:p>
                <a:pPr marL="1027113" lvl="1" indent="-455613" eaLnBrk="1" hangingPunct="1">
                  <a:lnSpc>
                    <a:spcPct val="90000"/>
                  </a:lnSpc>
                </a:pPr>
                <a:r>
                  <a:rPr lang="en-US" altLang="ko-KR" dirty="0">
                    <a:ea typeface="Gulim" pitchFamily="34" charset="-127"/>
                  </a:rPr>
                  <a:t>Lesson:  Alternate views can show </a:t>
                </a:r>
                <a:r>
                  <a:rPr lang="en-US" altLang="ko-KR" dirty="0">
                    <a:solidFill>
                      <a:srgbClr val="FF0000"/>
                    </a:solidFill>
                    <a:ea typeface="Gulim" pitchFamily="34" charset="-127"/>
                  </a:rPr>
                  <a:t>much more</a:t>
                </a:r>
              </a:p>
              <a:p>
                <a:pPr marL="1027113" lvl="1" indent="-455613" eaLnBrk="1" hangingPunct="1">
                  <a:lnSpc>
                    <a:spcPct val="90000"/>
                  </a:lnSpc>
                </a:pPr>
                <a:r>
                  <a:rPr lang="en-US" altLang="ko-KR" dirty="0">
                    <a:ea typeface="Gulim" pitchFamily="34" charset="-127"/>
                  </a:rPr>
                  <a:t>(especially in high dimensions, i.e. for many genes)</a:t>
                </a:r>
              </a:p>
              <a:p>
                <a:pPr marL="1027113" lvl="1" indent="-455613" eaLnBrk="1" hangingPunct="1">
                  <a:lnSpc>
                    <a:spcPct val="90000"/>
                  </a:lnSpc>
                </a:pPr>
                <a:r>
                  <a:rPr lang="en-US" altLang="ko-KR" dirty="0">
                    <a:ea typeface="Gulim" pitchFamily="34" charset="-127"/>
                  </a:rPr>
                  <a:t>Shows PC view can be very useful</a:t>
                </a:r>
              </a:p>
            </p:txBody>
          </p:sp>
        </mc:Choice>
        <mc:Fallback>
          <p:sp>
            <p:nvSpPr>
              <p:cNvPr id="706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610600" cy="5257800"/>
              </a:xfrm>
              <a:blipFill>
                <a:blip r:embed="rId3"/>
                <a:stretch>
                  <a:fillRect l="-1275" t="-1970" r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5074EB96-401C-47A5-8090-CC1561031CF5}"/>
              </a:ext>
            </a:extLst>
          </p:cNvPr>
          <p:cNvSpPr txBox="1"/>
          <p:nvPr/>
        </p:nvSpPr>
        <p:spPr>
          <a:xfrm>
            <a:off x="2895600" y="6172200"/>
            <a:ext cx="3236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Why so big???</a:t>
            </a:r>
          </a:p>
        </p:txBody>
      </p:sp>
    </p:spTree>
    <p:extLst>
      <p:ext uri="{BB962C8B-B14F-4D97-AF65-F5344CB8AC3E}">
        <p14:creationId xmlns:p14="http://schemas.microsoft.com/office/powerpoint/2010/main" val="359292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Another Comparison: PCA View</a:t>
            </a:r>
          </a:p>
        </p:txBody>
      </p:sp>
      <p:pic>
        <p:nvPicPr>
          <p:cNvPr id="727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68175" y="3505200"/>
                <a:ext cx="2208425" cy="21160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Another Viewpoint:</a:t>
                </a:r>
              </a:p>
              <a:p>
                <a:r>
                  <a:rPr lang="en-US" dirty="0"/>
                  <a:t>Consider </a:t>
                </a:r>
                <a:r>
                  <a:rPr lang="en-US" u="sng" dirty="0"/>
                  <a:t>Vectors</a:t>
                </a:r>
              </a:p>
              <a:p>
                <a:r>
                  <a:rPr lang="en-US" dirty="0"/>
                  <a:t>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+0.1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  </a:t>
                </a:r>
              </a:p>
              <a:p>
                <a:r>
                  <a:rPr lang="en-US" dirty="0"/>
                  <a:t>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</m:e>
                    </m:acc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.1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175" y="3505200"/>
                <a:ext cx="2208425" cy="2116092"/>
              </a:xfrm>
              <a:prstGeom prst="rect">
                <a:avLst/>
              </a:prstGeom>
              <a:blipFill>
                <a:blip r:embed="rId4"/>
                <a:stretch>
                  <a:fillRect l="-2204" t="-1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30888" y="5730090"/>
                <a:ext cx="3693512" cy="823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Difference points in </a:t>
                </a:r>
                <a:r>
                  <a:rPr lang="en-US" i="1" dirty="0"/>
                  <a:t>direction</a:t>
                </a:r>
                <a:r>
                  <a:rPr lang="en-US" dirty="0"/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888" y="5730090"/>
                <a:ext cx="3693512" cy="823110"/>
              </a:xfrm>
              <a:prstGeom prst="rect">
                <a:avLst/>
              </a:prstGeom>
              <a:blipFill>
                <a:blip r:embed="rId5"/>
                <a:stretch>
                  <a:fillRect l="-1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114800" y="297917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88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Interesting Issue:</a:t>
                </a:r>
              </a:p>
              <a:p>
                <a:pPr marL="0" indent="0">
                  <a:buNone/>
                </a:pPr>
                <a:r>
                  <a:rPr lang="en-US" dirty="0"/>
                  <a:t>How close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to coordinate axes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r>
                  <a:rPr lang="en-US" dirty="0"/>
                  <a:t>Angle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</m:rad>
                                        </m:den>
                                      </m:f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</m:rad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</m:d>
                            <m:d>
                              <m: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Which for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=4000</m:t>
                    </m:r>
                  </m:oMath>
                </a14:m>
                <a:r>
                  <a:rPr lang="en-US" dirty="0"/>
                  <a:t>   is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89.1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4525963"/>
              </a:xfrm>
              <a:blipFill>
                <a:blip r:embed="rId3"/>
                <a:stretch>
                  <a:fillRect l="-1852" t="-1752" b="-12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Another Comparison: PCA View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14800" y="297917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19600" y="1302603"/>
            <a:ext cx="26869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High Dimensional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Space Is Slippery!</a:t>
            </a:r>
          </a:p>
        </p:txBody>
      </p:sp>
    </p:spTree>
    <p:extLst>
      <p:ext uri="{BB962C8B-B14F-4D97-AF65-F5344CB8AC3E}">
        <p14:creationId xmlns:p14="http://schemas.microsoft.com/office/powerpoint/2010/main" val="74694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FF00"/>
                </a:solidFill>
              </a:rPr>
              <a:t>Homework 2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153400" cy="4525963"/>
          </a:xfrm>
        </p:spPr>
        <p:txBody>
          <a:bodyPr/>
          <a:lstStyle/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dirty="0">
                <a:solidFill>
                  <a:srgbClr val="FFFF00"/>
                </a:solidFill>
              </a:rPr>
              <a:t>For the Rotated Apple-Banana-Pear Data</a:t>
            </a:r>
          </a:p>
          <a:p>
            <a:pPr marL="514350" indent="-514350" eaLnBrk="1" hangingPunct="1">
              <a:lnSpc>
                <a:spcPct val="160000"/>
              </a:lnSpc>
              <a:buFont typeface="+mj-lt"/>
              <a:buAutoNum type="alphaLcParenR"/>
            </a:pPr>
            <a:r>
              <a:rPr lang="en-US" dirty="0">
                <a:solidFill>
                  <a:srgbClr val="FFFF00"/>
                </a:solidFill>
              </a:rPr>
              <a:t>Make a trait by trait scatterplot matrix.</a:t>
            </a:r>
          </a:p>
          <a:p>
            <a:pPr marL="514350" indent="-514350" eaLnBrk="1" hangingPunct="1">
              <a:lnSpc>
                <a:spcPct val="160000"/>
              </a:lnSpc>
              <a:buFont typeface="+mj-lt"/>
              <a:buAutoNum type="alphaLcParenR"/>
            </a:pPr>
            <a:r>
              <a:rPr lang="en-US" dirty="0">
                <a:solidFill>
                  <a:srgbClr val="FFFF00"/>
                </a:solidFill>
              </a:rPr>
              <a:t>Make a PC scores scatterplot matrix.</a:t>
            </a:r>
          </a:p>
          <a:p>
            <a:pPr marL="514350" indent="-514350" eaLnBrk="1" hangingPunct="1">
              <a:lnSpc>
                <a:spcPct val="160000"/>
              </a:lnSpc>
              <a:buFont typeface="+mj-lt"/>
              <a:buAutoNum type="alphaLcParenR"/>
            </a:pPr>
            <a:r>
              <a:rPr lang="en-US" dirty="0">
                <a:solidFill>
                  <a:srgbClr val="FFFF00"/>
                </a:solidFill>
              </a:rPr>
              <a:t>Explain difference between those</a:t>
            </a:r>
          </a:p>
          <a:p>
            <a:pPr marL="0" indent="0" eaLnBrk="1" hangingPunct="1">
              <a:lnSpc>
                <a:spcPct val="160000"/>
              </a:lnSpc>
              <a:buNone/>
            </a:pPr>
            <a:r>
              <a:rPr lang="en-US" dirty="0">
                <a:solidFill>
                  <a:srgbClr val="FFFF00"/>
                </a:solidFill>
              </a:rPr>
              <a:t>Data and details again on </a:t>
            </a:r>
          </a:p>
          <a:p>
            <a:pPr marL="0" indent="0" eaLnBrk="1" hangingPunct="1">
              <a:lnSpc>
                <a:spcPct val="160000"/>
              </a:lnSpc>
              <a:buNone/>
            </a:pPr>
            <a:r>
              <a:rPr lang="en-US" dirty="0">
                <a:solidFill>
                  <a:srgbClr val="FFFF00"/>
                </a:solidFill>
              </a:rPr>
              <a:t>        Sakai / Assignments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B43EC2-44CF-46A3-B03F-6076ABE6B4AE}"/>
              </a:ext>
            </a:extLst>
          </p:cNvPr>
          <p:cNvSpPr txBox="1"/>
          <p:nvPr/>
        </p:nvSpPr>
        <p:spPr>
          <a:xfrm>
            <a:off x="6425385" y="5036403"/>
            <a:ext cx="21852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Due:  Jan. 27,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11:00AM</a:t>
            </a:r>
          </a:p>
        </p:txBody>
      </p:sp>
    </p:spTree>
    <p:extLst>
      <p:ext uri="{BB962C8B-B14F-4D97-AF65-F5344CB8AC3E}">
        <p14:creationId xmlns:p14="http://schemas.microsoft.com/office/powerpoint/2010/main" val="13766128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Three Major Phases of OODA: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7030A0"/>
                </a:solidFill>
              </a:rPr>
              <a:t>I.    Object Definition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7030A0"/>
                </a:solidFill>
              </a:rPr>
              <a:t>“What are the Data Objects?”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571500" indent="-571500" eaLnBrk="1" hangingPunct="1">
              <a:buAutoNum type="romanUcPeriod" startAt="2"/>
            </a:pPr>
            <a:r>
              <a:rPr lang="en-US" dirty="0">
                <a:solidFill>
                  <a:srgbClr val="00B050"/>
                </a:solidFill>
              </a:rPr>
              <a:t>Exploratory Analysis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00B050"/>
                </a:solidFill>
              </a:rPr>
              <a:t>“What Is Data Structure / Drivers?”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dirty="0">
                <a:solidFill>
                  <a:srgbClr val="C00000"/>
                </a:solidFill>
              </a:rPr>
              <a:t>III.  Confirmatory Analysis / Validation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C00000"/>
                </a:solidFill>
              </a:rPr>
              <a:t>Is it Really There (vs. Noise Artifact)?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1828800"/>
            <a:ext cx="7543800" cy="16002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867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4724400"/>
            <a:ext cx="4038600" cy="4525963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 dirty="0"/>
            </a:br>
            <a:endParaRPr lang="en-US" sz="2800" dirty="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838200" y="1013590"/>
            <a:ext cx="83058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Useful Conceptual Framework: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Object Space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         </a:t>
            </a:r>
            <a:r>
              <a:rPr lang="en-US" sz="3200" u="sng" noProof="0" dirty="0">
                <a:solidFill>
                  <a:srgbClr val="000000"/>
                </a:solidFill>
                <a:sym typeface="Wingdings" pitchFamily="2" charset="2"/>
              </a:rPr>
              <a:t>Trait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Space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3352800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(Where data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objects live)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57800" y="3352800"/>
            <a:ext cx="27350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(How they are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represented)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2EB7B8-8B40-4DF5-9A90-06FCA60E78EC}"/>
              </a:ext>
            </a:extLst>
          </p:cNvPr>
          <p:cNvSpPr txBox="1"/>
          <p:nvPr/>
        </p:nvSpPr>
        <p:spPr>
          <a:xfrm>
            <a:off x="6781800" y="1281113"/>
            <a:ext cx="1905000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700D5"/>
                </a:solidFill>
              </a:rPr>
              <a:t>Text, Sec. 3.1.2</a:t>
            </a:r>
          </a:p>
        </p:txBody>
      </p:sp>
    </p:spTree>
    <p:extLst>
      <p:ext uri="{BB962C8B-B14F-4D97-AF65-F5344CB8AC3E}">
        <p14:creationId xmlns:p14="http://schemas.microsoft.com/office/powerpoint/2010/main" val="37535898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Basics of OODA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838200" y="1013590"/>
                <a:ext cx="8305800" cy="4304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Object Space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          </a:t>
                </a: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Trait Space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Curves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ℝ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𝑑</m:t>
                        </m:r>
                      </m:sup>
                    </m:sSup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Images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ℝ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𝑑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×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𝑑</m:t>
                        </m:r>
                      </m:sup>
                    </m:sSup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Shapes                            Manifolds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Trees                             Graph Space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  Movies</a:t>
                </a:r>
              </a:p>
            </p:txBody>
          </p:sp>
        </mc:Choice>
        <mc:Fallback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013590"/>
                <a:ext cx="8305800" cy="4304640"/>
              </a:xfrm>
              <a:prstGeom prst="rect">
                <a:avLst/>
              </a:prstGeom>
              <a:blipFill>
                <a:blip r:embed="rId3"/>
                <a:stretch>
                  <a:fillRect l="-1909" t="-1841" b="-368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065047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5881</TotalTime>
  <Words>2773</Words>
  <Application>Microsoft Office PowerPoint</Application>
  <PresentationFormat>On-screen Show (4:3)</PresentationFormat>
  <Paragraphs>780</Paragraphs>
  <Slides>119</Slides>
  <Notes>119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119</vt:i4>
      </vt:variant>
    </vt:vector>
  </HeadingPairs>
  <TitlesOfParts>
    <vt:vector size="127" baseType="lpstr">
      <vt:lpstr>Arial</vt:lpstr>
      <vt:lpstr>Cambria Math</vt:lpstr>
      <vt:lpstr>Edwardian Script ITC</vt:lpstr>
      <vt:lpstr>Tahoma</vt:lpstr>
      <vt:lpstr>Times New Roman</vt:lpstr>
      <vt:lpstr>Wingdings</vt:lpstr>
      <vt:lpstr>1_Default Design</vt:lpstr>
      <vt:lpstr>2_Default Design</vt:lpstr>
      <vt:lpstr>Statistics – O. R. 881 Object Oriented Data Analysis</vt:lpstr>
      <vt:lpstr>Administrative Info</vt:lpstr>
      <vt:lpstr>Current Sections in Textbook</vt:lpstr>
      <vt:lpstr>Course Context</vt:lpstr>
      <vt:lpstr>Object Oriented Data Analysis</vt:lpstr>
      <vt:lpstr>Object Oriented Data Analysis</vt:lpstr>
      <vt:lpstr>Object Oriented Data Analysis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A Taste of OODA Examples</vt:lpstr>
      <vt:lpstr>Object Oriented Data Analysis</vt:lpstr>
      <vt:lpstr>Basics of OODA</vt:lpstr>
      <vt:lpstr>Basics of OODA</vt:lpstr>
      <vt:lpstr>Basics of OODA</vt:lpstr>
      <vt:lpstr>Object Oriented Data Analysis</vt:lpstr>
      <vt:lpstr>Object Oriented Data Analysis</vt:lpstr>
      <vt:lpstr>Visualization</vt:lpstr>
      <vt:lpstr>Visualization</vt:lpstr>
      <vt:lpstr>Visualization</vt:lpstr>
      <vt:lpstr>Projection</vt:lpstr>
      <vt:lpstr>Illustration of Multivariate View: Raw Data</vt:lpstr>
      <vt:lpstr>Illustration of Multivariate View: Highlight One</vt:lpstr>
      <vt:lpstr>Illustration of Multivariate View: Gene 1 Express’n</vt:lpstr>
      <vt:lpstr>Illustration of Multivariate View: Gene 2 Express’n</vt:lpstr>
      <vt:lpstr>Illustration of Multivariate View: Gene 3 Express’n</vt:lpstr>
      <vt:lpstr>Illust’n of Multivar. View: 1-d Projection, X-axis</vt:lpstr>
      <vt:lpstr>Illust’n of Multivar. View: X-Projection, 1-d view</vt:lpstr>
      <vt:lpstr>Illust’n of Multivar. View: X-Projection, 1-d view</vt:lpstr>
      <vt:lpstr>Illust’n of Multivar. View: X-Projection, 1-d view</vt:lpstr>
      <vt:lpstr>Illust’n of Multivar. View: X-Projection, 1-d view</vt:lpstr>
      <vt:lpstr>Illust’n of Multivar. View: 1-d Projection, Y-axis</vt:lpstr>
      <vt:lpstr>Illust’n of Multivar. View: Y-Projection, 1-d view</vt:lpstr>
      <vt:lpstr>Illust’n of Multivar. View: 1-d Projection, Z-axis</vt:lpstr>
      <vt:lpstr>Illust’n of Multivar. View: Z-Projection, 1-d view</vt:lpstr>
      <vt:lpstr>Illust’n of Multivar. View: 2-d Proj’n, XY-plane</vt:lpstr>
      <vt:lpstr>Illust’n of Multivar. View: XY-Proj’n, 2-d view</vt:lpstr>
      <vt:lpstr>Illust’n of Multivar. View: 2-d Proj’n, XZ-plane</vt:lpstr>
      <vt:lpstr>Illust’n of Multivar. View: XZ-Proj’n, 2-d view</vt:lpstr>
      <vt:lpstr>Illust’n of Multivar. View: 2-d Proj’n, YZ-plane</vt:lpstr>
      <vt:lpstr>Illust’n of Multivar. View: YZ-Proj’n, 2-d view</vt:lpstr>
      <vt:lpstr>Illust’n of Multivar. View: all 3 planes</vt:lpstr>
      <vt:lpstr>Illust’n of Multivar. View: Diagonal 1-d proj’ns</vt:lpstr>
      <vt:lpstr>Illust’n of Multivar. View: Add off-diagonals</vt:lpstr>
      <vt:lpstr>Illust’n of Multivar. View: Typical View</vt:lpstr>
      <vt:lpstr>Illust’n of Multivar. View: Typical View</vt:lpstr>
      <vt:lpstr>Illust’n of Multivar. View: Typical View</vt:lpstr>
      <vt:lpstr>Illust’n of Multivar. View: Typical View</vt:lpstr>
      <vt:lpstr>Illust’n of Multivar. View: Typical View</vt:lpstr>
      <vt:lpstr>Illust’n of Multivar. View: Typical View</vt:lpstr>
      <vt:lpstr>Illust’n of Multivar. View: Typical View</vt:lpstr>
      <vt:lpstr>Homework 1</vt:lpstr>
      <vt:lpstr>Homework Policy</vt:lpstr>
      <vt:lpstr>Projection</vt:lpstr>
      <vt:lpstr>Principal Components</vt:lpstr>
      <vt:lpstr>Principal Components</vt:lpstr>
      <vt:lpstr>Principal Components</vt:lpstr>
      <vt:lpstr>Principal Components</vt:lpstr>
      <vt:lpstr>Illust’n of PCA View:    Recall Raw Data </vt:lpstr>
      <vt:lpstr>Illust’n of PCA View:    Recall Trait by Trait Views </vt:lpstr>
      <vt:lpstr>Illust’n of PCA View:    PC1 Projections </vt:lpstr>
      <vt:lpstr>Illust’n of PCA View:    PC1 Projections </vt:lpstr>
      <vt:lpstr>Illust’n of PCA View:    PC1 Projections, 1-d View</vt:lpstr>
      <vt:lpstr>Illust’n of PCA View:    PC2 Projections </vt:lpstr>
      <vt:lpstr>Illust’n of PCA View:    PC2 Projections, 1-d View</vt:lpstr>
      <vt:lpstr>Illust’n of PCA View:    PC3 Projections </vt:lpstr>
      <vt:lpstr>Illust’n of PCA View:    PC3 Projections, 1-d View</vt:lpstr>
      <vt:lpstr>Illust’n of PCA View:    Projections on PC1,2 plane</vt:lpstr>
      <vt:lpstr>Illust’n of PCA View:    PC1 &amp; 2 Proj’n Scatterplot</vt:lpstr>
      <vt:lpstr>Illust’n of PCA View:    Projections on PC1,3 plane</vt:lpstr>
      <vt:lpstr>Illust’n of PCA View:    PC1 &amp; 3 Proj’n Scatterplot</vt:lpstr>
      <vt:lpstr>Illust’n of PCA View:    Projections on PC2,3 plane</vt:lpstr>
      <vt:lpstr>Illust’n of PCA View:    PC2 &amp; 3 Proj’n Scatterplot</vt:lpstr>
      <vt:lpstr>Illust’n of PCA View:    All 3 PC Projections</vt:lpstr>
      <vt:lpstr>Illust’n of PCA View: Matrix with 1-d proj’ns on diag.</vt:lpstr>
      <vt:lpstr>Illust’n of PCA: Add off-diagonals to matrix</vt:lpstr>
      <vt:lpstr>Illustration of PCA Scatterplot Matrix</vt:lpstr>
      <vt:lpstr>Comparison of Views</vt:lpstr>
      <vt:lpstr>Illust’n of PCA View: Trait by Trait View</vt:lpstr>
      <vt:lpstr>Comparison of Views</vt:lpstr>
      <vt:lpstr>Illust’n of PCA View: PCA View</vt:lpstr>
      <vt:lpstr>Comparison of Views</vt:lpstr>
      <vt:lpstr>Another Comparison of Views</vt:lpstr>
      <vt:lpstr>Another Comparison: Trait by Trait View</vt:lpstr>
      <vt:lpstr>Another Comparison: Trait by Trait View</vt:lpstr>
      <vt:lpstr>Another Comparison of Views</vt:lpstr>
      <vt:lpstr>Another Comparison: PCA View</vt:lpstr>
      <vt:lpstr>Another Comparison of Views</vt:lpstr>
      <vt:lpstr>Another Comparison: PCA View</vt:lpstr>
      <vt:lpstr>Another Comparison: PCA View</vt:lpstr>
      <vt:lpstr>Homework 2</vt:lpstr>
      <vt:lpstr>Object Oriented Data Analysis</vt:lpstr>
      <vt:lpstr>Basics of OODA</vt:lpstr>
      <vt:lpstr>Basics of OODA</vt:lpstr>
      <vt:lpstr>Basics of OODA</vt:lpstr>
      <vt:lpstr>Basics of OODA</vt:lpstr>
      <vt:lpstr>Basics of OODA</vt:lpstr>
      <vt:lpstr>Basics of OODA</vt:lpstr>
      <vt:lpstr>Basics of OODA</vt:lpstr>
      <vt:lpstr>Basics of OODA</vt:lpstr>
      <vt:lpstr>Basics of OODA</vt:lpstr>
      <vt:lpstr>Basics of OODA</vt:lpstr>
      <vt:lpstr>Basics of OODA</vt:lpstr>
      <vt:lpstr>Basics of OODA</vt:lpstr>
      <vt:lpstr>Basics of OODA</vt:lpstr>
      <vt:lpstr>Scree Plot</vt:lpstr>
      <vt:lpstr>Scree Plot</vt:lpstr>
      <vt:lpstr>Scree Plot</vt:lpstr>
      <vt:lpstr>Scree Plot</vt:lpstr>
      <vt:lpstr>Scree Plot</vt:lpstr>
      <vt:lpstr>Scree Plot</vt:lpstr>
      <vt:lpstr>Scree Plot</vt:lpstr>
      <vt:lpstr>Scree Plot</vt:lpstr>
      <vt:lpstr>Scree Plot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325</cp:revision>
  <dcterms:created xsi:type="dcterms:W3CDTF">2001-06-08T01:38:43Z</dcterms:created>
  <dcterms:modified xsi:type="dcterms:W3CDTF">2022-01-13T02:27:47Z</dcterms:modified>
</cp:coreProperties>
</file>