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89" r:id="rId3"/>
    <p:sldMasterId id="2147483703" r:id="rId4"/>
    <p:sldMasterId id="2147483718" r:id="rId5"/>
  </p:sldMasterIdLst>
  <p:notesMasterIdLst>
    <p:notesMasterId r:id="rId139"/>
  </p:notesMasterIdLst>
  <p:sldIdLst>
    <p:sldId id="262" r:id="rId6"/>
    <p:sldId id="909" r:id="rId7"/>
    <p:sldId id="714" r:id="rId8"/>
    <p:sldId id="742" r:id="rId9"/>
    <p:sldId id="566" r:id="rId10"/>
    <p:sldId id="337" r:id="rId11"/>
    <p:sldId id="338" r:id="rId12"/>
    <p:sldId id="380" r:id="rId13"/>
    <p:sldId id="674" r:id="rId14"/>
    <p:sldId id="605" r:id="rId15"/>
    <p:sldId id="608" r:id="rId16"/>
    <p:sldId id="610" r:id="rId17"/>
    <p:sldId id="615" r:id="rId18"/>
    <p:sldId id="676" r:id="rId19"/>
    <p:sldId id="678" r:id="rId20"/>
    <p:sldId id="685" r:id="rId21"/>
    <p:sldId id="688" r:id="rId22"/>
    <p:sldId id="689" r:id="rId23"/>
    <p:sldId id="687" r:id="rId24"/>
    <p:sldId id="713" r:id="rId25"/>
    <p:sldId id="700" r:id="rId26"/>
    <p:sldId id="701" r:id="rId27"/>
    <p:sldId id="702" r:id="rId28"/>
    <p:sldId id="910" r:id="rId29"/>
    <p:sldId id="618" r:id="rId30"/>
    <p:sldId id="911" r:id="rId31"/>
    <p:sldId id="619" r:id="rId32"/>
    <p:sldId id="621" r:id="rId33"/>
    <p:sldId id="686" r:id="rId34"/>
    <p:sldId id="912" r:id="rId35"/>
    <p:sldId id="1210" r:id="rId36"/>
    <p:sldId id="3388" r:id="rId37"/>
    <p:sldId id="3389" r:id="rId38"/>
    <p:sldId id="3390" r:id="rId39"/>
    <p:sldId id="1211" r:id="rId40"/>
    <p:sldId id="1212" r:id="rId41"/>
    <p:sldId id="1213" r:id="rId42"/>
    <p:sldId id="1214" r:id="rId43"/>
    <p:sldId id="1215" r:id="rId44"/>
    <p:sldId id="1216" r:id="rId45"/>
    <p:sldId id="617" r:id="rId46"/>
    <p:sldId id="622" r:id="rId47"/>
    <p:sldId id="623" r:id="rId48"/>
    <p:sldId id="624" r:id="rId49"/>
    <p:sldId id="692" r:id="rId50"/>
    <p:sldId id="693" r:id="rId51"/>
    <p:sldId id="625" r:id="rId52"/>
    <p:sldId id="626" r:id="rId53"/>
    <p:sldId id="627" r:id="rId54"/>
    <p:sldId id="628" r:id="rId55"/>
    <p:sldId id="629" r:id="rId56"/>
    <p:sldId id="630" r:id="rId57"/>
    <p:sldId id="631" r:id="rId58"/>
    <p:sldId id="632" r:id="rId59"/>
    <p:sldId id="633" r:id="rId60"/>
    <p:sldId id="634" r:id="rId61"/>
    <p:sldId id="636" r:id="rId62"/>
    <p:sldId id="691" r:id="rId63"/>
    <p:sldId id="637" r:id="rId64"/>
    <p:sldId id="638" r:id="rId65"/>
    <p:sldId id="639" r:id="rId66"/>
    <p:sldId id="640" r:id="rId67"/>
    <p:sldId id="641" r:id="rId68"/>
    <p:sldId id="642" r:id="rId69"/>
    <p:sldId id="643" r:id="rId70"/>
    <p:sldId id="644" r:id="rId71"/>
    <p:sldId id="3393" r:id="rId72"/>
    <p:sldId id="780" r:id="rId73"/>
    <p:sldId id="1011" r:id="rId74"/>
    <p:sldId id="1002" r:id="rId75"/>
    <p:sldId id="3391" r:id="rId76"/>
    <p:sldId id="3392" r:id="rId77"/>
    <p:sldId id="881" r:id="rId78"/>
    <p:sldId id="882" r:id="rId79"/>
    <p:sldId id="883" r:id="rId80"/>
    <p:sldId id="884" r:id="rId81"/>
    <p:sldId id="885" r:id="rId82"/>
    <p:sldId id="886" r:id="rId83"/>
    <p:sldId id="887" r:id="rId84"/>
    <p:sldId id="888" r:id="rId85"/>
    <p:sldId id="889" r:id="rId86"/>
    <p:sldId id="890" r:id="rId87"/>
    <p:sldId id="891" r:id="rId88"/>
    <p:sldId id="892" r:id="rId89"/>
    <p:sldId id="893" r:id="rId90"/>
    <p:sldId id="894" r:id="rId91"/>
    <p:sldId id="895" r:id="rId92"/>
    <p:sldId id="896" r:id="rId93"/>
    <p:sldId id="897" r:id="rId94"/>
    <p:sldId id="898" r:id="rId95"/>
    <p:sldId id="899" r:id="rId96"/>
    <p:sldId id="900" r:id="rId97"/>
    <p:sldId id="901" r:id="rId98"/>
    <p:sldId id="902" r:id="rId99"/>
    <p:sldId id="903" r:id="rId100"/>
    <p:sldId id="904" r:id="rId101"/>
    <p:sldId id="905" r:id="rId102"/>
    <p:sldId id="906" r:id="rId103"/>
    <p:sldId id="703" r:id="rId104"/>
    <p:sldId id="841" r:id="rId105"/>
    <p:sldId id="843" r:id="rId106"/>
    <p:sldId id="844" r:id="rId107"/>
    <p:sldId id="845" r:id="rId108"/>
    <p:sldId id="846" r:id="rId109"/>
    <p:sldId id="847" r:id="rId110"/>
    <p:sldId id="848" r:id="rId111"/>
    <p:sldId id="1177" r:id="rId112"/>
    <p:sldId id="1178" r:id="rId113"/>
    <p:sldId id="1179" r:id="rId114"/>
    <p:sldId id="1180" r:id="rId115"/>
    <p:sldId id="1181" r:id="rId116"/>
    <p:sldId id="1182" r:id="rId117"/>
    <p:sldId id="1183" r:id="rId118"/>
    <p:sldId id="1184" r:id="rId119"/>
    <p:sldId id="1185" r:id="rId120"/>
    <p:sldId id="1186" r:id="rId121"/>
    <p:sldId id="1187" r:id="rId122"/>
    <p:sldId id="1188" r:id="rId123"/>
    <p:sldId id="1189" r:id="rId124"/>
    <p:sldId id="1190" r:id="rId125"/>
    <p:sldId id="1191" r:id="rId126"/>
    <p:sldId id="1192" r:id="rId127"/>
    <p:sldId id="1193" r:id="rId128"/>
    <p:sldId id="1194" r:id="rId129"/>
    <p:sldId id="1195" r:id="rId130"/>
    <p:sldId id="1196" r:id="rId131"/>
    <p:sldId id="1197" r:id="rId132"/>
    <p:sldId id="1198" r:id="rId133"/>
    <p:sldId id="1199" r:id="rId134"/>
    <p:sldId id="1200" r:id="rId135"/>
    <p:sldId id="1201" r:id="rId136"/>
    <p:sldId id="1202" r:id="rId137"/>
    <p:sldId id="1203" r:id="rId1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D5"/>
    <a:srgbClr val="640000"/>
    <a:srgbClr val="00003C"/>
    <a:srgbClr val="000078"/>
    <a:srgbClr val="0000B4"/>
    <a:srgbClr val="0000C8"/>
    <a:srgbClr val="0000FF"/>
    <a:srgbClr val="FFEB00"/>
    <a:srgbClr val="00FFFF"/>
    <a:srgbClr val="D1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>
        <p:scale>
          <a:sx n="81" d="100"/>
          <a:sy n="81" d="100"/>
        </p:scale>
        <p:origin x="134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6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862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63161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75533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72257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89670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236345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447694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571959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928664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950961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52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9222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871257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964229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391514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63495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493371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81455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277377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471383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632652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460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03313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670902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34753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067941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7651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00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8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67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83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8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259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7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849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759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781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21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11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1AB9-1534-4877-B9D9-79601ECC6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08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1AB9-1534-4877-B9D9-79601ECC6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544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040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28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67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03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1AB9-1534-4877-B9D9-79601ECC6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5581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2426436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36941735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737C2-3C98-482D-B04C-3716DF051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4292444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31991788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1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4654B-EE26-410F-BA03-A6D27CBF55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087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96E64-5102-4D93-B31F-A31043171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243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FF4CB5-C640-4F52-89B3-BC8AB06B0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EGCD1Clust2.ps</a:t>
            </a:r>
          </a:p>
        </p:txBody>
      </p:sp>
    </p:spTree>
    <p:extLst>
      <p:ext uri="{BB962C8B-B14F-4D97-AF65-F5344CB8AC3E}">
        <p14:creationId xmlns:p14="http://schemas.microsoft.com/office/powerpoint/2010/main" val="258303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9282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96E64-5102-4D93-B31F-A31043171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6015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CDE84-047E-4D9A-96AD-B4063757C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132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7BC42-C68E-4F96-9D07-5E4C2F1EE5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EGCD1Clust4a.ps</a:t>
            </a:r>
          </a:p>
        </p:txBody>
      </p:sp>
    </p:spTree>
    <p:extLst>
      <p:ext uri="{BB962C8B-B14F-4D97-AF65-F5344CB8AC3E}">
        <p14:creationId xmlns:p14="http://schemas.microsoft.com/office/powerpoint/2010/main" val="29627541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9DACD-E97C-44D1-9BA0-9CDAE6781B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EGCD1Clust4aDP2d.ps</a:t>
            </a:r>
          </a:p>
        </p:txBody>
      </p:sp>
    </p:spTree>
    <p:extLst>
      <p:ext uri="{BB962C8B-B14F-4D97-AF65-F5344CB8AC3E}">
        <p14:creationId xmlns:p14="http://schemas.microsoft.com/office/powerpoint/2010/main" val="27347059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CDE84-047E-4D9A-96AD-B4063757C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590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4308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208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6152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497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74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2724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0852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9534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470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37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6077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2262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2135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785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708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570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774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59914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62815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94168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A598D6-F604-490D-AA01-E856A7D26E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9161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A1DE32-C44C-4708-A992-C96059539B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1492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A6C729-55AA-4084-B29C-0E114D2539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8588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C9CBA-E599-4EC3-95BE-1B7053CCA9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902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C9CBA-E599-4EC3-95BE-1B7053CCA9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2510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32526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ABF03-309D-4FC3-AADB-113BEEA3F5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283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3E70BE-6B90-4E09-B919-07A52FA05821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EgView1p71GeneViewClustColor.ps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3077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ABF03-309D-4FC3-AADB-113BEEA3F5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77212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5725F-6A1C-4665-974A-F142D0323C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047138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C1D1D-591E-4445-B475-B3FEFF602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05380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31B01-D31B-4AE7-AB48-50E37AFA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19351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6EE46-7A67-4576-BFDC-144BBBD8CA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109389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2D828-9F51-4B9C-8219-9391851372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74350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D57A6-1520-4809-9910-152C9A62A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49956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71376-885A-46C1-B4CA-CD2186B13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74723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A08ADC-7998-4F16-8194-B5725E4C1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25322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DD920-810C-420F-B02D-E5B7DD478D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045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EgView1p72PCAViewClustColor.ps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488051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8D15ED-4B83-41CB-95C1-3CF4DECC4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194594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5B4B5B-FD43-4027-955A-A6A664B4A0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540277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133375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592982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C3557-D25E-47FB-9F02-19F33A230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544329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207354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14015-ACD1-4BB6-829C-2C7668ABE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84917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A7E05-32A0-48B3-97D9-439A2470CD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739067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78599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03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0541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6151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12752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79616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12381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3014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55653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70563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69612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3494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51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6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7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7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0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5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9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8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06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02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58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36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93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03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81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4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16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3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46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77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95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169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17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217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53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07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041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2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3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14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75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88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715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60.png"/><Relationship Id="rId4" Type="http://schemas.openxmlformats.org/officeDocument/2006/relationships/image" Target="../media/image8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0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2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4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6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9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Recording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724400"/>
            <a:ext cx="40386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38200" y="1013590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Useful Conceptual Framework: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Object Space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   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Trait 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352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(Where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objects live)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3352800"/>
            <a:ext cx="2735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(How they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represented)</a:t>
            </a:r>
          </a:p>
        </p:txBody>
      </p:sp>
    </p:spTree>
    <p:extLst>
      <p:ext uri="{BB962C8B-B14F-4D97-AF65-F5344CB8AC3E}">
        <p14:creationId xmlns:p14="http://schemas.microsoft.com/office/powerpoint/2010/main" val="3753589865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Essential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F8728-7470-429D-B8FD-5FF9858FFE92}"/>
              </a:ext>
            </a:extLst>
          </p:cNvPr>
          <p:cNvSpPr txBox="1"/>
          <p:nvPr/>
        </p:nvSpPr>
        <p:spPr>
          <a:xfrm>
            <a:off x="6781800" y="457200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4.1.2</a:t>
            </a:r>
          </a:p>
        </p:txBody>
      </p:sp>
    </p:spTree>
    <p:extLst>
      <p:ext uri="{BB962C8B-B14F-4D97-AF65-F5344CB8AC3E}">
        <p14:creationId xmlns:p14="http://schemas.microsoft.com/office/powerpoint/2010/main" val="2374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Careful,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Only PC1-4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608" r="15129" b="4251"/>
          <a:stretch/>
        </p:blipFill>
        <p:spPr bwMode="auto">
          <a:xfrm>
            <a:off x="2468880" y="1371600"/>
            <a:ext cx="66751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1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DWD &amp;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Ortho PCA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Finds Big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Separation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143000" y="2133600"/>
            <a:ext cx="1905000" cy="99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590800" y="1371600"/>
            <a:ext cx="3048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5450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Not in 1</a:t>
            </a:r>
            <a:r>
              <a:rPr lang="en-US" baseline="30000" dirty="0">
                <a:solidFill>
                  <a:srgbClr val="000000"/>
                </a:solidFill>
                <a:latin typeface="Tahoma"/>
              </a:rPr>
              <a:t>ST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3 PCs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Smaller Scale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371600" y="2590800"/>
            <a:ext cx="1524000" cy="2362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590800" y="1371600"/>
            <a:ext cx="3048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371600" y="4953000"/>
            <a:ext cx="6477000" cy="1524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607807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Toy 2-Class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Example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Actually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Both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Classes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b="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  <a:blipFill rotWithShape="1">
                <a:blip r:embed="rId3"/>
                <a:stretch>
                  <a:fillRect l="-1724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6674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(Will Study in Detail Later)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3181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 Again: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35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 Confirmatory Analysis</a:t>
            </a:r>
          </a:p>
        </p:txBody>
      </p:sp>
    </p:spTree>
    <p:extLst>
      <p:ext uri="{BB962C8B-B14F-4D97-AF65-F5344CB8AC3E}">
        <p14:creationId xmlns:p14="http://schemas.microsoft.com/office/powerpoint/2010/main" val="35472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Context:    2 – sample means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		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=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-1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vs.    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≠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-1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(in High Dimensions)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A Large Literature.  Some Highlights: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Bai &amp; 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Sarandasa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(2006)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Chen &amp; Qin (2010)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Srivastava et al (2013)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Cai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et al (2014)</a:t>
                </a: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  <a:blipFill rotWithShape="1">
                <a:blip r:embed="rId3"/>
                <a:stretch>
                  <a:fillRect l="-1841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81B6D12-8A5A-42DF-8EFD-132003EE6739}"/>
              </a:ext>
            </a:extLst>
          </p:cNvPr>
          <p:cNvSpPr txBox="1"/>
          <p:nvPr/>
        </p:nvSpPr>
        <p:spPr>
          <a:xfrm>
            <a:off x="6781800" y="838200"/>
            <a:ext cx="17526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13.1</a:t>
            </a:r>
          </a:p>
        </p:txBody>
      </p:sp>
    </p:spTree>
    <p:extLst>
      <p:ext uri="{BB962C8B-B14F-4D97-AF65-F5344CB8AC3E}">
        <p14:creationId xmlns:p14="http://schemas.microsoft.com/office/powerpoint/2010/main" val="34267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(in High Dimensions)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Approach taken here: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Wei et al (2013)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Focus on </a:t>
            </a:r>
            <a:r>
              <a:rPr lang="en-US" u="sng" dirty="0">
                <a:solidFill>
                  <a:srgbClr val="000000"/>
                </a:solidFill>
                <a:latin typeface="Tahoma"/>
              </a:rPr>
              <a:t>Visualization via Projection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(Thus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Test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Related to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Exploration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baseline="-25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278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Estimation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5400" dirty="0">
                <a:solidFill>
                  <a:srgbClr val="00B050"/>
                </a:solidFill>
                <a:latin typeface="Tahoma"/>
              </a:rPr>
              <a:t>HDLSS</a:t>
            </a:r>
            <a:r>
              <a:rPr lang="en-US" sz="5400" dirty="0">
                <a:solidFill>
                  <a:srgbClr val="000000"/>
                </a:solidFill>
                <a:latin typeface="Tahoma"/>
              </a:rPr>
              <a:t> space is slippery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10" t="72724" r="21587"/>
          <a:stretch/>
        </p:blipFill>
        <p:spPr>
          <a:xfrm>
            <a:off x="789099" y="3200400"/>
            <a:ext cx="7516701" cy="3657600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Each Curve is a Point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blipFill>
                <a:blip r:embed="rId4"/>
                <a:stretch>
                  <a:fillRect l="-1909" t="-5991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438400" y="2286000"/>
            <a:ext cx="9906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19600" y="2286000"/>
            <a:ext cx="20574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0924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Estimation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 Approach: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Permutation test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(A flavor of classical “non-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parametrics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”)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Toy 2-Class Example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Separated DWD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Projections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(Again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0,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=1000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15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29453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 b="51186"/>
          <a:stretch/>
        </p:blipFill>
        <p:spPr bwMode="auto">
          <a:xfrm>
            <a:off x="3108960" y="1336908"/>
            <a:ext cx="6035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Record as Vertical 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391400" y="3276600"/>
            <a:ext cx="685800" cy="2133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464073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Statistically Significant???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35638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Permuted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Class Labels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962400" y="2819400"/>
            <a:ext cx="762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95900" y="2819400"/>
            <a:ext cx="1905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962400" y="2819400"/>
            <a:ext cx="13716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191000" y="2819400"/>
            <a:ext cx="11049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511794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Permuted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Class Labels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Recompute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DWD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&amp; Projections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819400" y="54864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9314597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6.26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1711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6.26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Record as Dot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895600" y="2743200"/>
            <a:ext cx="4572000" cy="3352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4704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Best Rank 1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(PC 1)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600" y="2514600"/>
            <a:ext cx="2076209" cy="1447800"/>
            <a:chOff x="990600" y="2514600"/>
            <a:chExt cx="2076209" cy="1447800"/>
          </a:xfrm>
        </p:grpSpPr>
        <p:sp>
          <p:nvSpPr>
            <p:cNvPr id="4" name="TextBox 3"/>
            <p:cNvSpPr txBox="1"/>
            <p:nvPr/>
          </p:nvSpPr>
          <p:spPr>
            <a:xfrm>
              <a:off x="990600" y="2514600"/>
              <a:ext cx="2076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Curves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4" idx="2"/>
            </p:cNvCxnSpPr>
            <p:nvPr/>
          </p:nvCxnSpPr>
          <p:spPr>
            <a:xfrm>
              <a:off x="2028705" y="3099375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90282" y="2514600"/>
            <a:ext cx="2667718" cy="1472625"/>
            <a:chOff x="4190282" y="2514600"/>
            <a:chExt cx="2667718" cy="1472625"/>
          </a:xfrm>
        </p:grpSpPr>
        <p:sp>
          <p:nvSpPr>
            <p:cNvPr id="5" name="TextBox 4"/>
            <p:cNvSpPr txBox="1"/>
            <p:nvPr/>
          </p:nvSpPr>
          <p:spPr>
            <a:xfrm>
              <a:off x="4190282" y="2514600"/>
              <a:ext cx="2667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and 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Points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838705" y="3124200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578900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2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038600" y="2667000"/>
            <a:ext cx="32004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038600" y="2667000"/>
            <a:ext cx="4191000" cy="2438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34000" y="2841000"/>
            <a:ext cx="3124200" cy="2264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334000" y="2841000"/>
            <a:ext cx="2057400" cy="234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638235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6.15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49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5742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Record as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Second Dot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743200"/>
            <a:ext cx="4724400" cy="2133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135124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52600" y="1999191"/>
            <a:ext cx="5778000" cy="2801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Repeat This 1,000 Times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Generate Null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42797059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514601" y="2743200"/>
            <a:ext cx="4495799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6573927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2133600"/>
            <a:ext cx="4343400" cy="2209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2709334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Take Proportion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Larger as P-Value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6700" y="2324101"/>
            <a:ext cx="533400" cy="15240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9843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Significant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6382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PCA View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200400" y="909935"/>
            <a:ext cx="4305300" cy="2214265"/>
            <a:chOff x="3200400" y="909935"/>
            <a:chExt cx="4305300" cy="2214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𝐽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= vector of 1s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0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5262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9834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DWD View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(Similar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0,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?)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2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Interpretation: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2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nd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Mode of Variation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667000" y="2971800"/>
            <a:ext cx="2362200" cy="1295400"/>
          </a:xfrm>
          <a:prstGeom prst="straightConnector1">
            <a:avLst/>
          </a:prstGeom>
          <a:ln w="508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25463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Now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Quite Significant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V="1">
            <a:off x="1524000" y="2743200"/>
            <a:ext cx="70104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4782910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Even PCA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Shows Class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Difference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C8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Very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Significant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82877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C8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Very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Significant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Z-Score Allows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Comparison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6934200" y="2286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2514600"/>
            <a:ext cx="1280287" cy="841177"/>
            <a:chOff x="7010400" y="2514600"/>
            <a:chExt cx="1280287" cy="841177"/>
          </a:xfrm>
        </p:grpSpPr>
        <p:sp>
          <p:nvSpPr>
            <p:cNvPr id="12" name="TextBox 11"/>
            <p:cNvSpPr txBox="1"/>
            <p:nvPr/>
          </p:nvSpPr>
          <p:spPr>
            <a:xfrm>
              <a:off x="7010400" y="3048000"/>
              <a:ext cx="1280287" cy="3077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&gt;&gt; 5.4 above</a:t>
              </a: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V="1">
              <a:off x="7010400" y="2514600"/>
              <a:ext cx="609600" cy="68728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341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01359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into Modes of Variation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02355" y="1697554"/>
            <a:ext cx="5160445" cy="516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839" y="4034135"/>
            <a:ext cx="791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Usual Quantification:  Variance of Each, Expressed as 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76800" y="1447800"/>
            <a:ext cx="3896365" cy="2667000"/>
            <a:chOff x="4876800" y="1447800"/>
            <a:chExt cx="3896365" cy="2667000"/>
          </a:xfrm>
        </p:grpSpPr>
        <p:sp>
          <p:nvSpPr>
            <p:cNvPr id="5" name="TextBox 4"/>
            <p:cNvSpPr txBox="1"/>
            <p:nvPr/>
          </p:nvSpPr>
          <p:spPr>
            <a:xfrm>
              <a:off x="6934200" y="1447800"/>
              <a:ext cx="18389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Sum of Squares</a:t>
              </a:r>
            </a:p>
            <a:p>
              <a:r>
                <a:rPr lang="en-US" dirty="0"/>
                <a:t>After Mean</a:t>
              </a:r>
            </a:p>
            <a:p>
              <a:r>
                <a:rPr lang="en-US" dirty="0"/>
                <a:t>Centering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876800" y="2286000"/>
              <a:ext cx="213360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938922" y="2706469"/>
            <a:ext cx="2052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 (not </a:t>
            </a:r>
            <a:r>
              <a:rPr lang="en-US" dirty="0" err="1"/>
              <a:t>s.d.</a:t>
            </a:r>
            <a:r>
              <a:rPr lang="en-US" dirty="0"/>
              <a:t>)</a:t>
            </a:r>
          </a:p>
          <a:p>
            <a:r>
              <a:rPr lang="en-US" dirty="0"/>
              <a:t>To Reflect </a:t>
            </a:r>
            <a:r>
              <a:rPr lang="en-US" u="sng" dirty="0"/>
              <a:t>Energy</a:t>
            </a:r>
          </a:p>
          <a:p>
            <a:r>
              <a:rPr lang="en-US" dirty="0"/>
              <a:t>Just as in ANOVA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98.3% of</a:t>
            </a:r>
          </a:p>
          <a:p>
            <a:r>
              <a:rPr lang="en-US" sz="3200" dirty="0"/>
              <a:t>Variation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85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1.7% of</a:t>
            </a:r>
          </a:p>
          <a:p>
            <a:r>
              <a:rPr lang="en-US" sz="3200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4451232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Idea:   Visually Summarize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Dist’n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Variance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8704" y="4267200"/>
            <a:ext cx="7821896" cy="2590799"/>
            <a:chOff x="788704" y="4267200"/>
            <a:chExt cx="7821896" cy="2590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4903" t="68444" r="21569" b="3030"/>
            <a:stretch/>
          </p:blipFill>
          <p:spPr>
            <a:xfrm>
              <a:off x="2002355" y="4267200"/>
              <a:ext cx="5160445" cy="2590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87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98.3% of</a:t>
              </a:r>
            </a:p>
            <a:p>
              <a:r>
                <a:rPr lang="en-US" sz="3200" dirty="0"/>
                <a:t>Variation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85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 1.7% of</a:t>
              </a:r>
            </a:p>
            <a:p>
              <a:r>
                <a:rPr lang="en-US" sz="3200" dirty="0"/>
                <a:t>Variation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9200" y="1704109"/>
            <a:ext cx="6019800" cy="3248891"/>
            <a:chOff x="1219200" y="1704109"/>
            <a:chExt cx="6019800" cy="32488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2941" t="56818" r="57285" b="21457"/>
            <a:stretch/>
          </p:blipFill>
          <p:spPr>
            <a:xfrm>
              <a:off x="1219200" y="1704109"/>
              <a:ext cx="3276600" cy="2316113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1689752" y="2209800"/>
              <a:ext cx="824848" cy="2667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728251" y="3429000"/>
              <a:ext cx="3510749" cy="1524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962400" y="2184975"/>
            <a:ext cx="4876800" cy="1167825"/>
            <a:chOff x="3962400" y="2184975"/>
            <a:chExt cx="4876800" cy="1167825"/>
          </a:xfrm>
        </p:grpSpPr>
        <p:sp>
          <p:nvSpPr>
            <p:cNvPr id="18" name="TextBox 17"/>
            <p:cNvSpPr txBox="1"/>
            <p:nvPr/>
          </p:nvSpPr>
          <p:spPr>
            <a:xfrm>
              <a:off x="5487962" y="2521803"/>
              <a:ext cx="33512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Sometimes Also Useful</a:t>
              </a:r>
            </a:p>
            <a:p>
              <a:r>
                <a:rPr lang="en-US" sz="2400" dirty="0">
                  <a:solidFill>
                    <a:srgbClr val="0000FF"/>
                  </a:solidFill>
                </a:rPr>
                <a:t>To Display Cumulative</a:t>
              </a:r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flipH="1" flipV="1">
              <a:off x="3962400" y="2184975"/>
              <a:ext cx="1525562" cy="752327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8740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Genetic Data</a:t>
            </a:r>
          </a:p>
        </p:txBody>
      </p:sp>
    </p:spTree>
    <p:extLst>
      <p:ext uri="{BB962C8B-B14F-4D97-AF65-F5344CB8AC3E}">
        <p14:creationId xmlns:p14="http://schemas.microsoft.com/office/powerpoint/2010/main" val="19512491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992955" y="1697554"/>
            <a:ext cx="5160445" cy="5160445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Decomposition into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&amp; Elsewhere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As Well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Just What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Are They?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7696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Definition of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(of a sample of data objects)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Members of the Object Space That: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Summarize One Component of Variation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Is in Some Sense “One Dimensional”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(e.g. Indexed by a Single Real Parameter)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7E2B7-4490-4D6F-AC44-D761233B0361}"/>
              </a:ext>
            </a:extLst>
          </p:cNvPr>
          <p:cNvSpPr txBox="1"/>
          <p:nvPr/>
        </p:nvSpPr>
        <p:spPr>
          <a:xfrm>
            <a:off x="6781800" y="914400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3.1.4</a:t>
            </a:r>
          </a:p>
        </p:txBody>
      </p:sp>
    </p:spTree>
    <p:extLst>
      <p:ext uri="{BB962C8B-B14F-4D97-AF65-F5344CB8AC3E}">
        <p14:creationId xmlns:p14="http://schemas.microsoft.com/office/powerpoint/2010/main" val="2607984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Decomposition into Modes of Variation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78555" y="1697554"/>
            <a:ext cx="5160445" cy="516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971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Multiples Of A Single Curve</a:t>
            </a:r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1333500" y="3802797"/>
            <a:ext cx="2019300" cy="1150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</p:cNvCxnSpPr>
          <p:nvPr/>
        </p:nvCxnSpPr>
        <p:spPr>
          <a:xfrm>
            <a:off x="1333500" y="3802797"/>
            <a:ext cx="4076700" cy="1378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7427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Details on Course Web Page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400" dirty="0"/>
              <a:t>https://marron.web.unc.edu/course-home-page-stor-881-object-oriented-data-analysis-spring-2022/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 access from Sakai page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Google:   “Marrons teaching material”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Choose This Course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906" t="74243" r="58617" b="1517"/>
          <a:stretch/>
        </p:blipFill>
        <p:spPr>
          <a:xfrm>
            <a:off x="5333999" y="3581401"/>
            <a:ext cx="3810001" cy="327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905" t="74241" r="57888" b="1518"/>
          <a:stretch/>
        </p:blipFill>
        <p:spPr>
          <a:xfrm>
            <a:off x="0" y="3581400"/>
            <a:ext cx="3886200" cy="3276601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Spanish Male Mortality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24339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Multiples Of A Single Curve</a:t>
            </a:r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 flipH="1">
            <a:off x="2438400" y="2895600"/>
            <a:ext cx="2209800" cy="1905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</p:cNvCxnSpPr>
          <p:nvPr/>
        </p:nvCxnSpPr>
        <p:spPr>
          <a:xfrm>
            <a:off x="4648200" y="2895600"/>
            <a:ext cx="17526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5777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97" t="79544" r="68823" b="3184"/>
          <a:stretch/>
        </p:blipFill>
        <p:spPr>
          <a:xfrm>
            <a:off x="1447800" y="1905000"/>
            <a:ext cx="2514538" cy="2171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297" t="79544" r="68822" b="3184"/>
          <a:stretch/>
        </p:blipFill>
        <p:spPr>
          <a:xfrm>
            <a:off x="5105365" y="1905000"/>
            <a:ext cx="2514635" cy="2171753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Amplitude Phase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55581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1-d Families of Curves</a:t>
            </a:r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3124200" y="4038600"/>
            <a:ext cx="1524000" cy="1519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0"/>
          </p:cNvCxnSpPr>
          <p:nvPr/>
        </p:nvCxnSpPr>
        <p:spPr>
          <a:xfrm flipV="1">
            <a:off x="4648200" y="4038600"/>
            <a:ext cx="1676400" cy="1519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5896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Bladder Prostate Rectum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9767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1-d Set of Members of Object Space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2841" t="6715" r="15164" b="14460"/>
          <a:stretch/>
        </p:blipFill>
        <p:spPr>
          <a:xfrm>
            <a:off x="6214994" y="3124200"/>
            <a:ext cx="2548006" cy="3621011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2842" t="6715" r="15163" b="14459"/>
          <a:stretch/>
        </p:blipFill>
        <p:spPr>
          <a:xfrm>
            <a:off x="3243193" y="3131483"/>
            <a:ext cx="2548007" cy="3621056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22596" t="6716" r="15407" b="14457"/>
          <a:stretch/>
        </p:blipFill>
        <p:spPr>
          <a:xfrm>
            <a:off x="342419" y="3124200"/>
            <a:ext cx="2553181" cy="3628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5922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Faces as Data Objects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1-d Set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Members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 Space,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 Also a “Mode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Variation”</a:t>
            </a:r>
          </a:p>
        </p:txBody>
      </p:sp>
      <p:pic>
        <p:nvPicPr>
          <p:cNvPr id="8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2133600"/>
            <a:ext cx="5486400" cy="411480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2514600" y="4038600"/>
            <a:ext cx="1066800" cy="11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2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4290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6C5F0-B3F2-4876-9A26-C9E663F998CD}"/>
              </a:ext>
            </a:extLst>
          </p:cNvPr>
          <p:cNvSpPr txBox="1"/>
          <p:nvPr/>
        </p:nvSpPr>
        <p:spPr>
          <a:xfrm>
            <a:off x="5633546" y="3544669"/>
            <a:ext cx="1757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Deeper Look at</a:t>
            </a:r>
          </a:p>
          <a:p>
            <a:pPr algn="ctr"/>
            <a:r>
              <a:rPr lang="en-US" dirty="0"/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2298575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Representing Vectors as Curves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4488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Visualization of Vectors as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ata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Objects: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4488345"/>
              </a:xfrm>
              <a:prstGeom prst="rect">
                <a:avLst/>
              </a:prstGeom>
              <a:blipFill>
                <a:blip r:embed="rId3"/>
                <a:stretch>
                  <a:fillRect l="-19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886200" y="2057400"/>
            <a:ext cx="0" cy="312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33800" y="50292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50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71C860F-9694-4BA5-ACB4-0F3E8C0E3C6C}"/>
              </a:ext>
            </a:extLst>
          </p:cNvPr>
          <p:cNvGrpSpPr/>
          <p:nvPr/>
        </p:nvGrpSpPr>
        <p:grpSpPr>
          <a:xfrm>
            <a:off x="1676400" y="2743200"/>
            <a:ext cx="2895600" cy="2246309"/>
            <a:chOff x="1676400" y="2743200"/>
            <a:chExt cx="2895600" cy="2246309"/>
          </a:xfrm>
        </p:grpSpPr>
        <p:sp>
          <p:nvSpPr>
            <p:cNvPr id="11" name="Oval 10"/>
            <p:cNvSpPr/>
            <p:nvPr/>
          </p:nvSpPr>
          <p:spPr>
            <a:xfrm>
              <a:off x="4419600" y="2819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70609FA1-8C74-432B-BE0E-A64E65C4A22F}"/>
                </a:ext>
              </a:extLst>
            </p:cNvPr>
            <p:cNvSpPr/>
            <p:nvPr/>
          </p:nvSpPr>
          <p:spPr>
            <a:xfrm>
              <a:off x="3657600" y="2895603"/>
              <a:ext cx="838198" cy="2093906"/>
            </a:xfrm>
            <a:prstGeom prst="leftBrace">
              <a:avLst>
                <a:gd name="adj1" fmla="val 8333"/>
                <a:gd name="adj2" fmla="val 5112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40C1B01-2A14-4753-9B1D-BF7FD4B49192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1676400" y="2743200"/>
              <a:ext cx="1981200" cy="12229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7668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Representing Vectors as Curves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768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Visualization of Vectors as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ata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Objects: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Called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Parallel Coordinate View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	by Inselberg (1985, 2005)</a:t>
                </a:r>
              </a:p>
            </p:txBody>
          </p:sp>
        </mc:Choice>
        <mc:Fallback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768695"/>
              </a:xfrm>
              <a:prstGeom prst="rect">
                <a:avLst/>
              </a:prstGeom>
              <a:blipFill>
                <a:blip r:embed="rId3"/>
                <a:stretch>
                  <a:fillRect l="-1945" b="-25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886200" y="2057400"/>
            <a:ext cx="0" cy="312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33800" y="50292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196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29200" y="31242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81800" y="36576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67600" y="3505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>
            <a:stCxn id="11" idx="6"/>
            <a:endCxn id="18" idx="1"/>
          </p:cNvCxnSpPr>
          <p:nvPr/>
        </p:nvCxnSpPr>
        <p:spPr>
          <a:xfrm>
            <a:off x="4572000" y="2895600"/>
            <a:ext cx="479518" cy="25091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3200400"/>
            <a:ext cx="609600" cy="1524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72200" y="3657600"/>
            <a:ext cx="685800" cy="762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2"/>
          </p:cNvCxnSpPr>
          <p:nvPr/>
        </p:nvCxnSpPr>
        <p:spPr>
          <a:xfrm flipV="1">
            <a:off x="6781800" y="3581400"/>
            <a:ext cx="762000" cy="15240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5276850"/>
            <a:ext cx="1428750" cy="14287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F69671-CBAA-4765-8453-536186C14E0E}"/>
              </a:ext>
            </a:extLst>
          </p:cNvPr>
          <p:cNvGrpSpPr/>
          <p:nvPr/>
        </p:nvGrpSpPr>
        <p:grpSpPr>
          <a:xfrm>
            <a:off x="4485065" y="1828800"/>
            <a:ext cx="3211135" cy="1143000"/>
            <a:chOff x="4485065" y="1828800"/>
            <a:chExt cx="3211135" cy="1143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6C6FA3-0A41-40E1-922C-C3FCD47896D7}"/>
                </a:ext>
              </a:extLst>
            </p:cNvPr>
            <p:cNvSpPr txBox="1"/>
            <p:nvPr/>
          </p:nvSpPr>
          <p:spPr>
            <a:xfrm>
              <a:off x="4485065" y="1828800"/>
              <a:ext cx="3211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Connect with piece-wise lines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FC6D709-4268-4284-8761-E5ADE2E751B5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4876800" y="2198132"/>
              <a:ext cx="1213833" cy="7736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2623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Proposed for Multivariate Data Visualization: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Inselberg (1985, 2005)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z="1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4343400"/>
            <a:ext cx="16764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57600" y="4343400"/>
            <a:ext cx="2362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57600" y="4343400"/>
            <a:ext cx="3505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7600" y="4343400"/>
            <a:ext cx="45720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77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Proposed for Multivariate Data Visualization: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Inselberg (1985, 2005)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 are Data Objects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Vectors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  Curves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52600" y="3303588"/>
            <a:ext cx="3733800" cy="15732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60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  <a:latin typeface="Arial"/>
              </a:rPr>
              <a:t>Representing Vectors as Curves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192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Approaches: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Parallel Coordinates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Fourier Basis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Orthogonal Polynomials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B-Splines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Wavelet Bases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03E466-8FED-4834-A13D-C4AA38091301}"/>
              </a:ext>
            </a:extLst>
          </p:cNvPr>
          <p:cNvSpPr txBox="1"/>
          <p:nvPr/>
        </p:nvSpPr>
        <p:spPr>
          <a:xfrm>
            <a:off x="6781800" y="1281113"/>
            <a:ext cx="16002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3.3</a:t>
            </a:r>
          </a:p>
        </p:txBody>
      </p:sp>
    </p:spTree>
    <p:extLst>
      <p:ext uri="{BB962C8B-B14F-4D97-AF65-F5344CB8AC3E}">
        <p14:creationId xmlns:p14="http://schemas.microsoft.com/office/powerpoint/2010/main" val="15216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3.3, 4.1, 13.1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13.1, 18.1, 5.1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  <a:latin typeface="Arial"/>
              </a:rPr>
              <a:t>Representing </a:t>
            </a:r>
            <a:r>
              <a:rPr lang="en-US" sz="4000" u="sng" dirty="0">
                <a:solidFill>
                  <a:srgbClr val="000000"/>
                </a:solidFill>
                <a:latin typeface="Arial"/>
              </a:rPr>
              <a:t>Curves as</a:t>
            </a:r>
            <a:r>
              <a:rPr lang="en-US" sz="4400" u="sng" dirty="0">
                <a:solidFill>
                  <a:srgbClr val="000000"/>
                </a:solidFill>
                <a:latin typeface="Arial"/>
              </a:rPr>
              <a:t> Vectors</a:t>
            </a:r>
            <a:endParaRPr lang="en-US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192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Approaches: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Parallel Coordinates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Fourier Basis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Orthogonal Polynomials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B-Splines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Wavelet Bases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86AE0-90C4-4788-BE86-FAFB0590E940}"/>
              </a:ext>
            </a:extLst>
          </p:cNvPr>
          <p:cNvSpPr txBox="1"/>
          <p:nvPr/>
        </p:nvSpPr>
        <p:spPr>
          <a:xfrm>
            <a:off x="4114800" y="4191000"/>
            <a:ext cx="4672882" cy="1077218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Foundation of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Functional Data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7360C9-5456-454F-B5B4-1FC72B5D8E3C}"/>
                  </a:ext>
                </a:extLst>
              </p:cNvPr>
              <p:cNvSpPr txBox="1"/>
              <p:nvPr/>
            </p:nvSpPr>
            <p:spPr>
              <a:xfrm>
                <a:off x="533400" y="5845314"/>
                <a:ext cx="81569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rgbClr val="A700D5"/>
                    </a:solidFill>
                  </a:rPr>
                  <a:t>Useful Duality:  Vectors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A700D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4000" dirty="0">
                    <a:solidFill>
                      <a:srgbClr val="A700D5"/>
                    </a:solidFill>
                  </a:rPr>
                  <a:t>  Curves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7360C9-5456-454F-B5B4-1FC72B5D8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45314"/>
                <a:ext cx="8156977" cy="707886"/>
              </a:xfrm>
              <a:prstGeom prst="rect">
                <a:avLst/>
              </a:prstGeom>
              <a:blipFill>
                <a:blip r:embed="rId3"/>
                <a:stretch>
                  <a:fillRect l="-2691" t="-15517" r="-157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3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Represent?</a:t>
            </a:r>
          </a:p>
          <a:p>
            <a:pPr marL="0" indent="0">
              <a:buNone/>
            </a:pPr>
            <a:r>
              <a:rPr lang="en-US" dirty="0"/>
              <a:t>Several Common Choices: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63" t="77273" r="22550" b="-1"/>
          <a:stretch/>
        </p:blipFill>
        <p:spPr>
          <a:xfrm>
            <a:off x="0" y="3047893"/>
            <a:ext cx="9144000" cy="3810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0909101-08EB-4520-8CE0-932EB8F3026A}"/>
              </a:ext>
            </a:extLst>
          </p:cNvPr>
          <p:cNvSpPr txBox="1"/>
          <p:nvPr/>
        </p:nvSpPr>
        <p:spPr>
          <a:xfrm>
            <a:off x="6934200" y="1078468"/>
            <a:ext cx="1905000" cy="36933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Text, Sec. 3.3.1</a:t>
            </a:r>
          </a:p>
        </p:txBody>
      </p:sp>
    </p:spTree>
    <p:extLst>
      <p:ext uri="{BB962C8B-B14F-4D97-AF65-F5344CB8AC3E}">
        <p14:creationId xmlns:p14="http://schemas.microsoft.com/office/powerpoint/2010/main" val="66692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Graphical Relationships: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37D88-8EBD-4DA3-8682-71BD62683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4" t="13411" r="15974" b="44067"/>
          <a:stretch/>
        </p:blipFill>
        <p:spPr>
          <a:xfrm>
            <a:off x="0" y="2845798"/>
            <a:ext cx="9144000" cy="40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35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Graphical Relationships: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76AF1-BC15-4704-B1BB-93F4AC34B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5" t="13411" r="14462" b="44067"/>
          <a:stretch/>
        </p:blipFill>
        <p:spPr>
          <a:xfrm>
            <a:off x="-19245" y="2852167"/>
            <a:ext cx="9315645" cy="40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554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Graphical Relationships: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F232A-D91F-4B45-92CA-8E7E45C9D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4" t="13411" r="15974" b="44067"/>
          <a:stretch/>
        </p:blipFill>
        <p:spPr>
          <a:xfrm>
            <a:off x="0" y="2845798"/>
            <a:ext cx="9144000" cy="40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4822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Represent?</a:t>
            </a:r>
          </a:p>
          <a:p>
            <a:pPr marL="0" indent="0">
              <a:buNone/>
            </a:pPr>
            <a:r>
              <a:rPr lang="en-US" dirty="0"/>
              <a:t>Several Common Choices: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Density:  </a:t>
            </a:r>
          </a:p>
          <a:p>
            <a:pPr marL="0" indent="0" algn="ctr">
              <a:buNone/>
            </a:pPr>
            <a:r>
              <a:rPr lang="en-US" dirty="0"/>
              <a:t>Good Intuition of Prob. Mass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Cumulative:  </a:t>
            </a:r>
          </a:p>
          <a:p>
            <a:pPr marL="0" indent="0" algn="ctr">
              <a:buNone/>
            </a:pPr>
            <a:r>
              <a:rPr lang="en-US" dirty="0"/>
              <a:t>Can Read Off Probs.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Quantile:  </a:t>
            </a:r>
          </a:p>
          <a:p>
            <a:pPr marL="0" indent="0" algn="ctr">
              <a:buNone/>
            </a:pPr>
            <a:r>
              <a:rPr lang="en-US" dirty="0"/>
              <a:t>Best </a:t>
            </a:r>
            <a:r>
              <a:rPr lang="en-US" u="sng" dirty="0"/>
              <a:t>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4057372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Toy Example, Density Representation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Gaussian Densities</a:t>
                </a:r>
              </a:p>
              <a:p>
                <a:pPr marL="0" indent="0">
                  <a:buNone/>
                </a:pPr>
                <a:r>
                  <a:rPr lang="en-US" dirty="0"/>
                  <a:t>  Va</a:t>
                </a:r>
                <a:r>
                  <a:rPr lang="en-US" dirty="0">
                    <a:solidFill>
                      <a:srgbClr val="00003C"/>
                    </a:solidFill>
                  </a:rPr>
                  <a:t>ry</a:t>
                </a:r>
                <a:r>
                  <a:rPr lang="en-US" dirty="0">
                    <a:solidFill>
                      <a:srgbClr val="000078"/>
                    </a:solidFill>
                  </a:rPr>
                  <a:t>ing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B4"/>
                    </a:solidFill>
                  </a:rPr>
                  <a:t>Me</a:t>
                </a:r>
                <a:r>
                  <a:rPr lang="en-US" dirty="0">
                    <a:solidFill>
                      <a:srgbClr val="0000FF"/>
                    </a:solidFill>
                  </a:rPr>
                  <a:t>an</a:t>
                </a:r>
              </a:p>
              <a:p>
                <a:pPr marL="0" indent="0">
                  <a:buNone/>
                </a:pPr>
                <a:r>
                  <a:rPr lang="en-US" dirty="0"/>
                  <a:t>  Var</a:t>
                </a:r>
                <a:r>
                  <a:rPr lang="en-US" dirty="0">
                    <a:solidFill>
                      <a:srgbClr val="640000"/>
                    </a:solidFill>
                  </a:rPr>
                  <a:t>ying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s.d.s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Interesting</a:t>
                </a:r>
              </a:p>
              <a:p>
                <a:pPr marL="0" indent="0">
                  <a:buNone/>
                </a:pPr>
                <a:r>
                  <a:rPr lang="en-US" dirty="0"/>
                  <a:t>Modes of</a:t>
                </a:r>
              </a:p>
              <a:p>
                <a:pPr marL="0" indent="0">
                  <a:buNone/>
                </a:pPr>
                <a:r>
                  <a:rPr lang="en-US" dirty="0"/>
                  <a:t>Variation???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  <a:blipFill>
                <a:blip r:embed="rId2"/>
                <a:stretch>
                  <a:fillRect l="-1852" t="-1752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136" t="39175" r="59313" b="40732"/>
          <a:stretch/>
        </p:blipFill>
        <p:spPr>
          <a:xfrm>
            <a:off x="3736258" y="2667000"/>
            <a:ext cx="540774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4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Toy Example, Density Representation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Try</a:t>
            </a:r>
          </a:p>
          <a:p>
            <a:pPr marL="0" indent="0">
              <a:buNone/>
            </a:pPr>
            <a:r>
              <a:rPr lang="en-US" sz="2800" dirty="0"/>
              <a:t>Standard</a:t>
            </a:r>
          </a:p>
          <a:p>
            <a:pPr marL="0" indent="0">
              <a:buNone/>
            </a:pPr>
            <a:r>
              <a:rPr lang="en-US" sz="2800" dirty="0"/>
              <a:t>PCA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3" t="37879" r="21569" b="3788"/>
          <a:stretch/>
        </p:blipFill>
        <p:spPr>
          <a:xfrm>
            <a:off x="2464130" y="0"/>
            <a:ext cx="667987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" y="3657600"/>
            <a:ext cx="3505200" cy="1736280"/>
            <a:chOff x="152400" y="3962400"/>
            <a:chExt cx="3505200" cy="1736280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3962400"/>
              <a:ext cx="18646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Unintuitive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Modes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057400" y="4091335"/>
              <a:ext cx="1371600" cy="5892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57400" y="4654898"/>
              <a:ext cx="1600200" cy="10437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1706563"/>
            <a:ext cx="6248400" cy="4860032"/>
            <a:chOff x="152400" y="487363"/>
            <a:chExt cx="6248400" cy="4860032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34391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Which Don’t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Explain Much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496311" y="487363"/>
              <a:ext cx="3904489" cy="417926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162800" y="91440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Energy Spread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Widely Across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Spectrum</a:t>
            </a:r>
          </a:p>
        </p:txBody>
      </p:sp>
    </p:spTree>
    <p:extLst>
      <p:ext uri="{BB962C8B-B14F-4D97-AF65-F5344CB8AC3E}">
        <p14:creationId xmlns:p14="http://schemas.microsoft.com/office/powerpoint/2010/main" val="3376482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Toy Example, Quantile Representation</a:t>
            </a:r>
          </a:p>
          <a:p>
            <a:pPr marL="0" lv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Try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Standard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PCA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1FDB57-726F-4684-9606-900028E7C118}"/>
              </a:ext>
            </a:extLst>
          </p:cNvPr>
          <p:cNvGrpSpPr/>
          <p:nvPr/>
        </p:nvGrpSpPr>
        <p:grpSpPr>
          <a:xfrm>
            <a:off x="2362200" y="-16701"/>
            <a:ext cx="6781800" cy="6874701"/>
            <a:chOff x="2362200" y="-16701"/>
            <a:chExt cx="6781800" cy="68747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883" t="39394" r="22549" b="4546"/>
            <a:stretch/>
          </p:blipFill>
          <p:spPr>
            <a:xfrm>
              <a:off x="2362200" y="-16701"/>
              <a:ext cx="6781800" cy="68747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EC2CDE-5193-484C-AEAA-EEB8617CDFE1}"/>
                </a:ext>
              </a:extLst>
            </p:cNvPr>
            <p:cNvSpPr txBox="1"/>
            <p:nvPr/>
          </p:nvSpPr>
          <p:spPr>
            <a:xfrm>
              <a:off x="2895600" y="2057400"/>
              <a:ext cx="2819400" cy="3231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0                                            1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EBD82C-8B4D-409B-ACD2-5F2440556369}"/>
                </a:ext>
              </a:extLst>
            </p:cNvPr>
            <p:cNvSpPr txBox="1"/>
            <p:nvPr/>
          </p:nvSpPr>
          <p:spPr>
            <a:xfrm>
              <a:off x="2895600" y="4248835"/>
              <a:ext cx="2819400" cy="3231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0                                            1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39D7C0-F956-498D-85C9-F445FCB5A507}"/>
                </a:ext>
              </a:extLst>
            </p:cNvPr>
            <p:cNvSpPr txBox="1"/>
            <p:nvPr/>
          </p:nvSpPr>
          <p:spPr>
            <a:xfrm>
              <a:off x="2895600" y="6400800"/>
              <a:ext cx="2819400" cy="3231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0                                            1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" y="3276600"/>
            <a:ext cx="3733800" cy="1335107"/>
            <a:chOff x="152400" y="3581400"/>
            <a:chExt cx="3733800" cy="1335107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3962400"/>
              <a:ext cx="20115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Mode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Var’n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163976" y="3581400"/>
              <a:ext cx="1722224" cy="8580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4989493"/>
            <a:ext cx="3200400" cy="954107"/>
            <a:chOff x="152400" y="3962400"/>
            <a:chExt cx="3200400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1291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Mode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S.D.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Var’n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>
              <a:off x="2281509" y="4439454"/>
              <a:ext cx="1071291" cy="202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486400" y="914400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Energy Entirely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Expressed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Just 2 Modes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50746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Much More Interpretable!</a:t>
            </a:r>
          </a:p>
        </p:txBody>
      </p:sp>
    </p:spTree>
    <p:extLst>
      <p:ext uri="{BB962C8B-B14F-4D97-AF65-F5344CB8AC3E}">
        <p14:creationId xmlns:p14="http://schemas.microsoft.com/office/powerpoint/2010/main" val="2228851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More Discussion of the Usefulness of Quantile Representations of </a:t>
            </a:r>
            <a:r>
              <a:rPr lang="en-US" dirty="0" err="1"/>
              <a:t>Dist’ns</a:t>
            </a:r>
            <a:r>
              <a:rPr lang="en-US" dirty="0"/>
              <a:t>, see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Parzen</a:t>
            </a:r>
            <a:r>
              <a:rPr lang="en-US" dirty="0"/>
              <a:t> (2004)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642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Please Prepare to Sign Up (on Thursday):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Email  (</a:t>
            </a:r>
            <a:r>
              <a:rPr lang="en-US" dirty="0" err="1"/>
              <a:t>Onyen</a:t>
            </a:r>
            <a:r>
              <a:rPr lang="en-US" dirty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Are You </a:t>
            </a:r>
            <a:r>
              <a:rPr lang="en-US" dirty="0" err="1"/>
              <a:t>ENRolled</a:t>
            </a:r>
            <a:r>
              <a:rPr lang="en-US" dirty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Dept. &amp; Advisor (Lab?)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Tentative Title    (“????”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When:</a:t>
            </a:r>
          </a:p>
          <a:p>
            <a:pPr marL="457200" lvl="1" indent="0" algn="ctr" eaLnBrk="1" hangingPunct="1">
              <a:buNone/>
            </a:pPr>
            <a:r>
              <a:rPr lang="en-US" dirty="0"/>
              <a:t>Next Week, Early, March, April, Late</a:t>
            </a:r>
          </a:p>
        </p:txBody>
      </p:sp>
    </p:spTree>
    <p:extLst>
      <p:ext uri="{BB962C8B-B14F-4D97-AF65-F5344CB8AC3E}">
        <p14:creationId xmlns:p14="http://schemas.microsoft.com/office/powerpoint/2010/main" val="2127704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How to Represent?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Alternative Choices: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 Aitchison  (1982)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 </a:t>
            </a:r>
            <a:r>
              <a:rPr lang="en-US" dirty="0" err="1"/>
              <a:t>Hron</a:t>
            </a:r>
            <a:r>
              <a:rPr lang="en-US" dirty="0"/>
              <a:t> et al. (2016)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 </a:t>
            </a:r>
            <a:r>
              <a:rPr lang="en-US" dirty="0" err="1"/>
              <a:t>Menagfolio</a:t>
            </a:r>
            <a:r>
              <a:rPr lang="en-US" dirty="0"/>
              <a:t> et al. (2018)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5766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E.g. Curves As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15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“Tilted Parabolas”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</a:rPr>
                  <a:t>E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xample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10-d family of (digitized) curves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Object space:  bundles of curves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Object space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10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(harder to visualize as point cloud,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but keep point cloud in mind)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PCA:  reveals “population structure”</a:t>
                </a:r>
              </a:p>
            </p:txBody>
          </p:sp>
        </mc:Choice>
        <mc:Fallback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159375"/>
              </a:xfrm>
              <a:prstGeom prst="rect">
                <a:avLst/>
              </a:prstGeom>
              <a:blipFill>
                <a:blip r:embed="rId3"/>
                <a:stretch>
                  <a:fillRect l="-1945" b="-2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E42D3B-9373-4583-94D2-BB73D65C39E6}"/>
              </a:ext>
            </a:extLst>
          </p:cNvPr>
          <p:cNvSpPr txBox="1"/>
          <p:nvPr/>
        </p:nvSpPr>
        <p:spPr>
          <a:xfrm>
            <a:off x="6781800" y="1383268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4.1.1</a:t>
            </a:r>
          </a:p>
        </p:txBody>
      </p:sp>
    </p:spTree>
    <p:extLst>
      <p:ext uri="{BB962C8B-B14F-4D97-AF65-F5344CB8AC3E}">
        <p14:creationId xmlns:p14="http://schemas.microsoft.com/office/powerpoint/2010/main" val="1297572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Functional Data Analysis, Tilted Parabolas Data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1752600" y="1143000"/>
            <a:ext cx="6248400" cy="4876800"/>
            <a:chOff x="1752600" y="1143000"/>
            <a:chExt cx="6248400" cy="4876800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1143000"/>
              <a:ext cx="6248400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Terminology: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“Modes of Variation”               “Scores Plots”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781800" y="1981200"/>
              <a:ext cx="838200" cy="2133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781800" y="1973997"/>
              <a:ext cx="838200" cy="404580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209800" y="1905000"/>
              <a:ext cx="1066800" cy="2209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590800" y="1905000"/>
              <a:ext cx="685800" cy="411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64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Functional Data Analysis, Tilted Parabolas Data</a:t>
            </a:r>
            <a:endParaRPr lang="en-US" sz="3600" dirty="0"/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905000" y="76200"/>
            <a:ext cx="571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OODA Conceptual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3530025"/>
            <a:ext cx="1369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6307" y="4068633"/>
            <a:ext cx="1346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Views</a:t>
            </a:r>
          </a:p>
        </p:txBody>
      </p:sp>
    </p:spTree>
    <p:extLst>
      <p:ext uri="{BB962C8B-B14F-4D97-AF65-F5344CB8AC3E}">
        <p14:creationId xmlns:p14="http://schemas.microsoft.com/office/powerpoint/2010/main" val="7040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Functional Data Analysis, Tilted Parabolas Data</a:t>
            </a:r>
            <a:endParaRPr lang="en-US" sz="3600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3"/>
          <a:stretch>
            <a:fillRect/>
          </a:stretch>
        </p:blipFill>
        <p:spPr>
          <a:xfrm>
            <a:off x="304800" y="1295400"/>
            <a:ext cx="8675688" cy="6915150"/>
          </a:xfrm>
          <a:noFill/>
        </p:spPr>
      </p:pic>
    </p:spTree>
    <p:extLst>
      <p:ext uri="{BB962C8B-B14F-4D97-AF65-F5344CB8AC3E}">
        <p14:creationId xmlns:p14="http://schemas.microsoft.com/office/powerpoint/2010/main" val="3337484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Functional Data Analysis, Tilted Parabolas Data</a:t>
            </a:r>
            <a:endParaRPr lang="en-US" sz="3600" dirty="0"/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1568042" y="4236582"/>
            <a:ext cx="7384970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Scree Plot, Already Shown Above,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Illustrate Distribution of Variation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34000" y="3048000"/>
            <a:ext cx="1600200" cy="1371600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888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Spanish Male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Genetic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4191000"/>
            <a:ext cx="3276600" cy="24384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84584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E.g.</a:t>
            </a:r>
            <a:r>
              <a:rPr lang="en-US" sz="4400" dirty="0"/>
              <a:t> Tilted Parabolas Data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153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PCA:  reveals “population structure”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Mean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Parabolic Structure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PC1      Vertical Shift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PC2      Tilt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higher PCs      Gaussian (spherical)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Decomposition into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7880665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E.g. Curves As Data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13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Cluster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10-d curves again</a:t>
            </a:r>
          </a:p>
        </p:txBody>
      </p:sp>
    </p:spTree>
    <p:extLst>
      <p:ext uri="{BB962C8B-B14F-4D97-AF65-F5344CB8AC3E}">
        <p14:creationId xmlns:p14="http://schemas.microsoft.com/office/powerpoint/2010/main" val="302262796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99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/>
          <a:lstStyle/>
          <a:p>
            <a:pPr eaLnBrk="1" hangingPunct="1"/>
            <a:r>
              <a:rPr lang="en-US" sz="3600"/>
              <a:t>Functional Data Analysis, 10-d Toy EG 2</a:t>
            </a:r>
          </a:p>
        </p:txBody>
      </p:sp>
      <p:pic>
        <p:nvPicPr>
          <p:cNvPr id="901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1"/>
          <a:stretch>
            <a:fillRect/>
          </a:stretch>
        </p:blipFill>
        <p:spPr bwMode="auto">
          <a:xfrm>
            <a:off x="838200" y="762000"/>
            <a:ext cx="7337425" cy="90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2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Important Issues.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More Challenging (&amp; Important?):</a:t>
            </a:r>
          </a:p>
          <a:p>
            <a:pPr marL="0" lvl="0" indent="0" algn="ctr" eaLnBrk="1" hangingPunct="1">
              <a:buSzPct val="100000"/>
              <a:buNone/>
            </a:pPr>
            <a:r>
              <a:rPr lang="en-US" sz="9600" dirty="0">
                <a:solidFill>
                  <a:srgbClr val="000000"/>
                </a:solidFill>
                <a:latin typeface="Edwardian Script ITC" pitchFamily="66" charset="0"/>
              </a:rPr>
              <a:t>Complex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5184" y="1905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  )</a:t>
            </a:r>
          </a:p>
        </p:txBody>
      </p:sp>
    </p:spTree>
    <p:extLst>
      <p:ext uri="{BB962C8B-B14F-4D97-AF65-F5344CB8AC3E}">
        <p14:creationId xmlns:p14="http://schemas.microsoft.com/office/powerpoint/2010/main" val="6310425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E.g. Curves As Data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Cluster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10-d curves again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Two big clusters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Revealed by 1-d </a:t>
            </a:r>
            <a:r>
              <a:rPr lang="en-US" sz="3200" dirty="0">
                <a:solidFill>
                  <a:srgbClr val="000000"/>
                </a:solidFill>
              </a:rPr>
              <a:t>scores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plot (right side)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Note: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Cluster Difference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orthogonal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	to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Vertical Shift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2148730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E.g. Curves As Data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13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</a:rPr>
              <a:t>“Twin Arches”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50-d curves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CD6C2-8ADD-4F8F-A218-5DA397A80F35}"/>
              </a:ext>
            </a:extLst>
          </p:cNvPr>
          <p:cNvSpPr txBox="1"/>
          <p:nvPr/>
        </p:nvSpPr>
        <p:spPr>
          <a:xfrm>
            <a:off x="6781800" y="1383268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4.1.2</a:t>
            </a:r>
          </a:p>
        </p:txBody>
      </p:sp>
    </p:spTree>
    <p:extLst>
      <p:ext uri="{BB962C8B-B14F-4D97-AF65-F5344CB8AC3E}">
        <p14:creationId xmlns:p14="http://schemas.microsoft.com/office/powerpoint/2010/main" val="268839056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Functional Data Analysis, Twin Arches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</p:spTree>
    <p:extLst>
      <p:ext uri="{BB962C8B-B14F-4D97-AF65-F5344CB8AC3E}">
        <p14:creationId xmlns:p14="http://schemas.microsoft.com/office/powerpoint/2010/main" val="2971187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Functional Data Analysis, Twin Arches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</p:spTree>
    <p:extLst>
      <p:ext uri="{BB962C8B-B14F-4D97-AF65-F5344CB8AC3E}">
        <p14:creationId xmlns:p14="http://schemas.microsoft.com/office/powerpoint/2010/main" val="447424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E.g. Curves As Data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rgbClr val="000000"/>
                </a:solidFill>
              </a:rPr>
              <a:t>Twin Arches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50-d curves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Pop’n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structure hard to see in 1-d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2-d projections make structure clear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Joint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Dist’ns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More than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Marginals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2306136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Lung Cancer Data Example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Genetics (Cancer Research)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>
                <a:latin typeface="Arial" pitchFamily="34" charset="0"/>
                <a:cs typeface="Arial" pitchFamily="34" charset="0"/>
              </a:rPr>
              <a:t> (Next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Gener’n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Sequen’g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Deep look at “gene components”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Microarrays:    Single number (per gene)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>
                <a:latin typeface="Arial" pitchFamily="34" charset="0"/>
                <a:cs typeface="Arial" pitchFamily="34" charset="0"/>
              </a:rPr>
              <a:t>:      Thousands of measurements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40386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Definition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462DA-CBE5-4AB6-B160-CEE9909EE1C4}"/>
              </a:ext>
            </a:extLst>
          </p:cNvPr>
          <p:cNvSpPr txBox="1"/>
          <p:nvPr/>
        </p:nvSpPr>
        <p:spPr>
          <a:xfrm>
            <a:off x="6781800" y="1383268"/>
            <a:ext cx="190500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Text, Sec. 4.1.3</a:t>
            </a:r>
          </a:p>
        </p:txBody>
      </p:sp>
    </p:spTree>
    <p:extLst>
      <p:ext uri="{BB962C8B-B14F-4D97-AF65-F5344CB8AC3E}">
        <p14:creationId xmlns:p14="http://schemas.microsoft.com/office/powerpoint/2010/main" val="35738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</p:spPr>
            <p:txBody>
              <a:bodyPr/>
              <a:lstStyle/>
              <a:p>
                <a:pPr algn="l" eaLnBrk="1" hangingPunct="1">
                  <a:buFont typeface="Wingdings" pitchFamily="2" charset="2"/>
                  <a:buNone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Lung Cancer Data Example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Genetics (Cancer Research)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RNAseq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(Next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Gener’n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Sequen’g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Deep look at “gene components”</a:t>
                </a:r>
              </a:p>
              <a:p>
                <a:pPr marL="0" indent="0" algn="l" eaLnBrk="1" hangingPunct="1">
                  <a:buClrTx/>
                  <a:buSzPct val="100000"/>
                  <a:buNone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Gene studied here:    CDKN2A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Goal:  </a:t>
                </a:r>
                <a:r>
                  <a:rPr lang="en-US" i="1" dirty="0">
                    <a:latin typeface="Arial" pitchFamily="34" charset="0"/>
                    <a:cs typeface="Arial" pitchFamily="34" charset="0"/>
                  </a:rPr>
                  <a:t>Study Alternate Splicing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Sample Size,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= 180</m:t>
                    </m:r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Dimension,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= 1709</m:t>
                    </m:r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  <a:blipFill>
                <a:blip r:embed="rId3"/>
                <a:stretch>
                  <a:fillRect l="-1842" t="-1517" b="-4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</a:p>
        </p:txBody>
      </p:sp>
    </p:spTree>
    <p:extLst>
      <p:ext uri="{BB962C8B-B14F-4D97-AF65-F5344CB8AC3E}">
        <p14:creationId xmlns:p14="http://schemas.microsoft.com/office/powerpoint/2010/main" val="7333057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(counts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scale)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Representation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339" t="5888" r="9854" b="7850"/>
          <a:stretch/>
        </p:blipFill>
        <p:spPr>
          <a:xfrm>
            <a:off x="2057400" y="1083732"/>
            <a:ext cx="7086600" cy="57742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76800" y="2286000"/>
            <a:ext cx="3273941" cy="4038600"/>
            <a:chOff x="4876800" y="2286000"/>
            <a:chExt cx="3273941" cy="4038600"/>
          </a:xfrm>
        </p:grpSpPr>
        <p:sp>
          <p:nvSpPr>
            <p:cNvPr id="3" name="TextBox 2"/>
            <p:cNvSpPr txBox="1"/>
            <p:nvPr/>
          </p:nvSpPr>
          <p:spPr>
            <a:xfrm>
              <a:off x="6324600" y="2286000"/>
              <a:ext cx="182614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Note:  Data Set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Structure May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Be Hidden In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Low Areas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934200" y="3505200"/>
              <a:ext cx="304800" cy="24384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876800" y="3505200"/>
              <a:ext cx="2362200" cy="28194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01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7305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Often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Useful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PCA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154668"/>
            <a:ext cx="321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 in </a:t>
            </a:r>
            <a:r>
              <a:rPr lang="en-US" noProof="0" dirty="0">
                <a:solidFill>
                  <a:srgbClr val="99FF99"/>
                </a:solidFill>
              </a:rPr>
              <a:t>Scores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Space</a:t>
            </a:r>
          </a:p>
        </p:txBody>
      </p:sp>
    </p:spTree>
    <p:extLst>
      <p:ext uri="{BB962C8B-B14F-4D97-AF65-F5344CB8AC3E}">
        <p14:creationId xmlns:p14="http://schemas.microsoft.com/office/powerpoint/2010/main" val="9775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>
                <a:ea typeface="Gulim" pitchFamily="34" charset="-127"/>
              </a:rPr>
              <a:t>Highlight 3 clusters</a:t>
            </a:r>
          </a:p>
          <a:p>
            <a:pPr marL="457200" indent="-457200" eaLnBrk="1" hangingPunct="1"/>
            <a:r>
              <a:rPr lang="en-US" altLang="ko-KR" sz="280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/>
            <a:r>
              <a:rPr lang="en-US" altLang="ko-KR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>
                <a:ea typeface="Gulim" pitchFamily="34" charset="-127"/>
              </a:rPr>
              <a:t>But never very separated</a:t>
            </a:r>
          </a:p>
          <a:p>
            <a:pPr marL="457200" indent="-457200" eaLnBrk="1" hangingPunct="1"/>
            <a:r>
              <a:rPr lang="en-US" altLang="ko-KR" sz="2800">
                <a:ea typeface="Gulim" pitchFamily="34" charset="-127"/>
              </a:rPr>
              <a:t>PCA View</a:t>
            </a:r>
          </a:p>
          <a:p>
            <a:pPr marL="1027113" lvl="1" indent="-455613" eaLnBrk="1" hangingPunct="1"/>
            <a:r>
              <a:rPr lang="en-US" altLang="ko-KR">
                <a:ea typeface="Gulim" pitchFamily="34" charset="-127"/>
              </a:rPr>
              <a:t>1</a:t>
            </a:r>
            <a:r>
              <a:rPr lang="en-US" altLang="ko-KR" baseline="30000">
                <a:ea typeface="Gulim" pitchFamily="34" charset="-127"/>
              </a:rPr>
              <a:t>st</a:t>
            </a:r>
            <a:r>
              <a:rPr lang="en-US" altLang="ko-KR">
                <a:ea typeface="Gulim" pitchFamily="34" charset="-127"/>
              </a:rPr>
              <a:t> shows three distinct clusters</a:t>
            </a:r>
          </a:p>
          <a:p>
            <a:pPr marL="1027113" lvl="1" indent="-455613" eaLnBrk="1" hangingPunct="1"/>
            <a:r>
              <a:rPr lang="en-US" altLang="ko-KR">
                <a:ea typeface="Gulim" pitchFamily="34" charset="-127"/>
              </a:rPr>
              <a:t>Better separated than in gene view</a:t>
            </a:r>
          </a:p>
          <a:p>
            <a:pPr marL="1027113" lvl="1" indent="-455613" eaLnBrk="1" hangingPunct="1"/>
            <a:r>
              <a:rPr lang="en-US" altLang="ko-KR">
                <a:ea typeface="Gulim" pitchFamily="34" charset="-127"/>
              </a:rPr>
              <a:t>Clustering concentrated in 1</a:t>
            </a:r>
            <a:r>
              <a:rPr lang="en-US" altLang="ko-KR" baseline="30000">
                <a:ea typeface="Gulim" pitchFamily="34" charset="-127"/>
              </a:rPr>
              <a:t>st</a:t>
            </a:r>
            <a:r>
              <a:rPr lang="en-US" altLang="ko-KR">
                <a:ea typeface="Gulim" pitchFamily="34" charset="-127"/>
              </a:rPr>
              <a:t> scatterplot</a:t>
            </a:r>
          </a:p>
          <a:p>
            <a:pPr marL="457200" indent="-457200" eaLnBrk="1" hangingPunct="1"/>
            <a:r>
              <a:rPr lang="en-US" altLang="ko-KR" sz="2800">
                <a:ea typeface="Gulim" pitchFamily="34" charset="-127"/>
              </a:rPr>
              <a:t>Effect is small, since only 3-d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???</a:t>
            </a:r>
          </a:p>
          <a:p>
            <a:pPr algn="l" eaLnBrk="1" hangingPunct="1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Suggested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By Smooth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Histograms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</p:spTree>
    <p:extLst>
      <p:ext uri="{BB962C8B-B14F-4D97-AF65-F5344CB8AC3E}">
        <p14:creationId xmlns:p14="http://schemas.microsoft.com/office/powerpoint/2010/main" val="5451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Which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Are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These?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175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2133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</p:spTree>
    <p:extLst>
      <p:ext uri="{BB962C8B-B14F-4D97-AF65-F5344CB8AC3E}">
        <p14:creationId xmlns:p14="http://schemas.microsoft.com/office/powerpoint/2010/main" val="19243643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8906" y="990600"/>
            <a:ext cx="6079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 in </a:t>
            </a:r>
            <a:r>
              <a:rPr lang="en-US" dirty="0">
                <a:solidFill>
                  <a:srgbClr val="99FF99"/>
                </a:solidFill>
              </a:rPr>
              <a:t>Scores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Space, Next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Look in Object Space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1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</p:spTree>
    <p:extLst>
      <p:ext uri="{BB962C8B-B14F-4D97-AF65-F5344CB8AC3E}">
        <p14:creationId xmlns:p14="http://schemas.microsoft.com/office/powerpoint/2010/main" val="9537022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</p:spPr>
            <p:txBody>
              <a:bodyPr/>
              <a:lstStyle/>
              <a:p>
                <a:pPr algn="l"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Important Points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ü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  PCA found </a:t>
                </a:r>
                <a:r>
                  <a:rPr lang="en-US" i="1" dirty="0">
                    <a:latin typeface="Arial" pitchFamily="34" charset="0"/>
                    <a:cs typeface="Arial" pitchFamily="34" charset="0"/>
                  </a:rPr>
                  <a:t>Important Structure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ü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  In </a:t>
                </a:r>
                <a:r>
                  <a:rPr lang="en-US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High Dimensional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Data Analysis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= 17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09</m:t>
                      </m:r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(Will Come Back To This Point)</a:t>
                </a:r>
              </a:p>
            </p:txBody>
          </p:sp>
        </mc:Choice>
        <mc:Fallback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  <a:blipFill>
                <a:blip r:embed="rId3"/>
                <a:stretch>
                  <a:fillRect l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</p:spTree>
    <p:extLst>
      <p:ext uri="{BB962C8B-B14F-4D97-AF65-F5344CB8AC3E}">
        <p14:creationId xmlns:p14="http://schemas.microsoft.com/office/powerpoint/2010/main" val="5783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Consequences: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 Led to Development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SigFuge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 Whole Genome Scan Found Interesting Genes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 Wet Lab Experiment Verified Discoveries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 Published 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Kimes</a:t>
            </a:r>
            <a:r>
              <a:rPr lang="en-US" dirty="0">
                <a:latin typeface="Arial" pitchFamily="34" charset="0"/>
                <a:cs typeface="Arial" pitchFamily="34" charset="0"/>
              </a:rPr>
              <a:t>, et al (2014)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</p:spTree>
    <p:extLst>
      <p:ext uri="{BB962C8B-B14F-4D97-AF65-F5344CB8AC3E}">
        <p14:creationId xmlns:p14="http://schemas.microsoft.com/office/powerpoint/2010/main" val="37827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Interesting Question: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When are clusters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really there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(will study later)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4191000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  Confirmatory Analysis</a:t>
            </a:r>
          </a:p>
        </p:txBody>
      </p:sp>
    </p:spTree>
    <p:extLst>
      <p:ext uri="{BB962C8B-B14F-4D97-AF65-F5344CB8AC3E}">
        <p14:creationId xmlns:p14="http://schemas.microsoft.com/office/powerpoint/2010/main" val="10117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</p:spTree>
    <p:extLst>
      <p:ext uri="{BB962C8B-B14F-4D97-AF65-F5344CB8AC3E}">
        <p14:creationId xmlns:p14="http://schemas.microsoft.com/office/powerpoint/2010/main" val="20097549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Spanish Male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Genetic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191000"/>
            <a:ext cx="3276600" cy="24384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06843" y="797647"/>
            <a:ext cx="2710999" cy="5069753"/>
            <a:chOff x="4306843" y="797647"/>
            <a:chExt cx="2710999" cy="5069753"/>
          </a:xfrm>
        </p:grpSpPr>
        <p:sp>
          <p:nvSpPr>
            <p:cNvPr id="4" name="TextBox 3"/>
            <p:cNvSpPr txBox="1"/>
            <p:nvPr/>
          </p:nvSpPr>
          <p:spPr>
            <a:xfrm>
              <a:off x="4306843" y="797647"/>
              <a:ext cx="27109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This was data illustrating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000000"/>
                  </a:solidFill>
                </a:rPr>
                <a:t>fallacy of “knee-finding”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finding # of PCs</a:t>
              </a:r>
            </a:p>
          </p:txBody>
        </p:sp>
        <p:cxnSp>
          <p:nvCxnSpPr>
            <p:cNvPr id="10" name="Straight Arrow Connector 9"/>
            <p:cNvCxnSpPr>
              <a:cxnSpLocks/>
              <a:stCxn id="4" idx="2"/>
            </p:cNvCxnSpPr>
            <p:nvPr/>
          </p:nvCxnSpPr>
          <p:spPr>
            <a:xfrm flipH="1">
              <a:off x="5562601" y="1720977"/>
              <a:ext cx="99742" cy="41464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235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4" t="18216" r="3661" b="12130"/>
          <a:stretch/>
        </p:blipFill>
        <p:spPr>
          <a:xfrm>
            <a:off x="-22196" y="1524000"/>
            <a:ext cx="9166195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Software</a:t>
            </a:r>
          </a:p>
        </p:txBody>
      </p:sp>
      <p:sp>
        <p:nvSpPr>
          <p:cNvPr id="2" name="Oval 1"/>
          <p:cNvSpPr/>
          <p:nvPr/>
        </p:nvSpPr>
        <p:spPr>
          <a:xfrm>
            <a:off x="1219200" y="3505200"/>
            <a:ext cx="7467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>
            <a:off x="2895600" y="1295400"/>
            <a:ext cx="2057400" cy="220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7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>
                <a:ea typeface="Gulim" pitchFamily="34" charset="-127"/>
              </a:rPr>
              <a:t>Illust</a:t>
            </a:r>
            <a:r>
              <a:rPr lang="en-US" altLang="ko-KR" sz="320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>
                <a:ea typeface="Gulim" pitchFamily="34" charset="-127"/>
              </a:rPr>
              <a:t>n of PCA View: Gene by Gene View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838200" y="5638800"/>
            <a:ext cx="3942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 Colors Enhance</a:t>
            </a:r>
          </a:p>
          <a:p>
            <a:r>
              <a:rPr lang="en-US" sz="2800" dirty="0"/>
              <a:t>Impressions of Clusters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Introductory Slides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Slides 64 – 108 of 8-29-2019 Notes 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Previous OODA Course: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sz="1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https://marronwebfiles.sites.oasis.unc.edu/Teaching/OODA-STOR881-Fall2019/STOR881-08-29-2019.pptx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 also accessible in current HW 1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Includes Above Example of Lung Cancer Data</a:t>
            </a:r>
          </a:p>
        </p:txBody>
      </p:sp>
    </p:spTree>
    <p:extLst>
      <p:ext uri="{BB962C8B-B14F-4D97-AF65-F5344CB8AC3E}">
        <p14:creationId xmlns:p14="http://schemas.microsoft.com/office/powerpoint/2010/main" val="22015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 Graphics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scatplotSM.m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2676500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FDA Modes of Variation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curvdatSM.m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25374723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 can provide useful projection directions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can’t “see everything”…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Reason: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PCA finds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dir’ns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maximal variation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Which may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obscure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interesting 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4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Apple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Banana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Obscured by “noisy dimensions”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3 PC directions only show noise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Study some rotations, to find 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555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Toy E.g.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pic>
        <p:nvPicPr>
          <p:cNvPr id="2" name="ToyEGAppleBananaPearV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952500"/>
            <a:ext cx="640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78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Rotation shows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Apple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Banana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Pear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Example constructed as: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make these in 3-d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Add 3 dimensions of high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s.d.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noise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Carefully watch axis labels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77239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Point: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May be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Important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Data Structure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Not Visible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in 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Few PCs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38750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Objects = Vectors of Gene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Exp’n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Lots of Preprocessing (study later)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21920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 from: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Liu et al (2009)</a:t>
            </a:r>
          </a:p>
        </p:txBody>
      </p:sp>
    </p:spTree>
    <p:extLst>
      <p:ext uri="{BB962C8B-B14F-4D97-AF65-F5344CB8AC3E}">
        <p14:creationId xmlns:p14="http://schemas.microsoft.com/office/powerpoint/2010/main" val="8847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Aspect:     8 Cancer Types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Renal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Non Small Cell Lung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Nervous System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Leukemia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Breast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(Skin)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19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>
                <a:ea typeface="Gulim" pitchFamily="34" charset="-127"/>
              </a:rPr>
              <a:t>Illust</a:t>
            </a:r>
            <a:r>
              <a:rPr lang="en-US" altLang="ko-KR" sz="320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304800" y="2743200"/>
            <a:ext cx="4114800" cy="3867329"/>
            <a:chOff x="304800" y="2743200"/>
            <a:chExt cx="4114800" cy="3867329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5410200"/>
              <a:ext cx="38907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Clusters are “more distinct”</a:t>
              </a:r>
            </a:p>
            <a:p>
              <a:r>
                <a:rPr lang="en-US" sz="2400" dirty="0"/>
                <a:t>Since more “air space” </a:t>
              </a:r>
            </a:p>
            <a:p>
              <a:r>
                <a:rPr lang="en-US" sz="2400" dirty="0"/>
                <a:t>In between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514600" y="2743200"/>
              <a:ext cx="1905000" cy="32671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638800" y="2133600"/>
            <a:ext cx="3085301" cy="3352800"/>
            <a:chOff x="5638800" y="2133600"/>
            <a:chExt cx="3085301" cy="3352800"/>
          </a:xfrm>
        </p:grpSpPr>
        <p:sp>
          <p:nvSpPr>
            <p:cNvPr id="3" name="TextBox 2"/>
            <p:cNvSpPr txBox="1"/>
            <p:nvPr/>
          </p:nvSpPr>
          <p:spPr>
            <a:xfrm>
              <a:off x="6705600" y="2133600"/>
              <a:ext cx="201850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Clusters in 3</a:t>
              </a:r>
              <a:r>
                <a:rPr lang="en-US" baseline="30000" dirty="0"/>
                <a:t>rd</a:t>
              </a:r>
              <a:endParaRPr lang="en-US" dirty="0"/>
            </a:p>
            <a:p>
              <a:r>
                <a:rPr lang="en-US" dirty="0"/>
                <a:t>Direction is Good,</a:t>
              </a:r>
            </a:p>
            <a:p>
              <a:r>
                <a:rPr lang="en-US" dirty="0"/>
                <a:t>Since Important</a:t>
              </a:r>
            </a:p>
            <a:p>
              <a:r>
                <a:rPr lang="en-US" dirty="0"/>
                <a:t>Aspects Appear </a:t>
              </a:r>
            </a:p>
            <a:p>
              <a:r>
                <a:rPr lang="en-US" dirty="0"/>
                <a:t>In Earlier </a:t>
              </a:r>
              <a:r>
                <a:rPr lang="en-US" dirty="0" err="1"/>
                <a:t>Comp’ts</a:t>
              </a:r>
              <a:endParaRPr lang="en-US" dirty="0"/>
            </a:p>
          </p:txBody>
        </p:sp>
        <p:sp>
          <p:nvSpPr>
            <p:cNvPr id="6" name="Right Brace 5"/>
            <p:cNvSpPr/>
            <p:nvPr/>
          </p:nvSpPr>
          <p:spPr>
            <a:xfrm rot="16200000">
              <a:off x="6134100" y="4533900"/>
              <a:ext cx="457200" cy="1447800"/>
            </a:xfrm>
            <a:prstGeom prst="rightBrace">
              <a:avLst>
                <a:gd name="adj1" fmla="val 49462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3" idx="2"/>
              <a:endCxn id="6" idx="1"/>
            </p:cNvCxnSpPr>
            <p:nvPr/>
          </p:nvCxnSpPr>
          <p:spPr>
            <a:xfrm flipH="1">
              <a:off x="6362700" y="3610928"/>
              <a:ext cx="1352151" cy="14182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05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classes: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 directions??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try “unsupervised view”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switch off class colors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turn on colors, to identify clusters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“supervised view”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33528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Analysis</a:t>
            </a:r>
          </a:p>
        </p:txBody>
      </p:sp>
    </p:spTree>
    <p:extLst>
      <p:ext uri="{BB962C8B-B14F-4D97-AF65-F5344CB8AC3E}">
        <p14:creationId xmlns:p14="http://schemas.microsoft.com/office/powerpoint/2010/main" val="27179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14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0108802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7059044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need to look at more PCs?</a:t>
            </a:r>
          </a:p>
          <a:p>
            <a:pPr marL="457200" indent="-457200" eaLnBrk="1" hangingPunct="1">
              <a:buFontTx/>
              <a:buNone/>
            </a:pPr>
            <a:endParaRPr lang="en-US" altLang="ko-KR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array of such PCA projections: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066800" y="3657600"/>
          <a:ext cx="71199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4" imgW="2552400" imgH="672840" progId="Equation.3">
                  <p:embed/>
                </p:oleObj>
              </mc:Choice>
              <mc:Fallback>
                <p:oleObj name="Equation" r:id="rId4" imgW="2552400" imgH="672840" progId="Equation.3">
                  <p:embed/>
                  <p:pic>
                    <p:nvPicPr>
                      <p:cNvPr id="237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711993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4806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396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39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9797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416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1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9558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37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37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7169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57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5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7918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78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7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621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98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9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23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9-12?</a:t>
            </a:r>
          </a:p>
        </p:txBody>
      </p:sp>
      <p:pic>
        <p:nvPicPr>
          <p:cNvPr id="2519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51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6363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 vs. 9-12?</a:t>
            </a:r>
          </a:p>
        </p:txBody>
      </p:sp>
      <p:pic>
        <p:nvPicPr>
          <p:cNvPr id="25395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395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53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6064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- six PCs 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have other drivers</a:t>
            </a:r>
          </a:p>
          <a:p>
            <a:pPr marL="457200" indent="-457200" eaLnBrk="1" hangingPunct="1">
              <a:buFontTx/>
              <a:buNone/>
            </a:pPr>
            <a:endParaRPr lang="en-US" altLang="ko-KR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There Better Directions?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only “feels” maximal variation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How Can We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</p:txBody>
      </p:sp>
    </p:spTree>
    <p:extLst>
      <p:ext uri="{BB962C8B-B14F-4D97-AF65-F5344CB8AC3E}">
        <p14:creationId xmlns:p14="http://schemas.microsoft.com/office/powerpoint/2010/main" val="42801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  <a:p>
            <a:pPr marL="457200" indent="-457200"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Find Directions to “Best Separate” Classes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Disjoint Pairs  (thus 4 Directions)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 DWD: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Discrimination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Defined (&amp; Motivated) Later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 All Data on These 4 Directions</a:t>
            </a:r>
          </a:p>
        </p:txBody>
      </p:sp>
    </p:spTree>
    <p:extLst>
      <p:ext uri="{BB962C8B-B14F-4D97-AF65-F5344CB8AC3E}">
        <p14:creationId xmlns:p14="http://schemas.microsoft.com/office/powerpoint/2010/main" val="10862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1355879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cancer types clearly distinct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these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chosen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directions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less clear cut</a:t>
            </a:r>
          </a:p>
          <a:p>
            <a:pPr marL="857250" lvl="1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NSCLC   (at least 3 subtypes)</a:t>
            </a:r>
          </a:p>
          <a:p>
            <a:pPr marL="857250" lvl="1" indent="-457200" eaLnBrk="1" hangingPunct="1"/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(4 published subtypes)</a:t>
            </a:r>
          </a:p>
        </p:txBody>
      </p:sp>
    </p:spTree>
    <p:extLst>
      <p:ext uri="{BB962C8B-B14F-4D97-AF65-F5344CB8AC3E}">
        <p14:creationId xmlns:p14="http://schemas.microsoft.com/office/powerpoint/2010/main" val="350254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PCA limitations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uses class info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can “better separate known classes”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this for pairs of classes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(DWD just on those, ignore others)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choose pairs in NCI 60 data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DWD Directions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Orthogonal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(PCA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may be 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 a constraint)</a:t>
            </a:r>
          </a:p>
        </p:txBody>
      </p:sp>
    </p:spTree>
    <p:extLst>
      <p:ext uri="{BB962C8B-B14F-4D97-AF65-F5344CB8AC3E}">
        <p14:creationId xmlns:p14="http://schemas.microsoft.com/office/powerpoint/2010/main" val="17794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4504685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so distinct as in DWD view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constraint???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nearly orthogonal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see why later)</a:t>
            </a:r>
          </a:p>
        </p:txBody>
      </p:sp>
    </p:spTree>
    <p:extLst>
      <p:ext uri="{BB962C8B-B14F-4D97-AF65-F5344CB8AC3E}">
        <p14:creationId xmlns:p14="http://schemas.microsoft.com/office/powerpoint/2010/main" val="40937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029200"/>
            <a:ext cx="7924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790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8487</TotalTime>
  <Words>3531</Words>
  <Application>Microsoft Office PowerPoint</Application>
  <PresentationFormat>On-screen Show (4:3)</PresentationFormat>
  <Paragraphs>1117</Paragraphs>
  <Slides>133</Slides>
  <Notes>123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48" baseType="lpstr">
      <vt:lpstr>굴림</vt:lpstr>
      <vt:lpstr>Arial</vt:lpstr>
      <vt:lpstr>Arial Unicode MS</vt:lpstr>
      <vt:lpstr>Cambria Math</vt:lpstr>
      <vt:lpstr>Courier New</vt:lpstr>
      <vt:lpstr>Edwardian Script ITC</vt:lpstr>
      <vt:lpstr>Tahoma</vt:lpstr>
      <vt:lpstr>Times New Roman</vt:lpstr>
      <vt:lpstr>Wingdings</vt:lpstr>
      <vt:lpstr>1_Default Design</vt:lpstr>
      <vt:lpstr>2_Default Design</vt:lpstr>
      <vt:lpstr>Default Design</vt:lpstr>
      <vt:lpstr>12_Default Design</vt:lpstr>
      <vt:lpstr>7_Default Design</vt:lpstr>
      <vt:lpstr>Equation</vt:lpstr>
      <vt:lpstr>Statistics – O. R. 881 Object Oriented Data Analysis</vt:lpstr>
      <vt:lpstr>Administrative Info</vt:lpstr>
      <vt:lpstr>Current Sections in Textbook</vt:lpstr>
      <vt:lpstr>Participant Presentations</vt:lpstr>
      <vt:lpstr>Course Context</vt:lpstr>
      <vt:lpstr>Comparison of Views</vt:lpstr>
      <vt:lpstr>Illust’n of PCA View: Gene by Gene View</vt:lpstr>
      <vt:lpstr>Illust’n of PCA View: PCA View</vt:lpstr>
      <vt:lpstr>Object Oriented Data Analysis</vt:lpstr>
      <vt:lpstr>Basics of OODA</vt:lpstr>
      <vt:lpstr>Basics of OODA</vt:lpstr>
      <vt:lpstr>Basics of OODA</vt:lpstr>
      <vt:lpstr>Basics of OODA</vt:lpstr>
      <vt:lpstr>Basics of OODA</vt:lpstr>
      <vt:lpstr>Scree Plot</vt:lpstr>
      <vt:lpstr>Scree Plot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Object Oriented Data Analysis</vt:lpstr>
      <vt:lpstr>Representing Vectors as Curves</vt:lpstr>
      <vt:lpstr>Representing Vectors as Curves</vt:lpstr>
      <vt:lpstr>Parallel Coordinates</vt:lpstr>
      <vt:lpstr>Parallel Coordinates</vt:lpstr>
      <vt:lpstr>Representing Vectors as Curves</vt:lpstr>
      <vt:lpstr>Representing Curves as Vectors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E.g. Curves As Data</vt:lpstr>
      <vt:lpstr>Functional Data Analysis, Tilted Parabolas Data</vt:lpstr>
      <vt:lpstr>Functional Data Analysis, Tilted Parabolas Data</vt:lpstr>
      <vt:lpstr>Functional Data Analysis, Tilted Parabolas Data</vt:lpstr>
      <vt:lpstr>Functional Data Analysis, Tilted Parabolas Data</vt:lpstr>
      <vt:lpstr>Scree Plot</vt:lpstr>
      <vt:lpstr>E.g. Tilted Parabolas Data</vt:lpstr>
      <vt:lpstr>E.g. Curves As Data</vt:lpstr>
      <vt:lpstr>Functional Data Analysis, 10-d Toy EG 2</vt:lpstr>
      <vt:lpstr>E.g. Curves As Data</vt:lpstr>
      <vt:lpstr>E.g. Curves As Data</vt:lpstr>
      <vt:lpstr>Functional Data Analysis, Twin Arches</vt:lpstr>
      <vt:lpstr>Functional Data Analysis, Twin Arches</vt:lpstr>
      <vt:lpstr>E.g. Curves As Data</vt:lpstr>
      <vt:lpstr>Real Data Curve Objects</vt:lpstr>
      <vt:lpstr>Real Data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Scree Plot</vt:lpstr>
      <vt:lpstr>Matlab Software</vt:lpstr>
      <vt:lpstr>Introductory Slides</vt:lpstr>
      <vt:lpstr>Scatterplot Matrix Graphics</vt:lpstr>
      <vt:lpstr>FDA Modes of Variation</vt:lpstr>
      <vt:lpstr>Limitation of PCA</vt:lpstr>
      <vt:lpstr>Limitation of PCA</vt:lpstr>
      <vt:lpstr>Limitation of PCA, Toy E.g.</vt:lpstr>
      <vt:lpstr>Limitation of PCA</vt:lpstr>
      <vt:lpstr>Limitation of PCA</vt:lpstr>
      <vt:lpstr>Limitation of PCA,   E.g.</vt:lpstr>
      <vt:lpstr>NCI 60 Data</vt:lpstr>
      <vt:lpstr>PCA Visualization of NCI 60 Data</vt:lpstr>
      <vt:lpstr>NCI 60:  Can we find classes Using PCA view?</vt:lpstr>
      <vt:lpstr>NCI 60:  Can we find classes Using PCA view?</vt:lpstr>
      <vt:lpstr>PCA Visualization of NCI 60 Data</vt:lpstr>
      <vt:lpstr>NCI 60:  Can we find classes Using PCA 5-8?</vt:lpstr>
      <vt:lpstr>NCI 60:  Can we find classes Using PCA 5-8?</vt:lpstr>
      <vt:lpstr>NCI 60:  Can we find classes Using PCA 9-12?</vt:lpstr>
      <vt:lpstr>NCI 60:  Can we find classes Using PCA 9-12?</vt:lpstr>
      <vt:lpstr>NCI 60:  Can we find classes Using PCA 1-4 vs. 5-8?</vt:lpstr>
      <vt:lpstr>NCI 60:  Can we find classes Using PCA 1-4 vs. 5-8?</vt:lpstr>
      <vt:lpstr>NCI 60:  Can we find classes Using PCA 1-4 vs. 9-12?</vt:lpstr>
      <vt:lpstr>NCI 60:  Can we find classes Using PCA 5-8 vs. 9-12?</vt:lpstr>
      <vt:lpstr>PCA Visualization of NCI 60 Data</vt:lpstr>
      <vt:lpstr>Visualization of NCI 60 Data</vt:lpstr>
      <vt:lpstr>NCI 60:  Views using DWD Dir’ns (focus on biology)</vt:lpstr>
      <vt:lpstr>DWD Visualization of NCI 60 Data</vt:lpstr>
      <vt:lpstr>DWD Visualization</vt:lpstr>
      <vt:lpstr>NCI 60:  Views using DWD Dir’ns (focus on biology)</vt:lpstr>
      <vt:lpstr>PCA Visualization of NCI 60 Data</vt:lpstr>
      <vt:lpstr>Object Oriented Data Analysis</vt:lpstr>
      <vt:lpstr>Caution</vt:lpstr>
      <vt:lpstr>Caution</vt:lpstr>
      <vt:lpstr>Caution</vt:lpstr>
      <vt:lpstr>Caution</vt:lpstr>
      <vt:lpstr>Caution</vt:lpstr>
      <vt:lpstr>Caution</vt:lpstr>
      <vt:lpstr>Caution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372</cp:revision>
  <dcterms:created xsi:type="dcterms:W3CDTF">2001-06-08T01:38:43Z</dcterms:created>
  <dcterms:modified xsi:type="dcterms:W3CDTF">2022-01-18T03:03:44Z</dcterms:modified>
</cp:coreProperties>
</file>