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3" r:id="rId2"/>
    <p:sldMasterId id="2147483717" r:id="rId3"/>
    <p:sldMasterId id="2147483732" r:id="rId4"/>
    <p:sldMasterId id="2147483746" r:id="rId5"/>
  </p:sldMasterIdLst>
  <p:notesMasterIdLst>
    <p:notesMasterId r:id="rId119"/>
  </p:notesMasterIdLst>
  <p:sldIdLst>
    <p:sldId id="262" r:id="rId6"/>
    <p:sldId id="714" r:id="rId7"/>
    <p:sldId id="742" r:id="rId8"/>
    <p:sldId id="1298" r:id="rId9"/>
    <p:sldId id="1147" r:id="rId10"/>
    <p:sldId id="1148" r:id="rId11"/>
    <p:sldId id="1122" r:id="rId12"/>
    <p:sldId id="1123" r:id="rId13"/>
    <p:sldId id="1124" r:id="rId14"/>
    <p:sldId id="1128" r:id="rId15"/>
    <p:sldId id="1132" r:id="rId16"/>
    <p:sldId id="1133" r:id="rId17"/>
    <p:sldId id="1143" r:id="rId18"/>
    <p:sldId id="1144" r:id="rId19"/>
    <p:sldId id="886" r:id="rId20"/>
    <p:sldId id="887" r:id="rId21"/>
    <p:sldId id="888" r:id="rId22"/>
    <p:sldId id="889" r:id="rId23"/>
    <p:sldId id="890" r:id="rId24"/>
    <p:sldId id="891" r:id="rId25"/>
    <p:sldId id="892" r:id="rId26"/>
    <p:sldId id="893" r:id="rId27"/>
    <p:sldId id="894" r:id="rId28"/>
    <p:sldId id="895" r:id="rId29"/>
    <p:sldId id="896" r:id="rId30"/>
    <p:sldId id="897" r:id="rId31"/>
    <p:sldId id="898" r:id="rId32"/>
    <p:sldId id="899" r:id="rId33"/>
    <p:sldId id="900" r:id="rId34"/>
    <p:sldId id="901" r:id="rId35"/>
    <p:sldId id="902" r:id="rId36"/>
    <p:sldId id="903" r:id="rId37"/>
    <p:sldId id="904" r:id="rId38"/>
    <p:sldId id="905" r:id="rId39"/>
    <p:sldId id="906" r:id="rId40"/>
    <p:sldId id="703" r:id="rId41"/>
    <p:sldId id="841" r:id="rId42"/>
    <p:sldId id="843" r:id="rId43"/>
    <p:sldId id="844" r:id="rId44"/>
    <p:sldId id="845" r:id="rId45"/>
    <p:sldId id="846" r:id="rId46"/>
    <p:sldId id="847" r:id="rId47"/>
    <p:sldId id="848" r:id="rId48"/>
    <p:sldId id="1177" r:id="rId49"/>
    <p:sldId id="1178" r:id="rId50"/>
    <p:sldId id="1179" r:id="rId51"/>
    <p:sldId id="1180" r:id="rId52"/>
    <p:sldId id="1181" r:id="rId53"/>
    <p:sldId id="1182" r:id="rId54"/>
    <p:sldId id="1183" r:id="rId55"/>
    <p:sldId id="1184" r:id="rId56"/>
    <p:sldId id="1185" r:id="rId57"/>
    <p:sldId id="1186" r:id="rId58"/>
    <p:sldId id="1187" r:id="rId59"/>
    <p:sldId id="1188" r:id="rId60"/>
    <p:sldId id="1189" r:id="rId61"/>
    <p:sldId id="1190" r:id="rId62"/>
    <p:sldId id="1191" r:id="rId63"/>
    <p:sldId id="1192" r:id="rId64"/>
    <p:sldId id="1193" r:id="rId65"/>
    <p:sldId id="1194" r:id="rId66"/>
    <p:sldId id="1195" r:id="rId67"/>
    <p:sldId id="1196" r:id="rId68"/>
    <p:sldId id="1197" r:id="rId69"/>
    <p:sldId id="1198" r:id="rId70"/>
    <p:sldId id="1299" r:id="rId71"/>
    <p:sldId id="1300" r:id="rId72"/>
    <p:sldId id="1301" r:id="rId73"/>
    <p:sldId id="1302" r:id="rId74"/>
    <p:sldId id="1303" r:id="rId75"/>
    <p:sldId id="1290" r:id="rId76"/>
    <p:sldId id="1204" r:id="rId77"/>
    <p:sldId id="1205" r:id="rId78"/>
    <p:sldId id="1293" r:id="rId79"/>
    <p:sldId id="1292" r:id="rId80"/>
    <p:sldId id="1296" r:id="rId81"/>
    <p:sldId id="1295" r:id="rId82"/>
    <p:sldId id="1297" r:id="rId83"/>
    <p:sldId id="1286" r:id="rId84"/>
    <p:sldId id="1287" r:id="rId85"/>
    <p:sldId id="1209" r:id="rId86"/>
    <p:sldId id="1217" r:id="rId87"/>
    <p:sldId id="1218" r:id="rId88"/>
    <p:sldId id="1219" r:id="rId89"/>
    <p:sldId id="1288" r:id="rId90"/>
    <p:sldId id="1289" r:id="rId91"/>
    <p:sldId id="1199" r:id="rId92"/>
    <p:sldId id="1200" r:id="rId93"/>
    <p:sldId id="1201" r:id="rId94"/>
    <p:sldId id="1202" r:id="rId95"/>
    <p:sldId id="1203" r:id="rId96"/>
    <p:sldId id="1271" r:id="rId97"/>
    <p:sldId id="1272" r:id="rId98"/>
    <p:sldId id="1273" r:id="rId99"/>
    <p:sldId id="1274" r:id="rId100"/>
    <p:sldId id="1275" r:id="rId101"/>
    <p:sldId id="1276" r:id="rId102"/>
    <p:sldId id="1210" r:id="rId103"/>
    <p:sldId id="1211" r:id="rId104"/>
    <p:sldId id="1212" r:id="rId105"/>
    <p:sldId id="1213" r:id="rId106"/>
    <p:sldId id="1214" r:id="rId107"/>
    <p:sldId id="1215" r:id="rId108"/>
    <p:sldId id="1216" r:id="rId109"/>
    <p:sldId id="1277" r:id="rId110"/>
    <p:sldId id="1278" r:id="rId111"/>
    <p:sldId id="1279" r:id="rId112"/>
    <p:sldId id="1280" r:id="rId113"/>
    <p:sldId id="1281" r:id="rId114"/>
    <p:sldId id="1282" r:id="rId115"/>
    <p:sldId id="1283" r:id="rId116"/>
    <p:sldId id="1284" r:id="rId117"/>
    <p:sldId id="1285" r:id="rId1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DC00FF"/>
    <a:srgbClr val="0000FF"/>
    <a:srgbClr val="FFEB00"/>
    <a:srgbClr val="A700D5"/>
    <a:srgbClr val="D1CC00"/>
    <a:srgbClr val="2DC8FF"/>
    <a:srgbClr val="D00000"/>
    <a:srgbClr val="B4A700"/>
    <a:srgbClr val="2E9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2" d="100"/>
          <a:sy n="62" d="100"/>
        </p:scale>
        <p:origin x="14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notesMaster" Target="notesMasters/notesMaster1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AA598D6-F604-490D-AA01-E856A7D26ED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6845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609527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895033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24882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312889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3367151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1181140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549306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996925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767216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537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AA1DE32-C44C-4708-A992-C96059539BC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0372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5285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3252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EABF03-309D-4FC3-AADB-113BEEA3F5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2833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EABF03-309D-4FC3-AADB-113BEEA3F5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7721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45725F-6A1C-4665-974A-F142D0323C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0471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7C1D1D-591E-4445-B475-B3FEFF6025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0538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731B01-D31B-4AE7-AB48-50E37AFA9C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1935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6EE46-7A67-4576-BFDC-144BBBD8CA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1093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A2D828-9F51-4B9C-8219-9391851372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7435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BD57A6-1520-4809-9910-152C9A62AF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4995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771376-885A-46C1-B4CA-CD2186B13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74723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A08ADC-7998-4F16-8194-B5725E4C19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2532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6DD920-810C-420F-B02D-E5B7DD478D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04573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8D15ED-4B83-41CB-95C1-3CF4DECC4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1945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5B4B5B-FD43-4027-955A-A6A664B4A0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54027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31486-75CB-49D4-A4CD-39441116FC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13337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31486-75CB-49D4-A4CD-39441116FC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59298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1C3557-D25E-47FB-9F02-19F33A2308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54432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2073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9282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14015-ACD1-4BB6-829C-2C7668ABEB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84917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CA7E05-32A0-48B3-97D9-439A2470CD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73906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31486-75CB-49D4-A4CD-39441116FC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7859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034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615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21275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7961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1238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301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2556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537BC42-C68E-4F96-9D07-5E4C2F1EE57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EGCD1Clust4a.ps</a:t>
            </a:r>
          </a:p>
        </p:txBody>
      </p:sp>
    </p:spTree>
    <p:extLst>
      <p:ext uri="{BB962C8B-B14F-4D97-AF65-F5344CB8AC3E}">
        <p14:creationId xmlns:p14="http://schemas.microsoft.com/office/powerpoint/2010/main" val="11798135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7056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6961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0349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45176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86316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17553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17225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8967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23634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4476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CD9DACD-E97C-44D1-9BA0-9CDAE6781BE3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EGCD1Clust4aDP2d.ps</a:t>
            </a:r>
          </a:p>
        </p:txBody>
      </p:sp>
    </p:spTree>
    <p:extLst>
      <p:ext uri="{BB962C8B-B14F-4D97-AF65-F5344CB8AC3E}">
        <p14:creationId xmlns:p14="http://schemas.microsoft.com/office/powerpoint/2010/main" val="30235628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57195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92866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95096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45200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871257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96422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391514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463495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493371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814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36CDE84-047E-4D9A-96AD-B4063757CD5E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120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277377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471383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632652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346007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670902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434753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067941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765145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71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181478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72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1675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9337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73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105434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74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615677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75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93319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76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37136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77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650695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78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463158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515213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22593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45BC217-645B-46AD-B3F6-B3394EE3343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81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2936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4EC7728-D893-4B26-B4E0-9E1D7CFAF191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82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02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229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34C11E81-260B-43F3-A842-B6E8E1963626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defRPr/>
              </a:pPr>
              <a:t>83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8586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AF49875-CE1A-44FF-B017-9B45BEFE1A73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84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6581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34C11E81-260B-43F3-A842-B6E8E1963626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defRPr/>
              </a:pPr>
              <a:t>85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92627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34C11E81-260B-43F3-A842-B6E8E1963626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defRPr/>
              </a:pPr>
              <a:t>86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49043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8201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989232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557559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772930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142325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7980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5184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035036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178731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687769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272095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735990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212585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575242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121301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171200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53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7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3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99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28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23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07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35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6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0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742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9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69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603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51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95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37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768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809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991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1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63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35145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3418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5069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340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8594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2688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113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0326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2326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152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368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2110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3724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74456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390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478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4409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5681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5160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7276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3280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375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7556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0338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7430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1097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9882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489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150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4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5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4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701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711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3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8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0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0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60.png"/><Relationship Id="rId4" Type="http://schemas.openxmlformats.org/officeDocument/2006/relationships/image" Target="../media/image8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5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ovatia.com/software/papers/com.htm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.mcgill.ca/faculty/ramsay/ramsay.html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1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3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1BE02-6D2D-4916-ADF9-DECC22C52028}"/>
              </a:ext>
            </a:extLst>
          </p:cNvPr>
          <p:cNvSpPr txBox="1"/>
          <p:nvPr/>
        </p:nvSpPr>
        <p:spPr>
          <a:xfrm>
            <a:off x="6322794" y="2152471"/>
            <a:ext cx="2287806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Recording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Simple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st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Curve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Overlay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(log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scale)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Lung Cancer Curve Objects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1922" y="632460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I. Object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00042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</a:t>
                </a: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Poisson,   with parameters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𝜆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=0.2,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⋯,20</m:t>
                    </m:r>
                  </m:oMath>
                </a14:m>
                <a:endParaRPr lang="en-US" altLang="ko-KR" b="0" dirty="0">
                  <a:solidFill>
                    <a:schemeClr val="bg2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Variables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 Sample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52400" y="2895600"/>
            <a:ext cx="3124200" cy="3609439"/>
            <a:chOff x="-53403" y="2362200"/>
            <a:chExt cx="3124200" cy="3609439"/>
          </a:xfrm>
        </p:grpSpPr>
        <p:sp>
          <p:nvSpPr>
            <p:cNvPr id="2" name="TextBox 1"/>
            <p:cNvSpPr txBox="1"/>
            <p:nvPr/>
          </p:nvSpPr>
          <p:spPr>
            <a:xfrm>
              <a:off x="-53403" y="4401979"/>
              <a:ext cx="280397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Dashed Lines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Correspond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 1-d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Distn’s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2433165" y="2362200"/>
              <a:ext cx="637632" cy="282461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/>
          <p:nvPr/>
        </p:nvCxnSpPr>
        <p:spPr>
          <a:xfrm flipV="1">
            <a:off x="2638968" y="3048000"/>
            <a:ext cx="1399632" cy="267221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276600" y="2895600"/>
            <a:ext cx="4038600" cy="2824610"/>
            <a:chOff x="3276600" y="2895600"/>
            <a:chExt cx="4038600" cy="282461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038600" y="3048000"/>
              <a:ext cx="1905000" cy="2672210"/>
            </a:xfrm>
            <a:prstGeom prst="straightConnector1">
              <a:avLst/>
            </a:prstGeom>
            <a:ln w="38100">
              <a:solidFill>
                <a:schemeClr val="bg2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276600" y="2895600"/>
              <a:ext cx="4038600" cy="0"/>
            </a:xfrm>
            <a:prstGeom prst="straightConnector1">
              <a:avLst/>
            </a:prstGeom>
            <a:ln w="38100">
              <a:solidFill>
                <a:schemeClr val="bg2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369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</a:t>
                </a: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Poisson,   with parameters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𝜆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=0.2,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⋯,20</m:t>
                    </m:r>
                  </m:oMath>
                </a14:m>
                <a:endParaRPr lang="en-US" altLang="ko-KR" b="0" dirty="0">
                  <a:solidFill>
                    <a:schemeClr val="bg2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Variables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 Sample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81000" y="2971800"/>
            <a:ext cx="4343400" cy="2505397"/>
            <a:chOff x="381000" y="2971800"/>
            <a:chExt cx="4343400" cy="2505397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4399979"/>
              <a:ext cx="244009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Wide Range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Of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Poissons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821092" y="2971800"/>
              <a:ext cx="1903308" cy="1966788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>
            <a:stCxn id="6" idx="3"/>
          </p:cNvCxnSpPr>
          <p:nvPr/>
        </p:nvCxnSpPr>
        <p:spPr>
          <a:xfrm>
            <a:off x="2821092" y="4938588"/>
            <a:ext cx="4417908" cy="852612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06496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    Normal Mean Mixture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𝜔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4,1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1−</m:t>
                          </m:r>
                          <m:r>
                            <a:rPr lang="ko-KR" alt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𝜔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−4,1</m:t>
                          </m:r>
                        </m:e>
                      </m:d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on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Useful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Ordering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19459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    Normal Mean Mixture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𝜔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4,1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1−</m:t>
                          </m:r>
                          <m:r>
                            <a:rPr lang="ko-KR" alt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𝜔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−4,1</m:t>
                          </m:r>
                        </m:e>
                      </m:d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on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Deviation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Less Useful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Ordering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45828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Summaries:       Skewness</a:t>
            </a: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Measure Asymmetry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Left Skewed                Right Skewed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(Thanks to Wikipedia)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 descr="Negative and positive skew diagrams (English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83" y="3276600"/>
            <a:ext cx="7481017" cy="2667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75584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Additional Summaries:       Skewness</a:t>
                </a:r>
              </a:p>
              <a:p>
                <a:pPr marL="0" indent="0" algn="ctr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lv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Quantification:      Based on “Moments”</a:t>
                </a:r>
              </a:p>
              <a:p>
                <a:pPr marL="0" lvl="0" indent="0" eaLnBrk="1" hangingPunct="1">
                  <a:buNone/>
                </a:pPr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lv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𝐸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𝑋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  <a:cs typeface="Arial Unicode MS" pitchFamily="34" charset="-128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3/2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lvl="0" indent="0" eaLnBrk="1" hangingPunct="1">
                  <a:buNone/>
                </a:pPr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lv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“Central 3</a:t>
                </a:r>
                <a:r>
                  <a:rPr lang="en-US" baseline="30000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rd</a:t>
                </a: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Moment”     (Also Rescaled)</a:t>
                </a:r>
              </a:p>
              <a:p>
                <a:pPr marL="0" lvl="0" indent="0" eaLnBrk="1" hangingPunct="1">
                  <a:buNone/>
                </a:pPr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lv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   0 at Gaussian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 b="-4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79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    Normal Mean Mixture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𝜔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4,1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1−</m:t>
                          </m:r>
                          <m:r>
                            <a:rPr lang="ko-KR" alt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𝜔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−4,1</m:t>
                          </m:r>
                        </m:e>
                      </m:d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on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Skewness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Useful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Ordering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12257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Additional Summaries:       Kurtosis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4-th Moment Summary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−3=</m:t>
                      </m:r>
                      <m:box>
                        <m:box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𝐸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𝑋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  <a:cs typeface="Arial Unicode MS" pitchFamily="34" charset="-128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−3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Centered (and Scaled) 4</a:t>
                </a:r>
                <a:r>
                  <a:rPr lang="en-US" baseline="300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Moment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64139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spcBef>
                    <a:spcPts val="0"/>
                  </a:spcBef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Additional Summaries:       Kurtosis</a:t>
                </a:r>
              </a:p>
              <a:p>
                <a:pPr marL="0" indent="0" eaLnBrk="1" hangingPunct="1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4-th Moment Summary</a:t>
                </a:r>
              </a:p>
              <a:p>
                <a:pPr marL="0" indent="0" algn="ctr" eaLnBrk="1" hangingPunct="1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−3=</m:t>
                      </m:r>
                      <m:box>
                        <m:box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𝐸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𝑋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  <a:cs typeface="Arial Unicode MS" pitchFamily="34" charset="-128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−3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Makes 0 at Gaussian</a:t>
                </a:r>
              </a:p>
              <a:p>
                <a:pPr marL="0" indent="0" algn="ctr" eaLnBrk="1" hangingPunct="1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Think of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Departures From Gaussian</a:t>
                </a:r>
              </a:p>
              <a:p>
                <a:pPr marL="0" indent="0" algn="ctr" eaLnBrk="1" hangingPunct="1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(not always done)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3"/>
                <a:stretch>
                  <a:fillRect l="-1769" t="-1466" b="-10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4343400" y="3048000"/>
            <a:ext cx="2667000" cy="1600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114800" y="3124200"/>
            <a:ext cx="228600" cy="1524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88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Summaries:       Kurtosis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4-th Moment Summary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Nice Graphic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(from mvpprograms.com)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8" descr="http://mvpprograms.com/help/images/KurtosisP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46" y="3458851"/>
            <a:ext cx="5447354" cy="33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423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“Brush”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Clusters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Lung Cancer Curve Objects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02920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II. Exploratory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       Analysis</a:t>
            </a:r>
          </a:p>
        </p:txBody>
      </p:sp>
      <p:sp>
        <p:nvSpPr>
          <p:cNvPr id="2" name="Rectangle 1"/>
          <p:cNvSpPr/>
          <p:nvPr/>
        </p:nvSpPr>
        <p:spPr>
          <a:xfrm>
            <a:off x="2758906" y="990600"/>
            <a:ext cx="615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99FF99"/>
                </a:solidFill>
              </a:rPr>
              <a:t>Visualization in Feature Space, Next Look in Object Space</a:t>
            </a:r>
          </a:p>
        </p:txBody>
      </p:sp>
    </p:spTree>
    <p:extLst>
      <p:ext uri="{BB962C8B-B14F-4D97-AF65-F5344CB8AC3E}">
        <p14:creationId xmlns:p14="http://schemas.microsoft.com/office/powerpoint/2010/main" val="359511871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Summaries:       Kurtosis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4-th Moment Summary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Positive</a:t>
            </a:r>
            <a:b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at Peak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Tails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(with controlled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variance)</a:t>
            </a: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8" descr="http://mvpprograms.com/help/images/KurtosisP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46" y="3458851"/>
            <a:ext cx="5447354" cy="33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667000" y="3657600"/>
            <a:ext cx="36576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86000" y="4267200"/>
            <a:ext cx="5943600" cy="2362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86000" y="4267200"/>
            <a:ext cx="2362200" cy="2362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38447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Summaries:       Kurtosis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4-th Moment Summary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Negative</a:t>
            </a:r>
            <a:br>
              <a:rPr lang="en-US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in Flanks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8" descr="http://mvpprograms.com/help/images/KurtosisP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46" y="3458851"/>
            <a:ext cx="5447354" cy="33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819400" y="4267200"/>
            <a:ext cx="4343400" cy="9906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19400" y="4267200"/>
            <a:ext cx="2895600" cy="9906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59674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    Normal Mean Mixture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𝜔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4,1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1−</m:t>
                          </m:r>
                          <m:r>
                            <a:rPr lang="ko-KR" alt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𝜔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−4,1</m:t>
                          </m:r>
                        </m:e>
                      </m:d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on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Kurtosis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Less Useful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Ordering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95995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Some Useful Summaries: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Mean, SD, 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Skewness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Kurtosis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# Unique,    # Most Frequent,    # 0s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 Measures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L-statistics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Entropy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Continuity Measure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⋮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615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/>
          <a:stretch>
            <a:fillRect/>
          </a:stretch>
        </p:blipFill>
        <p:spPr bwMode="auto">
          <a:xfrm>
            <a:off x="2047875" y="1179513"/>
            <a:ext cx="7096125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Brush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Clear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Alternate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Splicing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Lung Cancer Curve Objects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94360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II. Exploratory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       Analysis</a:t>
            </a:r>
          </a:p>
        </p:txBody>
      </p:sp>
      <p:sp>
        <p:nvSpPr>
          <p:cNvPr id="2" name="Rectangle 1"/>
          <p:cNvSpPr/>
          <p:nvPr/>
        </p:nvSpPr>
        <p:spPr>
          <a:xfrm>
            <a:off x="5590783" y="838200"/>
            <a:ext cx="3168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99FF99"/>
                </a:solidFill>
              </a:rPr>
              <a:t>Visualization in Object Space</a:t>
            </a:r>
          </a:p>
        </p:txBody>
      </p:sp>
    </p:spTree>
    <p:extLst>
      <p:ext uri="{BB962C8B-B14F-4D97-AF65-F5344CB8AC3E}">
        <p14:creationId xmlns:p14="http://schemas.microsoft.com/office/powerpoint/2010/main" val="3450587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 dirty="0"/>
            </a:br>
            <a:endParaRPr lang="en-US" sz="28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</a:rPr>
              <a:t>PCA can provide useful projection directions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</a:rPr>
              <a:t>But can’t “see everything”…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</a:rPr>
              <a:t>Reason: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 PCA finds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dir’ns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of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maximal variation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 Which may </a:t>
            </a:r>
            <a:r>
              <a:rPr lang="en-US" sz="3200" u="sng" dirty="0">
                <a:solidFill>
                  <a:srgbClr val="000000"/>
                </a:solidFill>
                <a:sym typeface="Wingdings" pitchFamily="2" charset="2"/>
              </a:rPr>
              <a:t>obscure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interesting structure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93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</a:rPr>
              <a:t>Toy Example: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 Apple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dirty="0">
                <a:solidFill>
                  <a:srgbClr val="FFFF00"/>
                </a:solidFill>
                <a:sym typeface="Wingdings" pitchFamily="2" charset="2"/>
              </a:rPr>
              <a:t>Banana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dirty="0">
                <a:solidFill>
                  <a:srgbClr val="00FF00"/>
                </a:solidFill>
                <a:sym typeface="Wingdings" pitchFamily="2" charset="2"/>
              </a:rPr>
              <a:t>Pear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 Obscured by “noisy dimensions”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 1</a:t>
            </a:r>
            <a:r>
              <a:rPr lang="en-US" sz="3200" baseline="30000" dirty="0">
                <a:solidFill>
                  <a:srgbClr val="000000"/>
                </a:solidFill>
                <a:sym typeface="Wingdings" pitchFamily="2" charset="2"/>
              </a:rPr>
              <a:t>st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3 PC directions only show noise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 Study some rotations, to find structure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29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PCA,   E.g.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Data Set:    NCI-60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NCI = National Cancer Institute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60 Cell Lines (cancer treatment targets)</a:t>
            </a: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Different Cancer Types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Measured “Gene Expression”</a:t>
            </a: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  “Gene Activity”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Several Thousand Genes (Simultaneously)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Objects = Vectors of Gene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Exp’n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Lots of Preprocessing (study later)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1219200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 from: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Liu et al (2009)</a:t>
            </a:r>
          </a:p>
        </p:txBody>
      </p:sp>
    </p:spTree>
    <p:extLst>
      <p:ext uri="{BB962C8B-B14F-4D97-AF65-F5344CB8AC3E}">
        <p14:creationId xmlns:p14="http://schemas.microsoft.com/office/powerpoint/2010/main" val="88476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762000"/>
            <a:ext cx="86106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Aspect:     8 Cancer Types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Renal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Non Small Cell Lung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Nervous System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Ovarian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Leukemia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Colon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Breast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Melanoma (Skin)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5194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find classes: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ko-KR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Renal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CNS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Leuk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 directions??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try “unsupervised view”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switch off class colors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turn on colors, to identify clusters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look at “supervised view”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335280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II. Exploratory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Analysis</a:t>
            </a:r>
          </a:p>
        </p:txBody>
      </p:sp>
    </p:spTree>
    <p:extLst>
      <p:ext uri="{BB962C8B-B14F-4D97-AF65-F5344CB8AC3E}">
        <p14:creationId xmlns:p14="http://schemas.microsoft.com/office/powerpoint/2010/main" val="271792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view?</a:t>
            </a:r>
          </a:p>
        </p:txBody>
      </p:sp>
      <p:pic>
        <p:nvPicPr>
          <p:cNvPr id="2314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010880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view?</a:t>
            </a:r>
          </a:p>
        </p:txBody>
      </p:sp>
      <p:pic>
        <p:nvPicPr>
          <p:cNvPr id="2355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70590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13.1, 18.1, 5.1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5.2, 5.3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Maybe need to look at more PCs?</a:t>
            </a:r>
          </a:p>
          <a:p>
            <a:pPr marL="457200" indent="-457200" eaLnBrk="1" hangingPunct="1">
              <a:buFontTx/>
              <a:buNone/>
            </a:pPr>
            <a:endParaRPr lang="en-US" altLang="ko-KR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array of such PCA projections:</a:t>
            </a:r>
          </a:p>
        </p:txBody>
      </p:sp>
      <p:graphicFrame>
        <p:nvGraphicFramePr>
          <p:cNvPr id="237572" name="Object 4"/>
          <p:cNvGraphicFramePr>
            <a:graphicFrameLocks noChangeAspect="1"/>
          </p:cNvGraphicFramePr>
          <p:nvPr/>
        </p:nvGraphicFramePr>
        <p:xfrm>
          <a:off x="1066800" y="3657600"/>
          <a:ext cx="711993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4" imgW="2552400" imgH="672840" progId="Equation.3">
                  <p:embed/>
                </p:oleObj>
              </mc:Choice>
              <mc:Fallback>
                <p:oleObj name="Equation" r:id="rId4" imgW="2552400" imgH="672840" progId="Equation.3">
                  <p:embed/>
                  <p:pic>
                    <p:nvPicPr>
                      <p:cNvPr id="2375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57600"/>
                        <a:ext cx="7119938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3480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5-8?</a:t>
            </a:r>
          </a:p>
        </p:txBody>
      </p:sp>
      <p:pic>
        <p:nvPicPr>
          <p:cNvPr id="23961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39620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2396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979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5-8?</a:t>
            </a:r>
          </a:p>
        </p:txBody>
      </p:sp>
      <p:pic>
        <p:nvPicPr>
          <p:cNvPr id="24166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1668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2416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7955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9-12?</a:t>
            </a:r>
          </a:p>
        </p:txBody>
      </p:sp>
      <p:pic>
        <p:nvPicPr>
          <p:cNvPr id="24371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3716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2437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6716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9-12?</a:t>
            </a:r>
          </a:p>
        </p:txBody>
      </p:sp>
      <p:pic>
        <p:nvPicPr>
          <p:cNvPr id="24576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2457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6791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1-4 vs. 5-8?</a:t>
            </a:r>
          </a:p>
        </p:txBody>
      </p:sp>
      <p:pic>
        <p:nvPicPr>
          <p:cNvPr id="24781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7812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2478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862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1-4 vs. 5-8?</a:t>
            </a:r>
          </a:p>
        </p:txBody>
      </p:sp>
      <p:pic>
        <p:nvPicPr>
          <p:cNvPr id="24985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2498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0238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1-4 vs. 9-12?</a:t>
            </a:r>
          </a:p>
        </p:txBody>
      </p:sp>
      <p:pic>
        <p:nvPicPr>
          <p:cNvPr id="25190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51908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2519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6636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5-8 vs. 9-12?</a:t>
            </a:r>
          </a:p>
        </p:txBody>
      </p:sp>
      <p:pic>
        <p:nvPicPr>
          <p:cNvPr id="25395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53956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2539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1606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10600" cy="5105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find classes using PC directions??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some, but not others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Nothing after 1</a:t>
            </a:r>
            <a:r>
              <a:rPr lang="en-US" altLang="ko-KR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five - six PCs 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Rest seem to have other drivers</a:t>
            </a:r>
          </a:p>
          <a:p>
            <a:pPr marL="457200" indent="-457200" eaLnBrk="1" hangingPunct="1">
              <a:buFontTx/>
              <a:buNone/>
            </a:pPr>
            <a:endParaRPr lang="en-US" altLang="ko-KR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There Better Directions?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 only “feels” maximal variation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Ignores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How Can We </a:t>
            </a:r>
            <a:r>
              <a:rPr lang="en-US" altLang="ko-KR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Labels?</a:t>
            </a:r>
          </a:p>
        </p:txBody>
      </p:sp>
    </p:spTree>
    <p:extLst>
      <p:ext uri="{BB962C8B-B14F-4D97-AF65-F5344CB8AC3E}">
        <p14:creationId xmlns:p14="http://schemas.microsoft.com/office/powerpoint/2010/main" val="428014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Please Sign Up: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Name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Email  (</a:t>
            </a:r>
            <a:r>
              <a:rPr lang="en-US" dirty="0" err="1"/>
              <a:t>Onyen</a:t>
            </a:r>
            <a:r>
              <a:rPr lang="en-US" dirty="0"/>
              <a:t> is fine, or …)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Are You </a:t>
            </a:r>
            <a:r>
              <a:rPr lang="en-US" dirty="0" err="1"/>
              <a:t>ENRolled</a:t>
            </a:r>
            <a:r>
              <a:rPr lang="en-US" dirty="0"/>
              <a:t>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Dept. &amp; Advisor (Lab?)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Tentative Title    (“????” Is OK)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When:</a:t>
            </a:r>
          </a:p>
          <a:p>
            <a:pPr marL="457200" lvl="1" indent="0" algn="ctr" eaLnBrk="1" hangingPunct="1">
              <a:buNone/>
            </a:pPr>
            <a:r>
              <a:rPr lang="en-US" dirty="0"/>
              <a:t>Next Week, Early, March, April, Late</a:t>
            </a:r>
          </a:p>
        </p:txBody>
      </p:sp>
    </p:spTree>
    <p:extLst>
      <p:ext uri="{BB962C8B-B14F-4D97-AF65-F5344CB8AC3E}">
        <p14:creationId xmlns:p14="http://schemas.microsoft.com/office/powerpoint/2010/main" val="212770412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10600" cy="5105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Can We </a:t>
            </a:r>
            <a:r>
              <a:rPr lang="en-US" altLang="ko-KR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Labels?</a:t>
            </a:r>
          </a:p>
          <a:p>
            <a:pPr marL="457200" indent="-457200" eaLnBrk="1" hangingPunct="1">
              <a:buFontTx/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   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Find Directions to “Best Separate” Classes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Disjoint Pairs  (thus 4 Directions)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Use DWD:</a:t>
            </a: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Discrimination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Defined (&amp; Motivated) Later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 All Data on These 4 Directions</a:t>
            </a:r>
          </a:p>
        </p:txBody>
      </p:sp>
    </p:spTree>
    <p:extLst>
      <p:ext uri="{BB962C8B-B14F-4D97-AF65-F5344CB8AC3E}">
        <p14:creationId xmlns:p14="http://schemas.microsoft.com/office/powerpoint/2010/main" val="108629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Views using DWD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altLang="ko-KR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(focus on biology)</a:t>
            </a:r>
          </a:p>
        </p:txBody>
      </p:sp>
      <p:pic>
        <p:nvPicPr>
          <p:cNvPr id="2600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4135587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cancer types clearly distinct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ko-KR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Renal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CNS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Leuk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these </a:t>
            </a:r>
            <a:r>
              <a:rPr lang="en-US" altLang="ko-KR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carefully chosen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directions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Others less clear cut</a:t>
            </a:r>
          </a:p>
          <a:p>
            <a:pPr marL="857250" lvl="1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NSCLC   (at least 3 subtypes)</a:t>
            </a:r>
          </a:p>
          <a:p>
            <a:pPr marL="857250" lvl="1" indent="-457200" eaLnBrk="1" hangingPunct="1"/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Breast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(4 published subtypes)</a:t>
            </a:r>
          </a:p>
        </p:txBody>
      </p:sp>
    </p:spTree>
    <p:extLst>
      <p:ext uri="{BB962C8B-B14F-4D97-AF65-F5344CB8AC3E}">
        <p14:creationId xmlns:p14="http://schemas.microsoft.com/office/powerpoint/2010/main" val="35025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Visualization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PCA limitations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uses class info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Hence can “better separate known classes”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this for pairs of classes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(DWD just on those, ignore others)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Carefully choose pairs in NCI 60 data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 DWD Directions </a:t>
            </a:r>
            <a:r>
              <a:rPr lang="en-US" altLang="ko-KR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Orthogonal</a:t>
            </a: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(PCA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orthogonality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may be </a:t>
            </a: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strong a constraint)</a:t>
            </a:r>
          </a:p>
        </p:txBody>
      </p:sp>
    </p:spTree>
    <p:extLst>
      <p:ext uri="{BB962C8B-B14F-4D97-AF65-F5344CB8AC3E}">
        <p14:creationId xmlns:p14="http://schemas.microsoft.com/office/powerpoint/2010/main" val="177943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Views using DWD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altLang="ko-KR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(focus on biology)</a:t>
            </a:r>
          </a:p>
        </p:txBody>
      </p:sp>
      <p:pic>
        <p:nvPicPr>
          <p:cNvPr id="93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26BE73-C970-4E77-BBFB-081234D4C5D4}"/>
              </a:ext>
            </a:extLst>
          </p:cNvPr>
          <p:cNvSpPr txBox="1"/>
          <p:nvPr/>
        </p:nvSpPr>
        <p:spPr>
          <a:xfrm>
            <a:off x="7086600" y="27432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Construction of Non-Orthogonal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Views Discussed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In Text, Fig. 6.14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8255EE-DE31-4F92-BA06-734FF8CA2B49}"/>
              </a:ext>
            </a:extLst>
          </p:cNvPr>
          <p:cNvGrpSpPr/>
          <p:nvPr/>
        </p:nvGrpSpPr>
        <p:grpSpPr>
          <a:xfrm>
            <a:off x="0" y="685800"/>
            <a:ext cx="3496697" cy="2590800"/>
            <a:chOff x="0" y="685800"/>
            <a:chExt cx="3496697" cy="25908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F732082-7AEE-428F-A49E-6277CFA420EE}"/>
                </a:ext>
              </a:extLst>
            </p:cNvPr>
            <p:cNvSpPr txBox="1"/>
            <p:nvPr/>
          </p:nvSpPr>
          <p:spPr>
            <a:xfrm>
              <a:off x="0" y="685800"/>
              <a:ext cx="1828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Note:  Off-Diagonal Plots Are No Longer</a:t>
              </a:r>
            </a:p>
            <a:p>
              <a:pPr algn="ctr"/>
              <a:r>
                <a:rPr lang="en-US" dirty="0">
                  <a:solidFill>
                    <a:schemeClr val="bg2"/>
                  </a:solidFill>
                </a:rPr>
                <a:t>Transposes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BF108910-EAAB-4587-8AC4-B8E158E4F773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1828800" y="1285965"/>
              <a:ext cx="1667897" cy="852868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F2250F3-7FAC-472D-A99F-CACD2CF69167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914400" y="1886129"/>
              <a:ext cx="990600" cy="1390471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046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10600" cy="5105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find classes using PC directions??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some, but not others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so distinct as in DWD view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Nothing after 1</a:t>
            </a:r>
            <a:r>
              <a:rPr lang="en-US" altLang="ko-KR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five PCs 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Rest seem to be noise driven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Orthogonality </a:t>
            </a:r>
            <a:r>
              <a:rPr lang="en-US" altLang="ko-KR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strong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constraint???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dir’ns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are </a:t>
            </a:r>
            <a:r>
              <a:rPr lang="en-US" altLang="ko-KR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nearly orthogonal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(will see why later)</a:t>
            </a:r>
          </a:p>
        </p:txBody>
      </p:sp>
    </p:spTree>
    <p:extLst>
      <p:ext uri="{BB962C8B-B14F-4D97-AF65-F5344CB8AC3E}">
        <p14:creationId xmlns:p14="http://schemas.microsoft.com/office/powerpoint/2010/main" val="409371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5029200"/>
            <a:ext cx="7924800" cy="1600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790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DWD Separation Can Be Deceptive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Since DWD is </a:t>
            </a:r>
            <a:r>
              <a:rPr lang="en-US" altLang="ko-KR" sz="3600" u="sng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Good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at Separation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Important Concept: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 Inference is Essential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9F8728-7470-429D-B8FD-5FF9858FFE92}"/>
              </a:ext>
            </a:extLst>
          </p:cNvPr>
          <p:cNvSpPr txBox="1"/>
          <p:nvPr/>
        </p:nvSpPr>
        <p:spPr>
          <a:xfrm>
            <a:off x="6781800" y="457200"/>
            <a:ext cx="19050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4.1.2</a:t>
            </a:r>
          </a:p>
        </p:txBody>
      </p:sp>
    </p:spTree>
    <p:extLst>
      <p:ext uri="{BB962C8B-B14F-4D97-AF65-F5344CB8AC3E}">
        <p14:creationId xmlns:p14="http://schemas.microsoft.com/office/powerpoint/2010/main" val="23747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See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Structure?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Careful,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Only PC1-4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8608" r="15129" b="4251"/>
          <a:stretch/>
        </p:blipFill>
        <p:spPr bwMode="auto">
          <a:xfrm>
            <a:off x="2468880" y="1371600"/>
            <a:ext cx="667512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17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DWD &amp;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Ortho PCA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Finds Big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Separation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1143000" y="2133600"/>
            <a:ext cx="1905000" cy="990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2590800" y="1371600"/>
            <a:ext cx="30480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25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Prob. </a:t>
            </a:r>
            <a:r>
              <a:rPr lang="en-US" dirty="0" err="1"/>
              <a:t>Dist’ns</a:t>
            </a:r>
            <a:r>
              <a:rPr lang="en-US" dirty="0"/>
              <a:t> as Data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to Represent?</a:t>
            </a:r>
          </a:p>
          <a:p>
            <a:pPr marL="0" indent="0">
              <a:buNone/>
            </a:pPr>
            <a:r>
              <a:rPr lang="en-US" dirty="0"/>
              <a:t>Several Common Choices: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63" t="77273" r="22550" b="-1"/>
          <a:stretch/>
        </p:blipFill>
        <p:spPr>
          <a:xfrm>
            <a:off x="0" y="3047893"/>
            <a:ext cx="9144000" cy="38101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76600" y="2614828"/>
                <a:ext cx="2673745" cy="890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𝐹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∞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p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614828"/>
                <a:ext cx="2673745" cy="8903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55111" y="2814935"/>
                <a:ext cx="22554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𝑄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111" y="2814935"/>
                <a:ext cx="2255489" cy="461665"/>
              </a:xfrm>
              <a:prstGeom prst="rect">
                <a:avLst/>
              </a:prstGeom>
              <a:blipFill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69051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Not in 1</a:t>
            </a:r>
            <a:r>
              <a:rPr lang="en-US" baseline="30000" dirty="0">
                <a:solidFill>
                  <a:srgbClr val="000000"/>
                </a:solidFill>
                <a:latin typeface="Tahoma"/>
              </a:rPr>
              <a:t>ST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3 PCs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Since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Smaller Scale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371600" y="2590800"/>
            <a:ext cx="1524000" cy="2362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2590800" y="1371600"/>
            <a:ext cx="30480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371600" y="4953000"/>
            <a:ext cx="6477000" cy="1524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6078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066800"/>
                <a:ext cx="88392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Toy 2-Class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Example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Actually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u="sng" dirty="0">
                    <a:solidFill>
                      <a:srgbClr val="000000"/>
                    </a:solidFill>
                    <a:latin typeface="Tahoma"/>
                  </a:rPr>
                  <a:t>Both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u="sng" dirty="0">
                    <a:solidFill>
                      <a:srgbClr val="000000"/>
                    </a:solidFill>
                    <a:latin typeface="Tahoma"/>
                  </a:rPr>
                  <a:t>Classes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b="0" i="1" dirty="0">
                  <a:solidFill>
                    <a:srgbClr val="000000"/>
                  </a:solidFill>
                  <a:latin typeface="Cambria Math"/>
                </a:endParaRP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=1000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</p:txBody>
          </p:sp>
        </mc:Choice>
        <mc:Fallback xmlns=""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066800"/>
                <a:ext cx="8839200" cy="5410200"/>
              </a:xfrm>
              <a:blipFill rotWithShape="1">
                <a:blip r:embed="rId3"/>
                <a:stretch>
                  <a:fillRect l="-1724" t="-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6674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Separation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Is </a:t>
            </a:r>
            <a:r>
              <a:rPr lang="en-US" i="1" dirty="0">
                <a:solidFill>
                  <a:srgbClr val="000000"/>
                </a:solidFill>
                <a:latin typeface="Tahoma"/>
              </a:rPr>
              <a:t>Natural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i="1" dirty="0">
                <a:solidFill>
                  <a:srgbClr val="000000"/>
                </a:solidFill>
                <a:latin typeface="Tahoma"/>
              </a:rPr>
              <a:t>Sampling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i="1" dirty="0">
                <a:solidFill>
                  <a:srgbClr val="000000"/>
                </a:solidFill>
                <a:latin typeface="Tahoma"/>
              </a:rPr>
              <a:t>Variation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(Will Study in Detail Later)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219200" y="2133600"/>
            <a:ext cx="2133600" cy="2057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3181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029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Main Lesson Again: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DWD Separation Can Be Deceptive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Since DWD is </a:t>
            </a:r>
            <a:r>
              <a:rPr lang="en-US" altLang="ko-KR" sz="3600" u="sng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Good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at Separation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Important Concept: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 Inference is </a:t>
            </a:r>
            <a:r>
              <a:rPr lang="en-US" altLang="ko-KR" sz="3600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Essential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5943600"/>
            <a:ext cx="3588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III. Confirmatory Analysis</a:t>
            </a:r>
          </a:p>
        </p:txBody>
      </p:sp>
    </p:spTree>
    <p:extLst>
      <p:ext uri="{BB962C8B-B14F-4D97-AF65-F5344CB8AC3E}">
        <p14:creationId xmlns:p14="http://schemas.microsoft.com/office/powerpoint/2010/main" val="354728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Context:    2 – sample means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		H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0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:  </a:t>
                </a:r>
                <a:r>
                  <a:rPr lang="el-GR" dirty="0">
                    <a:solidFill>
                      <a:srgbClr val="000000"/>
                    </a:solidFill>
                    <a:latin typeface="Tahoma"/>
                  </a:rPr>
                  <a:t>μ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+1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= </a:t>
                </a:r>
                <a:r>
                  <a:rPr lang="el-GR" dirty="0">
                    <a:solidFill>
                      <a:srgbClr val="000000"/>
                    </a:solidFill>
                    <a:latin typeface="Tahoma"/>
                  </a:rPr>
                  <a:t>μ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-1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   vs.    H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1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:  </a:t>
                </a:r>
                <a:r>
                  <a:rPr lang="el-GR" dirty="0">
                    <a:solidFill>
                      <a:srgbClr val="000000"/>
                    </a:solidFill>
                    <a:latin typeface="Tahoma"/>
                  </a:rPr>
                  <a:t>μ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+1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≠ </a:t>
                </a:r>
                <a:r>
                  <a:rPr lang="el-GR" dirty="0">
                    <a:solidFill>
                      <a:srgbClr val="000000"/>
                    </a:solidFill>
                    <a:latin typeface="Tahoma"/>
                  </a:rPr>
                  <a:t>μ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-1</a:t>
                </a:r>
              </a:p>
              <a:p>
                <a:pPr marL="457200" lvl="0" indent="-457200" algn="ctr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(in High Dimensions)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A Large Literature.  Some Highlights:</a:t>
                </a:r>
              </a:p>
              <a:p>
                <a:pPr lvl="0" eaLnBrk="1" hangingPunct="1">
                  <a:lnSpc>
                    <a:spcPct val="110000"/>
                  </a:lnSpc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Bai &amp; </a:t>
                </a:r>
                <a:r>
                  <a:rPr lang="en-US" dirty="0" err="1">
                    <a:solidFill>
                      <a:srgbClr val="000000"/>
                    </a:solidFill>
                    <a:latin typeface="Tahoma"/>
                  </a:rPr>
                  <a:t>Sarandasa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(2006)</a:t>
                </a:r>
              </a:p>
              <a:p>
                <a:pPr lvl="0" eaLnBrk="1" hangingPunct="1">
                  <a:lnSpc>
                    <a:spcPct val="110000"/>
                  </a:lnSpc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Chen &amp; Qin (2010)</a:t>
                </a:r>
              </a:p>
              <a:p>
                <a:pPr lvl="0" eaLnBrk="1" hangingPunct="1">
                  <a:lnSpc>
                    <a:spcPct val="110000"/>
                  </a:lnSpc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Srivastava et al (2013)</a:t>
                </a:r>
              </a:p>
              <a:p>
                <a:pPr lvl="0" eaLnBrk="1" hangingPunct="1">
                  <a:lnSpc>
                    <a:spcPct val="110000"/>
                  </a:lnSpc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/>
                  </a:rPr>
                  <a:t>Cai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et al (2014)</a:t>
                </a:r>
              </a:p>
            </p:txBody>
          </p:sp>
        </mc:Choice>
        <mc:Fallback xmlns=""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410200"/>
              </a:xfrm>
              <a:blipFill rotWithShape="1">
                <a:blip r:embed="rId3"/>
                <a:stretch>
                  <a:fillRect l="-1841" t="-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81B6D12-8A5A-42DF-8EFD-132003EE6739}"/>
              </a:ext>
            </a:extLst>
          </p:cNvPr>
          <p:cNvSpPr txBox="1"/>
          <p:nvPr/>
        </p:nvSpPr>
        <p:spPr>
          <a:xfrm>
            <a:off x="6781800" y="838200"/>
            <a:ext cx="17526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13.1</a:t>
            </a:r>
          </a:p>
        </p:txBody>
      </p:sp>
    </p:spTree>
    <p:extLst>
      <p:ext uri="{BB962C8B-B14F-4D97-AF65-F5344CB8AC3E}">
        <p14:creationId xmlns:p14="http://schemas.microsoft.com/office/powerpoint/2010/main" val="342673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Context:    2 – sample means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		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0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=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    vs.    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≠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(in High Dimensions)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Approach taken here: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	Wei et al (2013)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Focus on </a:t>
            </a:r>
            <a:r>
              <a:rPr lang="en-US" u="sng" dirty="0">
                <a:solidFill>
                  <a:srgbClr val="000000"/>
                </a:solidFill>
                <a:latin typeface="Tahoma"/>
              </a:rPr>
              <a:t>Visualization via Projection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(Thus </a:t>
            </a:r>
            <a:r>
              <a:rPr lang="en-US" i="1" dirty="0">
                <a:solidFill>
                  <a:srgbClr val="000000"/>
                </a:solidFill>
                <a:latin typeface="Tahoma"/>
              </a:rPr>
              <a:t>Test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Related to </a:t>
            </a:r>
            <a:r>
              <a:rPr lang="en-US" i="1" dirty="0">
                <a:solidFill>
                  <a:srgbClr val="000000"/>
                </a:solidFill>
                <a:latin typeface="Tahoma"/>
              </a:rPr>
              <a:t>Exploration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baseline="-2500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2786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Context:    2 – sample means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		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0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=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    vs.    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≠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8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Challenges: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Distributional Assumptions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Parameter Estimation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5400" dirty="0">
                <a:solidFill>
                  <a:srgbClr val="00B050"/>
                </a:solidFill>
                <a:latin typeface="Tahoma"/>
              </a:rPr>
              <a:t>HDLSS</a:t>
            </a:r>
            <a:r>
              <a:rPr lang="en-US" sz="5400" dirty="0">
                <a:solidFill>
                  <a:srgbClr val="000000"/>
                </a:solidFill>
                <a:latin typeface="Tahoma"/>
              </a:rPr>
              <a:t> space is slippery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01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Context:    2 – sample means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		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0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=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    vs.    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≠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8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Challenges: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Distributional Assumptions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Parameter Estimation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sz="18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Suggested  Approach: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Permutation test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(A flavor of classical “non-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parametrics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”)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33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Suggested Approach: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Find a </a:t>
            </a:r>
            <a:r>
              <a:rPr lang="en-US" dirty="0" err="1">
                <a:solidFill>
                  <a:schemeClr val="bg1"/>
                </a:solidFill>
                <a:latin typeface="Tahoma"/>
              </a:rPr>
              <a:t>DI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rection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(separating classes)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Tahoma"/>
              </a:rPr>
              <a:t>PRO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ject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the data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(reduces to 1 dim)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Tahoma"/>
              </a:rPr>
              <a:t>PERM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ute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(class labels, to assess significance,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with recomputed direction)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8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 b="51186"/>
          <a:stretch/>
        </p:blipFill>
        <p:spPr bwMode="auto">
          <a:xfrm>
            <a:off x="3108960" y="1336908"/>
            <a:ext cx="3119040" cy="2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Toy 2-Class Example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Separated DWD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Projections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(Again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𝑁</m:t>
                    </m:r>
                    <m:d>
                      <m:d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0,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𝑑</m:t>
                    </m:r>
                    <m:r>
                      <a:rPr kumimoji="0" lang="en-US" sz="3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=1000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) 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2209800" cy="685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5152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Prob. </a:t>
            </a:r>
            <a:r>
              <a:rPr lang="en-US" dirty="0" err="1"/>
              <a:t>Dist’ns</a:t>
            </a:r>
            <a:r>
              <a:rPr lang="en-US" dirty="0"/>
              <a:t> as Data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Toy Example, Density Representation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/>
              <a:t>Try</a:t>
            </a:r>
          </a:p>
          <a:p>
            <a:pPr marL="0" indent="0">
              <a:buNone/>
            </a:pPr>
            <a:r>
              <a:rPr lang="en-US" sz="2800" dirty="0"/>
              <a:t>Standard</a:t>
            </a:r>
          </a:p>
          <a:p>
            <a:pPr marL="0" indent="0">
              <a:buNone/>
            </a:pPr>
            <a:r>
              <a:rPr lang="en-US" sz="2800" dirty="0"/>
              <a:t>PCA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03" t="37879" r="21569" b="3788"/>
          <a:stretch/>
        </p:blipFill>
        <p:spPr>
          <a:xfrm>
            <a:off x="2464130" y="0"/>
            <a:ext cx="667987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52400" y="3657600"/>
            <a:ext cx="3505200" cy="1736280"/>
            <a:chOff x="152400" y="3962400"/>
            <a:chExt cx="3505200" cy="1736280"/>
          </a:xfrm>
        </p:grpSpPr>
        <p:sp>
          <p:nvSpPr>
            <p:cNvPr id="5" name="TextBox 4"/>
            <p:cNvSpPr txBox="1"/>
            <p:nvPr/>
          </p:nvSpPr>
          <p:spPr>
            <a:xfrm>
              <a:off x="152400" y="3962400"/>
              <a:ext cx="18646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Unintuitive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Modes of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Variation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057400" y="4091335"/>
              <a:ext cx="1371600" cy="5892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057400" y="4654898"/>
              <a:ext cx="1600200" cy="10437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52400" y="1706563"/>
            <a:ext cx="6248400" cy="4860032"/>
            <a:chOff x="152400" y="487363"/>
            <a:chExt cx="6248400" cy="4860032"/>
          </a:xfrm>
        </p:grpSpPr>
        <p:sp>
          <p:nvSpPr>
            <p:cNvPr id="12" name="TextBox 11"/>
            <p:cNvSpPr txBox="1"/>
            <p:nvPr/>
          </p:nvSpPr>
          <p:spPr>
            <a:xfrm>
              <a:off x="152400" y="3962400"/>
              <a:ext cx="234391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Which Don’t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Explain Much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Variation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2496311" y="487363"/>
              <a:ext cx="3904489" cy="417926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7162800" y="914400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Energy Spread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Widely Across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Spectrum</a:t>
            </a:r>
          </a:p>
        </p:txBody>
      </p:sp>
    </p:spTree>
    <p:extLst>
      <p:ext uri="{BB962C8B-B14F-4D97-AF65-F5344CB8AC3E}">
        <p14:creationId xmlns:p14="http://schemas.microsoft.com/office/powerpoint/2010/main" val="64570579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 b="51186"/>
          <a:stretch/>
        </p:blipFill>
        <p:spPr bwMode="auto">
          <a:xfrm>
            <a:off x="3108960" y="1336908"/>
            <a:ext cx="3119040" cy="2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Separated DWD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Projections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 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Separation of Classes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Using: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Mean Difference = 6.209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2209800" cy="685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3581400" y="19050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2945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14080" b="51186"/>
          <a:stretch/>
        </p:blipFill>
        <p:spPr bwMode="auto">
          <a:xfrm>
            <a:off x="3108960" y="1336908"/>
            <a:ext cx="6035040" cy="2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Separated DWD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Projections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 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Separation of Classes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Using: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Mean Difference = 6.209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     Record as Vertical Line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2209800" cy="685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3581400" y="19050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7391400" y="3276600"/>
            <a:ext cx="685800" cy="213360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246407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 b="51186"/>
          <a:stretch/>
        </p:blipFill>
        <p:spPr bwMode="auto">
          <a:xfrm>
            <a:off x="3108960" y="1336908"/>
            <a:ext cx="3119040" cy="2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Separated DWD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Projections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 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Separation of Classes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Using: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Mean Difference = 6.209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Statistically Significant???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2209800" cy="685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3581400" y="19050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3563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/>
          <a:stretch/>
        </p:blipFill>
        <p:spPr bwMode="auto">
          <a:xfrm>
            <a:off x="3108960" y="1336908"/>
            <a:ext cx="3119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Permuted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Class Labels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962400" y="2819400"/>
            <a:ext cx="7620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295900" y="2819400"/>
            <a:ext cx="19050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962400" y="2819400"/>
            <a:ext cx="137160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191000" y="2819400"/>
            <a:ext cx="110490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51179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/>
          <a:stretch/>
        </p:blipFill>
        <p:spPr bwMode="auto">
          <a:xfrm>
            <a:off x="3108960" y="1336908"/>
            <a:ext cx="3119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Permuted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Class Labels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Recompute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DWD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&amp; Projections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819400" y="5486400"/>
            <a:ext cx="1981200" cy="533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931459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14080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 Class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Separation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Using Mean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Difference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= 6.26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26480" y="4191000"/>
            <a:ext cx="2941320" cy="2209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581400" y="44196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1711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14080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 Class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Separation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Using Mean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Difference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= 6.26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Record as Dot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26480" y="4191000"/>
            <a:ext cx="2941320" cy="2209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581400" y="44196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895600" y="2743200"/>
            <a:ext cx="4572000" cy="3352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470415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2</a:t>
            </a:r>
            <a:r>
              <a:rPr kumimoji="0" lang="en-US" sz="3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Permutation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038600" y="2667000"/>
            <a:ext cx="3200400" cy="2514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4038600" y="2667000"/>
            <a:ext cx="4191000" cy="2438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5334000" y="2841000"/>
            <a:ext cx="3124200" cy="2264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334000" y="2841000"/>
            <a:ext cx="2057400" cy="2340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638235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 Class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Separation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Using Mean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Difference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= 6.15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749400" y="44196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2574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Record as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Second Dot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438400" y="2743200"/>
            <a:ext cx="4724400" cy="2133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8135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Prob. </a:t>
            </a:r>
            <a:r>
              <a:rPr lang="en-US" dirty="0" err="1"/>
              <a:t>Dist’ns</a:t>
            </a:r>
            <a:r>
              <a:rPr lang="en-US" dirty="0"/>
              <a:t> as Data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Toy Example, Quantile Representation</a:t>
            </a:r>
          </a:p>
          <a:p>
            <a:pPr marL="0" lvl="0" indent="0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Try</a:t>
            </a:r>
          </a:p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Standard</a:t>
            </a:r>
          </a:p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PCA</a:t>
            </a:r>
          </a:p>
          <a:p>
            <a:pPr marL="0" lv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83" t="39394" r="22549" b="4546"/>
          <a:stretch/>
        </p:blipFill>
        <p:spPr>
          <a:xfrm>
            <a:off x="2362200" y="-16701"/>
            <a:ext cx="6781800" cy="68747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2400" y="3276600"/>
            <a:ext cx="3733800" cy="1335107"/>
            <a:chOff x="152400" y="3581400"/>
            <a:chExt cx="3733800" cy="1335107"/>
          </a:xfrm>
        </p:grpSpPr>
        <p:sp>
          <p:nvSpPr>
            <p:cNvPr id="6" name="TextBox 5"/>
            <p:cNvSpPr txBox="1"/>
            <p:nvPr/>
          </p:nvSpPr>
          <p:spPr>
            <a:xfrm>
              <a:off x="152400" y="3962400"/>
              <a:ext cx="201157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Mode Is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Mean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Var’n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" name="Straight Arrow Connector 6"/>
            <p:cNvCxnSpPr>
              <a:stCxn id="6" idx="3"/>
            </p:cNvCxnSpPr>
            <p:nvPr/>
          </p:nvCxnSpPr>
          <p:spPr>
            <a:xfrm flipV="1">
              <a:off x="2163976" y="3581400"/>
              <a:ext cx="1722224" cy="8580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52400" y="4989493"/>
            <a:ext cx="3200400" cy="954107"/>
            <a:chOff x="152400" y="3962400"/>
            <a:chExt cx="3200400" cy="954107"/>
          </a:xfrm>
        </p:grpSpPr>
        <p:sp>
          <p:nvSpPr>
            <p:cNvPr id="12" name="TextBox 11"/>
            <p:cNvSpPr txBox="1"/>
            <p:nvPr/>
          </p:nvSpPr>
          <p:spPr>
            <a:xfrm>
              <a:off x="152400" y="3962400"/>
              <a:ext cx="212910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nd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Mode Is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S.D.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Var’n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>
              <a:off x="2281509" y="4439454"/>
              <a:ext cx="1071291" cy="2024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486400" y="914400"/>
            <a:ext cx="1749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Energy Entirely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Expressed 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Just 2 Modes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4507468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Both Much More Interpretable!</a:t>
            </a:r>
          </a:p>
        </p:txBody>
      </p:sp>
    </p:spTree>
    <p:extLst>
      <p:ext uri="{BB962C8B-B14F-4D97-AF65-F5344CB8AC3E}">
        <p14:creationId xmlns:p14="http://schemas.microsoft.com/office/powerpoint/2010/main" val="2097791789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52600" y="1999191"/>
            <a:ext cx="5778000" cy="28014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Repeat This 1,000 Times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Generate Null Distribution</a:t>
            </a:r>
          </a:p>
        </p:txBody>
      </p:sp>
    </p:spTree>
    <p:extLst>
      <p:ext uri="{BB962C8B-B14F-4D97-AF65-F5344CB8AC3E}">
        <p14:creationId xmlns:p14="http://schemas.microsoft.com/office/powerpoint/2010/main" val="14279705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Null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Distribution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514601" y="2743200"/>
            <a:ext cx="4495799" cy="533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657392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Null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Compare With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Original Value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895600" y="2133600"/>
            <a:ext cx="4343400" cy="220980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270933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Null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Compare With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Original Value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Take Proportion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Larger as P-Value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7886700" y="2324101"/>
            <a:ext cx="533400" cy="1524000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9843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Null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Compare With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Original Value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5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Not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Significant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6638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r="12838"/>
          <a:stretch/>
        </p:blipFill>
        <p:spPr bwMode="auto">
          <a:xfrm>
            <a:off x="3200400" y="1563802"/>
            <a:ext cx="594360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Another Example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+0.05∗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−0.05∗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PCA View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3200400" y="909935"/>
            <a:ext cx="4305300" cy="2214265"/>
            <a:chOff x="3200400" y="909935"/>
            <a:chExt cx="4305300" cy="2214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838700" y="909935"/>
                  <a:ext cx="2667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𝐽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= vector of 1s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8700" y="909935"/>
                  <a:ext cx="2667000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602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>
              <a:stCxn id="2" idx="1"/>
            </p:cNvCxnSpPr>
            <p:nvPr/>
          </p:nvCxnSpPr>
          <p:spPr>
            <a:xfrm flipH="1">
              <a:off x="3200400" y="1140768"/>
              <a:ext cx="1638300" cy="1526232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2" idx="1"/>
            </p:cNvCxnSpPr>
            <p:nvPr/>
          </p:nvCxnSpPr>
          <p:spPr>
            <a:xfrm flipH="1">
              <a:off x="3200400" y="1140768"/>
              <a:ext cx="1638300" cy="1983432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23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r="12838"/>
          <a:stretch/>
        </p:blipFill>
        <p:spPr bwMode="auto">
          <a:xfrm>
            <a:off x="3200400" y="1563802"/>
            <a:ext cx="594360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Another Example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+0.05∗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−0.05∗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DWD View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(Similar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𝑁</m:t>
                    </m:r>
                    <m:d>
                      <m:d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0,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?)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24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Another Example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+0.05∗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−0.05∗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DiProPerm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Now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Quite Significant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 bwMode="auto">
          <a:xfrm flipV="1">
            <a:off x="1524000" y="2743200"/>
            <a:ext cx="7010400" cy="1905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E90E421B-0CB8-46B9-9983-83F56F75D2FD}"/>
              </a:ext>
            </a:extLst>
          </p:cNvPr>
          <p:cNvGrpSpPr/>
          <p:nvPr/>
        </p:nvGrpSpPr>
        <p:grpSpPr>
          <a:xfrm>
            <a:off x="3352800" y="914400"/>
            <a:ext cx="5370381" cy="1295400"/>
            <a:chOff x="3352800" y="914400"/>
            <a:chExt cx="5370381" cy="12954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A051A71-A87A-4D6C-AF49-0674EBF4757E}"/>
                </a:ext>
              </a:extLst>
            </p:cNvPr>
            <p:cNvSpPr txBox="1"/>
            <p:nvPr/>
          </p:nvSpPr>
          <p:spPr>
            <a:xfrm>
              <a:off x="3352800" y="914400"/>
              <a:ext cx="5370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2"/>
                  </a:solidFill>
                </a:rPr>
                <a:t>Prop’n</a:t>
              </a:r>
              <a:r>
                <a:rPr lang="en-US" dirty="0">
                  <a:solidFill>
                    <a:schemeClr val="bg2"/>
                  </a:solidFill>
                </a:rPr>
                <a:t> &gt; is 0, but more precise is “p-value &lt; 0.001”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50E319B-A488-4E46-946F-4DE884DCD270}"/>
                </a:ext>
              </a:extLst>
            </p:cNvPr>
            <p:cNvCxnSpPr>
              <a:cxnSpLocks/>
              <a:stCxn id="2" idx="2"/>
            </p:cNvCxnSpPr>
            <p:nvPr/>
          </p:nvCxnSpPr>
          <p:spPr bwMode="auto">
            <a:xfrm>
              <a:off x="6037991" y="1283732"/>
              <a:ext cx="1201009" cy="926068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4782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r="12838"/>
          <a:stretch/>
        </p:blipFill>
        <p:spPr bwMode="auto">
          <a:xfrm>
            <a:off x="3200400" y="1563802"/>
            <a:ext cx="594360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Stronger Example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+0.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−0.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Even PCA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Shows Class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Difference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Stronger Example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+0.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−0.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C8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DiProPerm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Very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Significant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828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Functional Data Analysis, Twin Arches</a:t>
            </a:r>
          </a:p>
        </p:txBody>
      </p:sp>
      <p:pic>
        <p:nvPicPr>
          <p:cNvPr id="921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228600" y="1371600"/>
            <a:ext cx="8675688" cy="10696575"/>
          </a:xfrm>
          <a:noFill/>
        </p:spPr>
      </p:pic>
    </p:spTree>
    <p:extLst>
      <p:ext uri="{BB962C8B-B14F-4D97-AF65-F5344CB8AC3E}">
        <p14:creationId xmlns:p14="http://schemas.microsoft.com/office/powerpoint/2010/main" val="39120141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Stronger Example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+0.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−0.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C8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DiProPerm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Very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Significant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Z-Score Allows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Comparison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6934200" y="22860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10400" y="2514600"/>
            <a:ext cx="1280287" cy="841177"/>
            <a:chOff x="7010400" y="2514600"/>
            <a:chExt cx="1280287" cy="841177"/>
          </a:xfrm>
        </p:grpSpPr>
        <p:sp>
          <p:nvSpPr>
            <p:cNvPr id="12" name="TextBox 11"/>
            <p:cNvSpPr txBox="1"/>
            <p:nvPr/>
          </p:nvSpPr>
          <p:spPr>
            <a:xfrm>
              <a:off x="7010400" y="3048000"/>
              <a:ext cx="1280287" cy="307777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&gt;&gt; 5.4 above</a:t>
              </a:r>
            </a:p>
          </p:txBody>
        </p:sp>
        <p:cxnSp>
          <p:nvCxnSpPr>
            <p:cNvPr id="13" name="Straight Arrow Connector 12"/>
            <p:cNvCxnSpPr>
              <a:stCxn id="12" idx="1"/>
            </p:cNvCxnSpPr>
            <p:nvPr/>
          </p:nvCxnSpPr>
          <p:spPr bwMode="auto">
            <a:xfrm flipV="1">
              <a:off x="7010400" y="2514600"/>
              <a:ext cx="609600" cy="687289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7BADA7E-A68C-4643-BF92-122F83046D67}"/>
              </a:ext>
            </a:extLst>
          </p:cNvPr>
          <p:cNvGrpSpPr/>
          <p:nvPr/>
        </p:nvGrpSpPr>
        <p:grpSpPr>
          <a:xfrm>
            <a:off x="5410200" y="1368623"/>
            <a:ext cx="1828800" cy="1069777"/>
            <a:chOff x="5410200" y="1368623"/>
            <a:chExt cx="1828800" cy="10697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0E1BC4-D8B6-4F30-BBCE-2079339250B2}"/>
                </a:ext>
              </a:extLst>
            </p:cNvPr>
            <p:cNvSpPr txBox="1"/>
            <p:nvPr/>
          </p:nvSpPr>
          <p:spPr>
            <a:xfrm>
              <a:off x="5410200" y="1368623"/>
              <a:ext cx="1545616" cy="307777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=(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MD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 –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Xbar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) / 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DA9F183-7F55-4D38-A09B-DA94D046986B}"/>
                </a:ext>
              </a:extLst>
            </p:cNvPr>
            <p:cNvCxnSpPr>
              <a:cxnSpLocks/>
              <a:stCxn id="9" idx="2"/>
            </p:cNvCxnSpPr>
            <p:nvPr/>
          </p:nvCxnSpPr>
          <p:spPr bwMode="auto">
            <a:xfrm>
              <a:off x="6183008" y="1676400"/>
              <a:ext cx="1055992" cy="76200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3411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029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Deeper Look at Important Concept: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 Inference is </a:t>
            </a:r>
            <a:r>
              <a:rPr lang="en-US" altLang="ko-KR" sz="3600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Essential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Slippery Visualization Comparisons:</a:t>
            </a:r>
          </a:p>
          <a:p>
            <a:pPr marL="742950" indent="-742950" eaLnBrk="1" hangingPunct="1">
              <a:buFont typeface="Wingdings" pitchFamily="2" charset="2"/>
              <a:buAutoNum type="arabicPeriod"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Autism Data Example</a:t>
            </a:r>
          </a:p>
          <a:p>
            <a:pPr marL="742950" indent="-742950" eaLnBrk="1" hangingPunct="1">
              <a:buFont typeface="Wingdings" pitchFamily="2" charset="2"/>
              <a:buAutoNum type="arabicPeriod"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Breast Cancer Data Example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E5E68A-6E20-4390-87B7-32B5C5D5EDEA}"/>
              </a:ext>
            </a:extLst>
          </p:cNvPr>
          <p:cNvSpPr txBox="1"/>
          <p:nvPr/>
        </p:nvSpPr>
        <p:spPr>
          <a:xfrm>
            <a:off x="6934200" y="914400"/>
            <a:ext cx="17526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13.1</a:t>
            </a:r>
          </a:p>
        </p:txBody>
      </p:sp>
    </p:spTree>
    <p:extLst>
      <p:ext uri="{BB962C8B-B14F-4D97-AF65-F5344CB8AC3E}">
        <p14:creationId xmlns:p14="http://schemas.microsoft.com/office/powerpoint/2010/main" val="411607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Real Data Example:    Autism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Caudate Shape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(sub-cortical brain structure)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24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Shape summarized by 3-d locations of 1032 corresponding points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E.g. 1a:   Autistic vs. Typically Developing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E.g. 1b:   Development Delayed vs. Typ. Dev.</a:t>
            </a:r>
            <a:endParaRPr lang="en-US" sz="1600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9D3E96-E0AE-43C3-94B2-3D23A2045BD6}"/>
              </a:ext>
            </a:extLst>
          </p:cNvPr>
          <p:cNvSpPr txBox="1"/>
          <p:nvPr/>
        </p:nvSpPr>
        <p:spPr>
          <a:xfrm>
            <a:off x="5562600" y="4114800"/>
            <a:ext cx="2525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Tahoma"/>
              </a:rPr>
              <a:t>(Thanks to Josh Cates)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Tahoma"/>
              </a:rPr>
              <a:t>Cates et al. (2007)</a:t>
            </a:r>
          </a:p>
        </p:txBody>
      </p:sp>
    </p:spTree>
    <p:extLst>
      <p:ext uri="{BB962C8B-B14F-4D97-AF65-F5344CB8AC3E}">
        <p14:creationId xmlns:p14="http://schemas.microsoft.com/office/powerpoint/2010/main" val="7506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Example 1:  Autism Data</a:t>
            </a:r>
          </a:p>
          <a:p>
            <a:pPr marL="0" lv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altLang="ko-KR" sz="2400" dirty="0">
              <a:solidFill>
                <a:srgbClr val="FF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altLang="ko-KR" sz="2400" dirty="0">
                <a:solidFill>
                  <a:srgbClr val="FF0000"/>
                </a:solidFill>
                <a:latin typeface="Arial" charset="0"/>
                <a:ea typeface="Gulim" pitchFamily="34" charset="-127"/>
                <a:cs typeface="Arial" charset="0"/>
              </a:rPr>
              <a:t>Autism</a:t>
            </a:r>
          </a:p>
          <a:p>
            <a:pPr marL="0" lv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altLang="ko-KR" sz="2400" dirty="0">
                <a:solidFill>
                  <a:srgbClr val="FF0000"/>
                </a:solidFill>
                <a:latin typeface="Arial" charset="0"/>
                <a:ea typeface="Gulim" pitchFamily="34" charset="-127"/>
                <a:cs typeface="Arial" charset="0"/>
              </a:rPr>
              <a:t>Spectrum</a:t>
            </a:r>
          </a:p>
          <a:p>
            <a:pPr marL="0" lv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altLang="ko-KR" sz="2400" dirty="0">
                <a:solidFill>
                  <a:srgbClr val="FF0000"/>
                </a:solidFill>
                <a:latin typeface="Arial" charset="0"/>
                <a:ea typeface="Gulim" pitchFamily="34" charset="-127"/>
                <a:cs typeface="Arial" charset="0"/>
              </a:rPr>
              <a:t>Disorder</a:t>
            </a:r>
          </a:p>
          <a:p>
            <a:pPr marL="0" lv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altLang="ko-KR" sz="2400" dirty="0">
              <a:solidFill>
                <a:schemeClr val="bg1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altLang="ko-KR" sz="2400" dirty="0">
                <a:solidFill>
                  <a:schemeClr val="bg1"/>
                </a:solidFill>
                <a:latin typeface="Arial" charset="0"/>
                <a:ea typeface="Gulim" pitchFamily="34" charset="-127"/>
                <a:cs typeface="Arial" charset="0"/>
              </a:rPr>
              <a:t>Typically</a:t>
            </a:r>
          </a:p>
          <a:p>
            <a:pPr marL="0" lv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altLang="ko-KR" sz="2400" dirty="0">
                <a:solidFill>
                  <a:schemeClr val="bg1"/>
                </a:solidFill>
                <a:latin typeface="Arial" charset="0"/>
                <a:ea typeface="Gulim" pitchFamily="34" charset="-127"/>
                <a:cs typeface="Arial" charset="0"/>
              </a:rPr>
              <a:t>Developing</a:t>
            </a:r>
          </a:p>
          <a:p>
            <a:pPr marL="0" lv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altLang="ko-KR" sz="2400" dirty="0">
              <a:solidFill>
                <a:schemeClr val="bg1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altLang="ko-KR" sz="2400" dirty="0" err="1">
                <a:solidFill>
                  <a:srgbClr val="00B050"/>
                </a:solidFill>
                <a:latin typeface="Arial" charset="0"/>
                <a:ea typeface="Gulim" pitchFamily="34" charset="-127"/>
                <a:cs typeface="Arial" charset="0"/>
              </a:rPr>
              <a:t>Develop’ly</a:t>
            </a:r>
            <a:endParaRPr lang="en-US" altLang="ko-KR" sz="2400" dirty="0">
              <a:solidFill>
                <a:srgbClr val="00B05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altLang="ko-KR" sz="2400" dirty="0">
                <a:solidFill>
                  <a:srgbClr val="00B050"/>
                </a:solidFill>
                <a:latin typeface="Arial" charset="0"/>
                <a:ea typeface="Gulim" pitchFamily="34" charset="-127"/>
                <a:cs typeface="Arial" charset="0"/>
              </a:rPr>
              <a:t>Delayed</a:t>
            </a:r>
          </a:p>
          <a:p>
            <a:pPr marL="0" lv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altLang="ko-KR" sz="2400" dirty="0">
              <a:solidFill>
                <a:schemeClr val="bg1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76DC7B52-1F11-4D75-A162-B0D9646428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15"/>
          <a:stretch/>
        </p:blipFill>
        <p:spPr>
          <a:xfrm>
            <a:off x="2560864" y="1920649"/>
            <a:ext cx="3382736" cy="49373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8D4D0F-04C8-4FB2-9CD7-4B1A09D48F40}"/>
              </a:ext>
            </a:extLst>
          </p:cNvPr>
          <p:cNvSpPr txBox="1"/>
          <p:nvPr/>
        </p:nvSpPr>
        <p:spPr>
          <a:xfrm>
            <a:off x="5872855" y="2743200"/>
            <a:ext cx="3280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Some Difference,</a:t>
            </a:r>
          </a:p>
          <a:p>
            <a:pPr algn="ctr"/>
            <a:r>
              <a:rPr lang="en-US" sz="2400" dirty="0">
                <a:solidFill>
                  <a:schemeClr val="bg2"/>
                </a:solidFill>
              </a:rPr>
              <a:t>But “Not Very Strong”?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3E14D1-C79A-4C42-9C20-CFA1A8205862}"/>
              </a:ext>
            </a:extLst>
          </p:cNvPr>
          <p:cNvSpPr txBox="1"/>
          <p:nvPr/>
        </p:nvSpPr>
        <p:spPr>
          <a:xfrm>
            <a:off x="6096000" y="5253335"/>
            <a:ext cx="265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Looks “Stronger”?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6245E8-507E-4DD5-AEC2-9B249ABD8D9D}"/>
              </a:ext>
            </a:extLst>
          </p:cNvPr>
          <p:cNvGrpSpPr/>
          <p:nvPr/>
        </p:nvGrpSpPr>
        <p:grpSpPr>
          <a:xfrm>
            <a:off x="2563917" y="1916668"/>
            <a:ext cx="915635" cy="2807732"/>
            <a:chOff x="2563917" y="1916668"/>
            <a:chExt cx="915635" cy="28077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3E905E4-101F-4202-AF01-65C8AA0BA51F}"/>
                </a:ext>
              </a:extLst>
            </p:cNvPr>
            <p:cNvSpPr txBox="1"/>
            <p:nvPr/>
          </p:nvSpPr>
          <p:spPr>
            <a:xfrm>
              <a:off x="2563917" y="1916668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E.g. 1a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6E9C096-8CD6-42FD-AE1A-2CF6B6FEC35D}"/>
                </a:ext>
              </a:extLst>
            </p:cNvPr>
            <p:cNvSpPr txBox="1"/>
            <p:nvPr/>
          </p:nvSpPr>
          <p:spPr>
            <a:xfrm>
              <a:off x="2563917" y="4355068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E.g. 1b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79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Example 1:  Autism Data 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76DC7B52-1F11-4D75-A162-B0D964642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64" y="1920649"/>
            <a:ext cx="6583136" cy="493735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D0EA638-D1FA-49C4-B532-BD3EC0B81D64}"/>
              </a:ext>
            </a:extLst>
          </p:cNvPr>
          <p:cNvGrpSpPr/>
          <p:nvPr/>
        </p:nvGrpSpPr>
        <p:grpSpPr>
          <a:xfrm>
            <a:off x="228600" y="2514600"/>
            <a:ext cx="6400800" cy="830997"/>
            <a:chOff x="228600" y="2514600"/>
            <a:chExt cx="6400800" cy="8309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BFC817-5924-4C4F-8B48-1B26A80092D8}"/>
                </a:ext>
              </a:extLst>
            </p:cNvPr>
            <p:cNvSpPr txBox="1"/>
            <p:nvPr/>
          </p:nvSpPr>
          <p:spPr>
            <a:xfrm>
              <a:off x="228600" y="2514600"/>
              <a:ext cx="25298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/>
                  </a:solidFill>
                </a:rPr>
                <a:t>Actually </a:t>
              </a:r>
              <a:r>
                <a:rPr lang="en-US" sz="2400" u="sng" dirty="0">
                  <a:solidFill>
                    <a:schemeClr val="bg2"/>
                  </a:solidFill>
                </a:rPr>
                <a:t>Strongly</a:t>
              </a:r>
            </a:p>
            <a:p>
              <a:pPr algn="ctr"/>
              <a:r>
                <a:rPr lang="en-US" sz="2400" dirty="0" err="1">
                  <a:solidFill>
                    <a:schemeClr val="bg2"/>
                  </a:solidFill>
                </a:rPr>
                <a:t>Stat’ly</a:t>
              </a:r>
              <a:r>
                <a:rPr lang="en-US" sz="2400" dirty="0">
                  <a:solidFill>
                    <a:schemeClr val="bg2"/>
                  </a:solidFill>
                </a:rPr>
                <a:t> Significant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9B7D34E-2C6B-484D-83C8-725EBB272515}"/>
                </a:ext>
              </a:extLst>
            </p:cNvPr>
            <p:cNvCxnSpPr>
              <a:stCxn id="5" idx="3"/>
            </p:cNvCxnSpPr>
            <p:nvPr/>
          </p:nvCxnSpPr>
          <p:spPr>
            <a:xfrm flipV="1">
              <a:off x="2758460" y="2743200"/>
              <a:ext cx="3870940" cy="186899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9F8E35-B04E-4382-94F3-CAEB35AF8991}"/>
              </a:ext>
            </a:extLst>
          </p:cNvPr>
          <p:cNvGrpSpPr/>
          <p:nvPr/>
        </p:nvGrpSpPr>
        <p:grpSpPr>
          <a:xfrm>
            <a:off x="228600" y="4572000"/>
            <a:ext cx="6477000" cy="830997"/>
            <a:chOff x="228600" y="4572000"/>
            <a:chExt cx="6477000" cy="8309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0A70CC-9621-4DF9-900E-7BC6F1519611}"/>
                </a:ext>
              </a:extLst>
            </p:cNvPr>
            <p:cNvSpPr txBox="1"/>
            <p:nvPr/>
          </p:nvSpPr>
          <p:spPr>
            <a:xfrm>
              <a:off x="228600" y="4572000"/>
              <a:ext cx="25298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/>
                  </a:solidFill>
                </a:rPr>
                <a:t>Not Quite</a:t>
              </a:r>
              <a:endParaRPr lang="en-US" sz="2400" u="sng" dirty="0">
                <a:solidFill>
                  <a:schemeClr val="bg2"/>
                </a:solidFill>
              </a:endParaRPr>
            </a:p>
            <a:p>
              <a:pPr algn="ctr"/>
              <a:r>
                <a:rPr lang="en-US" sz="2400" dirty="0" err="1">
                  <a:solidFill>
                    <a:schemeClr val="bg2"/>
                  </a:solidFill>
                </a:rPr>
                <a:t>Stat’ly</a:t>
              </a:r>
              <a:r>
                <a:rPr lang="en-US" sz="2400" dirty="0">
                  <a:solidFill>
                    <a:schemeClr val="bg2"/>
                  </a:solidFill>
                </a:rPr>
                <a:t> Significant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29D00A7-DFA8-4A07-B7C1-5FD68B9F0180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2758460" y="4953000"/>
              <a:ext cx="3947140" cy="34499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C3B2DC7-7D56-4251-B9B2-92EABBAB6C8C}"/>
              </a:ext>
            </a:extLst>
          </p:cNvPr>
          <p:cNvSpPr txBox="1"/>
          <p:nvPr/>
        </p:nvSpPr>
        <p:spPr>
          <a:xfrm>
            <a:off x="872561" y="5983069"/>
            <a:ext cx="7280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Visual Impression Can Be Slippery</a:t>
            </a:r>
          </a:p>
        </p:txBody>
      </p:sp>
    </p:spTree>
    <p:extLst>
      <p:ext uri="{BB962C8B-B14F-4D97-AF65-F5344CB8AC3E}">
        <p14:creationId xmlns:p14="http://schemas.microsoft.com/office/powerpoint/2010/main" val="185809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Example 2:  Breast Cancer Data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Again 2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Comp’sons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4C4B49A8-A65C-43D2-B0D6-D43396088C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15"/>
          <a:stretch/>
        </p:blipFill>
        <p:spPr>
          <a:xfrm>
            <a:off x="2560864" y="1920649"/>
            <a:ext cx="3382736" cy="49373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CC0210-9FA8-40C1-9744-60AE9A4C7D18}"/>
              </a:ext>
            </a:extLst>
          </p:cNvPr>
          <p:cNvSpPr txBox="1"/>
          <p:nvPr/>
        </p:nvSpPr>
        <p:spPr>
          <a:xfrm>
            <a:off x="6447533" y="2674203"/>
            <a:ext cx="2239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Top Looks Like</a:t>
            </a:r>
          </a:p>
          <a:p>
            <a:pPr algn="ctr"/>
            <a:r>
              <a:rPr lang="en-US" sz="2400" dirty="0">
                <a:solidFill>
                  <a:schemeClr val="bg2"/>
                </a:solidFill>
              </a:rPr>
              <a:t>“Strong Diff.”?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43EE71-72CC-4E82-9E10-4B44C1014A25}"/>
              </a:ext>
            </a:extLst>
          </p:cNvPr>
          <p:cNvSpPr txBox="1"/>
          <p:nvPr/>
        </p:nvSpPr>
        <p:spPr>
          <a:xfrm>
            <a:off x="6477000" y="4953000"/>
            <a:ext cx="211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Bottom “More</a:t>
            </a:r>
          </a:p>
          <a:p>
            <a:pPr algn="ctr"/>
            <a:r>
              <a:rPr lang="en-US" sz="2400" dirty="0">
                <a:solidFill>
                  <a:schemeClr val="bg2"/>
                </a:solidFill>
              </a:rPr>
              <a:t>Overlapped”?</a:t>
            </a:r>
          </a:p>
        </p:txBody>
      </p:sp>
    </p:spTree>
    <p:extLst>
      <p:ext uri="{BB962C8B-B14F-4D97-AF65-F5344CB8AC3E}">
        <p14:creationId xmlns:p14="http://schemas.microsoft.com/office/powerpoint/2010/main" val="125952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Example 2:  Breast Cancer Data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4C4B49A8-A65C-43D2-B0D6-D43396088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64" y="1920649"/>
            <a:ext cx="6583136" cy="49373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D93DDA-6B3F-40E9-8247-D8C9D2A0A49E}"/>
              </a:ext>
            </a:extLst>
          </p:cNvPr>
          <p:cNvSpPr txBox="1"/>
          <p:nvPr/>
        </p:nvSpPr>
        <p:spPr>
          <a:xfrm>
            <a:off x="457200" y="3733800"/>
            <a:ext cx="22894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Yet </a:t>
            </a:r>
            <a:r>
              <a:rPr lang="en-US" sz="2400" dirty="0" err="1">
                <a:solidFill>
                  <a:schemeClr val="bg2"/>
                </a:solidFill>
              </a:rPr>
              <a:t>DiProPerm</a:t>
            </a:r>
            <a:endParaRPr lang="en-US" sz="2400" dirty="0">
              <a:solidFill>
                <a:schemeClr val="bg2"/>
              </a:solidFill>
            </a:endParaRPr>
          </a:p>
          <a:p>
            <a:pPr algn="ctr"/>
            <a:r>
              <a:rPr lang="en-US" sz="2400" dirty="0">
                <a:solidFill>
                  <a:schemeClr val="bg2"/>
                </a:solidFill>
              </a:rPr>
              <a:t>Gives Opposite</a:t>
            </a:r>
          </a:p>
          <a:p>
            <a:pPr algn="ctr"/>
            <a:r>
              <a:rPr lang="en-US" sz="2400" dirty="0">
                <a:solidFill>
                  <a:schemeClr val="bg2"/>
                </a:solidFill>
              </a:rPr>
              <a:t>Result!</a:t>
            </a:r>
          </a:p>
        </p:txBody>
      </p:sp>
    </p:spTree>
    <p:extLst>
      <p:ext uri="{BB962C8B-B14F-4D97-AF65-F5344CB8AC3E}">
        <p14:creationId xmlns:p14="http://schemas.microsoft.com/office/powerpoint/2010/main" val="181220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is going on?  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Is Visualization Useless?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Key Point: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Sample Sizes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Smaller Sample Size  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  <a:sym typeface="Wingdings" panose="05000000000000000000" pitchFamily="2" charset="2"/>
              </a:rPr>
              <a:t>  Weaker Inference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97DB69C-AF8C-4C9D-A188-77200E5BB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051291"/>
              </p:ext>
            </p:extLst>
          </p:nvPr>
        </p:nvGraphicFramePr>
        <p:xfrm>
          <a:off x="2743200" y="2514600"/>
          <a:ext cx="6096000" cy="1483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66600057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6120115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258670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E.g. 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vs. 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Strongly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Stat’ly</a:t>
                      </a: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Significant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538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E.g. 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vs. 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Stat’ly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Significant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70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E.g. 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vs. 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Stat’ly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Significant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767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E.g. 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vs. 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Strongly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Stat’ly</a:t>
                      </a: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Significant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158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10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Main Lessons:  </a:t>
            </a:r>
          </a:p>
          <a:p>
            <a:pPr marL="0" lvl="0" indent="0"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rgbClr val="C00000"/>
                </a:solidFill>
                <a:latin typeface="Arial" charset="0"/>
                <a:ea typeface="Gulim" pitchFamily="34" charset="-127"/>
                <a:cs typeface="Arial" charset="0"/>
              </a:rPr>
              <a:t>Important to Do Inference</a:t>
            </a:r>
          </a:p>
          <a:p>
            <a:pPr marL="0" lvl="0" indent="0"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rgbClr val="C00000"/>
                </a:solidFill>
                <a:latin typeface="Arial" charset="0"/>
                <a:ea typeface="Gulim" pitchFamily="34" charset="-127"/>
                <a:cs typeface="Arial" charset="0"/>
              </a:rPr>
              <a:t>Intuition Can Be Slippery</a:t>
            </a:r>
          </a:p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endParaRPr lang="en-US" altLang="ko-KR" sz="1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endParaRPr lang="en-US" altLang="ko-KR" sz="1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sz="24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Note:    Cherry Picked These From </a:t>
            </a:r>
          </a:p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sz="24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Larger Set of Examples</a:t>
            </a:r>
          </a:p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sz="24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Opposite Results Not That Common</a:t>
            </a:r>
          </a:p>
        </p:txBody>
      </p:sp>
    </p:spTree>
    <p:extLst>
      <p:ext uri="{BB962C8B-B14F-4D97-AF65-F5344CB8AC3E}">
        <p14:creationId xmlns:p14="http://schemas.microsoft.com/office/powerpoint/2010/main" val="281289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64" t="18216" r="3661" b="12130"/>
          <a:stretch/>
        </p:blipFill>
        <p:spPr>
          <a:xfrm>
            <a:off x="-22196" y="1524000"/>
            <a:ext cx="9166195" cy="5334000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OODA Software</a:t>
            </a:r>
          </a:p>
        </p:txBody>
      </p:sp>
      <p:sp>
        <p:nvSpPr>
          <p:cNvPr id="2" name="Oval 1"/>
          <p:cNvSpPr/>
          <p:nvPr/>
        </p:nvSpPr>
        <p:spPr>
          <a:xfrm>
            <a:off x="1219200" y="3505200"/>
            <a:ext cx="7467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endCxn id="2" idx="0"/>
          </p:cNvCxnSpPr>
          <p:nvPr/>
        </p:nvCxnSpPr>
        <p:spPr>
          <a:xfrm>
            <a:off x="2895600" y="1295400"/>
            <a:ext cx="2057400" cy="2209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437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Functional Data Analysis, Twin Arches</a:t>
            </a:r>
          </a:p>
        </p:txBody>
      </p:sp>
      <p:pic>
        <p:nvPicPr>
          <p:cNvPr id="93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6316"/>
          <a:stretch>
            <a:fillRect/>
          </a:stretch>
        </p:blipFill>
        <p:spPr>
          <a:xfrm>
            <a:off x="304800" y="1447800"/>
            <a:ext cx="11080750" cy="8128000"/>
          </a:xfrm>
          <a:noFill/>
        </p:spPr>
      </p:pic>
    </p:spTree>
    <p:extLst>
      <p:ext uri="{BB962C8B-B14F-4D97-AF65-F5344CB8AC3E}">
        <p14:creationId xmlns:p14="http://schemas.microsoft.com/office/powerpoint/2010/main" val="4138189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en-US" altLang="ko-KR" sz="40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endParaRPr lang="en-US" altLang="ko-KR" sz="40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Software:</a:t>
            </a:r>
          </a:p>
          <a:p>
            <a:pPr marL="0" indent="0" algn="ctr" eaLnBrk="1" hangingPunct="1">
              <a:lnSpc>
                <a:spcPct val="200000"/>
              </a:lnSpc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DiProPermXY.m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altLang="ko-KR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Directory</a:t>
            </a:r>
          </a:p>
        </p:txBody>
      </p:sp>
    </p:spTree>
    <p:extLst>
      <p:ext uri="{BB962C8B-B14F-4D97-AF65-F5344CB8AC3E}">
        <p14:creationId xmlns:p14="http://schemas.microsoft.com/office/powerpoint/2010/main" val="47581412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828800"/>
            <a:ext cx="7543800" cy="1600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94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3600" dirty="0"/>
              <a:t>Nomenclature Clash?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3600" dirty="0"/>
              <a:t>Computer Science View:  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sz="3600" dirty="0"/>
              <a:t>Object Oriented Programming: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dirty="0"/>
              <a:t>Programming that supports encapsulation, inheritance, and polymorphism </a:t>
            </a:r>
            <a:endParaRPr lang="en-US" sz="3600" dirty="0"/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sz="2400" dirty="0"/>
              <a:t>(from Google: </a:t>
            </a:r>
            <a:r>
              <a:rPr lang="en-US" sz="2400" i="1" dirty="0"/>
              <a:t>define object oriented programming</a:t>
            </a:r>
            <a:r>
              <a:rPr lang="en-US" sz="2400" dirty="0"/>
              <a:t>,</a:t>
            </a:r>
          </a:p>
          <a:p>
            <a:pPr eaLnBrk="1" hangingPunct="1">
              <a:buFontTx/>
              <a:buNone/>
            </a:pPr>
            <a:r>
              <a:rPr lang="en-US" sz="2400" dirty="0"/>
              <a:t>my favorite:  </a:t>
            </a:r>
            <a:r>
              <a:rPr lang="en-US" sz="2400" dirty="0">
                <a:hlinkClick r:id="rId3"/>
              </a:rPr>
              <a:t>www.innovatia.com/software/papers/com.htm</a:t>
            </a:r>
            <a:r>
              <a:rPr lang="en-US" sz="2400" dirty="0"/>
              <a:t>)</a:t>
            </a:r>
            <a:r>
              <a:rPr lang="en-US" sz="28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E60EA3-53D2-417B-9D73-F9ADB7262158}"/>
              </a:ext>
            </a:extLst>
          </p:cNvPr>
          <p:cNvSpPr txBox="1"/>
          <p:nvPr/>
        </p:nvSpPr>
        <p:spPr>
          <a:xfrm>
            <a:off x="6781800" y="1307068"/>
            <a:ext cx="17526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18.1</a:t>
            </a:r>
          </a:p>
        </p:txBody>
      </p:sp>
    </p:spTree>
    <p:extLst>
      <p:ext uri="{BB962C8B-B14F-4D97-AF65-F5344CB8AC3E}">
        <p14:creationId xmlns:p14="http://schemas.microsoft.com/office/powerpoint/2010/main" val="331113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Some statistical history: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dirty="0"/>
              <a:t>John Chambers Idea (1960s - ):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sz="2400" dirty="0"/>
              <a:t>Object Oriented approach to statistical computation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dirty="0"/>
              <a:t>Developed as software package  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dirty="0"/>
              <a:t>Basis of S-plus (</a:t>
            </a:r>
            <a:r>
              <a:rPr lang="en-US" sz="2000" dirty="0" err="1"/>
              <a:t>commerical</a:t>
            </a:r>
            <a:r>
              <a:rPr lang="en-US" sz="2000" dirty="0"/>
              <a:t> product)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dirty="0"/>
              <a:t>And of R  (free-ware, current favorite of Chambers)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dirty="0"/>
              <a:t>Reference for more on this:</a:t>
            </a:r>
          </a:p>
          <a:p>
            <a:pPr algn="ctr">
              <a:buFontTx/>
              <a:buNone/>
            </a:pPr>
            <a:r>
              <a:rPr lang="en-US" sz="2400" dirty="0" err="1"/>
              <a:t>Venables</a:t>
            </a:r>
            <a:r>
              <a:rPr lang="en-US" sz="2400" dirty="0"/>
              <a:t> &amp;  Ripley (2013)</a:t>
            </a:r>
          </a:p>
        </p:txBody>
      </p:sp>
    </p:spTree>
    <p:extLst>
      <p:ext uri="{BB962C8B-B14F-4D97-AF65-F5344CB8AC3E}">
        <p14:creationId xmlns:p14="http://schemas.microsoft.com/office/powerpoint/2010/main" val="1251417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3600" dirty="0"/>
              <a:t>Another take:   J. O. Ramsay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sz="2400" dirty="0">
                <a:hlinkClick r:id="rId3"/>
              </a:rPr>
              <a:t>http://www.psych.mcgill.ca/faculty/ramsay/ramsay.html</a:t>
            </a:r>
            <a:endParaRPr lang="en-US" sz="2400" dirty="0"/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“Functional Data Objects”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/>
              <a:t>(closer to C. S. meaning)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Personal Objection: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“Functional” in mathematics is: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/>
              <a:t>“Function that operates on functions”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8572" r="25714" b="27143"/>
          <a:stretch/>
        </p:blipFill>
        <p:spPr bwMode="auto">
          <a:xfrm>
            <a:off x="7391400" y="2438400"/>
            <a:ext cx="1600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140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More Terminology: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SAMSI Program (2010-2011):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OODA  </a:t>
            </a:r>
            <a:r>
              <a:rPr lang="en-US" dirty="0">
                <a:sym typeface="Wingdings" panose="05000000000000000000" pitchFamily="2" charset="2"/>
              </a:rPr>
              <a:t>  Analysis of Object Oriented Data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>
                <a:sym typeface="Wingdings" panose="05000000000000000000" pitchFamily="2" charset="2"/>
              </a:rPr>
              <a:t>               Analysis of Object Data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sz="2400" dirty="0"/>
          </a:p>
        </p:txBody>
      </p:sp>
      <p:pic>
        <p:nvPicPr>
          <p:cNvPr id="4" name="Picture 3" descr="samsilogo.jpg">
            <a:extLst>
              <a:ext uri="{FF2B5EF4-FFF2-40B4-BE49-F238E27FC236}">
                <a16:creationId xmlns:a16="http://schemas.microsoft.com/office/drawing/2014/main" id="{AEFF59C9-6C40-45B9-A622-B83D390DBB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066800"/>
            <a:ext cx="32131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ECF539D-8C84-4E36-9A74-D1C9E45FC16E}"/>
              </a:ext>
            </a:extLst>
          </p:cNvPr>
          <p:cNvGrpSpPr/>
          <p:nvPr/>
        </p:nvGrpSpPr>
        <p:grpSpPr>
          <a:xfrm>
            <a:off x="6781800" y="3962400"/>
            <a:ext cx="1928733" cy="2502932"/>
            <a:chOff x="6781800" y="3962400"/>
            <a:chExt cx="1928733" cy="2502932"/>
          </a:xfrm>
        </p:grpSpPr>
        <p:pic>
          <p:nvPicPr>
            <p:cNvPr id="1026" name="Picture 2" descr="Leland Wilkinson: Home Page">
              <a:extLst>
                <a:ext uri="{FF2B5EF4-FFF2-40B4-BE49-F238E27FC236}">
                  <a16:creationId xmlns:a16="http://schemas.microsoft.com/office/drawing/2014/main" id="{0A9636DC-C877-483E-BD52-230D17C1A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962400"/>
              <a:ext cx="1447800" cy="1927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A988450-420C-4B6D-9EDD-B0DCFE70BECC}"/>
                </a:ext>
              </a:extLst>
            </p:cNvPr>
            <p:cNvSpPr txBox="1"/>
            <p:nvPr/>
          </p:nvSpPr>
          <p:spPr>
            <a:xfrm>
              <a:off x="6781800" y="6096000"/>
              <a:ext cx="192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Leland Wilkinson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7416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More Terminology: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SAMSI Program (2010-2011):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OODA  </a:t>
            </a:r>
            <a:r>
              <a:rPr lang="en-US" dirty="0">
                <a:sym typeface="Wingdings" panose="05000000000000000000" pitchFamily="2" charset="2"/>
              </a:rPr>
              <a:t>  Analysis of Object Oriented Data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>
                <a:sym typeface="Wingdings" panose="05000000000000000000" pitchFamily="2" charset="2"/>
              </a:rPr>
              <a:t>               Analysis of Object Data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2400" dirty="0">
                <a:sym typeface="Wingdings" panose="05000000000000000000" pitchFamily="2" charset="2"/>
              </a:rPr>
              <a:t>“Object Data Analysis” Terminology Used in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1800" dirty="0" err="1">
                <a:sym typeface="Wingdings" panose="05000000000000000000" pitchFamily="2" charset="2"/>
              </a:rPr>
              <a:t>Patrangenaru</a:t>
            </a:r>
            <a:r>
              <a:rPr lang="en-US" sz="1800" dirty="0">
                <a:sym typeface="Wingdings" panose="05000000000000000000" pitchFamily="2" charset="2"/>
              </a:rPr>
              <a:t> and Ellingson (2019)</a:t>
            </a:r>
            <a:endParaRPr lang="en-US" sz="1800" dirty="0"/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sz="2400" dirty="0"/>
          </a:p>
        </p:txBody>
      </p:sp>
      <p:pic>
        <p:nvPicPr>
          <p:cNvPr id="4" name="Picture 3" descr="samsilogo.jpg">
            <a:extLst>
              <a:ext uri="{FF2B5EF4-FFF2-40B4-BE49-F238E27FC236}">
                <a16:creationId xmlns:a16="http://schemas.microsoft.com/office/drawing/2014/main" id="{AEFF59C9-6C40-45B9-A622-B83D390DBB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066800"/>
            <a:ext cx="32131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9215018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3429000"/>
            <a:ext cx="7543800" cy="1600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987883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90522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With </a:t>
                </a:r>
                <a:r>
                  <a:rPr lang="en-US" altLang="ko-KR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Columns</a:t>
                </a: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as Data Objects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(recall not everybody does this,</a:t>
                </a:r>
              </a:p>
              <a:p>
                <a:pPr marL="0" indent="0" algn="ctr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e.g. rows are data objects in R &amp; SAS)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3124200" y="1600200"/>
            <a:ext cx="609600" cy="1447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729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E.g. Curves As Data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521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sz="3200" dirty="0">
                <a:solidFill>
                  <a:srgbClr val="000000"/>
                </a:solidFill>
              </a:rPr>
              <a:t> Twin Arches Example     </a:t>
            </a:r>
          </a:p>
          <a:p>
            <a:pPr eaLnBrk="1" hangingPunct="1">
              <a:lnSpc>
                <a:spcPct val="130000"/>
              </a:lnSpc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</a:rPr>
              <a:t>  50-d curves </a:t>
            </a:r>
          </a:p>
          <a:p>
            <a:pPr eaLnBrk="1" hangingPunct="1">
              <a:lnSpc>
                <a:spcPct val="130000"/>
              </a:lnSpc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</a:rPr>
              <a:t>  </a:t>
            </a:r>
            <a:r>
              <a:rPr lang="en-US" sz="3200" dirty="0" err="1">
                <a:solidFill>
                  <a:srgbClr val="000000"/>
                </a:solidFill>
              </a:rPr>
              <a:t>Pop’n</a:t>
            </a:r>
            <a:r>
              <a:rPr lang="en-US" sz="3200" dirty="0">
                <a:solidFill>
                  <a:srgbClr val="000000"/>
                </a:solidFill>
              </a:rPr>
              <a:t> structure hard to see in 1-d</a:t>
            </a:r>
          </a:p>
          <a:p>
            <a:pPr eaLnBrk="1" hangingPunct="1">
              <a:lnSpc>
                <a:spcPct val="130000"/>
              </a:lnSpc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</a:rPr>
              <a:t>  2-d projections make structure clear</a:t>
            </a:r>
          </a:p>
          <a:p>
            <a:pPr eaLnBrk="1" hangingPunct="1">
              <a:lnSpc>
                <a:spcPct val="130000"/>
              </a:lnSpc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</a:rPr>
              <a:t>  Joint </a:t>
            </a:r>
            <a:r>
              <a:rPr lang="en-US" sz="3200" dirty="0" err="1">
                <a:solidFill>
                  <a:srgbClr val="000000"/>
                </a:solidFill>
              </a:rPr>
              <a:t>Dist’ns</a:t>
            </a:r>
            <a:r>
              <a:rPr lang="en-US" sz="3200" dirty="0">
                <a:solidFill>
                  <a:srgbClr val="000000"/>
                </a:solidFill>
              </a:rPr>
              <a:t> More than </a:t>
            </a:r>
            <a:r>
              <a:rPr lang="en-US" sz="3200" dirty="0" err="1">
                <a:solidFill>
                  <a:srgbClr val="000000"/>
                </a:solidFill>
              </a:rPr>
              <a:t>Marginals</a:t>
            </a:r>
            <a:endParaRPr lang="en-US" sz="32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30000"/>
              </a:lnSpc>
              <a:defRPr/>
            </a:pPr>
            <a:endParaRPr lang="en-US" sz="3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  <a:defRPr/>
            </a:pPr>
            <a:endParaRPr lang="en-US" sz="3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sz="3200" dirty="0">
                <a:solidFill>
                  <a:srgbClr val="000000"/>
                </a:solidFill>
              </a:rPr>
              <a:t>PCA:  reveals “population structure”</a:t>
            </a:r>
          </a:p>
        </p:txBody>
      </p:sp>
    </p:spTree>
    <p:extLst>
      <p:ext uri="{BB962C8B-B14F-4D97-AF65-F5344CB8AC3E}">
        <p14:creationId xmlns:p14="http://schemas.microsoft.com/office/powerpoint/2010/main" val="1506352159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Three Useful (&amp; Important) Visualizations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(Not Widely Understood)</a:t>
                </a:r>
              </a:p>
              <a:p>
                <a:pPr marL="0" indent="0" algn="ctr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(Most Analysts Don’t Look Enough at Data) 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12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24200" y="1600200"/>
            <a:ext cx="609600" cy="1447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Three Useful (&amp; Important) Visualizations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Curve Objects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t="12936" r="7447" b="40702"/>
          <a:stretch/>
        </p:blipFill>
        <p:spPr bwMode="auto">
          <a:xfrm>
            <a:off x="2047875" y="1162050"/>
            <a:ext cx="709612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69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Three Useful (&amp; Important) Visualizations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Curve Objects 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Relationships Between Objects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(e.g. scatterplot matrices)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2123" b="-3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022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Three Useful (&amp; Important) Visualizations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Curve Objects 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Relationships Between Objects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Marginal Distributions   (1-d each “variable”)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2123" r="-1486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81000" y="1600200"/>
            <a:ext cx="8458200" cy="4572000"/>
            <a:chOff x="381000" y="1600200"/>
            <a:chExt cx="8458200" cy="4572000"/>
          </a:xfrm>
        </p:grpSpPr>
        <p:sp>
          <p:nvSpPr>
            <p:cNvPr id="4" name="Rounded Rectangle 3"/>
            <p:cNvSpPr/>
            <p:nvPr/>
          </p:nvSpPr>
          <p:spPr>
            <a:xfrm>
              <a:off x="3124200" y="1600200"/>
              <a:ext cx="2438400" cy="4572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381000" y="6172200"/>
              <a:ext cx="8458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976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Ideas: 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For Each Variable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Study 1-d Distributions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Simultaneous Views: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Jitter Plots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Smooth Histograms (Kernel Density Est’s)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546" t="6052" r="50000" b="47505"/>
          <a:stretch/>
        </p:blipFill>
        <p:spPr bwMode="auto">
          <a:xfrm>
            <a:off x="3378790" y="0"/>
            <a:ext cx="5765210" cy="456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3276600" y="1066800"/>
            <a:ext cx="3733800" cy="3494224"/>
            <a:chOff x="3276600" y="1066800"/>
            <a:chExt cx="3733800" cy="3494224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3276600" y="1066800"/>
              <a:ext cx="2209800" cy="349422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3276600" y="3276600"/>
              <a:ext cx="3733800" cy="128442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267200" y="1600200"/>
            <a:ext cx="3429000" cy="3494224"/>
            <a:chOff x="2971800" y="1066800"/>
            <a:chExt cx="3429000" cy="3494224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2971800" y="1066800"/>
              <a:ext cx="304800" cy="349422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276600" y="3276600"/>
              <a:ext cx="3124200" cy="128442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70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View: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4 x 4 Grid</a:t>
                </a:r>
              </a:p>
              <a:p>
                <a:pPr lvl="1"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Since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Comfortable Number</a:t>
                </a:r>
              </a:p>
              <a:p>
                <a:pPr lvl="1"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Lose Detail for More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&gt;16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lvl="1"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Choose </a:t>
                </a:r>
                <a:r>
                  <a:rPr lang="en-US" altLang="ko-KR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Representative Subset</a:t>
                </a:r>
              </a:p>
              <a:p>
                <a:pPr marL="457200" lvl="1" indent="0" algn="ctr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(Since often too many to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look at all</a:t>
                </a: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3"/>
                <a:stretch>
                  <a:fillRect l="-1769" b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F99AE72-023D-441E-84BF-6C94DEFEB628}"/>
              </a:ext>
            </a:extLst>
          </p:cNvPr>
          <p:cNvSpPr txBox="1"/>
          <p:nvPr/>
        </p:nvSpPr>
        <p:spPr>
          <a:xfrm>
            <a:off x="6781800" y="1002268"/>
            <a:ext cx="1752600" cy="369332"/>
          </a:xfrm>
          <a:prstGeom prst="rect">
            <a:avLst/>
          </a:prstGeom>
          <a:noFill/>
          <a:ln w="254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FF"/>
                </a:solidFill>
              </a:rPr>
              <a:t>Text, Sec. 5.1</a:t>
            </a:r>
          </a:p>
        </p:txBody>
      </p:sp>
    </p:spTree>
    <p:extLst>
      <p:ext uri="{BB962C8B-B14F-4D97-AF65-F5344CB8AC3E}">
        <p14:creationId xmlns:p14="http://schemas.microsoft.com/office/powerpoint/2010/main" val="205021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Representative Subset of Variables: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Sort Variables on a Data Summary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Mean, S.D., Skewness, Median, … 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Usually Take Nearly Equally Spaced Grid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Sometimes Specify Variables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E.g. All Largest (or Smallest) Summaries</a:t>
            </a:r>
          </a:p>
        </p:txBody>
      </p:sp>
    </p:spTree>
    <p:extLst>
      <p:ext uri="{BB962C8B-B14F-4D97-AF65-F5344CB8AC3E}">
        <p14:creationId xmlns:p14="http://schemas.microsoft.com/office/powerpoint/2010/main" val="63615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 Often Useful for:</a:t>
            </a:r>
          </a:p>
          <a:p>
            <a:pPr marL="571500" indent="-571500" eaLnBrk="1" hangingPunct="1">
              <a:lnSpc>
                <a:spcPct val="150000"/>
              </a:lnSpc>
              <a:buAutoNum type="romanUcPeriod"/>
            </a:pPr>
            <a:r>
              <a:rPr lang="en-US" altLang="ko-KR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 Determination / Representation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sz="1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Which Variables to Include?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How to Scale Variables?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Need to Transform (e.g. log) Variables?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510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</a:t>
                </a: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Poisson,   with parameters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𝜆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=0.2,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⋯,20</m:t>
                    </m:r>
                  </m:oMath>
                </a14:m>
                <a:endParaRPr lang="en-US" altLang="ko-KR" b="0" dirty="0">
                  <a:solidFill>
                    <a:schemeClr val="bg2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Logarithmically Spaced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43A1A94-4C62-491C-B2EC-B7DDEDED9B2D}"/>
              </a:ext>
            </a:extLst>
          </p:cNvPr>
          <p:cNvGrpSpPr/>
          <p:nvPr/>
        </p:nvGrpSpPr>
        <p:grpSpPr>
          <a:xfrm>
            <a:off x="381000" y="1828800"/>
            <a:ext cx="2362200" cy="842665"/>
            <a:chOff x="381000" y="1828800"/>
            <a:chExt cx="2362200" cy="8426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2EE6D13-DBFC-4603-A5EF-AC4C288D23CA}"/>
                </a:ext>
              </a:extLst>
            </p:cNvPr>
            <p:cNvSpPr txBox="1"/>
            <p:nvPr/>
          </p:nvSpPr>
          <p:spPr>
            <a:xfrm>
              <a:off x="762000" y="2209800"/>
              <a:ext cx="1588897" cy="461665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2"/>
                  </a:solidFill>
                </a:rPr>
                <a:t>Each Row</a:t>
              </a:r>
            </a:p>
          </p:txBody>
        </p:sp>
        <p:sp>
          <p:nvSpPr>
            <p:cNvPr id="3" name="Left Brace 2">
              <a:extLst>
                <a:ext uri="{FF2B5EF4-FFF2-40B4-BE49-F238E27FC236}">
                  <a16:creationId xmlns:a16="http://schemas.microsoft.com/office/drawing/2014/main" id="{3ABA263D-933C-4665-A896-CF9697BDAA10}"/>
                </a:ext>
              </a:extLst>
            </p:cNvPr>
            <p:cNvSpPr/>
            <p:nvPr/>
          </p:nvSpPr>
          <p:spPr>
            <a:xfrm rot="16200000">
              <a:off x="1371600" y="838200"/>
              <a:ext cx="381000" cy="2362200"/>
            </a:xfrm>
            <a:prstGeom prst="leftBrac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637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</a:t>
                </a: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Poisson,   with parameters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𝜆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=0.2,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⋯,20</m:t>
                    </m:r>
                  </m:oMath>
                </a14:m>
                <a:endParaRPr lang="en-US" altLang="ko-KR" b="0" dirty="0">
                  <a:solidFill>
                    <a:schemeClr val="bg2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Variables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 Sample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81000" y="2819400"/>
            <a:ext cx="3200400" cy="3642682"/>
            <a:chOff x="381000" y="2819400"/>
            <a:chExt cx="3200400" cy="3642682"/>
          </a:xfrm>
        </p:grpSpPr>
        <p:sp>
          <p:nvSpPr>
            <p:cNvPr id="2" name="TextBox 1"/>
            <p:cNvSpPr txBox="1"/>
            <p:nvPr/>
          </p:nvSpPr>
          <p:spPr>
            <a:xfrm>
              <a:off x="381000" y="4399979"/>
              <a:ext cx="2052165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Summary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Plot with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Equal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Spacing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2433165" y="2819400"/>
              <a:ext cx="1148235" cy="2367409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899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7968</TotalTime>
  <Words>3315</Words>
  <Application>Microsoft Office PowerPoint</Application>
  <PresentationFormat>On-screen Show (4:3)</PresentationFormat>
  <Paragraphs>1036</Paragraphs>
  <Slides>113</Slides>
  <Notes>110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27" baseType="lpstr">
      <vt:lpstr>굴림</vt:lpstr>
      <vt:lpstr>Arial</vt:lpstr>
      <vt:lpstr>Arial Unicode MS</vt:lpstr>
      <vt:lpstr>Cambria Math</vt:lpstr>
      <vt:lpstr>Courier New</vt:lpstr>
      <vt:lpstr>Tahoma</vt:lpstr>
      <vt:lpstr>Times New Roman</vt:lpstr>
      <vt:lpstr>Wingdings</vt:lpstr>
      <vt:lpstr>Default Design</vt:lpstr>
      <vt:lpstr>2_Default Design</vt:lpstr>
      <vt:lpstr>12_Default Design</vt:lpstr>
      <vt:lpstr>1_Default Design</vt:lpstr>
      <vt:lpstr>3_Default Design</vt:lpstr>
      <vt:lpstr>Equation</vt:lpstr>
      <vt:lpstr>Statistics – O. R. 881 Object Oriented Data Analysis</vt:lpstr>
      <vt:lpstr>Current Sections in Textbook</vt:lpstr>
      <vt:lpstr>Participant Presentations</vt:lpstr>
      <vt:lpstr>Prob. Dist’ns as Data Objects</vt:lpstr>
      <vt:lpstr>Prob. Dist’ns as Data Objects</vt:lpstr>
      <vt:lpstr>Prob. Dist’ns as Data Objects</vt:lpstr>
      <vt:lpstr>Functional Data Analysis, Twin Arches</vt:lpstr>
      <vt:lpstr>Functional Data Analysis, Twin Arches</vt:lpstr>
      <vt:lpstr>E.g. Curves As Data</vt:lpstr>
      <vt:lpstr>Lung Cancer Curve Objects</vt:lpstr>
      <vt:lpstr>Lung Cancer Curve Objects</vt:lpstr>
      <vt:lpstr>Lung Cancer Curve Objects</vt:lpstr>
      <vt:lpstr>Limitation of PCA</vt:lpstr>
      <vt:lpstr>Limitation of PCA</vt:lpstr>
      <vt:lpstr>Limitation of PCA,   E.g.</vt:lpstr>
      <vt:lpstr>NCI 60 Data</vt:lpstr>
      <vt:lpstr>PCA Visualization of NCI 60 Data</vt:lpstr>
      <vt:lpstr>NCI 60:  Can we find classes Using PCA view?</vt:lpstr>
      <vt:lpstr>NCI 60:  Can we find classes Using PCA view?</vt:lpstr>
      <vt:lpstr>PCA Visualization of NCI 60 Data</vt:lpstr>
      <vt:lpstr>NCI 60:  Can we find classes Using PCA 5-8?</vt:lpstr>
      <vt:lpstr>NCI 60:  Can we find classes Using PCA 5-8?</vt:lpstr>
      <vt:lpstr>NCI 60:  Can we find classes Using PCA 9-12?</vt:lpstr>
      <vt:lpstr>NCI 60:  Can we find classes Using PCA 9-12?</vt:lpstr>
      <vt:lpstr>NCI 60:  Can we find classes Using PCA 1-4 vs. 5-8?</vt:lpstr>
      <vt:lpstr>NCI 60:  Can we find classes Using PCA 1-4 vs. 5-8?</vt:lpstr>
      <vt:lpstr>NCI 60:  Can we find classes Using PCA 1-4 vs. 9-12?</vt:lpstr>
      <vt:lpstr>NCI 60:  Can we find classes Using PCA 5-8 vs. 9-12?</vt:lpstr>
      <vt:lpstr>PCA Visualization of NCI 60 Data</vt:lpstr>
      <vt:lpstr>Visualization of NCI 60 Data</vt:lpstr>
      <vt:lpstr>NCI 60:  Views using DWD Dir’ns (focus on biology)</vt:lpstr>
      <vt:lpstr>DWD Visualization of NCI 60 Data</vt:lpstr>
      <vt:lpstr>DWD Visualization</vt:lpstr>
      <vt:lpstr>NCI 60:  Views using DWD Dir’ns (focus on biology)</vt:lpstr>
      <vt:lpstr>PCA Visualization of NCI 60 Data</vt:lpstr>
      <vt:lpstr>Object Oriented Data Analysis</vt:lpstr>
      <vt:lpstr>Caution</vt:lpstr>
      <vt:lpstr>Caution</vt:lpstr>
      <vt:lpstr>Caution</vt:lpstr>
      <vt:lpstr>Caution</vt:lpstr>
      <vt:lpstr>Caution</vt:lpstr>
      <vt:lpstr>Caution</vt:lpstr>
      <vt:lpstr>Caution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Matlab Software</vt:lpstr>
      <vt:lpstr>DiProPerm in Matlab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Big Picture Data Visualization</vt:lpstr>
      <vt:lpstr>Big Picture Data Visualization</vt:lpstr>
      <vt:lpstr>Big Picture Data Visualization</vt:lpstr>
      <vt:lpstr>Big Picture Data Visualization</vt:lpstr>
      <vt:lpstr>Big Picture Data Visualization</vt:lpstr>
      <vt:lpstr>Big Picture Data Visualization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366</cp:revision>
  <dcterms:created xsi:type="dcterms:W3CDTF">2001-06-08T01:38:43Z</dcterms:created>
  <dcterms:modified xsi:type="dcterms:W3CDTF">2022-01-20T18:00:04Z</dcterms:modified>
</cp:coreProperties>
</file>