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3" r:id="rId2"/>
    <p:sldMasterId id="2147483717" r:id="rId3"/>
  </p:sldMasterIdLst>
  <p:notesMasterIdLst>
    <p:notesMasterId r:id="rId105"/>
  </p:notesMasterIdLst>
  <p:sldIdLst>
    <p:sldId id="262" r:id="rId4"/>
    <p:sldId id="714" r:id="rId5"/>
    <p:sldId id="1091" r:id="rId6"/>
    <p:sldId id="1149" r:id="rId7"/>
    <p:sldId id="1150" r:id="rId8"/>
    <p:sldId id="1152" r:id="rId9"/>
    <p:sldId id="1164" r:id="rId10"/>
    <p:sldId id="1297" r:id="rId11"/>
    <p:sldId id="1108" r:id="rId12"/>
    <p:sldId id="1109" r:id="rId13"/>
    <p:sldId id="1110" r:id="rId14"/>
    <p:sldId id="1115" r:id="rId15"/>
    <p:sldId id="1129" r:id="rId16"/>
    <p:sldId id="1130" r:id="rId17"/>
    <p:sldId id="1131" r:id="rId18"/>
    <p:sldId id="1296" r:id="rId19"/>
    <p:sldId id="1273" r:id="rId20"/>
    <p:sldId id="1274" r:id="rId21"/>
    <p:sldId id="1275" r:id="rId22"/>
    <p:sldId id="1211" r:id="rId23"/>
    <p:sldId id="999" r:id="rId24"/>
    <p:sldId id="1000" r:id="rId25"/>
    <p:sldId id="1001" r:id="rId26"/>
    <p:sldId id="926" r:id="rId27"/>
    <p:sldId id="927" r:id="rId28"/>
    <p:sldId id="928" r:id="rId29"/>
    <p:sldId id="929" r:id="rId30"/>
    <p:sldId id="930" r:id="rId31"/>
    <p:sldId id="931" r:id="rId32"/>
    <p:sldId id="932" r:id="rId33"/>
    <p:sldId id="933" r:id="rId34"/>
    <p:sldId id="934" r:id="rId35"/>
    <p:sldId id="940" r:id="rId36"/>
    <p:sldId id="941" r:id="rId37"/>
    <p:sldId id="942" r:id="rId38"/>
    <p:sldId id="943" r:id="rId39"/>
    <p:sldId id="944" r:id="rId40"/>
    <p:sldId id="945" r:id="rId41"/>
    <p:sldId id="946" r:id="rId42"/>
    <p:sldId id="947" r:id="rId43"/>
    <p:sldId id="948" r:id="rId44"/>
    <p:sldId id="949" r:id="rId45"/>
    <p:sldId id="950" r:id="rId46"/>
    <p:sldId id="951" r:id="rId47"/>
    <p:sldId id="952" r:id="rId48"/>
    <p:sldId id="953" r:id="rId49"/>
    <p:sldId id="954" r:id="rId50"/>
    <p:sldId id="955" r:id="rId51"/>
    <p:sldId id="956" r:id="rId52"/>
    <p:sldId id="957" r:id="rId53"/>
    <p:sldId id="958" r:id="rId54"/>
    <p:sldId id="959" r:id="rId55"/>
    <p:sldId id="960" r:id="rId56"/>
    <p:sldId id="961" r:id="rId57"/>
    <p:sldId id="962" r:id="rId58"/>
    <p:sldId id="963" r:id="rId59"/>
    <p:sldId id="964" r:id="rId60"/>
    <p:sldId id="965" r:id="rId61"/>
    <p:sldId id="966" r:id="rId62"/>
    <p:sldId id="967" r:id="rId63"/>
    <p:sldId id="968" r:id="rId64"/>
    <p:sldId id="969" r:id="rId65"/>
    <p:sldId id="970" r:id="rId66"/>
    <p:sldId id="971" r:id="rId67"/>
    <p:sldId id="1003" r:id="rId68"/>
    <p:sldId id="1004" r:id="rId69"/>
    <p:sldId id="1005" r:id="rId70"/>
    <p:sldId id="1006" r:id="rId71"/>
    <p:sldId id="1007" r:id="rId72"/>
    <p:sldId id="1008" r:id="rId73"/>
    <p:sldId id="1009" r:id="rId74"/>
    <p:sldId id="1010" r:id="rId75"/>
    <p:sldId id="1011" r:id="rId76"/>
    <p:sldId id="1002" r:id="rId77"/>
    <p:sldId id="1143" r:id="rId78"/>
    <p:sldId id="1282" r:id="rId79"/>
    <p:sldId id="1284" r:id="rId80"/>
    <p:sldId id="840" r:id="rId81"/>
    <p:sldId id="1157" r:id="rId82"/>
    <p:sldId id="842" r:id="rId83"/>
    <p:sldId id="1286" r:id="rId84"/>
    <p:sldId id="1287" r:id="rId85"/>
    <p:sldId id="1288" r:id="rId86"/>
    <p:sldId id="1289" r:id="rId87"/>
    <p:sldId id="1290" r:id="rId88"/>
    <p:sldId id="1291" r:id="rId89"/>
    <p:sldId id="1292" r:id="rId90"/>
    <p:sldId id="1293" r:id="rId91"/>
    <p:sldId id="1151" r:id="rId92"/>
    <p:sldId id="1294" r:id="rId93"/>
    <p:sldId id="1154" r:id="rId94"/>
    <p:sldId id="1155" r:id="rId95"/>
    <p:sldId id="1156" r:id="rId96"/>
    <p:sldId id="1158" r:id="rId97"/>
    <p:sldId id="1159" r:id="rId98"/>
    <p:sldId id="1160" r:id="rId99"/>
    <p:sldId id="1299" r:id="rId100"/>
    <p:sldId id="1161" r:id="rId101"/>
    <p:sldId id="1298" r:id="rId102"/>
    <p:sldId id="1162" r:id="rId103"/>
    <p:sldId id="1163" r:id="rId10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C00FF"/>
    <a:srgbClr val="00FFFF"/>
    <a:srgbClr val="0000FF"/>
    <a:srgbClr val="FFEB00"/>
    <a:srgbClr val="A700D5"/>
    <a:srgbClr val="D1CC00"/>
    <a:srgbClr val="2DC8FF"/>
    <a:srgbClr val="D00000"/>
    <a:srgbClr val="B4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907" autoAdjust="0"/>
  </p:normalViewPr>
  <p:slideViewPr>
    <p:cSldViewPr>
      <p:cViewPr varScale="1">
        <p:scale>
          <a:sx n="71" d="100"/>
          <a:sy n="71" d="100"/>
        </p:scale>
        <p:origin x="10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viewProps" Target="view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theme" Target="theme/theme1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ableStyles" Target="tableStyle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99623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6800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05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053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944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3035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4170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581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156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1787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877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272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5752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3802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8739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7623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0673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1298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5267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57002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9877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106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424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4304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30957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53228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27944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89682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2373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57924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845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52405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070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74371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78652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00085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40885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9012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36026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2906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46894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76305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9287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570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ABF03-309D-4FC3-AADB-113BEEA3F5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45041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50661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64916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15211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68888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41993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23426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04263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66743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14866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663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7C1D1D-591E-4445-B475-B3FEFF602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25290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49123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25261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37254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24690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30822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09632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333370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40554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0004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5742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C3557-D25E-47FB-9F02-19F33A2308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73370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87665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339713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544677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2887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667747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66821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E3675-66D7-4A49-AA1A-9798B47129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58797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E3675-66D7-4A49-AA1A-9798B47129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131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DD1124-D916-4F6B-AF45-662D40CE42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0276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92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C3557-D25E-47FB-9F02-19F33A2308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402895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4091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44831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60154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98699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5515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80962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3138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61849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7308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296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72010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71560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60098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15051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79497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62190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5422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48914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37691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63465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7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7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3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9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35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6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4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9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69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03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51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95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37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76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80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99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1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63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51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3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5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0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711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Separation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Natural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Sampling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(Will Study in Detail Later)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19200" y="2133600"/>
            <a:ext cx="21336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4760905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   (vs.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(graphics from http://onlinestatbook.com/2/transformations/box-cox.html)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b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1551274"/>
            <a:ext cx="5575300" cy="49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414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Another useful family:  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Shifted Log Transformations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parameter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δ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↦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(Will use more below)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44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Lesson Again: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5943600"/>
            <a:ext cx="358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III. Confirmatory Analysis</a:t>
            </a:r>
          </a:p>
        </p:txBody>
      </p:sp>
    </p:spTree>
    <p:extLst>
      <p:ext uri="{BB962C8B-B14F-4D97-AF65-F5344CB8AC3E}">
        <p14:creationId xmlns:p14="http://schemas.microsoft.com/office/powerpoint/2010/main" val="288833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Approach: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PRO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ject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the data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(reduces to 1 dim)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PERM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ute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(class labels, to assess significance,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with recomputed direction)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8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895600" y="2133600"/>
            <a:ext cx="4343400" cy="22098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9668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Take Proportion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Larger as P-Value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7886700" y="2324101"/>
            <a:ext cx="533400" cy="15240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528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Significant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4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Example 1:  Autism Data 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6DC7B52-1F11-4D75-A162-B0D964642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64" y="1920649"/>
            <a:ext cx="6583136" cy="49373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0EA638-D1FA-49C4-B532-BD3EC0B81D64}"/>
              </a:ext>
            </a:extLst>
          </p:cNvPr>
          <p:cNvGrpSpPr/>
          <p:nvPr/>
        </p:nvGrpSpPr>
        <p:grpSpPr>
          <a:xfrm>
            <a:off x="228600" y="2514600"/>
            <a:ext cx="6400800" cy="830997"/>
            <a:chOff x="228600" y="2514600"/>
            <a:chExt cx="6400800" cy="8309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BFC817-5924-4C4F-8B48-1B26A80092D8}"/>
                </a:ext>
              </a:extLst>
            </p:cNvPr>
            <p:cNvSpPr txBox="1"/>
            <p:nvPr/>
          </p:nvSpPr>
          <p:spPr>
            <a:xfrm>
              <a:off x="228600" y="2514600"/>
              <a:ext cx="25298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Actually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Strongly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Stat’ly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Significant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9B7D34E-2C6B-484D-83C8-725EBB272515}"/>
                </a:ext>
              </a:extLst>
            </p:cNvPr>
            <p:cNvCxnSpPr>
              <a:stCxn id="5" idx="3"/>
            </p:cNvCxnSpPr>
            <p:nvPr/>
          </p:nvCxnSpPr>
          <p:spPr>
            <a:xfrm flipV="1">
              <a:off x="2758460" y="2743200"/>
              <a:ext cx="3870940" cy="18689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9F8E35-B04E-4382-94F3-CAEB35AF8991}"/>
              </a:ext>
            </a:extLst>
          </p:cNvPr>
          <p:cNvGrpSpPr/>
          <p:nvPr/>
        </p:nvGrpSpPr>
        <p:grpSpPr>
          <a:xfrm>
            <a:off x="228600" y="4572000"/>
            <a:ext cx="6477000" cy="830997"/>
            <a:chOff x="228600" y="4572000"/>
            <a:chExt cx="6477000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0A70CC-9621-4DF9-900E-7BC6F1519611}"/>
                </a:ext>
              </a:extLst>
            </p:cNvPr>
            <p:cNvSpPr txBox="1"/>
            <p:nvPr/>
          </p:nvSpPr>
          <p:spPr>
            <a:xfrm>
              <a:off x="228600" y="4572000"/>
              <a:ext cx="25298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 Quite</a:t>
              </a:r>
              <a:endPara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Stat’ly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Significant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29D00A7-DFA8-4A07-B7C1-5FD68B9F0180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2758460" y="4953000"/>
              <a:ext cx="3947140" cy="3449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C3B2DC7-7D56-4251-B9B2-92EABBAB6C8C}"/>
              </a:ext>
            </a:extLst>
          </p:cNvPr>
          <p:cNvSpPr txBox="1"/>
          <p:nvPr/>
        </p:nvSpPr>
        <p:spPr>
          <a:xfrm>
            <a:off x="872561" y="5983069"/>
            <a:ext cx="728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 Impression Can Be Slippery</a:t>
            </a:r>
          </a:p>
        </p:txBody>
      </p:sp>
    </p:spTree>
    <p:extLst>
      <p:ext uri="{BB962C8B-B14F-4D97-AF65-F5344CB8AC3E}">
        <p14:creationId xmlns:p14="http://schemas.microsoft.com/office/powerpoint/2010/main" val="185809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Ideas: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For Each Variable  (i.e. Trait)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Study 1-d Distributions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Simultaneous Views: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Jitter Plots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Smooth Histograms (Kernel Density Est’s)</a:t>
            </a:r>
          </a:p>
        </p:txBody>
      </p:sp>
    </p:spTree>
    <p:extLst>
      <p:ext uri="{BB962C8B-B14F-4D97-AF65-F5344CB8AC3E}">
        <p14:creationId xmlns:p14="http://schemas.microsoft.com/office/powerpoint/2010/main" val="374703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View: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4 x 4 Grid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Since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Comfortable Number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Lose Detail for More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&gt;16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Choose </a:t>
                </a:r>
                <a:r>
                  <a:rPr lang="en-US" altLang="ko-KR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Representative Subset</a:t>
                </a:r>
              </a:p>
              <a:p>
                <a:pPr marL="457200" lvl="1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(Since often too many to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look at all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F99AE72-023D-441E-84BF-6C94DEFEB628}"/>
              </a:ext>
            </a:extLst>
          </p:cNvPr>
          <p:cNvSpPr txBox="1"/>
          <p:nvPr/>
        </p:nvSpPr>
        <p:spPr>
          <a:xfrm>
            <a:off x="6781800" y="1002268"/>
            <a:ext cx="1752600" cy="369332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5.1</a:t>
            </a:r>
          </a:p>
        </p:txBody>
      </p:sp>
    </p:spTree>
    <p:extLst>
      <p:ext uri="{BB962C8B-B14F-4D97-AF65-F5344CB8AC3E}">
        <p14:creationId xmlns:p14="http://schemas.microsoft.com/office/powerpoint/2010/main" val="205021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Representative Subset of Variables: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Sort Variables on a Data Summary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Mean, S.D., Skewness, Median, …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Usually Take Nearly Equally Spaced Grid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Sometimes Specify Variables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E.g. All Largest (or Smallest) Summaries</a:t>
            </a:r>
          </a:p>
        </p:txBody>
      </p:sp>
    </p:spTree>
    <p:extLst>
      <p:ext uri="{BB962C8B-B14F-4D97-AF65-F5344CB8AC3E}">
        <p14:creationId xmlns:p14="http://schemas.microsoft.com/office/powerpoint/2010/main" val="63615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5.1.2, 5.2, 5.3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5.3, 6.1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Variables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2819400"/>
            <a:ext cx="3200400" cy="3642682"/>
            <a:chOff x="381000" y="2819400"/>
            <a:chExt cx="3200400" cy="3642682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4399979"/>
              <a:ext cx="2052165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Summary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Plot with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Equal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Spacing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433165" y="2819400"/>
              <a:ext cx="1148235" cy="236740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9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Spanish Male Mortality Data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Value of Log Transform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Focus on </a:t>
            </a:r>
            <a:r>
              <a:rPr lang="en-US" altLang="ko-KR" u="sng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Marginals</a:t>
            </a:r>
            <a:endParaRPr lang="en-US" altLang="ko-KR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93" t="74241" r="23535" b="1517"/>
          <a:stretch/>
        </p:blipFill>
        <p:spPr>
          <a:xfrm>
            <a:off x="533400" y="3276600"/>
            <a:ext cx="8058150" cy="35814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2457" y="2743200"/>
            <a:ext cx="2599943" cy="3429000"/>
            <a:chOff x="1362457" y="2743200"/>
            <a:chExt cx="2599943" cy="3429000"/>
          </a:xfrm>
        </p:grpSpPr>
        <p:sp>
          <p:nvSpPr>
            <p:cNvPr id="2" name="TextBox 1"/>
            <p:cNvSpPr txBox="1"/>
            <p:nvPr/>
          </p:nvSpPr>
          <p:spPr>
            <a:xfrm>
              <a:off x="1362457" y="2743200"/>
              <a:ext cx="2599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E. g. Just These Values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276600" y="3733800"/>
              <a:ext cx="110836" cy="24384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95600" y="3112532"/>
              <a:ext cx="381000" cy="62126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773867" y="2743200"/>
            <a:ext cx="1693733" cy="3429000"/>
            <a:chOff x="5773867" y="2743200"/>
            <a:chExt cx="1693733" cy="3429000"/>
          </a:xfrm>
        </p:grpSpPr>
        <p:sp>
          <p:nvSpPr>
            <p:cNvPr id="7" name="TextBox 6"/>
            <p:cNvSpPr txBox="1"/>
            <p:nvPr/>
          </p:nvSpPr>
          <p:spPr>
            <a:xfrm>
              <a:off x="5773867" y="2743200"/>
              <a:ext cx="1693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 Just These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85164" y="3733800"/>
              <a:ext cx="110836" cy="24384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6096000" y="3112532"/>
              <a:ext cx="838200" cy="63293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8AE0B41-3539-486B-A957-1DC01126FBDD}"/>
              </a:ext>
            </a:extLst>
          </p:cNvPr>
          <p:cNvSpPr txBox="1"/>
          <p:nvPr/>
        </p:nvSpPr>
        <p:spPr>
          <a:xfrm>
            <a:off x="6781800" y="1002268"/>
            <a:ext cx="180975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5.1.1</a:t>
            </a:r>
          </a:p>
        </p:txBody>
      </p:sp>
    </p:spTree>
    <p:extLst>
      <p:ext uri="{BB962C8B-B14F-4D97-AF65-F5344CB8AC3E}">
        <p14:creationId xmlns:p14="http://schemas.microsoft.com/office/powerpoint/2010/main" val="21338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922" t="39394" r="22549" b="3788"/>
          <a:stretch/>
        </p:blipFill>
        <p:spPr>
          <a:xfrm>
            <a:off x="3810000" y="1524000"/>
            <a:ext cx="5334000" cy="53340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Spanish Male Mortality Data  (Raw)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Many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Skewed</a:t>
            </a:r>
          </a:p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Poor “Use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Range”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5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Spanish Male Mortality Data   (log</a:t>
            </a:r>
            <a:r>
              <a:rPr lang="en-US" altLang="ko-KR" baseline="-25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scale)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Less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Skewness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Focus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(Important)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Bimodality</a:t>
            </a:r>
          </a:p>
          <a:p>
            <a:pPr marL="0" indent="0" eaLnBrk="1" hangingPunct="1">
              <a:buNone/>
            </a:pPr>
            <a:endParaRPr lang="en-US" sz="1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“Use of Range”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38637" r="23529" b="3789"/>
          <a:stretch/>
        </p:blipFill>
        <p:spPr>
          <a:xfrm>
            <a:off x="4038600" y="1542788"/>
            <a:ext cx="5105400" cy="53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8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Data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262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Chemical Compounds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Chemical “Descriptors”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Discrete Response: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3333FF"/>
                    </a:solidFill>
                    <a:latin typeface="Tahoma"/>
                  </a:rPr>
                  <a:t>0 – blue 0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  </a:t>
                </a:r>
                <a:r>
                  <a:rPr lang="en-US" altLang="en-US" dirty="0">
                    <a:solidFill>
                      <a:srgbClr val="FF0000"/>
                    </a:solidFill>
                    <a:latin typeface="Tahoma"/>
                  </a:rPr>
                  <a:t> 1 – red +</a:t>
                </a: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r>
                  <a:rPr lang="en-US" altLang="ko-KR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872041" y="5257800"/>
            <a:ext cx="5205159" cy="1524000"/>
            <a:chOff x="2872041" y="5257800"/>
            <a:chExt cx="5205159" cy="1524000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2578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872041" y="6172200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(Thanks to Alex Tropsha Lab)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B738CE7-643C-4BB6-807D-C15914973738}"/>
              </a:ext>
            </a:extLst>
          </p:cNvPr>
          <p:cNvSpPr txBox="1"/>
          <p:nvPr/>
        </p:nvSpPr>
        <p:spPr>
          <a:xfrm>
            <a:off x="4800600" y="926068"/>
            <a:ext cx="180975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5.1.2</a:t>
            </a:r>
          </a:p>
        </p:txBody>
      </p:sp>
    </p:spTree>
    <p:extLst>
      <p:ext uri="{BB962C8B-B14F-4D97-AF65-F5344CB8AC3E}">
        <p14:creationId xmlns:p14="http://schemas.microsoft.com/office/powerpoint/2010/main" val="18927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PCA Scatterplot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Good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8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Few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Crazy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They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PCA???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143000" y="2590800"/>
            <a:ext cx="28956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339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Many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No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Variation???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3505200"/>
            <a:ext cx="2819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0434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Suspicious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Value ???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524000" y="2667000"/>
            <a:ext cx="3429000" cy="173297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10230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Sub-Densities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Highlight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Differences</a:t>
            </a: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187003" y="3124201"/>
            <a:ext cx="3832797" cy="289559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9745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Please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Email  (</a:t>
            </a:r>
            <a:r>
              <a:rPr lang="en-US" dirty="0" err="1"/>
              <a:t>Onyen</a:t>
            </a:r>
            <a:r>
              <a:rPr lang="en-US" dirty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Are You </a:t>
            </a:r>
            <a:r>
              <a:rPr lang="en-US" dirty="0" err="1"/>
              <a:t>ENRolled</a:t>
            </a:r>
            <a:r>
              <a:rPr lang="en-US" dirty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Dept. &amp; Advisor (Lab?)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Tentative Title    (“????”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When:</a:t>
            </a:r>
          </a:p>
          <a:p>
            <a:pPr marL="457200" lvl="1" indent="0" algn="ctr" eaLnBrk="1" hangingPunct="1">
              <a:buNone/>
            </a:pPr>
            <a:r>
              <a:rPr lang="en-US" dirty="0"/>
              <a:t>Next Week, Early, Oct., Nov., Late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C230E-0B57-41C7-ADCC-FB1C32657B9D}"/>
              </a:ext>
            </a:extLst>
          </p:cNvPr>
          <p:cNvSpPr txBox="1"/>
          <p:nvPr/>
        </p:nvSpPr>
        <p:spPr>
          <a:xfrm>
            <a:off x="6288731" y="1066800"/>
            <a:ext cx="28552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FFFF"/>
                </a:solidFill>
              </a:rPr>
              <a:t>Online Participants:</a:t>
            </a:r>
          </a:p>
          <a:p>
            <a:pPr algn="ctr"/>
            <a:r>
              <a:rPr lang="en-US" sz="2400" dirty="0">
                <a:solidFill>
                  <a:srgbClr val="00FFFF"/>
                </a:solidFill>
              </a:rPr>
              <a:t>Please Send </a:t>
            </a:r>
          </a:p>
          <a:p>
            <a:pPr algn="ctr"/>
            <a:r>
              <a:rPr lang="en-US" sz="2400" dirty="0">
                <a:solidFill>
                  <a:srgbClr val="00FFFF"/>
                </a:solidFill>
              </a:rPr>
              <a:t>An Email.  </a:t>
            </a:r>
          </a:p>
          <a:p>
            <a:pPr algn="ctr"/>
            <a:r>
              <a:rPr lang="en-US" sz="2400" dirty="0">
                <a:solidFill>
                  <a:srgbClr val="00FFFF"/>
                </a:solidFill>
              </a:rPr>
              <a:t>Including Auditors</a:t>
            </a:r>
          </a:p>
        </p:txBody>
      </p:sp>
    </p:spTree>
    <p:extLst>
      <p:ext uri="{BB962C8B-B14F-4D97-AF65-F5344CB8AC3E}">
        <p14:creationId xmlns:p14="http://schemas.microsoft.com/office/powerpoint/2010/main" val="71265441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Variable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Trait)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752600" y="3352800"/>
            <a:ext cx="5562600" cy="2438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338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Standard Deviation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Large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Number of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0-Variation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(No Useful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 Info…)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438400" y="2362200"/>
            <a:ext cx="10668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22790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Values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Note:    Sometimes Such Values Are Used To Code Missing Values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(And Nobody Remembers to Say So)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(Not Too Bad Until Big Values Added In)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6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Values, Via Mean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Look at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i="1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Mean Values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(All Dashed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Bars On Left)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62000" y="2895600"/>
            <a:ext cx="2362200" cy="2819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6104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Values, Via Mean,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6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Are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All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-999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514600" y="3505200"/>
            <a:ext cx="3581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1267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Values, Via Mean,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6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Are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All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-999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Other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Some -999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90800" y="4953000"/>
            <a:ext cx="18288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90800" y="5791200"/>
            <a:ext cx="4419600" cy="76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1166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Focus on -999 Values, Using Minimum,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Equally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Not Too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Such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81200" y="2895600"/>
            <a:ext cx="1143000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6172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Focus More on -999 Values, Using Minimum,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 15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(Again All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Dashed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Bars On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Left)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05000" y="2895600"/>
            <a:ext cx="1219200" cy="2895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2597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Out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Variables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1315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Had 0 Variance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16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Had some –999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So </a:t>
                </a:r>
                <a:r>
                  <a:rPr lang="en-US" altLang="en-US" u="sng" dirty="0">
                    <a:solidFill>
                      <a:srgbClr val="000000"/>
                    </a:solidFill>
                    <a:latin typeface="Tahoma"/>
                  </a:rPr>
                  <a:t>Deleted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All Of The Above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Remaining Data Set Had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1164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Full Data PCA from Above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(Include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To Show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Contrast)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53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  E.g.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NCI = National Cancer Institute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60 Cell Lines (cancer treatment targets)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Different Cancer Types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Measured “Gene Expression”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 “Gene Activity”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Several Thousand Genes (Simultaneously)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Objects = Vectors of Gene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Exp’n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Lots of Preprocessing (study later)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121920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 from: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Liu et al (2009)</a:t>
            </a:r>
          </a:p>
        </p:txBody>
      </p:sp>
    </p:spTree>
    <p:extLst>
      <p:ext uri="{BB962C8B-B14F-4D97-AF65-F5344CB8AC3E}">
        <p14:creationId xmlns:p14="http://schemas.microsoft.com/office/powerpoint/2010/main" val="3281789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After Variable Deletion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Looks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Similar!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172200" y="2286000"/>
            <a:ext cx="4572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9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After Variable Deletion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Makes Sense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For 0-Var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7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After Variable Deletion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-999s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 Impact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Since Others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Much Bigger!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981200" y="5105400"/>
            <a:ext cx="2057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4379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After Variable Deletion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Means, Equally 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Still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Massive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 Types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057400" y="2971800"/>
            <a:ext cx="25908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057400" y="3810000"/>
            <a:ext cx="2819400" cy="1447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057400" y="5029200"/>
            <a:ext cx="5181600" cy="228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5487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After Variable Deletion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Means, Equally 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Still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 Few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That Are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 Big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057400" y="2895600"/>
            <a:ext cx="2057400" cy="1752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981200" y="5715000"/>
            <a:ext cx="5181600" cy="76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6578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Equally Spaced To Study 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Very Wide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Range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Standardization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May Be Useful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676400" y="2667000"/>
            <a:ext cx="2895600" cy="762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676400" y="3429000"/>
            <a:ext cx="54864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8477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Equally Spaced To Study 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Now See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Some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Very Small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How Many?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438400" y="2667000"/>
            <a:ext cx="2514600" cy="1981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77095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Several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Very Small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Some 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Skewed???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8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On Skewness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Wide Range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(Consider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Transform-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ation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)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0-1s 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Prominent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5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 -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Sort On Kurtosis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Again Very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Wide Range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Again 0-1s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Are Major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Players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			So Focus on 0-1 Variables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691" b="-1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3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6106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Aspect:     8 Cancer Types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Renal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Non Small Cell Lung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Nervous System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Leukemia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Breast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(Skin)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32467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On Number Unique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Binary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1752600" y="3505201"/>
            <a:ext cx="1562100" cy="60959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eft Brace 7"/>
          <p:cNvSpPr/>
          <p:nvPr/>
        </p:nvSpPr>
        <p:spPr bwMode="auto">
          <a:xfrm rot="16200000">
            <a:off x="3162300" y="3162301"/>
            <a:ext cx="304799" cy="3810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4590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On Number Unique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Binary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Few Truly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Continuous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0" y="5257800"/>
            <a:ext cx="4876800" cy="457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69378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Sort On Number of Most Frequent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Have a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Common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(Often 0)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1981200" y="3505201"/>
            <a:ext cx="1943101" cy="167639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Left Brace 9"/>
          <p:cNvSpPr/>
          <p:nvPr/>
        </p:nvSpPr>
        <p:spPr bwMode="auto">
          <a:xfrm rot="16200000">
            <a:off x="3771901" y="3162301"/>
            <a:ext cx="304799" cy="3810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646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364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Binary Variables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Consider Those Only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Do PCA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Try Variable Screening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1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0" y="2895600"/>
            <a:ext cx="213360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5899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048000"/>
            <a:ext cx="3810000" cy="990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96584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124200"/>
            <a:ext cx="1524000" cy="2133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44033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Can See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“Activity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Cliffs”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ahoma"/>
              </a:rPr>
              <a:t>Maggiora</a:t>
            </a:r>
            <a:r>
              <a:rPr lang="en-US" altLang="en-US" sz="2400" dirty="0">
                <a:solidFill>
                  <a:srgbClr val="000000"/>
                </a:solidFill>
                <a:latin typeface="Tahoma"/>
              </a:rPr>
              <a:t> (2006)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2971800"/>
            <a:ext cx="38100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0888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Binary Variables, Mean Sort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Are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Mostly 0s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 flipH="1">
            <a:off x="1143000" y="3505200"/>
            <a:ext cx="2324100" cy="9906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Left Brace 9"/>
          <p:cNvSpPr/>
          <p:nvPr/>
        </p:nvSpPr>
        <p:spPr bwMode="auto">
          <a:xfrm rot="16200000">
            <a:off x="3314700" y="3009900"/>
            <a:ext cx="304799" cy="6858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9438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</a:rPr>
              <a:t>Common Practice:</a:t>
            </a: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</a:rPr>
              <a:t>Delete “Mostly 0” Variables (little information)</a:t>
            </a:r>
          </a:p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</a:rPr>
              <a:t>More Careful Look, </a:t>
            </a:r>
            <a:r>
              <a:rPr lang="en-US" altLang="ko-KR" dirty="0" err="1">
                <a:solidFill>
                  <a:srgbClr val="000000"/>
                </a:solidFill>
                <a:latin typeface="Tahoma"/>
              </a:rPr>
              <a:t>Borysov</a:t>
            </a:r>
            <a:r>
              <a:rPr lang="en-US" altLang="ko-KR" dirty="0">
                <a:solidFill>
                  <a:srgbClr val="000000"/>
                </a:solidFill>
                <a:latin typeface="Tahoma"/>
              </a:rPr>
              <a:t> et al (2016)</a:t>
            </a:r>
          </a:p>
          <a:p>
            <a:pPr marL="457200" lvl="0" indent="-457200" algn="ctr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</a:rPr>
              <a:t> These </a:t>
            </a:r>
            <a:r>
              <a:rPr lang="en-US" altLang="ko-KR" u="sng" dirty="0">
                <a:solidFill>
                  <a:srgbClr val="000000"/>
                </a:solidFill>
                <a:latin typeface="Tahoma"/>
              </a:rPr>
              <a:t>Can</a:t>
            </a:r>
            <a:r>
              <a:rPr lang="en-US" altLang="ko-KR" dirty="0">
                <a:solidFill>
                  <a:srgbClr val="000000"/>
                </a:solidFill>
                <a:latin typeface="Tahoma"/>
              </a:rPr>
              <a:t> Contain Useful Info</a:t>
            </a:r>
          </a:p>
          <a:p>
            <a:pPr marL="457200" lvl="0" indent="-457200" algn="ctr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</a:rPr>
              <a:t>(Especially When So Many)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362200"/>
            <a:ext cx="4648200" cy="766465"/>
            <a:chOff x="3048000" y="2362200"/>
            <a:chExt cx="4648200" cy="766465"/>
          </a:xfrm>
        </p:grpSpPr>
        <p:sp>
          <p:nvSpPr>
            <p:cNvPr id="2" name="TextBox 1"/>
            <p:cNvSpPr txBox="1"/>
            <p:nvPr/>
          </p:nvSpPr>
          <p:spPr>
            <a:xfrm>
              <a:off x="3650669" y="2667000"/>
              <a:ext cx="4045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 Clear What This Means!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3048000" y="2362200"/>
              <a:ext cx="685800" cy="381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04800" y="4800600"/>
            <a:ext cx="3354316" cy="1600200"/>
            <a:chOff x="3650669" y="1528465"/>
            <a:chExt cx="3354316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50669" y="2667000"/>
                  <a:ext cx="33543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Defined as “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≥95% 0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s”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669" y="2667000"/>
                  <a:ext cx="3354316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727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V="1">
              <a:off x="5181600" y="1528465"/>
              <a:ext cx="602669" cy="113853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54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6769540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800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Non-Binary Variables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Now Focus on Those Only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altLang="en-US" i="1" dirty="0">
                    <a:solidFill>
                      <a:srgbClr val="000000"/>
                    </a:solidFill>
                    <a:latin typeface="Tahoma"/>
                  </a:rPr>
                  <a:t>Standardize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Variables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(Subtract Mean, Divide By SD) 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819400" y="4114800"/>
            <a:ext cx="6324600" cy="1905000"/>
            <a:chOff x="2819400" y="4114800"/>
            <a:chExt cx="6324600" cy="1905000"/>
          </a:xfrm>
        </p:grpSpPr>
        <p:sp>
          <p:nvSpPr>
            <p:cNvPr id="2" name="TextBox 1"/>
            <p:cNvSpPr txBox="1"/>
            <p:nvPr/>
          </p:nvSpPr>
          <p:spPr>
            <a:xfrm>
              <a:off x="5510826" y="5188803"/>
              <a:ext cx="36331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 Approach to Wildly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Different Variable Scaling</a:t>
              </a:r>
            </a:p>
          </p:txBody>
        </p:sp>
        <p:cxnSp>
          <p:nvCxnSpPr>
            <p:cNvPr id="5" name="Straight Arrow Connector 4"/>
            <p:cNvCxnSpPr>
              <a:stCxn id="2" idx="1"/>
            </p:cNvCxnSpPr>
            <p:nvPr/>
          </p:nvCxnSpPr>
          <p:spPr>
            <a:xfrm flipH="1" flipV="1">
              <a:off x="2819400" y="4114800"/>
              <a:ext cx="2691426" cy="148950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55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62200" y="2667000"/>
            <a:ext cx="23622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74458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Suggests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Subtypes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048000"/>
            <a:ext cx="38862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52699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Suggests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Subtypes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Only?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62200" y="4114800"/>
            <a:ext cx="3505200" cy="241820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58816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Again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Suggestion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Of “Activity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    Cliffs”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sz="2400" dirty="0" err="1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Maggiora</a:t>
            </a:r>
            <a:r>
              <a:rPr lang="en-US" altLang="ko-KR" sz="2400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 (2006)</a:t>
            </a:r>
            <a:endParaRPr lang="en-US" altLang="ko-KR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424363" y="2971800"/>
            <a:ext cx="2185737" cy="1676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23716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 – DWD &amp; Ortho PCs Scatterplot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Dominated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 Large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6410" y="1371600"/>
            <a:ext cx="5584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 Do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Confimatory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7379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 Data – DWD &amp; Ortho PCs Scatterplot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6762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Standard’d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Non-Binary Data – DWD &amp; OPCA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Useful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21778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Raw Data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10.4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Reasonable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5486400"/>
            <a:ext cx="6324600" cy="830997"/>
            <a:chOff x="228600" y="5486400"/>
            <a:chExt cx="6324600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5486400"/>
              <a:ext cx="1999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Strange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Permutations</a:t>
              </a:r>
            </a:p>
          </p:txBody>
        </p:sp>
        <p:cxnSp>
          <p:nvCxnSpPr>
            <p:cNvPr id="4" name="Straight Arrow Connector 3"/>
            <p:cNvCxnSpPr>
              <a:stCxn id="2" idx="3"/>
            </p:cNvCxnSpPr>
            <p:nvPr/>
          </p:nvCxnSpPr>
          <p:spPr>
            <a:xfrm flipV="1">
              <a:off x="2227865" y="5486400"/>
              <a:ext cx="1277335" cy="41549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" idx="3"/>
            </p:cNvCxnSpPr>
            <p:nvPr/>
          </p:nvCxnSpPr>
          <p:spPr>
            <a:xfrm flipV="1">
              <a:off x="2227865" y="5486400"/>
              <a:ext cx="4325335" cy="41549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30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Delete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  &amp;  -999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11.6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Slightly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 Visual Diff.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Yet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Finds Some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2971800"/>
            <a:ext cx="4255739" cy="1440597"/>
            <a:chOff x="1981200" y="2971800"/>
            <a:chExt cx="4255739" cy="1440597"/>
          </a:xfrm>
        </p:grpSpPr>
        <p:sp>
          <p:nvSpPr>
            <p:cNvPr id="2" name="TextBox 1"/>
            <p:cNvSpPr txBox="1"/>
            <p:nvPr/>
          </p:nvSpPr>
          <p:spPr>
            <a:xfrm>
              <a:off x="2819400" y="3581400"/>
              <a:ext cx="34175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 Is Difference Within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Simulation Variation???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1981200" y="2971800"/>
              <a:ext cx="914400" cy="762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595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(focus on biology)</a:t>
            </a:r>
          </a:p>
        </p:txBody>
      </p:sp>
      <p:pic>
        <p:nvPicPr>
          <p:cNvPr id="260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2671406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 Variables Only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14.6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More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Than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Raw Data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2293203"/>
            <a:ext cx="6553200" cy="2812197"/>
            <a:chOff x="228600" y="5874603"/>
            <a:chExt cx="6553200" cy="2812197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5874603"/>
              <a:ext cx="1999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Much Nicer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Permutations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227865" y="6248400"/>
              <a:ext cx="1429735" cy="2438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227865" y="6248400"/>
              <a:ext cx="4553935" cy="2438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83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Non-Binary – Standardized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17.3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Reflects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More Info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 Data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0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Non-Binary – Shifted Log Transforms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17.9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Slightly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0" y="457200"/>
            <a:ext cx="1640193" cy="1143000"/>
            <a:chOff x="228600" y="5874603"/>
            <a:chExt cx="1640193" cy="1143000"/>
          </a:xfrm>
        </p:grpSpPr>
        <p:sp>
          <p:nvSpPr>
            <p:cNvPr id="6" name="TextBox 5"/>
            <p:cNvSpPr txBox="1"/>
            <p:nvPr/>
          </p:nvSpPr>
          <p:spPr>
            <a:xfrm>
              <a:off x="228600" y="5874603"/>
              <a:ext cx="16401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Introduced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Very Soon</a:t>
              </a: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H="1">
              <a:off x="228600" y="6705600"/>
              <a:ext cx="820097" cy="31200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40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4" t="18216" r="3661" b="12130"/>
          <a:stretch/>
        </p:blipFill>
        <p:spPr>
          <a:xfrm>
            <a:off x="-22196" y="1524000"/>
            <a:ext cx="9166195" cy="53340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OODA Software</a:t>
            </a:r>
          </a:p>
        </p:txBody>
      </p:sp>
      <p:sp>
        <p:nvSpPr>
          <p:cNvPr id="2" name="Oval 1"/>
          <p:cNvSpPr/>
          <p:nvPr/>
        </p:nvSpPr>
        <p:spPr>
          <a:xfrm>
            <a:off x="1219200" y="3505200"/>
            <a:ext cx="7467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>
            <a:off x="2895600" y="1295400"/>
            <a:ext cx="2057400" cy="2209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9544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MargDistPlotSM.m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15636339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828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451762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Strongly Feels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Scaling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Each Variable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Consequence: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May want to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each variable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(i.e. subtract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divide by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Also called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Whitening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Equivalent Approach: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 PCA on Correlation Matrix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Correlation PCA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 b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20" name="Rectangle 33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535E23-9257-40A4-864D-5A41132C8ED4}"/>
              </a:ext>
            </a:extLst>
          </p:cNvPr>
          <p:cNvGrpSpPr/>
          <p:nvPr/>
        </p:nvGrpSpPr>
        <p:grpSpPr>
          <a:xfrm>
            <a:off x="4723682" y="4350603"/>
            <a:ext cx="2667718" cy="1288197"/>
            <a:chOff x="4723682" y="4350603"/>
            <a:chExt cx="2667718" cy="12881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B319B7-E0F0-48C9-A7CD-C0DA49941CEC}"/>
                </a:ext>
              </a:extLst>
            </p:cNvPr>
            <p:cNvSpPr txBox="1"/>
            <p:nvPr/>
          </p:nvSpPr>
          <p:spPr>
            <a:xfrm>
              <a:off x="4723682" y="4350603"/>
              <a:ext cx="26677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Instead of Usual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Covariance Matrix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A2C0A77-BCDA-4648-9750-31149A7C93A2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5486400" y="5181600"/>
              <a:ext cx="571141" cy="457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8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use correlation matrix?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Makes variables (traits)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free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Height, Weight, Age, $, …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in point cloud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meaningful or useful?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unimportant directions dominate?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20" name="Rectangle 33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24645E-2D89-48ED-B451-213F50A27AFD}"/>
              </a:ext>
            </a:extLst>
          </p:cNvPr>
          <p:cNvSpPr txBox="1"/>
          <p:nvPr/>
        </p:nvSpPr>
        <p:spPr>
          <a:xfrm>
            <a:off x="6096000" y="1371600"/>
            <a:ext cx="2373920" cy="461665"/>
          </a:xfrm>
          <a:prstGeom prst="rect">
            <a:avLst/>
          </a:prstGeom>
          <a:noFill/>
          <a:ln w="25400">
            <a:solidFill>
              <a:srgbClr val="DC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DC00FF"/>
                </a:solidFill>
              </a:rPr>
              <a:t>Text Section 5.2</a:t>
            </a:r>
          </a:p>
        </p:txBody>
      </p:sp>
    </p:spTree>
    <p:extLst>
      <p:ext uri="{BB962C8B-B14F-4D97-AF65-F5344CB8AC3E}">
        <p14:creationId xmlns:p14="http://schemas.microsoft.com/office/powerpoint/2010/main" val="28212087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related (&amp; better known?) variation of PCA: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matrix with correlation matrix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do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    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8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9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50" name="Rectangle 32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8" name="Object 31"/>
          <p:cNvGraphicFramePr>
            <a:graphicFrameLocks noChangeAspect="1"/>
          </p:cNvGraphicFramePr>
          <p:nvPr/>
        </p:nvGraphicFramePr>
        <p:xfrm>
          <a:off x="3505200" y="2817813"/>
          <a:ext cx="44196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4" imgW="3924000" imgH="1803240" progId="Equation.3">
                  <p:embed/>
                </p:oleObj>
              </mc:Choice>
              <mc:Fallback>
                <p:oleObj name="Equation" r:id="rId4" imgW="3924000" imgH="1803240" progId="Equation.3">
                  <p:embed/>
                  <p:pic>
                    <p:nvPicPr>
                      <p:cNvPr id="921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7813"/>
                        <a:ext cx="4419600" cy="203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1" name="Rectangle 34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9" name="Object 33"/>
          <p:cNvGraphicFramePr>
            <a:graphicFrameLocks noChangeAspect="1"/>
          </p:cNvGraphicFramePr>
          <p:nvPr/>
        </p:nvGraphicFramePr>
        <p:xfrm>
          <a:off x="2286000" y="5461000"/>
          <a:ext cx="35814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6" imgW="2984500" imgH="889000" progId="Equation.3">
                  <p:embed/>
                </p:oleObj>
              </mc:Choice>
              <mc:Fallback>
                <p:oleObj name="Equation" r:id="rId6" imgW="2984500" imgH="889000" progId="Equation.3">
                  <p:embed/>
                  <p:pic>
                    <p:nvPicPr>
                      <p:cNvPr id="921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61000"/>
                        <a:ext cx="35814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5376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Thoughts on Correlation PCA: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be very useful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(especially with 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noncommensurate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units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always,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hide important structure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make choice: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Decide whether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whitening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useful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My personal use of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is rare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people use it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of the time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0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(focus on biology)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42E86F-F2B4-45DA-9C8C-0D0207FCDFDE}"/>
              </a:ext>
            </a:extLst>
          </p:cNvPr>
          <p:cNvSpPr txBox="1"/>
          <p:nvPr/>
        </p:nvSpPr>
        <p:spPr>
          <a:xfrm>
            <a:off x="457200" y="1371600"/>
            <a:ext cx="8451481" cy="5171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2"/>
                </a:solidFill>
              </a:rPr>
              <a:t>Main Lessons: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/>
                </a:solidFill>
              </a:rPr>
              <a:t>  PCA Finds </a:t>
            </a:r>
            <a:r>
              <a:rPr lang="en-US" sz="3200" dirty="0" err="1">
                <a:solidFill>
                  <a:schemeClr val="bg2"/>
                </a:solidFill>
              </a:rPr>
              <a:t>Dir’ns</a:t>
            </a:r>
            <a:r>
              <a:rPr lang="en-US" sz="3200" dirty="0">
                <a:solidFill>
                  <a:schemeClr val="bg2"/>
                </a:solidFill>
              </a:rPr>
              <a:t> of Maximal Variation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/>
                </a:solidFill>
              </a:rPr>
              <a:t>  Often Shows Interesting </a:t>
            </a:r>
            <a:r>
              <a:rPr lang="en-US" sz="3200" dirty="0" err="1">
                <a:solidFill>
                  <a:schemeClr val="bg2"/>
                </a:solidFill>
              </a:rPr>
              <a:t>Sturcture</a:t>
            </a:r>
            <a:endParaRPr lang="en-US" sz="3200" dirty="0">
              <a:solidFill>
                <a:schemeClr val="bg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/>
                </a:solidFill>
              </a:rPr>
              <a:t>  But No Guarantees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/>
                </a:solidFill>
              </a:rPr>
              <a:t>  Other Directions Also Important &amp; Useful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/>
                </a:solidFill>
              </a:rPr>
              <a:t>  </a:t>
            </a:r>
            <a:r>
              <a:rPr lang="en-US" sz="3200" u="sng" dirty="0">
                <a:solidFill>
                  <a:schemeClr val="bg2"/>
                </a:solidFill>
              </a:rPr>
              <a:t>Distance Weight Discrimination</a:t>
            </a:r>
            <a:r>
              <a:rPr lang="en-US" sz="3200" dirty="0">
                <a:solidFill>
                  <a:schemeClr val="bg2"/>
                </a:solidFill>
              </a:rPr>
              <a:t> Targets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2"/>
                </a:solidFill>
              </a:rPr>
              <a:t>               Subgroup Differences</a:t>
            </a:r>
          </a:p>
        </p:txBody>
      </p:sp>
    </p:spTree>
    <p:extLst>
      <p:ext uri="{BB962C8B-B14F-4D97-AF65-F5344CB8AC3E}">
        <p14:creationId xmlns:p14="http://schemas.microsoft.com/office/powerpoint/2010/main" val="31845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Thoughts on Correlation PCA: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be very useful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(especially with 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noncommensurate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units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always,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hide important structure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Illustrate with example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8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8701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5400000">
            <a:off x="2933699" y="1409702"/>
            <a:ext cx="533402" cy="1066799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 flipV="1">
            <a:off x="1143000" y="1676401"/>
            <a:ext cx="2057400" cy="137159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065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5529618" y="2634018"/>
            <a:ext cx="533402" cy="4104566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 flipV="1">
            <a:off x="990600" y="4953002"/>
            <a:ext cx="4805719" cy="68579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522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D6E398-96E7-415F-BAEC-0F837F84CC50}"/>
              </a:ext>
            </a:extLst>
          </p:cNvPr>
          <p:cNvSpPr txBox="1"/>
          <p:nvPr/>
        </p:nvSpPr>
        <p:spPr>
          <a:xfrm>
            <a:off x="5181600" y="15240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Look at PCA Modes of Variation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Nearly Flat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722778" y="1981200"/>
            <a:ext cx="2382622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4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Contrast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438400" y="3581400"/>
            <a:ext cx="2667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6200" y="2438400"/>
            <a:ext cx="5029200" cy="3779460"/>
            <a:chOff x="76200" y="2438400"/>
            <a:chExt cx="5029200" cy="3779460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4648200"/>
              <a:ext cx="240867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Another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Case Where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This View 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Very Informative</a:t>
              </a:r>
            </a:p>
          </p:txBody>
        </p:sp>
        <p:cxnSp>
          <p:nvCxnSpPr>
            <p:cNvPr id="36" name="Straight Arrow Connector 35"/>
            <p:cNvCxnSpPr>
              <a:stCxn id="2" idx="3"/>
            </p:cNvCxnSpPr>
            <p:nvPr/>
          </p:nvCxnSpPr>
          <p:spPr>
            <a:xfrm flipV="1">
              <a:off x="2484873" y="2438400"/>
              <a:ext cx="2620527" cy="299463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" idx="3"/>
            </p:cNvCxnSpPr>
            <p:nvPr/>
          </p:nvCxnSpPr>
          <p:spPr>
            <a:xfrm flipV="1">
              <a:off x="2484873" y="3810000"/>
              <a:ext cx="2620527" cy="162303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39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Contrast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4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Very Small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722778" y="4953000"/>
            <a:ext cx="1087222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22778" y="4953000"/>
            <a:ext cx="1239622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722778" y="1295400"/>
            <a:ext cx="5506822" cy="3657600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4125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Contrast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4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Look Very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Since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202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(Typical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Can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Mean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V="1">
            <a:off x="2209800" y="1066800"/>
            <a:ext cx="3048000" cy="457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0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(Typical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Comp’s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Visible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(sin &amp; cos)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00200" y="4343400"/>
            <a:ext cx="2362200" cy="1981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00200" y="4343400"/>
            <a:ext cx="2362200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3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Toy 2-Class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Example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Actually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Both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Classes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b="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=1000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  <a:blipFill rotWithShape="1">
                <a:blip r:embed="rId3"/>
                <a:stretch>
                  <a:fillRect l="-1724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9371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(Typical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Comp’s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Visible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or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???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00200" y="4343400"/>
            <a:ext cx="2362200" cy="1981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00200" y="4343400"/>
            <a:ext cx="2362200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696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Its S.D.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595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Much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7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2512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Much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“Right” ???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4166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Useful Method for Data Analysis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Apply to Marginal Distributions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to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 Variables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Idea:  Put Data on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Scale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Example: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Orders of Magnitude Different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</a:t>
            </a:r>
            <a:r>
              <a:rPr lang="en-US" baseline="-25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Puts Data on More Analyzable Scale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0400" y="1584148"/>
            <a:ext cx="2085827" cy="120032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Log for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Mortality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RNAseq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C8D58-A387-43A6-A815-51E2100A7541}"/>
              </a:ext>
            </a:extLst>
          </p:cNvPr>
          <p:cNvSpPr txBox="1"/>
          <p:nvPr/>
        </p:nvSpPr>
        <p:spPr>
          <a:xfrm>
            <a:off x="6858000" y="300335"/>
            <a:ext cx="2057400" cy="461665"/>
          </a:xfrm>
          <a:prstGeom prst="rect">
            <a:avLst/>
          </a:prstGeom>
          <a:noFill/>
          <a:ln w="25400">
            <a:solidFill>
              <a:srgbClr val="DC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C00FF"/>
                </a:solidFill>
              </a:rPr>
              <a:t>Text: Sec. 5.3</a:t>
            </a:r>
          </a:p>
        </p:txBody>
      </p:sp>
    </p:spTree>
    <p:extLst>
      <p:ext uri="{BB962C8B-B14F-4D97-AF65-F5344CB8AC3E}">
        <p14:creationId xmlns:p14="http://schemas.microsoft.com/office/powerpoint/2010/main" val="38550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Famous Family:  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&amp; Cox (1964)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parameter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↦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8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Why this strange form?   Instead of just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↦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b="0" dirty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Reason:    Nicer Behavior as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0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Homework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Verify that, 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and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Turn in Answer on Sakai,   Either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Word </a:t>
                </a:r>
                <a:r>
                  <a:rPr lang="en-US" dirty="0" err="1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Processd</a:t>
                </a:r>
                <a:r>
                  <a:rPr lang="en-US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or     Write &amp; Photo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484829-2627-4752-8576-B2FC0AD1CADE}"/>
              </a:ext>
            </a:extLst>
          </p:cNvPr>
          <p:cNvSpPr txBox="1"/>
          <p:nvPr/>
        </p:nvSpPr>
        <p:spPr>
          <a:xfrm>
            <a:off x="6494316" y="5105400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Due:  Feb. 8,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11:00AM</a:t>
            </a:r>
          </a:p>
        </p:txBody>
      </p:sp>
    </p:spTree>
    <p:extLst>
      <p:ext uri="{BB962C8B-B14F-4D97-AF65-F5344CB8AC3E}">
        <p14:creationId xmlns:p14="http://schemas.microsoft.com/office/powerpoint/2010/main" val="12313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23"/>
          <a:stretch/>
        </p:blipFill>
        <p:spPr>
          <a:xfrm>
            <a:off x="457200" y="1689101"/>
            <a:ext cx="8229600" cy="2108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   (vs.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0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      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(graphics from http://onlinestatbook.com/2/transformations/box-cox.html)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4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8382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1800"/>
            <a:ext cx="8229600" cy="4394200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   (vs.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0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      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     (vs.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ln</m:t>
                        </m:r>
                      </m:fName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(graphics from http://onlinestatbook.com/2/transformations/box-cox.html)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4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14911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10393</TotalTime>
  <Words>2941</Words>
  <Application>Microsoft Office PowerPoint</Application>
  <PresentationFormat>On-screen Show (4:3)</PresentationFormat>
  <Paragraphs>1049</Paragraphs>
  <Slides>101</Slides>
  <Notes>101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2" baseType="lpstr">
      <vt:lpstr>Arial</vt:lpstr>
      <vt:lpstr>Arial Unicode MS</vt:lpstr>
      <vt:lpstr>Cambria Math</vt:lpstr>
      <vt:lpstr>Courier New</vt:lpstr>
      <vt:lpstr>Tahoma</vt:lpstr>
      <vt:lpstr>Times New Roman</vt:lpstr>
      <vt:lpstr>Wingdings</vt:lpstr>
      <vt:lpstr>Default Design</vt:lpstr>
      <vt:lpstr>2_Default Design</vt:lpstr>
      <vt:lpstr>12_Default Design</vt:lpstr>
      <vt:lpstr>Equation</vt:lpstr>
      <vt:lpstr>Statistics – O. R. 881 Object Oriented Data Analysis</vt:lpstr>
      <vt:lpstr>Current Sections in Textbook</vt:lpstr>
      <vt:lpstr>Participant Presentations</vt:lpstr>
      <vt:lpstr>Limitation of PCA,   E.g.</vt:lpstr>
      <vt:lpstr>NCI 60 Data</vt:lpstr>
      <vt:lpstr>NCI 60:  Can we find classes Using PCA view?</vt:lpstr>
      <vt:lpstr>NCI 60:  Views using DWD Dir’ns (focus on biology)</vt:lpstr>
      <vt:lpstr>NCI 60:  Views using DWD Dir’ns (focus on biology)</vt:lpstr>
      <vt:lpstr>Caution</vt:lpstr>
      <vt:lpstr>Caution</vt:lpstr>
      <vt:lpstr>Caution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Matlab Software</vt:lpstr>
      <vt:lpstr>Marginal Distribution Plots</vt:lpstr>
      <vt:lpstr>Object Oriented Data Analysis</vt:lpstr>
      <vt:lpstr>Limitation of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Transformations</vt:lpstr>
      <vt:lpstr>Transformations</vt:lpstr>
      <vt:lpstr>Transformations</vt:lpstr>
      <vt:lpstr>Homework 3</vt:lpstr>
      <vt:lpstr>Transformations</vt:lpstr>
      <vt:lpstr>Transformations</vt:lpstr>
      <vt:lpstr>Transformations</vt:lpstr>
      <vt:lpstr>Transformations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385</cp:revision>
  <dcterms:created xsi:type="dcterms:W3CDTF">2001-06-08T01:38:43Z</dcterms:created>
  <dcterms:modified xsi:type="dcterms:W3CDTF">2022-01-25T23:28:39Z</dcterms:modified>
</cp:coreProperties>
</file>