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 id="2147483703" r:id="rId2"/>
    <p:sldMasterId id="2147483717" r:id="rId3"/>
  </p:sldMasterIdLst>
  <p:notesMasterIdLst>
    <p:notesMasterId r:id="rId129"/>
  </p:notesMasterIdLst>
  <p:sldIdLst>
    <p:sldId id="262" r:id="rId4"/>
    <p:sldId id="714" r:id="rId5"/>
    <p:sldId id="1091" r:id="rId6"/>
    <p:sldId id="1207" r:id="rId7"/>
    <p:sldId id="1231" r:id="rId8"/>
    <p:sldId id="1234" r:id="rId9"/>
    <p:sldId id="1258" r:id="rId10"/>
    <p:sldId id="1268" r:id="rId11"/>
    <p:sldId id="1280" r:id="rId12"/>
    <p:sldId id="1281" r:id="rId13"/>
    <p:sldId id="1282" r:id="rId14"/>
    <p:sldId id="841" r:id="rId15"/>
    <p:sldId id="843" r:id="rId16"/>
    <p:sldId id="844" r:id="rId17"/>
    <p:sldId id="845" r:id="rId18"/>
    <p:sldId id="848" r:id="rId19"/>
    <p:sldId id="1156" r:id="rId20"/>
    <p:sldId id="842" r:id="rId21"/>
    <p:sldId id="1143" r:id="rId22"/>
    <p:sldId id="1158" r:id="rId23"/>
    <p:sldId id="1159" r:id="rId24"/>
    <p:sldId id="1163" r:id="rId25"/>
    <p:sldId id="1295" r:id="rId26"/>
    <p:sldId id="1165" r:id="rId27"/>
    <p:sldId id="1166" r:id="rId28"/>
    <p:sldId id="1167" r:id="rId29"/>
    <p:sldId id="1168" r:id="rId30"/>
    <p:sldId id="1169" r:id="rId31"/>
    <p:sldId id="1170" r:id="rId32"/>
    <p:sldId id="1171" r:id="rId33"/>
    <p:sldId id="1172" r:id="rId34"/>
    <p:sldId id="1173" r:id="rId35"/>
    <p:sldId id="1174" r:id="rId36"/>
    <p:sldId id="1175" r:id="rId37"/>
    <p:sldId id="1176" r:id="rId38"/>
    <p:sldId id="1177" r:id="rId39"/>
    <p:sldId id="1178" r:id="rId40"/>
    <p:sldId id="1179" r:id="rId41"/>
    <p:sldId id="1180" r:id="rId42"/>
    <p:sldId id="1181" r:id="rId43"/>
    <p:sldId id="1182" r:id="rId44"/>
    <p:sldId id="1183" r:id="rId45"/>
    <p:sldId id="1184" r:id="rId46"/>
    <p:sldId id="1185" r:id="rId47"/>
    <p:sldId id="1040" r:id="rId48"/>
    <p:sldId id="1041" r:id="rId49"/>
    <p:sldId id="1042" r:id="rId50"/>
    <p:sldId id="1044" r:id="rId51"/>
    <p:sldId id="1058" r:id="rId52"/>
    <p:sldId id="1046" r:id="rId53"/>
    <p:sldId id="1060" r:id="rId54"/>
    <p:sldId id="1059" r:id="rId55"/>
    <p:sldId id="1047" r:id="rId56"/>
    <p:sldId id="1049" r:id="rId57"/>
    <p:sldId id="1050" r:id="rId58"/>
    <p:sldId id="1051" r:id="rId59"/>
    <p:sldId id="1296" r:id="rId60"/>
    <p:sldId id="1052" r:id="rId61"/>
    <p:sldId id="1053" r:id="rId62"/>
    <p:sldId id="1054" r:id="rId63"/>
    <p:sldId id="1055" r:id="rId64"/>
    <p:sldId id="1056" r:id="rId65"/>
    <p:sldId id="1061" r:id="rId66"/>
    <p:sldId id="1064" r:id="rId67"/>
    <p:sldId id="1065" r:id="rId68"/>
    <p:sldId id="1066" r:id="rId69"/>
    <p:sldId id="1067" r:id="rId70"/>
    <p:sldId id="1062" r:id="rId71"/>
    <p:sldId id="1068" r:id="rId72"/>
    <p:sldId id="1069" r:id="rId73"/>
    <p:sldId id="1070" r:id="rId74"/>
    <p:sldId id="1071" r:id="rId75"/>
    <p:sldId id="1072" r:id="rId76"/>
    <p:sldId id="1073" r:id="rId77"/>
    <p:sldId id="1074" r:id="rId78"/>
    <p:sldId id="1075" r:id="rId79"/>
    <p:sldId id="1076" r:id="rId80"/>
    <p:sldId id="1077" r:id="rId81"/>
    <p:sldId id="1078" r:id="rId82"/>
    <p:sldId id="1079" r:id="rId83"/>
    <p:sldId id="1297" r:id="rId84"/>
    <p:sldId id="1080" r:id="rId85"/>
    <p:sldId id="1081" r:id="rId86"/>
    <p:sldId id="1082" r:id="rId87"/>
    <p:sldId id="1083" r:id="rId88"/>
    <p:sldId id="1084" r:id="rId89"/>
    <p:sldId id="1085" r:id="rId90"/>
    <p:sldId id="1086" r:id="rId91"/>
    <p:sldId id="1087" r:id="rId92"/>
    <p:sldId id="1088" r:id="rId93"/>
    <p:sldId id="1089" r:id="rId94"/>
    <p:sldId id="1090" r:id="rId95"/>
    <p:sldId id="1283" r:id="rId96"/>
    <p:sldId id="1092" r:id="rId97"/>
    <p:sldId id="1094" r:id="rId98"/>
    <p:sldId id="1096" r:id="rId99"/>
    <p:sldId id="1098" r:id="rId100"/>
    <p:sldId id="1097" r:id="rId101"/>
    <p:sldId id="1099" r:id="rId102"/>
    <p:sldId id="1100" r:id="rId103"/>
    <p:sldId id="1101" r:id="rId104"/>
    <p:sldId id="1112" r:id="rId105"/>
    <p:sldId id="1113" r:id="rId106"/>
    <p:sldId id="1115" r:id="rId107"/>
    <p:sldId id="1114" r:id="rId108"/>
    <p:sldId id="633" r:id="rId109"/>
    <p:sldId id="634" r:id="rId110"/>
    <p:sldId id="636" r:id="rId111"/>
    <p:sldId id="691" r:id="rId112"/>
    <p:sldId id="570" r:id="rId113"/>
    <p:sldId id="571" r:id="rId114"/>
    <p:sldId id="572" r:id="rId115"/>
    <p:sldId id="1095" r:id="rId116"/>
    <p:sldId id="1102" r:id="rId117"/>
    <p:sldId id="1103" r:id="rId118"/>
    <p:sldId id="1120" r:id="rId119"/>
    <p:sldId id="1121" r:id="rId120"/>
    <p:sldId id="1104" r:id="rId121"/>
    <p:sldId id="1116" r:id="rId122"/>
    <p:sldId id="1119" r:id="rId123"/>
    <p:sldId id="1117" r:id="rId124"/>
    <p:sldId id="1118" r:id="rId125"/>
    <p:sldId id="1125" r:id="rId126"/>
    <p:sldId id="1123" r:id="rId127"/>
    <p:sldId id="1124" r:id="rId12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C00FF"/>
    <a:srgbClr val="0000FF"/>
    <a:srgbClr val="B4A700"/>
    <a:srgbClr val="D1CC00"/>
    <a:srgbClr val="2DC8FF"/>
    <a:srgbClr val="00FFFF"/>
    <a:srgbClr val="00FF00"/>
    <a:srgbClr val="A700D5"/>
    <a:srgbClr val="FFEB00"/>
    <a:srgbClr val="D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6" autoAdjust="0"/>
    <p:restoredTop sz="93945" autoAdjust="0"/>
  </p:normalViewPr>
  <p:slideViewPr>
    <p:cSldViewPr>
      <p:cViewPr varScale="1">
        <p:scale>
          <a:sx n="71" d="100"/>
          <a:sy n="71" d="100"/>
        </p:scale>
        <p:origin x="1092" y="56"/>
      </p:cViewPr>
      <p:guideLst>
        <p:guide orient="horz" pos="2160"/>
        <p:guide pos="2880"/>
      </p:guideLst>
    </p:cSldViewPr>
  </p:slideViewPr>
  <p:outlineViewPr>
    <p:cViewPr>
      <p:scale>
        <a:sx n="33" d="100"/>
        <a:sy n="33" d="100"/>
      </p:scale>
      <p:origin x="0" y="-32496"/>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17" Type="http://schemas.openxmlformats.org/officeDocument/2006/relationships/slide" Target="slides/slide114.xml"/><Relationship Id="rId21" Type="http://schemas.openxmlformats.org/officeDocument/2006/relationships/slide" Target="slides/slide18.xml"/><Relationship Id="rId42" Type="http://schemas.openxmlformats.org/officeDocument/2006/relationships/slide" Target="slides/slide39.xml"/><Relationship Id="rId63" Type="http://schemas.openxmlformats.org/officeDocument/2006/relationships/slide" Target="slides/slide60.xml"/><Relationship Id="rId84" Type="http://schemas.openxmlformats.org/officeDocument/2006/relationships/slide" Target="slides/slide81.xml"/><Relationship Id="rId16" Type="http://schemas.openxmlformats.org/officeDocument/2006/relationships/slide" Target="slides/slide13.xml"/><Relationship Id="rId107" Type="http://schemas.openxmlformats.org/officeDocument/2006/relationships/slide" Target="slides/slide104.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102" Type="http://schemas.openxmlformats.org/officeDocument/2006/relationships/slide" Target="slides/slide99.xml"/><Relationship Id="rId123" Type="http://schemas.openxmlformats.org/officeDocument/2006/relationships/slide" Target="slides/slide120.xml"/><Relationship Id="rId128" Type="http://schemas.openxmlformats.org/officeDocument/2006/relationships/slide" Target="slides/slide125.xml"/><Relationship Id="rId5" Type="http://schemas.openxmlformats.org/officeDocument/2006/relationships/slide" Target="slides/slide2.xml"/><Relationship Id="rId90" Type="http://schemas.openxmlformats.org/officeDocument/2006/relationships/slide" Target="slides/slide87.xml"/><Relationship Id="rId95" Type="http://schemas.openxmlformats.org/officeDocument/2006/relationships/slide" Target="slides/slide92.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113" Type="http://schemas.openxmlformats.org/officeDocument/2006/relationships/slide" Target="slides/slide110.xml"/><Relationship Id="rId118" Type="http://schemas.openxmlformats.org/officeDocument/2006/relationships/slide" Target="slides/slide115.xml"/><Relationship Id="rId80" Type="http://schemas.openxmlformats.org/officeDocument/2006/relationships/slide" Target="slides/slide77.xml"/><Relationship Id="rId85" Type="http://schemas.openxmlformats.org/officeDocument/2006/relationships/slide" Target="slides/slide82.xml"/><Relationship Id="rId12" Type="http://schemas.openxmlformats.org/officeDocument/2006/relationships/slide" Target="slides/slide9.xml"/><Relationship Id="rId17" Type="http://schemas.openxmlformats.org/officeDocument/2006/relationships/slide" Target="slides/slide14.xml"/><Relationship Id="rId33" Type="http://schemas.openxmlformats.org/officeDocument/2006/relationships/slide" Target="slides/slide30.xml"/><Relationship Id="rId38" Type="http://schemas.openxmlformats.org/officeDocument/2006/relationships/slide" Target="slides/slide35.xml"/><Relationship Id="rId59" Type="http://schemas.openxmlformats.org/officeDocument/2006/relationships/slide" Target="slides/slide56.xml"/><Relationship Id="rId103" Type="http://schemas.openxmlformats.org/officeDocument/2006/relationships/slide" Target="slides/slide100.xml"/><Relationship Id="rId108" Type="http://schemas.openxmlformats.org/officeDocument/2006/relationships/slide" Target="slides/slide105.xml"/><Relationship Id="rId124" Type="http://schemas.openxmlformats.org/officeDocument/2006/relationships/slide" Target="slides/slide121.xml"/><Relationship Id="rId129" Type="http://schemas.openxmlformats.org/officeDocument/2006/relationships/notesMaster" Target="notesMasters/notesMaster1.xml"/><Relationship Id="rId54" Type="http://schemas.openxmlformats.org/officeDocument/2006/relationships/slide" Target="slides/slide51.xml"/><Relationship Id="rId70" Type="http://schemas.openxmlformats.org/officeDocument/2006/relationships/slide" Target="slides/slide67.xml"/><Relationship Id="rId75" Type="http://schemas.openxmlformats.org/officeDocument/2006/relationships/slide" Target="slides/slide72.xml"/><Relationship Id="rId91" Type="http://schemas.openxmlformats.org/officeDocument/2006/relationships/slide" Target="slides/slide88.xml"/><Relationship Id="rId96" Type="http://schemas.openxmlformats.org/officeDocument/2006/relationships/slide" Target="slides/slide93.xml"/><Relationship Id="rId1" Type="http://schemas.openxmlformats.org/officeDocument/2006/relationships/slideMaster" Target="slideMasters/slideMaster1.xml"/><Relationship Id="rId6" Type="http://schemas.openxmlformats.org/officeDocument/2006/relationships/slide" Target="slides/slide3.xml"/><Relationship Id="rId23" Type="http://schemas.openxmlformats.org/officeDocument/2006/relationships/slide" Target="slides/slide20.xml"/><Relationship Id="rId28" Type="http://schemas.openxmlformats.org/officeDocument/2006/relationships/slide" Target="slides/slide25.xml"/><Relationship Id="rId49" Type="http://schemas.openxmlformats.org/officeDocument/2006/relationships/slide" Target="slides/slide46.xml"/><Relationship Id="rId114" Type="http://schemas.openxmlformats.org/officeDocument/2006/relationships/slide" Target="slides/slide111.xml"/><Relationship Id="rId119" Type="http://schemas.openxmlformats.org/officeDocument/2006/relationships/slide" Target="slides/slide116.xml"/><Relationship Id="rId44" Type="http://schemas.openxmlformats.org/officeDocument/2006/relationships/slide" Target="slides/slide41.xml"/><Relationship Id="rId60" Type="http://schemas.openxmlformats.org/officeDocument/2006/relationships/slide" Target="slides/slide57.xml"/><Relationship Id="rId65" Type="http://schemas.openxmlformats.org/officeDocument/2006/relationships/slide" Target="slides/slide62.xml"/><Relationship Id="rId81" Type="http://schemas.openxmlformats.org/officeDocument/2006/relationships/slide" Target="slides/slide78.xml"/><Relationship Id="rId86" Type="http://schemas.openxmlformats.org/officeDocument/2006/relationships/slide" Target="slides/slide83.xml"/><Relationship Id="rId130" Type="http://schemas.openxmlformats.org/officeDocument/2006/relationships/presProps" Target="presProps.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109" Type="http://schemas.openxmlformats.org/officeDocument/2006/relationships/slide" Target="slides/slide10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97" Type="http://schemas.openxmlformats.org/officeDocument/2006/relationships/slide" Target="slides/slide94.xml"/><Relationship Id="rId104" Type="http://schemas.openxmlformats.org/officeDocument/2006/relationships/slide" Target="slides/slide101.xml"/><Relationship Id="rId120" Type="http://schemas.openxmlformats.org/officeDocument/2006/relationships/slide" Target="slides/slide117.xml"/><Relationship Id="rId125" Type="http://schemas.openxmlformats.org/officeDocument/2006/relationships/slide" Target="slides/slide122.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slide" Target="slides/slide89.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110" Type="http://schemas.openxmlformats.org/officeDocument/2006/relationships/slide" Target="slides/slide107.xml"/><Relationship Id="rId115" Type="http://schemas.openxmlformats.org/officeDocument/2006/relationships/slide" Target="slides/slide112.xml"/><Relationship Id="rId131" Type="http://schemas.openxmlformats.org/officeDocument/2006/relationships/viewProps" Target="viewProps.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 Id="rId100" Type="http://schemas.openxmlformats.org/officeDocument/2006/relationships/slide" Target="slides/slide97.xml"/><Relationship Id="rId105" Type="http://schemas.openxmlformats.org/officeDocument/2006/relationships/slide" Target="slides/slide102.xml"/><Relationship Id="rId126" Type="http://schemas.openxmlformats.org/officeDocument/2006/relationships/slide" Target="slides/slide123.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93" Type="http://schemas.openxmlformats.org/officeDocument/2006/relationships/slide" Target="slides/slide90.xml"/><Relationship Id="rId98" Type="http://schemas.openxmlformats.org/officeDocument/2006/relationships/slide" Target="slides/slide95.xml"/><Relationship Id="rId121" Type="http://schemas.openxmlformats.org/officeDocument/2006/relationships/slide" Target="slides/slide118.xml"/><Relationship Id="rId3" Type="http://schemas.openxmlformats.org/officeDocument/2006/relationships/slideMaster" Target="slideMasters/slideMaster3.xml"/><Relationship Id="rId25" Type="http://schemas.openxmlformats.org/officeDocument/2006/relationships/slide" Target="slides/slide22.xml"/><Relationship Id="rId46" Type="http://schemas.openxmlformats.org/officeDocument/2006/relationships/slide" Target="slides/slide43.xml"/><Relationship Id="rId67" Type="http://schemas.openxmlformats.org/officeDocument/2006/relationships/slide" Target="slides/slide64.xml"/><Relationship Id="rId116" Type="http://schemas.openxmlformats.org/officeDocument/2006/relationships/slide" Target="slides/slide113.xml"/><Relationship Id="rId20" Type="http://schemas.openxmlformats.org/officeDocument/2006/relationships/slide" Target="slides/slide17.xml"/><Relationship Id="rId41" Type="http://schemas.openxmlformats.org/officeDocument/2006/relationships/slide" Target="slides/slide38.xml"/><Relationship Id="rId62" Type="http://schemas.openxmlformats.org/officeDocument/2006/relationships/slide" Target="slides/slide59.xml"/><Relationship Id="rId83" Type="http://schemas.openxmlformats.org/officeDocument/2006/relationships/slide" Target="slides/slide80.xml"/><Relationship Id="rId88" Type="http://schemas.openxmlformats.org/officeDocument/2006/relationships/slide" Target="slides/slide85.xml"/><Relationship Id="rId111" Type="http://schemas.openxmlformats.org/officeDocument/2006/relationships/slide" Target="slides/slide108.xml"/><Relationship Id="rId132" Type="http://schemas.openxmlformats.org/officeDocument/2006/relationships/theme" Target="theme/theme1.xml"/><Relationship Id="rId15" Type="http://schemas.openxmlformats.org/officeDocument/2006/relationships/slide" Target="slides/slide12.xml"/><Relationship Id="rId36" Type="http://schemas.openxmlformats.org/officeDocument/2006/relationships/slide" Target="slides/slide33.xml"/><Relationship Id="rId57" Type="http://schemas.openxmlformats.org/officeDocument/2006/relationships/slide" Target="slides/slide54.xml"/><Relationship Id="rId106" Type="http://schemas.openxmlformats.org/officeDocument/2006/relationships/slide" Target="slides/slide103.xml"/><Relationship Id="rId127" Type="http://schemas.openxmlformats.org/officeDocument/2006/relationships/slide" Target="slides/slide124.xml"/><Relationship Id="rId10" Type="http://schemas.openxmlformats.org/officeDocument/2006/relationships/slide" Target="slides/slide7.xml"/><Relationship Id="rId31" Type="http://schemas.openxmlformats.org/officeDocument/2006/relationships/slide" Target="slides/slide28.xml"/><Relationship Id="rId52" Type="http://schemas.openxmlformats.org/officeDocument/2006/relationships/slide" Target="slides/slide49.xml"/><Relationship Id="rId73" Type="http://schemas.openxmlformats.org/officeDocument/2006/relationships/slide" Target="slides/slide70.xml"/><Relationship Id="rId78" Type="http://schemas.openxmlformats.org/officeDocument/2006/relationships/slide" Target="slides/slide75.xml"/><Relationship Id="rId94" Type="http://schemas.openxmlformats.org/officeDocument/2006/relationships/slide" Target="slides/slide91.xml"/><Relationship Id="rId99" Type="http://schemas.openxmlformats.org/officeDocument/2006/relationships/slide" Target="slides/slide96.xml"/><Relationship Id="rId101" Type="http://schemas.openxmlformats.org/officeDocument/2006/relationships/slide" Target="slides/slide98.xml"/><Relationship Id="rId122" Type="http://schemas.openxmlformats.org/officeDocument/2006/relationships/slide" Target="slides/slide119.xml"/><Relationship Id="rId4" Type="http://schemas.openxmlformats.org/officeDocument/2006/relationships/slide" Target="slides/slide1.xml"/><Relationship Id="rId9" Type="http://schemas.openxmlformats.org/officeDocument/2006/relationships/slide" Target="slides/slide6.xml"/><Relationship Id="rId26" Type="http://schemas.openxmlformats.org/officeDocument/2006/relationships/slide" Target="slides/slide23.xml"/><Relationship Id="rId47" Type="http://schemas.openxmlformats.org/officeDocument/2006/relationships/slide" Target="slides/slide44.xml"/><Relationship Id="rId68" Type="http://schemas.openxmlformats.org/officeDocument/2006/relationships/slide" Target="slides/slide65.xml"/><Relationship Id="rId89" Type="http://schemas.openxmlformats.org/officeDocument/2006/relationships/slide" Target="slides/slide86.xml"/><Relationship Id="rId112" Type="http://schemas.openxmlformats.org/officeDocument/2006/relationships/slide" Target="slides/slide109.xml"/><Relationship Id="rId13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Times New Roman" pitchFamily="18" charset="0"/>
              </a:defRPr>
            </a:lvl1pPr>
          </a:lstStyle>
          <a:p>
            <a:pPr>
              <a:defRPr/>
            </a:pPr>
            <a:endParaRPr lang="en-US"/>
          </a:p>
        </p:txBody>
      </p:sp>
      <p:sp>
        <p:nvSpPr>
          <p:cNvPr id="37891"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Times New Roman" pitchFamily="18" charset="0"/>
              </a:defRPr>
            </a:lvl1pPr>
          </a:lstStyle>
          <a:p>
            <a:pPr>
              <a:defRPr/>
            </a:pPr>
            <a:endParaRPr lang="en-US"/>
          </a:p>
        </p:txBody>
      </p:sp>
      <p:sp>
        <p:nvSpPr>
          <p:cNvPr id="9523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3"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7894"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Times New Roman" pitchFamily="18" charset="0"/>
              </a:defRPr>
            </a:lvl1pPr>
          </a:lstStyle>
          <a:p>
            <a:pPr>
              <a:defRPr/>
            </a:pPr>
            <a:endParaRPr lang="en-US"/>
          </a:p>
        </p:txBody>
      </p:sp>
      <p:sp>
        <p:nvSpPr>
          <p:cNvPr id="37895"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pPr>
              <a:defRPr/>
            </a:pPr>
            <a:fld id="{A4C0FB1F-073C-49F3-B714-73CBCAB95ADE}" type="slidenum">
              <a:rPr lang="en-US"/>
              <a:pPr>
                <a:defRPr/>
              </a:pPr>
              <a:t>‹#›</a:t>
            </a:fld>
            <a:endParaRPr lang="en-US"/>
          </a:p>
        </p:txBody>
      </p:sp>
    </p:spTree>
    <p:extLst>
      <p:ext uri="{BB962C8B-B14F-4D97-AF65-F5344CB8AC3E}">
        <p14:creationId xmlns:p14="http://schemas.microsoft.com/office/powerpoint/2010/main" val="401309875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B8D27CA-2D5D-489C-9D1E-0057729DA34A}" type="slidenum">
              <a:rPr kumimoji="0" lang="en-US" sz="1200" b="0" i="0" u="none" strike="noStrike" kern="1200" cap="none" spc="0" normalizeH="0" baseline="0" noProof="0" smtClean="0">
                <a:ln>
                  <a:noFill/>
                </a:ln>
                <a:solidFill>
                  <a:srgbClr val="000000"/>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US" sz="1200" b="0" i="0" u="none" strike="noStrike" kern="1200" cap="none" spc="0" normalizeH="0" baseline="0" noProof="0">
              <a:ln>
                <a:noFill/>
              </a:ln>
              <a:solidFill>
                <a:srgbClr val="000000"/>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8135420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defRPr/>
            </a:pPr>
            <a:fld id="{45558936-8F94-4271-9ABD-46D9C538077B}" type="slidenum">
              <a:rPr lang="en-US" sz="1200">
                <a:solidFill>
                  <a:prstClr val="black"/>
                </a:solidFill>
                <a:latin typeface="Times New Roman" pitchFamily="18" charset="0"/>
              </a:rPr>
              <a:pPr eaLnBrk="1" hangingPunct="1">
                <a:defRPr/>
              </a:pPr>
              <a:t>10</a:t>
            </a:fld>
            <a:endParaRPr lang="en-US" sz="1200">
              <a:solidFill>
                <a:prstClr val="black"/>
              </a:solidFill>
              <a:latin typeface="Times New Roman" pitchFamily="18" charset="0"/>
            </a:endParaRPr>
          </a:p>
        </p:txBody>
      </p:sp>
      <p:sp>
        <p:nvSpPr>
          <p:cNvPr id="202755" name="Rectangle 2"/>
          <p:cNvSpPr>
            <a:spLocks noGrp="1" noRot="1" noChangeAspect="1" noChangeArrowheads="1" noTextEdit="1"/>
          </p:cNvSpPr>
          <p:nvPr>
            <p:ph type="sldImg"/>
          </p:nvPr>
        </p:nvSpPr>
        <p:spPr>
          <a:xfrm>
            <a:off x="1144588" y="685800"/>
            <a:ext cx="4572000" cy="3429000"/>
          </a:xfrm>
          <a:ln/>
        </p:spPr>
      </p:sp>
      <p:sp>
        <p:nvSpPr>
          <p:cNvPr id="20275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a:ea typeface="Gulim" pitchFamily="34" charset="-127"/>
            </a:endParaRPr>
          </a:p>
        </p:txBody>
      </p:sp>
    </p:spTree>
    <p:extLst>
      <p:ext uri="{BB962C8B-B14F-4D97-AF65-F5344CB8AC3E}">
        <p14:creationId xmlns:p14="http://schemas.microsoft.com/office/powerpoint/2010/main" val="5490938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ln/>
        </p:spPr>
      </p:sp>
      <p:sp>
        <p:nvSpPr>
          <p:cNvPr id="931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
        <p:nvSpPr>
          <p:cNvPr id="931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17E3675-66D7-4A49-AA1A-9798B4712922}" type="slidenum">
              <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5895879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a:ln/>
        </p:spPr>
      </p:sp>
      <p:sp>
        <p:nvSpPr>
          <p:cNvPr id="931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
        <p:nvSpPr>
          <p:cNvPr id="9318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17E3675-66D7-4A49-AA1A-9798B4712922}" type="slidenum">
              <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41097542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
        <p:nvSpPr>
          <p:cNvPr id="983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48891DD-CD20-4941-8E48-0913D483AE11}" type="slidenum">
              <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945328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
        <p:nvSpPr>
          <p:cNvPr id="983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48891DD-CD20-4941-8E48-0913D483AE11}" type="slidenum">
              <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8353332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
        <p:nvSpPr>
          <p:cNvPr id="983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48891DD-CD20-4941-8E48-0913D483AE11}" type="slidenum">
              <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5386201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
        <p:nvSpPr>
          <p:cNvPr id="983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48891DD-CD20-4941-8E48-0913D483AE11}" type="slidenum">
              <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7524091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
        <p:nvSpPr>
          <p:cNvPr id="983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48891DD-CD20-4941-8E48-0913D483AE11}" type="slidenum">
              <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40407949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
        <p:nvSpPr>
          <p:cNvPr id="983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48891DD-CD20-4941-8E48-0913D483AE11}" type="slidenum">
              <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89107746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
        <p:nvSpPr>
          <p:cNvPr id="1003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45BC217-645B-46AD-B3F6-B3394EE33435}" type="slidenum">
              <a:rPr kumimoji="0" lang="en-US" sz="1200" b="0" i="0" u="none" strike="noStrike" kern="1200" cap="none" spc="0" normalizeH="0" baseline="0" noProof="0" smtClean="0">
                <a:ln>
                  <a:noFill/>
                </a:ln>
                <a:solidFill>
                  <a:prstClr val="black"/>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4786682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a:ln/>
        </p:spPr>
      </p:sp>
      <p:sp>
        <p:nvSpPr>
          <p:cNvPr id="1003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
        <p:nvSpPr>
          <p:cNvPr id="1003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045BC217-645B-46AD-B3F6-B3394EE33435}" type="slidenum">
              <a:rPr kumimoji="0" lang="en-US" sz="1200" b="0" i="0" u="none" strike="noStrike" kern="1200" cap="none" spc="0" normalizeH="0" baseline="0" noProof="0" smtClean="0">
                <a:ln>
                  <a:noFill/>
                </a:ln>
                <a:solidFill>
                  <a:prstClr val="black"/>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87792987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
        <p:nvSpPr>
          <p:cNvPr id="983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48891DD-CD20-4941-8E48-0913D483AE11}" type="slidenum">
              <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5716219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
        <p:nvSpPr>
          <p:cNvPr id="983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48891DD-CD20-4941-8E48-0913D483AE11}" type="slidenum">
              <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9171542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
        <p:nvSpPr>
          <p:cNvPr id="983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48891DD-CD20-4941-8E48-0913D483AE11}" type="slidenum">
              <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97460538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
        <p:nvSpPr>
          <p:cNvPr id="983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48891DD-CD20-4941-8E48-0913D483AE11}" type="slidenum">
              <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6701522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4514" name="Text Box 1"/>
          <p:cNvSpPr txBox="1">
            <a:spLocks noChangeArrowheads="1"/>
          </p:cNvSpPr>
          <p:nvPr/>
        </p:nvSpPr>
        <p:spPr bwMode="auto">
          <a:xfrm>
            <a:off x="2143125" y="695325"/>
            <a:ext cx="2571750" cy="3429000"/>
          </a:xfrm>
          <a:prstGeom prst="rect">
            <a:avLst/>
          </a:prstGeom>
          <a:solidFill>
            <a:srgbClr val="FFFFFF"/>
          </a:solidFill>
          <a:ln w="9360">
            <a:solidFill>
              <a:srgbClr val="000000"/>
            </a:solidFill>
            <a:miter lim="800000"/>
            <a:headEnd/>
            <a:tailEnd/>
          </a:ln>
        </p:spPr>
        <p:txBody>
          <a:bodyPr wrap="none" anchor="ctr"/>
          <a:lstStyle/>
          <a:p>
            <a:pPr marL="0" marR="0" lvl="0" indent="0" algn="l" defTabSz="457200" rtl="0" eaLnBrk="1" fontAlgn="base" latinLnBrk="0" hangingPunct="1">
              <a:lnSpc>
                <a:spcPct val="76000"/>
              </a:lnSpc>
              <a:spcBef>
                <a:spcPct val="0"/>
              </a:spcBef>
              <a:spcAft>
                <a:spcPct val="0"/>
              </a:spcAft>
              <a:buClr>
                <a:srgbClr val="000000"/>
              </a:buClr>
              <a:buSzPct val="100000"/>
              <a:buFont typeface="Times New Roman" pitchFamily="18" charset="0"/>
              <a:buNone/>
              <a:tabLst/>
              <a:defRPr/>
            </a:pPr>
            <a:endParaRPr kumimoji="0" lang="en-US" sz="2400" b="0" i="0" u="none" strike="noStrike" kern="1200" cap="none" spc="0" normalizeH="0" baseline="0" noProof="0">
              <a:ln>
                <a:noFill/>
              </a:ln>
              <a:solidFill>
                <a:prstClr val="white"/>
              </a:solidFill>
              <a:effectLst/>
              <a:uLnTx/>
              <a:uFillTx/>
              <a:latin typeface="Arial" pitchFamily="34" charset="0"/>
              <a:ea typeface="+mn-ea"/>
              <a:cs typeface="+mn-cs"/>
            </a:endParaRPr>
          </a:p>
        </p:txBody>
      </p:sp>
      <p:sp>
        <p:nvSpPr>
          <p:cNvPr id="64515" name="Rectangle 2"/>
          <p:cNvSpPr>
            <a:spLocks noGrp="1" noChangeArrowheads="1"/>
          </p:cNvSpPr>
          <p:nvPr>
            <p:ph type="body"/>
          </p:nvPr>
        </p:nvSpPr>
        <p:spPr>
          <a:xfrm>
            <a:off x="685800" y="4343400"/>
            <a:ext cx="5465763" cy="40957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Times New Roman" pitchFamily="18" charset="0"/>
            </a:endParaRPr>
          </a:p>
        </p:txBody>
      </p:sp>
    </p:spTree>
    <p:extLst>
      <p:ext uri="{BB962C8B-B14F-4D97-AF65-F5344CB8AC3E}">
        <p14:creationId xmlns:p14="http://schemas.microsoft.com/office/powerpoint/2010/main" val="20031433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538" name="Text Box 1"/>
          <p:cNvSpPr txBox="1">
            <a:spLocks noChangeArrowheads="1"/>
          </p:cNvSpPr>
          <p:nvPr/>
        </p:nvSpPr>
        <p:spPr bwMode="auto">
          <a:xfrm>
            <a:off x="2143125" y="695325"/>
            <a:ext cx="2571750" cy="3429000"/>
          </a:xfrm>
          <a:prstGeom prst="rect">
            <a:avLst/>
          </a:prstGeom>
          <a:solidFill>
            <a:srgbClr val="FFFFFF"/>
          </a:solidFill>
          <a:ln w="9360">
            <a:solidFill>
              <a:srgbClr val="000000"/>
            </a:solidFill>
            <a:miter lim="800000"/>
            <a:headEnd/>
            <a:tailEnd/>
          </a:ln>
        </p:spPr>
        <p:txBody>
          <a:bodyPr wrap="none" anchor="ctr"/>
          <a:lstStyle/>
          <a:p>
            <a:pPr marL="0" marR="0" lvl="0" indent="0" algn="l" defTabSz="457200" rtl="0" eaLnBrk="1" fontAlgn="base" latinLnBrk="0" hangingPunct="1">
              <a:lnSpc>
                <a:spcPct val="76000"/>
              </a:lnSpc>
              <a:spcBef>
                <a:spcPct val="0"/>
              </a:spcBef>
              <a:spcAft>
                <a:spcPct val="0"/>
              </a:spcAft>
              <a:buClr>
                <a:srgbClr val="000000"/>
              </a:buClr>
              <a:buSzPct val="100000"/>
              <a:buFont typeface="Times New Roman" pitchFamily="18" charset="0"/>
              <a:buNone/>
              <a:tabLst/>
              <a:defRPr/>
            </a:pPr>
            <a:endParaRPr kumimoji="0" lang="en-US" sz="2400" b="0" i="0" u="none" strike="noStrike" kern="1200" cap="none" spc="0" normalizeH="0" baseline="0" noProof="0">
              <a:ln>
                <a:noFill/>
              </a:ln>
              <a:solidFill>
                <a:prstClr val="white"/>
              </a:solidFill>
              <a:effectLst/>
              <a:uLnTx/>
              <a:uFillTx/>
              <a:latin typeface="Arial" pitchFamily="34" charset="0"/>
              <a:ea typeface="+mn-ea"/>
              <a:cs typeface="+mn-cs"/>
            </a:endParaRPr>
          </a:p>
        </p:txBody>
      </p:sp>
      <p:sp>
        <p:nvSpPr>
          <p:cNvPr id="65539" name="Rectangle 2"/>
          <p:cNvSpPr>
            <a:spLocks noGrp="1" noChangeArrowheads="1"/>
          </p:cNvSpPr>
          <p:nvPr>
            <p:ph type="body"/>
          </p:nvPr>
        </p:nvSpPr>
        <p:spPr>
          <a:xfrm>
            <a:off x="685800" y="4343400"/>
            <a:ext cx="5465763" cy="40957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Times New Roman" pitchFamily="18" charset="0"/>
            </a:endParaRPr>
          </a:p>
        </p:txBody>
      </p:sp>
    </p:spTree>
    <p:extLst>
      <p:ext uri="{BB962C8B-B14F-4D97-AF65-F5344CB8AC3E}">
        <p14:creationId xmlns:p14="http://schemas.microsoft.com/office/powerpoint/2010/main" val="19651452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0658" name="Text Box 1"/>
          <p:cNvSpPr txBox="1">
            <a:spLocks noChangeArrowheads="1"/>
          </p:cNvSpPr>
          <p:nvPr/>
        </p:nvSpPr>
        <p:spPr bwMode="auto">
          <a:xfrm>
            <a:off x="2143125" y="695325"/>
            <a:ext cx="2571750" cy="3429000"/>
          </a:xfrm>
          <a:prstGeom prst="rect">
            <a:avLst/>
          </a:prstGeom>
          <a:solidFill>
            <a:srgbClr val="FFFFFF"/>
          </a:solidFill>
          <a:ln w="9360">
            <a:solidFill>
              <a:srgbClr val="000000"/>
            </a:solidFill>
            <a:miter lim="800000"/>
            <a:headEnd/>
            <a:tailEnd/>
          </a:ln>
        </p:spPr>
        <p:txBody>
          <a:bodyPr wrap="none" anchor="ctr"/>
          <a:lstStyle/>
          <a:p>
            <a:pPr marL="0" marR="0" lvl="0" indent="0" algn="l" defTabSz="457200" rtl="0" eaLnBrk="1" fontAlgn="base" latinLnBrk="0" hangingPunct="1">
              <a:lnSpc>
                <a:spcPct val="76000"/>
              </a:lnSpc>
              <a:spcBef>
                <a:spcPct val="0"/>
              </a:spcBef>
              <a:spcAft>
                <a:spcPct val="0"/>
              </a:spcAft>
              <a:buClr>
                <a:srgbClr val="000000"/>
              </a:buClr>
              <a:buSzPct val="100000"/>
              <a:buFont typeface="Times New Roman" pitchFamily="18" charset="0"/>
              <a:buNone/>
              <a:tabLst/>
              <a:defRPr/>
            </a:pPr>
            <a:endParaRPr kumimoji="0" lang="en-US" sz="2400" b="0" i="0" u="none" strike="noStrike" kern="1200" cap="none" spc="0" normalizeH="0" baseline="0" noProof="0">
              <a:ln>
                <a:noFill/>
              </a:ln>
              <a:solidFill>
                <a:prstClr val="white"/>
              </a:solidFill>
              <a:effectLst/>
              <a:uLnTx/>
              <a:uFillTx/>
              <a:latin typeface="Arial" pitchFamily="34" charset="0"/>
              <a:ea typeface="+mn-ea"/>
              <a:cs typeface="+mn-cs"/>
            </a:endParaRPr>
          </a:p>
        </p:txBody>
      </p:sp>
      <p:sp>
        <p:nvSpPr>
          <p:cNvPr id="70659" name="Rectangle 2"/>
          <p:cNvSpPr>
            <a:spLocks noGrp="1" noChangeArrowheads="1"/>
          </p:cNvSpPr>
          <p:nvPr>
            <p:ph type="body"/>
          </p:nvPr>
        </p:nvSpPr>
        <p:spPr>
          <a:xfrm>
            <a:off x="685800" y="4343400"/>
            <a:ext cx="5465763" cy="40957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Times New Roman" pitchFamily="18" charset="0"/>
            </a:endParaRPr>
          </a:p>
        </p:txBody>
      </p:sp>
    </p:spTree>
    <p:extLst>
      <p:ext uri="{BB962C8B-B14F-4D97-AF65-F5344CB8AC3E}">
        <p14:creationId xmlns:p14="http://schemas.microsoft.com/office/powerpoint/2010/main" val="8690694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682" name="Text Box 1"/>
          <p:cNvSpPr txBox="1">
            <a:spLocks noChangeArrowheads="1"/>
          </p:cNvSpPr>
          <p:nvPr/>
        </p:nvSpPr>
        <p:spPr bwMode="auto">
          <a:xfrm>
            <a:off x="2143125" y="695325"/>
            <a:ext cx="2571750" cy="3429000"/>
          </a:xfrm>
          <a:prstGeom prst="rect">
            <a:avLst/>
          </a:prstGeom>
          <a:solidFill>
            <a:srgbClr val="FFFFFF"/>
          </a:solidFill>
          <a:ln w="9360">
            <a:solidFill>
              <a:srgbClr val="000000"/>
            </a:solidFill>
            <a:miter lim="800000"/>
            <a:headEnd/>
            <a:tailEnd/>
          </a:ln>
        </p:spPr>
        <p:txBody>
          <a:bodyPr wrap="none" anchor="ctr"/>
          <a:lstStyle/>
          <a:p>
            <a:pPr marL="0" marR="0" lvl="0" indent="0" algn="l" defTabSz="457200" rtl="0" eaLnBrk="1" fontAlgn="base" latinLnBrk="0" hangingPunct="1">
              <a:lnSpc>
                <a:spcPct val="76000"/>
              </a:lnSpc>
              <a:spcBef>
                <a:spcPct val="0"/>
              </a:spcBef>
              <a:spcAft>
                <a:spcPct val="0"/>
              </a:spcAft>
              <a:buClr>
                <a:srgbClr val="000000"/>
              </a:buClr>
              <a:buSzPct val="100000"/>
              <a:buFont typeface="Times New Roman" pitchFamily="18" charset="0"/>
              <a:buNone/>
              <a:tabLst/>
              <a:defRPr/>
            </a:pPr>
            <a:endParaRPr kumimoji="0" lang="en-US" sz="2400" b="0" i="0" u="none" strike="noStrike" kern="1200" cap="none" spc="0" normalizeH="0" baseline="0" noProof="0">
              <a:ln>
                <a:noFill/>
              </a:ln>
              <a:solidFill>
                <a:prstClr val="white"/>
              </a:solidFill>
              <a:effectLst/>
              <a:uLnTx/>
              <a:uFillTx/>
              <a:latin typeface="Arial" pitchFamily="34" charset="0"/>
              <a:ea typeface="+mn-ea"/>
              <a:cs typeface="+mn-cs"/>
            </a:endParaRPr>
          </a:p>
        </p:txBody>
      </p:sp>
      <p:sp>
        <p:nvSpPr>
          <p:cNvPr id="71683" name="Rectangle 2"/>
          <p:cNvSpPr>
            <a:spLocks noGrp="1" noChangeArrowheads="1"/>
          </p:cNvSpPr>
          <p:nvPr>
            <p:ph type="body"/>
          </p:nvPr>
        </p:nvSpPr>
        <p:spPr>
          <a:xfrm>
            <a:off x="685800" y="4343400"/>
            <a:ext cx="5465763" cy="40957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Times New Roman" pitchFamily="18" charset="0"/>
            </a:endParaRPr>
          </a:p>
        </p:txBody>
      </p:sp>
    </p:spTree>
    <p:extLst>
      <p:ext uri="{BB962C8B-B14F-4D97-AF65-F5344CB8AC3E}">
        <p14:creationId xmlns:p14="http://schemas.microsoft.com/office/powerpoint/2010/main" val="339458609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2706" name="Text Box 1"/>
          <p:cNvSpPr txBox="1">
            <a:spLocks noChangeArrowheads="1"/>
          </p:cNvSpPr>
          <p:nvPr/>
        </p:nvSpPr>
        <p:spPr bwMode="auto">
          <a:xfrm>
            <a:off x="2143125" y="695325"/>
            <a:ext cx="2571750" cy="3429000"/>
          </a:xfrm>
          <a:prstGeom prst="rect">
            <a:avLst/>
          </a:prstGeom>
          <a:solidFill>
            <a:srgbClr val="FFFFFF"/>
          </a:solidFill>
          <a:ln w="9360">
            <a:solidFill>
              <a:srgbClr val="000000"/>
            </a:solidFill>
            <a:miter lim="800000"/>
            <a:headEnd/>
            <a:tailEnd/>
          </a:ln>
        </p:spPr>
        <p:txBody>
          <a:bodyPr wrap="none" anchor="ctr"/>
          <a:lstStyle/>
          <a:p>
            <a:pPr marL="0" marR="0" lvl="0" indent="0" algn="l" defTabSz="457200" rtl="0" eaLnBrk="1" fontAlgn="base" latinLnBrk="0" hangingPunct="1">
              <a:lnSpc>
                <a:spcPct val="76000"/>
              </a:lnSpc>
              <a:spcBef>
                <a:spcPct val="0"/>
              </a:spcBef>
              <a:spcAft>
                <a:spcPct val="0"/>
              </a:spcAft>
              <a:buClr>
                <a:srgbClr val="000000"/>
              </a:buClr>
              <a:buSzPct val="100000"/>
              <a:buFont typeface="Times New Roman" pitchFamily="18" charset="0"/>
              <a:buNone/>
              <a:tabLst/>
              <a:defRPr/>
            </a:pPr>
            <a:endParaRPr kumimoji="0" lang="en-US" sz="2400" b="0" i="0" u="none" strike="noStrike" kern="1200" cap="none" spc="0" normalizeH="0" baseline="0" noProof="0">
              <a:ln>
                <a:noFill/>
              </a:ln>
              <a:solidFill>
                <a:prstClr val="white"/>
              </a:solidFill>
              <a:effectLst/>
              <a:uLnTx/>
              <a:uFillTx/>
              <a:latin typeface="Arial" pitchFamily="34" charset="0"/>
              <a:ea typeface="+mn-ea"/>
              <a:cs typeface="+mn-cs"/>
            </a:endParaRPr>
          </a:p>
        </p:txBody>
      </p:sp>
      <p:sp>
        <p:nvSpPr>
          <p:cNvPr id="72707" name="Rectangle 2"/>
          <p:cNvSpPr>
            <a:spLocks noGrp="1" noChangeArrowheads="1"/>
          </p:cNvSpPr>
          <p:nvPr>
            <p:ph type="body"/>
          </p:nvPr>
        </p:nvSpPr>
        <p:spPr>
          <a:xfrm>
            <a:off x="685800" y="4343400"/>
            <a:ext cx="5465763" cy="40957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Times New Roman" pitchFamily="18" charset="0"/>
            </a:endParaRPr>
          </a:p>
        </p:txBody>
      </p:sp>
    </p:spTree>
    <p:extLst>
      <p:ext uri="{BB962C8B-B14F-4D97-AF65-F5344CB8AC3E}">
        <p14:creationId xmlns:p14="http://schemas.microsoft.com/office/powerpoint/2010/main" val="139964947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3730" name="Text Box 1"/>
          <p:cNvSpPr txBox="1">
            <a:spLocks noChangeArrowheads="1"/>
          </p:cNvSpPr>
          <p:nvPr/>
        </p:nvSpPr>
        <p:spPr bwMode="auto">
          <a:xfrm>
            <a:off x="2143125" y="695325"/>
            <a:ext cx="2571750" cy="3429000"/>
          </a:xfrm>
          <a:prstGeom prst="rect">
            <a:avLst/>
          </a:prstGeom>
          <a:solidFill>
            <a:srgbClr val="FFFFFF"/>
          </a:solidFill>
          <a:ln w="9360">
            <a:solidFill>
              <a:srgbClr val="000000"/>
            </a:solidFill>
            <a:miter lim="800000"/>
            <a:headEnd/>
            <a:tailEnd/>
          </a:ln>
        </p:spPr>
        <p:txBody>
          <a:bodyPr wrap="none" anchor="ctr"/>
          <a:lstStyle/>
          <a:p>
            <a:pPr marL="0" marR="0" lvl="0" indent="0" algn="l" defTabSz="457200" rtl="0" eaLnBrk="1" fontAlgn="base" latinLnBrk="0" hangingPunct="1">
              <a:lnSpc>
                <a:spcPct val="76000"/>
              </a:lnSpc>
              <a:spcBef>
                <a:spcPct val="0"/>
              </a:spcBef>
              <a:spcAft>
                <a:spcPct val="0"/>
              </a:spcAft>
              <a:buClr>
                <a:srgbClr val="000000"/>
              </a:buClr>
              <a:buSzPct val="100000"/>
              <a:buFont typeface="Times New Roman" pitchFamily="18" charset="0"/>
              <a:buNone/>
              <a:tabLst/>
              <a:defRPr/>
            </a:pPr>
            <a:endParaRPr kumimoji="0" lang="en-US" sz="2400" b="0" i="0" u="none" strike="noStrike" kern="1200" cap="none" spc="0" normalizeH="0" baseline="0" noProof="0">
              <a:ln>
                <a:noFill/>
              </a:ln>
              <a:solidFill>
                <a:prstClr val="white"/>
              </a:solidFill>
              <a:effectLst/>
              <a:uLnTx/>
              <a:uFillTx/>
              <a:latin typeface="Arial" pitchFamily="34" charset="0"/>
              <a:ea typeface="+mn-ea"/>
              <a:cs typeface="+mn-cs"/>
            </a:endParaRPr>
          </a:p>
        </p:txBody>
      </p:sp>
      <p:sp>
        <p:nvSpPr>
          <p:cNvPr id="73731" name="Rectangle 2"/>
          <p:cNvSpPr>
            <a:spLocks noGrp="1" noChangeArrowheads="1"/>
          </p:cNvSpPr>
          <p:nvPr>
            <p:ph type="body"/>
          </p:nvPr>
        </p:nvSpPr>
        <p:spPr>
          <a:xfrm>
            <a:off x="685800" y="4343400"/>
            <a:ext cx="5465763" cy="40957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Times New Roman" pitchFamily="18" charset="0"/>
            </a:endParaRPr>
          </a:p>
        </p:txBody>
      </p:sp>
    </p:spTree>
    <p:extLst>
      <p:ext uri="{BB962C8B-B14F-4D97-AF65-F5344CB8AC3E}">
        <p14:creationId xmlns:p14="http://schemas.microsoft.com/office/powerpoint/2010/main" val="18888290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Slide Image Placeholder 1"/>
          <p:cNvSpPr>
            <a:spLocks noGrp="1" noRot="1" noChangeAspect="1" noTextEdit="1"/>
          </p:cNvSpPr>
          <p:nvPr>
            <p:ph type="sldImg"/>
          </p:nvPr>
        </p:nvSpPr>
        <p:spPr>
          <a:ln/>
        </p:spPr>
      </p:sp>
      <p:sp>
        <p:nvSpPr>
          <p:cNvPr id="962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
        <p:nvSpPr>
          <p:cNvPr id="962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B8D27CA-2D5D-489C-9D1E-0057729DA34A}" type="slidenum">
              <a:rPr kumimoji="0" lang="en-US" sz="1200" b="0" i="0" u="none" strike="noStrike" kern="1200" cap="none" spc="0" normalizeH="0" baseline="0" noProof="0" smtClean="0">
                <a:ln>
                  <a:noFill/>
                </a:ln>
                <a:solidFill>
                  <a:prstClr val="black"/>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99642440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4754" name="Text Box 1"/>
          <p:cNvSpPr txBox="1">
            <a:spLocks noChangeArrowheads="1"/>
          </p:cNvSpPr>
          <p:nvPr/>
        </p:nvSpPr>
        <p:spPr bwMode="auto">
          <a:xfrm>
            <a:off x="2143125" y="695325"/>
            <a:ext cx="2571750" cy="3429000"/>
          </a:xfrm>
          <a:prstGeom prst="rect">
            <a:avLst/>
          </a:prstGeom>
          <a:solidFill>
            <a:srgbClr val="FFFFFF"/>
          </a:solidFill>
          <a:ln w="9360">
            <a:solidFill>
              <a:srgbClr val="000000"/>
            </a:solidFill>
            <a:miter lim="800000"/>
            <a:headEnd/>
            <a:tailEnd/>
          </a:ln>
        </p:spPr>
        <p:txBody>
          <a:bodyPr wrap="none" anchor="ctr"/>
          <a:lstStyle/>
          <a:p>
            <a:pPr marL="0" marR="0" lvl="0" indent="0" algn="l" defTabSz="457200" rtl="0" eaLnBrk="1" fontAlgn="base" latinLnBrk="0" hangingPunct="1">
              <a:lnSpc>
                <a:spcPct val="76000"/>
              </a:lnSpc>
              <a:spcBef>
                <a:spcPct val="0"/>
              </a:spcBef>
              <a:spcAft>
                <a:spcPct val="0"/>
              </a:spcAft>
              <a:buClr>
                <a:srgbClr val="000000"/>
              </a:buClr>
              <a:buSzPct val="100000"/>
              <a:buFont typeface="Times New Roman" pitchFamily="18" charset="0"/>
              <a:buNone/>
              <a:tabLst/>
              <a:defRPr/>
            </a:pPr>
            <a:endParaRPr kumimoji="0" lang="en-US" sz="2400" b="0" i="0" u="none" strike="noStrike" kern="1200" cap="none" spc="0" normalizeH="0" baseline="0" noProof="0">
              <a:ln>
                <a:noFill/>
              </a:ln>
              <a:solidFill>
                <a:prstClr val="white"/>
              </a:solidFill>
              <a:effectLst/>
              <a:uLnTx/>
              <a:uFillTx/>
              <a:latin typeface="Arial" pitchFamily="34" charset="0"/>
              <a:ea typeface="+mn-ea"/>
              <a:cs typeface="+mn-cs"/>
            </a:endParaRPr>
          </a:p>
        </p:txBody>
      </p:sp>
      <p:sp>
        <p:nvSpPr>
          <p:cNvPr id="74755" name="Rectangle 2"/>
          <p:cNvSpPr>
            <a:spLocks noGrp="1" noChangeArrowheads="1"/>
          </p:cNvSpPr>
          <p:nvPr>
            <p:ph type="body"/>
          </p:nvPr>
        </p:nvSpPr>
        <p:spPr>
          <a:xfrm>
            <a:off x="685800" y="4343400"/>
            <a:ext cx="5465763" cy="40957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Times New Roman" pitchFamily="18" charset="0"/>
            </a:endParaRPr>
          </a:p>
        </p:txBody>
      </p:sp>
    </p:spTree>
    <p:extLst>
      <p:ext uri="{BB962C8B-B14F-4D97-AF65-F5344CB8AC3E}">
        <p14:creationId xmlns:p14="http://schemas.microsoft.com/office/powerpoint/2010/main" val="37010057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8" name="Text Box 1"/>
          <p:cNvSpPr txBox="1">
            <a:spLocks noChangeArrowheads="1"/>
          </p:cNvSpPr>
          <p:nvPr/>
        </p:nvSpPr>
        <p:spPr bwMode="auto">
          <a:xfrm>
            <a:off x="2143125" y="695325"/>
            <a:ext cx="2571750" cy="3429000"/>
          </a:xfrm>
          <a:prstGeom prst="rect">
            <a:avLst/>
          </a:prstGeom>
          <a:solidFill>
            <a:srgbClr val="FFFFFF"/>
          </a:solidFill>
          <a:ln w="9360">
            <a:solidFill>
              <a:srgbClr val="000000"/>
            </a:solidFill>
            <a:miter lim="800000"/>
            <a:headEnd/>
            <a:tailEnd/>
          </a:ln>
        </p:spPr>
        <p:txBody>
          <a:bodyPr wrap="none" anchor="ctr"/>
          <a:lstStyle/>
          <a:p>
            <a:pPr marL="0" marR="0" lvl="0" indent="0" algn="l" defTabSz="457200" rtl="0" eaLnBrk="1" fontAlgn="base" latinLnBrk="0" hangingPunct="1">
              <a:lnSpc>
                <a:spcPct val="76000"/>
              </a:lnSpc>
              <a:spcBef>
                <a:spcPct val="0"/>
              </a:spcBef>
              <a:spcAft>
                <a:spcPct val="0"/>
              </a:spcAft>
              <a:buClr>
                <a:srgbClr val="000000"/>
              </a:buClr>
              <a:buSzPct val="100000"/>
              <a:buFont typeface="Times New Roman" pitchFamily="18" charset="0"/>
              <a:buNone/>
              <a:tabLst/>
              <a:defRPr/>
            </a:pPr>
            <a:endParaRPr kumimoji="0" lang="en-US" sz="2400" b="0" i="0" u="none" strike="noStrike" kern="1200" cap="none" spc="0" normalizeH="0" baseline="0" noProof="0">
              <a:ln>
                <a:noFill/>
              </a:ln>
              <a:solidFill>
                <a:prstClr val="white"/>
              </a:solidFill>
              <a:effectLst/>
              <a:uLnTx/>
              <a:uFillTx/>
              <a:latin typeface="Arial" pitchFamily="34" charset="0"/>
              <a:ea typeface="+mn-ea"/>
              <a:cs typeface="+mn-cs"/>
            </a:endParaRPr>
          </a:p>
        </p:txBody>
      </p:sp>
      <p:sp>
        <p:nvSpPr>
          <p:cNvPr id="75779" name="Rectangle 2"/>
          <p:cNvSpPr>
            <a:spLocks noGrp="1" noChangeArrowheads="1"/>
          </p:cNvSpPr>
          <p:nvPr>
            <p:ph type="body"/>
          </p:nvPr>
        </p:nvSpPr>
        <p:spPr>
          <a:xfrm>
            <a:off x="685800" y="4343400"/>
            <a:ext cx="5465763" cy="40957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Times New Roman" pitchFamily="18" charset="0"/>
            </a:endParaRPr>
          </a:p>
        </p:txBody>
      </p:sp>
    </p:spTree>
    <p:extLst>
      <p:ext uri="{BB962C8B-B14F-4D97-AF65-F5344CB8AC3E}">
        <p14:creationId xmlns:p14="http://schemas.microsoft.com/office/powerpoint/2010/main" val="15903107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6802" name="Text Box 1"/>
          <p:cNvSpPr txBox="1">
            <a:spLocks noChangeArrowheads="1"/>
          </p:cNvSpPr>
          <p:nvPr/>
        </p:nvSpPr>
        <p:spPr bwMode="auto">
          <a:xfrm>
            <a:off x="2143125" y="695325"/>
            <a:ext cx="2571750" cy="3429000"/>
          </a:xfrm>
          <a:prstGeom prst="rect">
            <a:avLst/>
          </a:prstGeom>
          <a:solidFill>
            <a:srgbClr val="FFFFFF"/>
          </a:solidFill>
          <a:ln w="9360">
            <a:solidFill>
              <a:srgbClr val="000000"/>
            </a:solidFill>
            <a:miter lim="800000"/>
            <a:headEnd/>
            <a:tailEnd/>
          </a:ln>
        </p:spPr>
        <p:txBody>
          <a:bodyPr wrap="none" anchor="ctr"/>
          <a:lstStyle/>
          <a:p>
            <a:pPr marL="0" marR="0" lvl="0" indent="0" algn="l" defTabSz="457200" rtl="0" eaLnBrk="1" fontAlgn="base" latinLnBrk="0" hangingPunct="1">
              <a:lnSpc>
                <a:spcPct val="76000"/>
              </a:lnSpc>
              <a:spcBef>
                <a:spcPct val="0"/>
              </a:spcBef>
              <a:spcAft>
                <a:spcPct val="0"/>
              </a:spcAft>
              <a:buClr>
                <a:srgbClr val="000000"/>
              </a:buClr>
              <a:buSzPct val="100000"/>
              <a:buFont typeface="Times New Roman" pitchFamily="18" charset="0"/>
              <a:buNone/>
              <a:tabLst/>
              <a:defRPr/>
            </a:pPr>
            <a:endParaRPr kumimoji="0" lang="en-US" sz="2400" b="0" i="0" u="none" strike="noStrike" kern="1200" cap="none" spc="0" normalizeH="0" baseline="0" noProof="0">
              <a:ln>
                <a:noFill/>
              </a:ln>
              <a:solidFill>
                <a:prstClr val="white"/>
              </a:solidFill>
              <a:effectLst/>
              <a:uLnTx/>
              <a:uFillTx/>
              <a:latin typeface="Arial" pitchFamily="34" charset="0"/>
              <a:ea typeface="+mn-ea"/>
              <a:cs typeface="+mn-cs"/>
            </a:endParaRPr>
          </a:p>
        </p:txBody>
      </p:sp>
      <p:sp>
        <p:nvSpPr>
          <p:cNvPr id="76803" name="Rectangle 2"/>
          <p:cNvSpPr>
            <a:spLocks noGrp="1" noChangeArrowheads="1"/>
          </p:cNvSpPr>
          <p:nvPr>
            <p:ph type="body"/>
          </p:nvPr>
        </p:nvSpPr>
        <p:spPr>
          <a:xfrm>
            <a:off x="685800" y="4343400"/>
            <a:ext cx="5465763" cy="40957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Times New Roman" pitchFamily="18" charset="0"/>
            </a:endParaRPr>
          </a:p>
        </p:txBody>
      </p:sp>
    </p:spTree>
    <p:extLst>
      <p:ext uri="{BB962C8B-B14F-4D97-AF65-F5344CB8AC3E}">
        <p14:creationId xmlns:p14="http://schemas.microsoft.com/office/powerpoint/2010/main" val="213329503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7826" name="Text Box 1"/>
          <p:cNvSpPr txBox="1">
            <a:spLocks noChangeArrowheads="1"/>
          </p:cNvSpPr>
          <p:nvPr/>
        </p:nvSpPr>
        <p:spPr bwMode="auto">
          <a:xfrm>
            <a:off x="2143125" y="695325"/>
            <a:ext cx="2571750" cy="3429000"/>
          </a:xfrm>
          <a:prstGeom prst="rect">
            <a:avLst/>
          </a:prstGeom>
          <a:solidFill>
            <a:srgbClr val="FFFFFF"/>
          </a:solidFill>
          <a:ln w="9360">
            <a:solidFill>
              <a:srgbClr val="000000"/>
            </a:solidFill>
            <a:miter lim="800000"/>
            <a:headEnd/>
            <a:tailEnd/>
          </a:ln>
        </p:spPr>
        <p:txBody>
          <a:bodyPr wrap="none" anchor="ctr"/>
          <a:lstStyle/>
          <a:p>
            <a:pPr marL="0" marR="0" lvl="0" indent="0" algn="l" defTabSz="457200" rtl="0" eaLnBrk="1" fontAlgn="base" latinLnBrk="0" hangingPunct="1">
              <a:lnSpc>
                <a:spcPct val="76000"/>
              </a:lnSpc>
              <a:spcBef>
                <a:spcPct val="0"/>
              </a:spcBef>
              <a:spcAft>
                <a:spcPct val="0"/>
              </a:spcAft>
              <a:buClr>
                <a:srgbClr val="000000"/>
              </a:buClr>
              <a:buSzPct val="100000"/>
              <a:buFont typeface="Times New Roman" pitchFamily="18" charset="0"/>
              <a:buNone/>
              <a:tabLst/>
              <a:defRPr/>
            </a:pPr>
            <a:endParaRPr kumimoji="0" lang="en-US" sz="2400" b="0" i="0" u="none" strike="noStrike" kern="1200" cap="none" spc="0" normalizeH="0" baseline="0" noProof="0">
              <a:ln>
                <a:noFill/>
              </a:ln>
              <a:solidFill>
                <a:prstClr val="white"/>
              </a:solidFill>
              <a:effectLst/>
              <a:uLnTx/>
              <a:uFillTx/>
              <a:latin typeface="Arial" pitchFamily="34" charset="0"/>
              <a:ea typeface="+mn-ea"/>
              <a:cs typeface="+mn-cs"/>
            </a:endParaRPr>
          </a:p>
        </p:txBody>
      </p:sp>
      <p:sp>
        <p:nvSpPr>
          <p:cNvPr id="77827" name="Rectangle 2"/>
          <p:cNvSpPr>
            <a:spLocks noGrp="1" noChangeArrowheads="1"/>
          </p:cNvSpPr>
          <p:nvPr>
            <p:ph type="body"/>
          </p:nvPr>
        </p:nvSpPr>
        <p:spPr>
          <a:xfrm>
            <a:off x="685800" y="4343400"/>
            <a:ext cx="5465763" cy="40957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Times New Roman" pitchFamily="18" charset="0"/>
            </a:endParaRPr>
          </a:p>
        </p:txBody>
      </p:sp>
    </p:spTree>
    <p:extLst>
      <p:ext uri="{BB962C8B-B14F-4D97-AF65-F5344CB8AC3E}">
        <p14:creationId xmlns:p14="http://schemas.microsoft.com/office/powerpoint/2010/main" val="235906162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8850" name="Text Box 1"/>
          <p:cNvSpPr txBox="1">
            <a:spLocks noChangeArrowheads="1"/>
          </p:cNvSpPr>
          <p:nvPr/>
        </p:nvSpPr>
        <p:spPr bwMode="auto">
          <a:xfrm>
            <a:off x="2143125" y="695325"/>
            <a:ext cx="2571750" cy="3429000"/>
          </a:xfrm>
          <a:prstGeom prst="rect">
            <a:avLst/>
          </a:prstGeom>
          <a:solidFill>
            <a:srgbClr val="FFFFFF"/>
          </a:solidFill>
          <a:ln w="9360">
            <a:solidFill>
              <a:srgbClr val="000000"/>
            </a:solidFill>
            <a:miter lim="800000"/>
            <a:headEnd/>
            <a:tailEnd/>
          </a:ln>
        </p:spPr>
        <p:txBody>
          <a:bodyPr wrap="none" anchor="ctr"/>
          <a:lstStyle/>
          <a:p>
            <a:pPr marL="0" marR="0" lvl="0" indent="0" algn="l" defTabSz="457200" rtl="0" eaLnBrk="1" fontAlgn="base" latinLnBrk="0" hangingPunct="1">
              <a:lnSpc>
                <a:spcPct val="76000"/>
              </a:lnSpc>
              <a:spcBef>
                <a:spcPct val="0"/>
              </a:spcBef>
              <a:spcAft>
                <a:spcPct val="0"/>
              </a:spcAft>
              <a:buClr>
                <a:srgbClr val="000000"/>
              </a:buClr>
              <a:buSzPct val="100000"/>
              <a:buFont typeface="Times New Roman" pitchFamily="18" charset="0"/>
              <a:buNone/>
              <a:tabLst/>
              <a:defRPr/>
            </a:pPr>
            <a:endParaRPr kumimoji="0" lang="en-US" sz="2400" b="0" i="0" u="none" strike="noStrike" kern="1200" cap="none" spc="0" normalizeH="0" baseline="0" noProof="0">
              <a:ln>
                <a:noFill/>
              </a:ln>
              <a:solidFill>
                <a:prstClr val="white"/>
              </a:solidFill>
              <a:effectLst/>
              <a:uLnTx/>
              <a:uFillTx/>
              <a:latin typeface="Arial" pitchFamily="34" charset="0"/>
              <a:ea typeface="+mn-ea"/>
              <a:cs typeface="+mn-cs"/>
            </a:endParaRPr>
          </a:p>
        </p:txBody>
      </p:sp>
      <p:sp>
        <p:nvSpPr>
          <p:cNvPr id="78851" name="Rectangle 2"/>
          <p:cNvSpPr>
            <a:spLocks noGrp="1" noChangeArrowheads="1"/>
          </p:cNvSpPr>
          <p:nvPr>
            <p:ph type="body"/>
          </p:nvPr>
        </p:nvSpPr>
        <p:spPr>
          <a:xfrm>
            <a:off x="685800" y="4343400"/>
            <a:ext cx="5465763" cy="40957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latin typeface="Times New Roman" pitchFamily="18" charset="0"/>
            </a:endParaRPr>
          </a:p>
        </p:txBody>
      </p:sp>
    </p:spTree>
    <p:extLst>
      <p:ext uri="{BB962C8B-B14F-4D97-AF65-F5344CB8AC3E}">
        <p14:creationId xmlns:p14="http://schemas.microsoft.com/office/powerpoint/2010/main" val="15800280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
        <p:nvSpPr>
          <p:cNvPr id="983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48891DD-CD20-4941-8E48-0913D483AE11}" type="slidenum">
              <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35672759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
        <p:nvSpPr>
          <p:cNvPr id="983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48891DD-CD20-4941-8E48-0913D483AE11}" type="slidenum">
              <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36</a:t>
            </a:fld>
            <a:endPar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74204652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
        <p:nvSpPr>
          <p:cNvPr id="983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48891DD-CD20-4941-8E48-0913D483AE11}" type="slidenum">
              <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37</a:t>
            </a:fld>
            <a:endPar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40871694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
        <p:nvSpPr>
          <p:cNvPr id="983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48891DD-CD20-4941-8E48-0913D483AE11}" type="slidenum">
              <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30104833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
        <p:nvSpPr>
          <p:cNvPr id="983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48891DD-CD20-4941-8E48-0913D483AE11}" type="slidenum">
              <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39</a:t>
            </a:fld>
            <a:endPar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4548024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defRPr/>
            </a:pPr>
            <a:fld id="{45558936-8F94-4271-9ABD-46D9C538077B}" type="slidenum">
              <a:rPr lang="en-US" sz="1200">
                <a:solidFill>
                  <a:prstClr val="black"/>
                </a:solidFill>
                <a:latin typeface="Times New Roman" pitchFamily="18" charset="0"/>
              </a:rPr>
              <a:pPr eaLnBrk="1" hangingPunct="1">
                <a:defRPr/>
              </a:pPr>
              <a:t>4</a:t>
            </a:fld>
            <a:endParaRPr lang="en-US" sz="1200">
              <a:solidFill>
                <a:prstClr val="black"/>
              </a:solidFill>
              <a:latin typeface="Times New Roman" pitchFamily="18" charset="0"/>
            </a:endParaRPr>
          </a:p>
        </p:txBody>
      </p:sp>
      <p:sp>
        <p:nvSpPr>
          <p:cNvPr id="202755" name="Rectangle 2"/>
          <p:cNvSpPr>
            <a:spLocks noGrp="1" noRot="1" noChangeAspect="1" noChangeArrowheads="1" noTextEdit="1"/>
          </p:cNvSpPr>
          <p:nvPr>
            <p:ph type="sldImg"/>
          </p:nvPr>
        </p:nvSpPr>
        <p:spPr>
          <a:xfrm>
            <a:off x="1144588" y="685800"/>
            <a:ext cx="4572000" cy="3429000"/>
          </a:xfrm>
          <a:ln/>
        </p:spPr>
      </p:sp>
      <p:sp>
        <p:nvSpPr>
          <p:cNvPr id="20275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a:ea typeface="Gulim" pitchFamily="34" charset="-127"/>
            </a:endParaRPr>
          </a:p>
        </p:txBody>
      </p:sp>
    </p:spTree>
    <p:extLst>
      <p:ext uri="{BB962C8B-B14F-4D97-AF65-F5344CB8AC3E}">
        <p14:creationId xmlns:p14="http://schemas.microsoft.com/office/powerpoint/2010/main" val="268506941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
        <p:nvSpPr>
          <p:cNvPr id="983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48891DD-CD20-4941-8E48-0913D483AE11}" type="slidenum">
              <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320700957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
        <p:nvSpPr>
          <p:cNvPr id="983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48891DD-CD20-4941-8E48-0913D483AE11}" type="slidenum">
              <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41</a:t>
            </a:fld>
            <a:endPar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40015390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
        <p:nvSpPr>
          <p:cNvPr id="983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48891DD-CD20-4941-8E48-0913D483AE11}" type="slidenum">
              <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6921559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
        <p:nvSpPr>
          <p:cNvPr id="983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48891DD-CD20-4941-8E48-0913D483AE11}" type="slidenum">
              <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15141868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For a high dimensional</a:t>
            </a:r>
            <a:r>
              <a:rPr lang="en-US" altLang="zh-CN" baseline="0" dirty="0"/>
              <a:t> data set, automation is important!</a:t>
            </a:r>
          </a:p>
          <a:p>
            <a:r>
              <a:rPr lang="en-US" altLang="zh-CN" baseline="0" dirty="0"/>
              <a:t>The parameterizations of the shift parameter strongly depend on knowledge of the data e.g. data range, data distribution, so user intervention is usually required. However, modern high-output data sets usually have a very large number of variables, i.e. features, so there is a strong need to automate the selection of shift parameter</a:t>
            </a:r>
          </a:p>
          <a:p>
            <a:r>
              <a:rPr lang="en-US" altLang="zh-CN" baseline="0" dirty="0"/>
              <a:t>What is the challenge here?</a:t>
            </a:r>
          </a:p>
          <a:p>
            <a:pPr marL="228600" indent="-228600">
              <a:buAutoNum type="arabicPeriod"/>
            </a:pPr>
            <a:r>
              <a:rPr lang="en-US" altLang="zh-CN" baseline="0" dirty="0"/>
              <a:t>First challenge comes from tuning the shift parameter value </a:t>
            </a:r>
          </a:p>
          <a:p>
            <a:pPr marL="0" indent="0">
              <a:buNone/>
            </a:pPr>
            <a:r>
              <a:rPr lang="en-US" altLang="zh-CN" baseline="0" dirty="0"/>
              <a:t>   variables may range from different magnitude </a:t>
            </a:r>
          </a:p>
          <a:p>
            <a:pPr marL="0" indent="0">
              <a:buNone/>
            </a:pPr>
            <a:r>
              <a:rPr lang="en-US" altLang="zh-CN" baseline="0" dirty="0"/>
              <a:t>   It depends on the data magnitude (to make valid log function)</a:t>
            </a:r>
          </a:p>
          <a:p>
            <a:pPr marL="0" indent="0">
              <a:buNone/>
            </a:pPr>
            <a:r>
              <a:rPr lang="en-US" altLang="zh-CN" baseline="0" dirty="0"/>
              <a:t>   You have different optimal shift parameter value for different variables given a target</a:t>
            </a:r>
          </a:p>
          <a:p>
            <a:pPr marL="0" indent="0">
              <a:buNone/>
            </a:pPr>
            <a:r>
              <a:rPr lang="en-US" altLang="zh-CN" baseline="0" dirty="0"/>
              <a:t>   How to handle positive and negative skewness at same time </a:t>
            </a:r>
          </a:p>
          <a:p>
            <a:pPr marL="0" indent="0">
              <a:buNone/>
            </a:pPr>
            <a:r>
              <a:rPr lang="en-US" altLang="zh-CN" baseline="0" dirty="0"/>
              <a:t>2. Address outliers which are also quite different from variable to variable  </a:t>
            </a:r>
          </a:p>
          <a:p>
            <a:pPr marL="0" indent="0">
              <a:buNone/>
            </a:pPr>
            <a:r>
              <a:rPr lang="en-US" altLang="zh-CN" baseline="0" dirty="0"/>
              <a:t>   </a:t>
            </a:r>
            <a:endParaRPr lang="zh-CN" alt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D161DD9-4553-4CFF-8609-7C6FA60A40EE}" type="slidenum">
              <a:rPr kumimoji="0" lang="zh-CN" altLang="en-US" sz="1200" b="0" i="0" u="none" strike="noStrike" kern="1200" cap="none" spc="0" normalizeH="0" baseline="0" noProof="0" smtClean="0">
                <a:ln>
                  <a:noFill/>
                </a:ln>
                <a:solidFill>
                  <a:srgbClr val="000000"/>
                </a:solidFill>
                <a:effectLst/>
                <a:uLnTx/>
                <a:uFillTx/>
                <a:latin typeface="Times New Roman" pitchFamily="18"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44</a:t>
            </a:fld>
            <a:endParaRPr kumimoji="0" lang="zh-CN" altLang="en-US" sz="1200" b="0" i="0" u="none" strike="noStrike" kern="1200" cap="none" spc="0" normalizeH="0" baseline="0" noProof="0">
              <a:ln>
                <a:noFill/>
              </a:ln>
              <a:solidFill>
                <a:srgbClr val="000000"/>
              </a:solidFill>
              <a:effectLst/>
              <a:uLnTx/>
              <a:uFillTx/>
              <a:latin typeface="Times New Roman" pitchFamily="18" charset="0"/>
              <a:ea typeface="宋体" panose="02010600030101010101" pitchFamily="2" charset="-122"/>
              <a:cs typeface="+mn-cs"/>
            </a:endParaRPr>
          </a:p>
        </p:txBody>
      </p:sp>
    </p:spTree>
    <p:extLst>
      <p:ext uri="{BB962C8B-B14F-4D97-AF65-F5344CB8AC3E}">
        <p14:creationId xmlns:p14="http://schemas.microsoft.com/office/powerpoint/2010/main" val="189181959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For a high dimensional</a:t>
            </a:r>
            <a:r>
              <a:rPr lang="en-US" altLang="zh-CN" baseline="0" dirty="0"/>
              <a:t> data set, automation is important!</a:t>
            </a:r>
          </a:p>
          <a:p>
            <a:r>
              <a:rPr lang="en-US" altLang="zh-CN" baseline="0" dirty="0"/>
              <a:t>The parameterizations of the shift parameter strongly depend on knowledge of the data e.g. data range, data distribution, so user intervention is usually required. However, modern high-output data sets usually have a very large number of variables, i.e. features, so there is a strong need to automate the selection of shift parameter</a:t>
            </a:r>
          </a:p>
          <a:p>
            <a:r>
              <a:rPr lang="en-US" altLang="zh-CN" baseline="0" dirty="0"/>
              <a:t>What is the challenge here?</a:t>
            </a:r>
          </a:p>
          <a:p>
            <a:pPr marL="228600" indent="-228600">
              <a:buAutoNum type="arabicPeriod"/>
            </a:pPr>
            <a:r>
              <a:rPr lang="en-US" altLang="zh-CN" baseline="0" dirty="0"/>
              <a:t>First challenge comes from tuning the shift parameter value </a:t>
            </a:r>
          </a:p>
          <a:p>
            <a:pPr marL="0" indent="0">
              <a:buNone/>
            </a:pPr>
            <a:r>
              <a:rPr lang="en-US" altLang="zh-CN" baseline="0" dirty="0"/>
              <a:t>   variables may range from different magnitude </a:t>
            </a:r>
          </a:p>
          <a:p>
            <a:pPr marL="0" indent="0">
              <a:buNone/>
            </a:pPr>
            <a:r>
              <a:rPr lang="en-US" altLang="zh-CN" baseline="0" dirty="0"/>
              <a:t>   It depends on the data magnitude (to make valid log function)</a:t>
            </a:r>
          </a:p>
          <a:p>
            <a:pPr marL="0" indent="0">
              <a:buNone/>
            </a:pPr>
            <a:r>
              <a:rPr lang="en-US" altLang="zh-CN" baseline="0" dirty="0"/>
              <a:t>   You have different optimal shift parameter value for different variables given a target</a:t>
            </a:r>
          </a:p>
          <a:p>
            <a:pPr marL="0" indent="0">
              <a:buNone/>
            </a:pPr>
            <a:r>
              <a:rPr lang="en-US" altLang="zh-CN" baseline="0" dirty="0"/>
              <a:t>   How to handle positive and negative skewness at same time </a:t>
            </a:r>
          </a:p>
          <a:p>
            <a:pPr marL="0" indent="0">
              <a:buNone/>
            </a:pPr>
            <a:r>
              <a:rPr lang="en-US" altLang="zh-CN" baseline="0" dirty="0"/>
              <a:t>2. Address outliers which are also quite different from variable to variable  </a:t>
            </a:r>
          </a:p>
          <a:p>
            <a:pPr marL="0" indent="0">
              <a:buNone/>
            </a:pPr>
            <a:r>
              <a:rPr lang="en-US" altLang="zh-CN" baseline="0" dirty="0"/>
              <a:t>   </a:t>
            </a:r>
            <a:endParaRPr lang="zh-CN" alt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D161DD9-4553-4CFF-8609-7C6FA60A40EE}" type="slidenum">
              <a:rPr kumimoji="0" lang="zh-CN" altLang="en-US" sz="1200" b="0" i="0" u="none" strike="noStrike" kern="1200" cap="none" spc="0" normalizeH="0" baseline="0" noProof="0" smtClean="0">
                <a:ln>
                  <a:noFill/>
                </a:ln>
                <a:solidFill>
                  <a:srgbClr val="000000"/>
                </a:solidFill>
                <a:effectLst/>
                <a:uLnTx/>
                <a:uFillTx/>
                <a:latin typeface="Times New Roman" pitchFamily="18"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45</a:t>
            </a:fld>
            <a:endParaRPr kumimoji="0" lang="zh-CN" altLang="en-US" sz="1200" b="0" i="0" u="none" strike="noStrike" kern="1200" cap="none" spc="0" normalizeH="0" baseline="0" noProof="0">
              <a:ln>
                <a:noFill/>
              </a:ln>
              <a:solidFill>
                <a:srgbClr val="000000"/>
              </a:solidFill>
              <a:effectLst/>
              <a:uLnTx/>
              <a:uFillTx/>
              <a:latin typeface="Times New Roman" pitchFamily="18" charset="0"/>
              <a:ea typeface="宋体" panose="02010600030101010101" pitchFamily="2" charset="-122"/>
              <a:cs typeface="+mn-cs"/>
            </a:endParaRPr>
          </a:p>
        </p:txBody>
      </p:sp>
    </p:spTree>
    <p:extLst>
      <p:ext uri="{BB962C8B-B14F-4D97-AF65-F5344CB8AC3E}">
        <p14:creationId xmlns:p14="http://schemas.microsoft.com/office/powerpoint/2010/main" val="235683528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Based on the</a:t>
            </a:r>
            <a:r>
              <a:rPr lang="en-US" altLang="zh-CN" baseline="0" dirty="0"/>
              <a:t>se challenges we propose an automatic transformation scheme</a:t>
            </a:r>
          </a:p>
          <a:p>
            <a:r>
              <a:rPr lang="en-US" altLang="zh-CN" baseline="0" dirty="0"/>
              <a:t>The new scheme consists of three parts </a:t>
            </a:r>
          </a:p>
          <a:p>
            <a:r>
              <a:rPr lang="en-US" altLang="zh-CN" baseline="0" dirty="0"/>
              <a:t>1. A new parametrized family of transformation functions </a:t>
            </a:r>
          </a:p>
          <a:p>
            <a:r>
              <a:rPr lang="en-US" altLang="zh-CN" baseline="0" dirty="0"/>
              <a:t>This re-parametrization facilitate the automation by making  the selection of shift tuning parameter independent of data magnitude.</a:t>
            </a:r>
          </a:p>
          <a:p>
            <a:r>
              <a:rPr lang="en-US" altLang="zh-CN" baseline="0" dirty="0"/>
              <a:t>Beside, it put transformation function for handling both positive and negative skewness in the same family</a:t>
            </a:r>
          </a:p>
          <a:p>
            <a:r>
              <a:rPr lang="en-US" altLang="zh-CN" baseline="0" dirty="0"/>
              <a:t>2. A robust way for standardization and also an option for </a:t>
            </a:r>
            <a:r>
              <a:rPr lang="en-US" altLang="zh-CN" baseline="0" dirty="0" err="1"/>
              <a:t>winsorizing</a:t>
            </a:r>
            <a:r>
              <a:rPr lang="en-US" altLang="zh-CN" baseline="0" dirty="0"/>
              <a:t> the influential points (</a:t>
            </a:r>
            <a:r>
              <a:rPr lang="en-US" altLang="zh-CN" baseline="0" dirty="0" err="1"/>
              <a:t>winsorization</a:t>
            </a:r>
            <a:r>
              <a:rPr lang="en-US" altLang="zh-CN" baseline="0" dirty="0"/>
              <a:t> means that given a vector of data values and a threshold, when the absolute data values are larger than the threshold, you will pull these values back to the threshold) </a:t>
            </a:r>
          </a:p>
          <a:p>
            <a:r>
              <a:rPr lang="en-US" altLang="zh-CN" baseline="0" dirty="0"/>
              <a:t>3. The parameter value selection </a:t>
            </a:r>
          </a:p>
          <a:p>
            <a:r>
              <a:rPr lang="en-US" altLang="zh-CN" baseline="0" dirty="0"/>
              <a:t>How to use an algorithm for optimal value  </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D161DD9-4553-4CFF-8609-7C6FA60A40EE}" type="slidenum">
              <a:rPr kumimoji="0" lang="zh-CN" altLang="en-US" sz="1200" b="0" i="0" u="none" strike="noStrike" kern="1200" cap="none" spc="0" normalizeH="0" baseline="0" noProof="0" smtClean="0">
                <a:ln>
                  <a:noFill/>
                </a:ln>
                <a:solidFill>
                  <a:srgbClr val="000000"/>
                </a:solidFill>
                <a:effectLst/>
                <a:uLnTx/>
                <a:uFillTx/>
                <a:latin typeface="Times New Roman" pitchFamily="18"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46</a:t>
            </a:fld>
            <a:endParaRPr kumimoji="0" lang="zh-CN" altLang="en-US" sz="1200" b="0" i="0" u="none" strike="noStrike" kern="1200" cap="none" spc="0" normalizeH="0" baseline="0" noProof="0">
              <a:ln>
                <a:noFill/>
              </a:ln>
              <a:solidFill>
                <a:srgbClr val="000000"/>
              </a:solidFill>
              <a:effectLst/>
              <a:uLnTx/>
              <a:uFillTx/>
              <a:latin typeface="Times New Roman" pitchFamily="18" charset="0"/>
              <a:ea typeface="宋体" panose="02010600030101010101" pitchFamily="2" charset="-122"/>
              <a:cs typeface="+mn-cs"/>
            </a:endParaRPr>
          </a:p>
        </p:txBody>
      </p:sp>
    </p:spTree>
    <p:extLst>
      <p:ext uri="{BB962C8B-B14F-4D97-AF65-F5344CB8AC3E}">
        <p14:creationId xmlns:p14="http://schemas.microsoft.com/office/powerpoint/2010/main" val="211805010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We start with the new re-parametrized</a:t>
            </a:r>
            <a:r>
              <a:rPr lang="en-US" altLang="zh-CN" baseline="0" dirty="0"/>
              <a:t> function and we will start from the very basic </a:t>
            </a:r>
            <a:endParaRPr lang="en-US" altLang="zh-CN" dirty="0"/>
          </a:p>
          <a:p>
            <a:r>
              <a:rPr lang="en-US" altLang="zh-CN" dirty="0"/>
              <a:t>Deal both</a:t>
            </a:r>
            <a:r>
              <a:rPr lang="en-US" altLang="zh-CN" baseline="0" dirty="0"/>
              <a:t> positive and negative skewness + maintain the order of data values</a:t>
            </a:r>
          </a:p>
          <a:p>
            <a:r>
              <a:rPr lang="en-US" altLang="zh-CN" baseline="0" dirty="0"/>
              <a:t>Given a feature vector in the data set, we need to first calculate its skewness  </a:t>
            </a:r>
          </a:p>
          <a:p>
            <a:r>
              <a:rPr lang="en-US" altLang="zh-CN" baseline="0" dirty="0"/>
              <a:t>Based on the sign of the skewness we will have different log transformation (applying convex transformation function will increase the skewness and concave will decrease)</a:t>
            </a:r>
          </a:p>
          <a:p>
            <a:r>
              <a:rPr lang="en-US" altLang="zh-CN" baseline="0" dirty="0"/>
              <a:t>For negative one, we add negative sign to keep the same order of the data values</a:t>
            </a:r>
            <a:endParaRPr lang="zh-CN" alt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D161DD9-4553-4CFF-8609-7C6FA60A40EE}" type="slidenum">
              <a:rPr kumimoji="0" lang="zh-CN" altLang="en-US" sz="1200" b="0" i="0" u="none" strike="noStrike" kern="1200" cap="none" spc="0" normalizeH="0" baseline="0" noProof="0" smtClean="0">
                <a:ln>
                  <a:noFill/>
                </a:ln>
                <a:solidFill>
                  <a:srgbClr val="000000"/>
                </a:solidFill>
                <a:effectLst/>
                <a:uLnTx/>
                <a:uFillTx/>
                <a:latin typeface="Times New Roman" pitchFamily="18"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47</a:t>
            </a:fld>
            <a:endParaRPr kumimoji="0" lang="zh-CN" altLang="en-US" sz="1200" b="0" i="0" u="none" strike="noStrike" kern="1200" cap="none" spc="0" normalizeH="0" baseline="0" noProof="0">
              <a:ln>
                <a:noFill/>
              </a:ln>
              <a:solidFill>
                <a:srgbClr val="000000"/>
              </a:solidFill>
              <a:effectLst/>
              <a:uLnTx/>
              <a:uFillTx/>
              <a:latin typeface="Times New Roman" pitchFamily="18" charset="0"/>
              <a:ea typeface="宋体" panose="02010600030101010101" pitchFamily="2" charset="-122"/>
              <a:cs typeface="+mn-cs"/>
            </a:endParaRPr>
          </a:p>
        </p:txBody>
      </p:sp>
    </p:spTree>
    <p:extLst>
      <p:ext uri="{BB962C8B-B14F-4D97-AF65-F5344CB8AC3E}">
        <p14:creationId xmlns:p14="http://schemas.microsoft.com/office/powerpoint/2010/main" val="39819681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One big</a:t>
            </a:r>
            <a:r>
              <a:rPr lang="en-US" altLang="zh-CN" baseline="0" dirty="0"/>
              <a:t> concern is that logarithm functions require positive inputs </a:t>
            </a:r>
          </a:p>
          <a:p>
            <a:r>
              <a:rPr lang="en-US" altLang="zh-CN" dirty="0"/>
              <a:t>Therefore</a:t>
            </a:r>
            <a:r>
              <a:rPr lang="en-US" altLang="zh-CN" baseline="0" dirty="0"/>
              <a:t> </a:t>
            </a:r>
            <a:r>
              <a:rPr lang="en-US" altLang="zh-CN" dirty="0"/>
              <a:t>it is important to modify the functions for both</a:t>
            </a:r>
            <a:r>
              <a:rPr lang="en-US" altLang="zh-CN" baseline="0" dirty="0"/>
              <a:t> positive and negative cases</a:t>
            </a:r>
            <a:r>
              <a:rPr lang="en-US" altLang="zh-CN" dirty="0"/>
              <a:t> to be valid for any element value.</a:t>
            </a:r>
          </a:p>
          <a:p>
            <a:pPr marL="228600" indent="-228600">
              <a:buAutoNum type="arabicPeriod"/>
            </a:pPr>
            <a:r>
              <a:rPr lang="en-US" altLang="zh-CN" dirty="0" err="1"/>
              <a:t>Substract</a:t>
            </a:r>
            <a:r>
              <a:rPr lang="en-US" altLang="zh-CN" baseline="0" dirty="0"/>
              <a:t> the minimal value and add a positive shift parameter </a:t>
            </a:r>
          </a:p>
          <a:p>
            <a:pPr marL="228600" indent="-228600">
              <a:buAutoNum type="arabicPeriod"/>
            </a:pPr>
            <a:r>
              <a:rPr lang="en-US" altLang="zh-CN" baseline="0" dirty="0"/>
              <a:t>use max value to minus each data value and add with a positive shift parameter</a:t>
            </a:r>
            <a:endParaRPr lang="zh-CN" alt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D161DD9-4553-4CFF-8609-7C6FA60A40EE}" type="slidenum">
              <a:rPr kumimoji="0" lang="zh-CN" altLang="en-US" sz="1200" b="0" i="0" u="none" strike="noStrike" kern="1200" cap="none" spc="0" normalizeH="0" baseline="0" noProof="0" smtClean="0">
                <a:ln>
                  <a:noFill/>
                </a:ln>
                <a:solidFill>
                  <a:srgbClr val="000000"/>
                </a:solidFill>
                <a:effectLst/>
                <a:uLnTx/>
                <a:uFillTx/>
                <a:latin typeface="Times New Roman" pitchFamily="18"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48</a:t>
            </a:fld>
            <a:endParaRPr kumimoji="0" lang="zh-CN" altLang="en-US" sz="1200" b="0" i="0" u="none" strike="noStrike" kern="1200" cap="none" spc="0" normalizeH="0" baseline="0" noProof="0">
              <a:ln>
                <a:noFill/>
              </a:ln>
              <a:solidFill>
                <a:srgbClr val="000000"/>
              </a:solidFill>
              <a:effectLst/>
              <a:uLnTx/>
              <a:uFillTx/>
              <a:latin typeface="Times New Roman" pitchFamily="18" charset="0"/>
              <a:ea typeface="宋体" panose="02010600030101010101" pitchFamily="2" charset="-122"/>
              <a:cs typeface="+mn-cs"/>
            </a:endParaRPr>
          </a:p>
        </p:txBody>
      </p:sp>
    </p:spTree>
    <p:extLst>
      <p:ext uri="{BB962C8B-B14F-4D97-AF65-F5344CB8AC3E}">
        <p14:creationId xmlns:p14="http://schemas.microsoft.com/office/powerpoint/2010/main" val="107081325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One big</a:t>
            </a:r>
            <a:r>
              <a:rPr lang="en-US" altLang="zh-CN" baseline="0" dirty="0"/>
              <a:t> concern is that logarithm functions require positive inputs </a:t>
            </a:r>
          </a:p>
          <a:p>
            <a:r>
              <a:rPr lang="en-US" altLang="zh-CN" dirty="0"/>
              <a:t>Therefore</a:t>
            </a:r>
            <a:r>
              <a:rPr lang="en-US" altLang="zh-CN" baseline="0" dirty="0"/>
              <a:t> </a:t>
            </a:r>
            <a:r>
              <a:rPr lang="en-US" altLang="zh-CN" dirty="0"/>
              <a:t>it is important to modify the functions for both</a:t>
            </a:r>
            <a:r>
              <a:rPr lang="en-US" altLang="zh-CN" baseline="0" dirty="0"/>
              <a:t> positive and negative cases</a:t>
            </a:r>
            <a:r>
              <a:rPr lang="en-US" altLang="zh-CN" dirty="0"/>
              <a:t> to be valid for any element value.</a:t>
            </a:r>
          </a:p>
          <a:p>
            <a:pPr marL="228600" indent="-228600">
              <a:buAutoNum type="arabicPeriod"/>
            </a:pPr>
            <a:r>
              <a:rPr lang="en-US" altLang="zh-CN" dirty="0" err="1"/>
              <a:t>Substract</a:t>
            </a:r>
            <a:r>
              <a:rPr lang="en-US" altLang="zh-CN" baseline="0" dirty="0"/>
              <a:t> the minimal value and add a positive shift parameter </a:t>
            </a:r>
          </a:p>
          <a:p>
            <a:pPr marL="228600" indent="-228600">
              <a:buAutoNum type="arabicPeriod"/>
            </a:pPr>
            <a:r>
              <a:rPr lang="en-US" altLang="zh-CN" baseline="0" dirty="0"/>
              <a:t>use max value to minus each data value and add with a positive shift parameter</a:t>
            </a:r>
            <a:endParaRPr lang="zh-CN" alt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D161DD9-4553-4CFF-8609-7C6FA60A40EE}" type="slidenum">
              <a:rPr kumimoji="0" lang="zh-CN" altLang="en-US" sz="1200" b="0" i="0" u="none" strike="noStrike" kern="1200" cap="none" spc="0" normalizeH="0" baseline="0" noProof="0" smtClean="0">
                <a:ln>
                  <a:noFill/>
                </a:ln>
                <a:solidFill>
                  <a:srgbClr val="000000"/>
                </a:solidFill>
                <a:effectLst/>
                <a:uLnTx/>
                <a:uFillTx/>
                <a:latin typeface="Times New Roman" pitchFamily="18"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49</a:t>
            </a:fld>
            <a:endParaRPr kumimoji="0" lang="zh-CN" altLang="en-US" sz="1200" b="0" i="0" u="none" strike="noStrike" kern="1200" cap="none" spc="0" normalizeH="0" baseline="0" noProof="0">
              <a:ln>
                <a:noFill/>
              </a:ln>
              <a:solidFill>
                <a:srgbClr val="000000"/>
              </a:solidFill>
              <a:effectLst/>
              <a:uLnTx/>
              <a:uFillTx/>
              <a:latin typeface="Times New Roman" pitchFamily="18" charset="0"/>
              <a:ea typeface="宋体" panose="02010600030101010101" pitchFamily="2" charset="-122"/>
              <a:cs typeface="+mn-cs"/>
            </a:endParaRPr>
          </a:p>
        </p:txBody>
      </p:sp>
    </p:spTree>
    <p:extLst>
      <p:ext uri="{BB962C8B-B14F-4D97-AF65-F5344CB8AC3E}">
        <p14:creationId xmlns:p14="http://schemas.microsoft.com/office/powerpoint/2010/main" val="7389161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defRPr/>
            </a:pPr>
            <a:fld id="{45558936-8F94-4271-9ABD-46D9C538077B}" type="slidenum">
              <a:rPr lang="en-US" sz="1200">
                <a:solidFill>
                  <a:prstClr val="black"/>
                </a:solidFill>
                <a:latin typeface="Times New Roman" pitchFamily="18" charset="0"/>
              </a:rPr>
              <a:pPr eaLnBrk="1" hangingPunct="1">
                <a:defRPr/>
              </a:pPr>
              <a:t>5</a:t>
            </a:fld>
            <a:endParaRPr lang="en-US" sz="1200">
              <a:solidFill>
                <a:prstClr val="black"/>
              </a:solidFill>
              <a:latin typeface="Times New Roman" pitchFamily="18" charset="0"/>
            </a:endParaRPr>
          </a:p>
        </p:txBody>
      </p:sp>
      <p:sp>
        <p:nvSpPr>
          <p:cNvPr id="202755" name="Rectangle 2"/>
          <p:cNvSpPr>
            <a:spLocks noGrp="1" noRot="1" noChangeAspect="1" noChangeArrowheads="1" noTextEdit="1"/>
          </p:cNvSpPr>
          <p:nvPr>
            <p:ph type="sldImg"/>
          </p:nvPr>
        </p:nvSpPr>
        <p:spPr>
          <a:xfrm>
            <a:off x="1144588" y="685800"/>
            <a:ext cx="4572000" cy="3429000"/>
          </a:xfrm>
          <a:ln/>
        </p:spPr>
      </p:sp>
      <p:sp>
        <p:nvSpPr>
          <p:cNvPr id="20275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a:ea typeface="Gulim" pitchFamily="34" charset="-127"/>
            </a:endParaRPr>
          </a:p>
        </p:txBody>
      </p:sp>
    </p:spTree>
    <p:extLst>
      <p:ext uri="{BB962C8B-B14F-4D97-AF65-F5344CB8AC3E}">
        <p14:creationId xmlns:p14="http://schemas.microsoft.com/office/powerpoint/2010/main" val="337488677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Thus,</a:t>
            </a:r>
            <a:r>
              <a:rPr lang="en-US" altLang="zh-CN" baseline="0" dirty="0"/>
              <a:t> we further parametrize the parameter eta in terms of the multiples of the range</a:t>
            </a:r>
          </a:p>
          <a:p>
            <a:r>
              <a:rPr lang="en-US" altLang="zh-CN" baseline="0" dirty="0"/>
              <a:t>of the feature vectors </a:t>
            </a:r>
          </a:p>
          <a:p>
            <a:r>
              <a:rPr lang="en-US" altLang="zh-CN" baseline="0" dirty="0"/>
              <a:t>This makes the selection of parameter values beta independent of the data magnitude </a:t>
            </a:r>
          </a:p>
          <a:p>
            <a:r>
              <a:rPr lang="en-US" altLang="zh-CN" baseline="0" dirty="0"/>
              <a:t>The beta ranges from negative </a:t>
            </a:r>
            <a:r>
              <a:rPr lang="en-US" altLang="zh-CN" baseline="0" dirty="0" err="1"/>
              <a:t>inf</a:t>
            </a:r>
            <a:r>
              <a:rPr lang="en-US" altLang="zh-CN" baseline="0" dirty="0"/>
              <a:t> to positive </a:t>
            </a:r>
            <a:r>
              <a:rPr lang="en-US" altLang="zh-CN" baseline="0" dirty="0" err="1"/>
              <a:t>inf</a:t>
            </a:r>
            <a:r>
              <a:rPr lang="en-US" altLang="zh-CN" baseline="0" dirty="0"/>
              <a:t> </a:t>
            </a:r>
          </a:p>
          <a:p>
            <a:r>
              <a:rPr lang="en-US" altLang="zh-CN" baseline="0" dirty="0"/>
              <a:t>Now we note that the functions for </a:t>
            </a:r>
            <a:r>
              <a:rPr lang="en-US" altLang="zh-CN" baseline="0" dirty="0" err="1"/>
              <a:t>pos</a:t>
            </a:r>
            <a:r>
              <a:rPr lang="en-US" altLang="zh-CN" baseline="0" dirty="0"/>
              <a:t> and negative are both symmetric around zero </a:t>
            </a:r>
          </a:p>
          <a:p>
            <a:r>
              <a:rPr lang="en-US" altLang="zh-CN" baseline="0" dirty="0"/>
              <a:t>Thus we can take advantage of it and combine them into one family of functions. </a:t>
            </a:r>
            <a:endParaRPr lang="zh-CN" alt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D161DD9-4553-4CFF-8609-7C6FA60A40EE}" type="slidenum">
              <a:rPr kumimoji="0" lang="zh-CN" altLang="en-US" sz="1200" b="0" i="0" u="none" strike="noStrike" kern="1200" cap="none" spc="0" normalizeH="0" baseline="0" noProof="0" smtClean="0">
                <a:ln>
                  <a:noFill/>
                </a:ln>
                <a:solidFill>
                  <a:srgbClr val="000000"/>
                </a:solidFill>
                <a:effectLst/>
                <a:uLnTx/>
                <a:uFillTx/>
                <a:latin typeface="Times New Roman" pitchFamily="18"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50</a:t>
            </a:fld>
            <a:endParaRPr kumimoji="0" lang="zh-CN" altLang="en-US" sz="1200" b="0" i="0" u="none" strike="noStrike" kern="1200" cap="none" spc="0" normalizeH="0" baseline="0" noProof="0">
              <a:ln>
                <a:noFill/>
              </a:ln>
              <a:solidFill>
                <a:srgbClr val="000000"/>
              </a:solidFill>
              <a:effectLst/>
              <a:uLnTx/>
              <a:uFillTx/>
              <a:latin typeface="Times New Roman" pitchFamily="18" charset="0"/>
              <a:ea typeface="宋体" panose="02010600030101010101" pitchFamily="2" charset="-122"/>
              <a:cs typeface="+mn-cs"/>
            </a:endParaRPr>
          </a:p>
        </p:txBody>
      </p:sp>
    </p:spTree>
    <p:extLst>
      <p:ext uri="{BB962C8B-B14F-4D97-AF65-F5344CB8AC3E}">
        <p14:creationId xmlns:p14="http://schemas.microsoft.com/office/powerpoint/2010/main" val="2715631708"/>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Thus,</a:t>
            </a:r>
            <a:r>
              <a:rPr lang="en-US" altLang="zh-CN" baseline="0" dirty="0"/>
              <a:t> we further parametrize the parameter eta in terms of the multiples of the range</a:t>
            </a:r>
          </a:p>
          <a:p>
            <a:r>
              <a:rPr lang="en-US" altLang="zh-CN" baseline="0" dirty="0"/>
              <a:t>of the feature vectors </a:t>
            </a:r>
          </a:p>
          <a:p>
            <a:r>
              <a:rPr lang="en-US" altLang="zh-CN" baseline="0" dirty="0"/>
              <a:t>This makes the selection of parameter values beta independent of the data magnitude </a:t>
            </a:r>
          </a:p>
          <a:p>
            <a:r>
              <a:rPr lang="en-US" altLang="zh-CN" baseline="0" dirty="0"/>
              <a:t>The beta ranges from negative </a:t>
            </a:r>
            <a:r>
              <a:rPr lang="en-US" altLang="zh-CN" baseline="0" dirty="0" err="1"/>
              <a:t>inf</a:t>
            </a:r>
            <a:r>
              <a:rPr lang="en-US" altLang="zh-CN" baseline="0" dirty="0"/>
              <a:t> to positive </a:t>
            </a:r>
            <a:r>
              <a:rPr lang="en-US" altLang="zh-CN" baseline="0" dirty="0" err="1"/>
              <a:t>inf</a:t>
            </a:r>
            <a:r>
              <a:rPr lang="en-US" altLang="zh-CN" baseline="0" dirty="0"/>
              <a:t> </a:t>
            </a:r>
          </a:p>
          <a:p>
            <a:r>
              <a:rPr lang="en-US" altLang="zh-CN" baseline="0" dirty="0"/>
              <a:t>Now we note that the functions for </a:t>
            </a:r>
            <a:r>
              <a:rPr lang="en-US" altLang="zh-CN" baseline="0" dirty="0" err="1"/>
              <a:t>pos</a:t>
            </a:r>
            <a:r>
              <a:rPr lang="en-US" altLang="zh-CN" baseline="0" dirty="0"/>
              <a:t> and negative are both symmetric around zero </a:t>
            </a:r>
          </a:p>
          <a:p>
            <a:r>
              <a:rPr lang="en-US" altLang="zh-CN" baseline="0" dirty="0"/>
              <a:t>Thus we can take advantage of it and combine them into one family of functions. </a:t>
            </a:r>
            <a:endParaRPr lang="zh-CN" alt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D161DD9-4553-4CFF-8609-7C6FA60A40EE}" type="slidenum">
              <a:rPr kumimoji="0" lang="zh-CN" altLang="en-US" sz="1200" b="0" i="0" u="none" strike="noStrike" kern="1200" cap="none" spc="0" normalizeH="0" baseline="0" noProof="0" smtClean="0">
                <a:ln>
                  <a:noFill/>
                </a:ln>
                <a:solidFill>
                  <a:srgbClr val="000000"/>
                </a:solidFill>
                <a:effectLst/>
                <a:uLnTx/>
                <a:uFillTx/>
                <a:latin typeface="Times New Roman" pitchFamily="18"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51</a:t>
            </a:fld>
            <a:endParaRPr kumimoji="0" lang="zh-CN" altLang="en-US" sz="1200" b="0" i="0" u="none" strike="noStrike" kern="1200" cap="none" spc="0" normalizeH="0" baseline="0" noProof="0">
              <a:ln>
                <a:noFill/>
              </a:ln>
              <a:solidFill>
                <a:srgbClr val="000000"/>
              </a:solidFill>
              <a:effectLst/>
              <a:uLnTx/>
              <a:uFillTx/>
              <a:latin typeface="Times New Roman" pitchFamily="18" charset="0"/>
              <a:ea typeface="宋体" panose="02010600030101010101" pitchFamily="2" charset="-122"/>
              <a:cs typeface="+mn-cs"/>
            </a:endParaRPr>
          </a:p>
        </p:txBody>
      </p:sp>
    </p:spTree>
    <p:extLst>
      <p:ext uri="{BB962C8B-B14F-4D97-AF65-F5344CB8AC3E}">
        <p14:creationId xmlns:p14="http://schemas.microsoft.com/office/powerpoint/2010/main" val="25733143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Thus,</a:t>
            </a:r>
            <a:r>
              <a:rPr lang="en-US" altLang="zh-CN" baseline="0" dirty="0"/>
              <a:t> we further parametrize the parameter eta in terms of the multiples of the range</a:t>
            </a:r>
          </a:p>
          <a:p>
            <a:r>
              <a:rPr lang="en-US" altLang="zh-CN" baseline="0" dirty="0"/>
              <a:t>of the feature vectors </a:t>
            </a:r>
          </a:p>
          <a:p>
            <a:r>
              <a:rPr lang="en-US" altLang="zh-CN" baseline="0" dirty="0"/>
              <a:t>This makes the selection of parameter values beta independent of the data magnitude </a:t>
            </a:r>
          </a:p>
          <a:p>
            <a:r>
              <a:rPr lang="en-US" altLang="zh-CN" baseline="0" dirty="0"/>
              <a:t>The beta ranges from negative </a:t>
            </a:r>
            <a:r>
              <a:rPr lang="en-US" altLang="zh-CN" baseline="0" dirty="0" err="1"/>
              <a:t>inf</a:t>
            </a:r>
            <a:r>
              <a:rPr lang="en-US" altLang="zh-CN" baseline="0" dirty="0"/>
              <a:t> to positive </a:t>
            </a:r>
            <a:r>
              <a:rPr lang="en-US" altLang="zh-CN" baseline="0" dirty="0" err="1"/>
              <a:t>inf</a:t>
            </a:r>
            <a:r>
              <a:rPr lang="en-US" altLang="zh-CN" baseline="0" dirty="0"/>
              <a:t> </a:t>
            </a:r>
          </a:p>
          <a:p>
            <a:r>
              <a:rPr lang="en-US" altLang="zh-CN" baseline="0" dirty="0"/>
              <a:t>Now we note that the functions for </a:t>
            </a:r>
            <a:r>
              <a:rPr lang="en-US" altLang="zh-CN" baseline="0" dirty="0" err="1"/>
              <a:t>pos</a:t>
            </a:r>
            <a:r>
              <a:rPr lang="en-US" altLang="zh-CN" baseline="0" dirty="0"/>
              <a:t> and negative are both symmetric around zero </a:t>
            </a:r>
          </a:p>
          <a:p>
            <a:r>
              <a:rPr lang="en-US" altLang="zh-CN" baseline="0" dirty="0"/>
              <a:t>Thus we can take advantage of it and combine them into one family of functions. </a:t>
            </a:r>
            <a:endParaRPr lang="zh-CN" alt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D161DD9-4553-4CFF-8609-7C6FA60A40EE}" type="slidenum">
              <a:rPr kumimoji="0" lang="zh-CN" altLang="en-US" sz="1200" b="0" i="0" u="none" strike="noStrike" kern="1200" cap="none" spc="0" normalizeH="0" baseline="0" noProof="0" smtClean="0">
                <a:ln>
                  <a:noFill/>
                </a:ln>
                <a:solidFill>
                  <a:srgbClr val="000000"/>
                </a:solidFill>
                <a:effectLst/>
                <a:uLnTx/>
                <a:uFillTx/>
                <a:latin typeface="Times New Roman" pitchFamily="18"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52</a:t>
            </a:fld>
            <a:endParaRPr kumimoji="0" lang="zh-CN" altLang="en-US" sz="1200" b="0" i="0" u="none" strike="noStrike" kern="1200" cap="none" spc="0" normalizeH="0" baseline="0" noProof="0">
              <a:ln>
                <a:noFill/>
              </a:ln>
              <a:solidFill>
                <a:srgbClr val="000000"/>
              </a:solidFill>
              <a:effectLst/>
              <a:uLnTx/>
              <a:uFillTx/>
              <a:latin typeface="Times New Roman" pitchFamily="18" charset="0"/>
              <a:ea typeface="宋体" panose="02010600030101010101" pitchFamily="2" charset="-122"/>
              <a:cs typeface="+mn-cs"/>
            </a:endParaRPr>
          </a:p>
        </p:txBody>
      </p:sp>
    </p:spTree>
    <p:extLst>
      <p:ext uri="{BB962C8B-B14F-4D97-AF65-F5344CB8AC3E}">
        <p14:creationId xmlns:p14="http://schemas.microsoft.com/office/powerpoint/2010/main" val="283733919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Finally</a:t>
            </a:r>
            <a:r>
              <a:rPr lang="en-US" altLang="zh-CN" baseline="0" dirty="0"/>
              <a:t> incorporating all the elements we have discussed the new parameterized family of transformation functions </a:t>
            </a:r>
          </a:p>
          <a:p>
            <a:r>
              <a:rPr lang="en-US" altLang="zh-CN" dirty="0"/>
              <a:t>For beta is positive, transformation for positive skewness</a:t>
            </a:r>
          </a:p>
          <a:p>
            <a:r>
              <a:rPr lang="en-US" altLang="zh-CN" dirty="0"/>
              <a:t>For</a:t>
            </a:r>
            <a:r>
              <a:rPr lang="en-US" altLang="zh-CN" baseline="0" dirty="0"/>
              <a:t> beta is negative, transformation for negative skewness</a:t>
            </a:r>
            <a:endParaRPr lang="zh-CN" altLang="en-US" dirty="0"/>
          </a:p>
          <a:p>
            <a:r>
              <a:rPr lang="en-US" altLang="zh-CN" dirty="0"/>
              <a:t>And the parameter value selection is independent of data</a:t>
            </a:r>
            <a:r>
              <a:rPr lang="en-US" altLang="zh-CN" baseline="0" dirty="0"/>
              <a:t> magnitude</a:t>
            </a:r>
            <a:endParaRPr lang="zh-CN" alt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D161DD9-4553-4CFF-8609-7C6FA60A40EE}" type="slidenum">
              <a:rPr kumimoji="0" lang="zh-CN" altLang="en-US" sz="1200" b="0" i="0" u="none" strike="noStrike" kern="1200" cap="none" spc="0" normalizeH="0" baseline="0" noProof="0" smtClean="0">
                <a:ln>
                  <a:noFill/>
                </a:ln>
                <a:solidFill>
                  <a:srgbClr val="000000"/>
                </a:solidFill>
                <a:effectLst/>
                <a:uLnTx/>
                <a:uFillTx/>
                <a:latin typeface="Times New Roman" pitchFamily="18"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53</a:t>
            </a:fld>
            <a:endParaRPr kumimoji="0" lang="zh-CN" altLang="en-US" sz="1200" b="0" i="0" u="none" strike="noStrike" kern="1200" cap="none" spc="0" normalizeH="0" baseline="0" noProof="0">
              <a:ln>
                <a:noFill/>
              </a:ln>
              <a:solidFill>
                <a:srgbClr val="000000"/>
              </a:solidFill>
              <a:effectLst/>
              <a:uLnTx/>
              <a:uFillTx/>
              <a:latin typeface="Times New Roman" pitchFamily="18" charset="0"/>
              <a:ea typeface="宋体" panose="02010600030101010101" pitchFamily="2" charset="-122"/>
              <a:cs typeface="+mn-cs"/>
            </a:endParaRPr>
          </a:p>
        </p:txBody>
      </p:sp>
    </p:spTree>
    <p:extLst>
      <p:ext uri="{BB962C8B-B14F-4D97-AF65-F5344CB8AC3E}">
        <p14:creationId xmlns:p14="http://schemas.microsoft.com/office/powerpoint/2010/main" val="355351053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After</a:t>
            </a:r>
            <a:r>
              <a:rPr lang="en-US" altLang="zh-CN" baseline="0" dirty="0"/>
              <a:t> the shift log transformation, we need to deal with potential influential values by </a:t>
            </a:r>
            <a:r>
              <a:rPr lang="en-US" altLang="zh-CN" baseline="0" dirty="0" err="1"/>
              <a:t>winsorization</a:t>
            </a:r>
            <a:r>
              <a:rPr lang="en-US" altLang="zh-CN" baseline="0" dirty="0"/>
              <a:t>, </a:t>
            </a:r>
          </a:p>
          <a:p>
            <a:r>
              <a:rPr lang="en-US" altLang="zh-CN" baseline="0" dirty="0"/>
              <a:t>Before that we need a robust standardization ( and I will talk about it later)</a:t>
            </a:r>
          </a:p>
          <a:p>
            <a:endParaRPr lang="en-US" altLang="zh-CN" baseline="0" dirty="0"/>
          </a:p>
          <a:p>
            <a:r>
              <a:rPr lang="en-US" altLang="zh-CN" baseline="0" dirty="0"/>
              <a:t>To make standardization robust, we will use some robust statistics that is subtracting the median and divide based on the mean absolute deviation from median (not MAD which might be 0)</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D161DD9-4553-4CFF-8609-7C6FA60A40EE}" type="slidenum">
              <a:rPr kumimoji="0" lang="zh-CN" altLang="en-US" sz="1200" b="0" i="0" u="none" strike="noStrike" kern="1200" cap="none" spc="0" normalizeH="0" baseline="0" noProof="0" smtClean="0">
                <a:ln>
                  <a:noFill/>
                </a:ln>
                <a:solidFill>
                  <a:srgbClr val="000000"/>
                </a:solidFill>
                <a:effectLst/>
                <a:uLnTx/>
                <a:uFillTx/>
                <a:latin typeface="Times New Roman" pitchFamily="18"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54</a:t>
            </a:fld>
            <a:endParaRPr kumimoji="0" lang="zh-CN" altLang="en-US" sz="1200" b="0" i="0" u="none" strike="noStrike" kern="1200" cap="none" spc="0" normalizeH="0" baseline="0" noProof="0">
              <a:ln>
                <a:noFill/>
              </a:ln>
              <a:solidFill>
                <a:srgbClr val="000000"/>
              </a:solidFill>
              <a:effectLst/>
              <a:uLnTx/>
              <a:uFillTx/>
              <a:latin typeface="Times New Roman" pitchFamily="18" charset="0"/>
              <a:ea typeface="宋体" panose="02010600030101010101" pitchFamily="2" charset="-122"/>
              <a:cs typeface="+mn-cs"/>
            </a:endParaRPr>
          </a:p>
        </p:txBody>
      </p:sp>
    </p:spTree>
    <p:extLst>
      <p:ext uri="{BB962C8B-B14F-4D97-AF65-F5344CB8AC3E}">
        <p14:creationId xmlns:p14="http://schemas.microsoft.com/office/powerpoint/2010/main" val="2420474046"/>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zh-CN" dirty="0"/>
              <a:t>Here we a process for transformation which is</a:t>
            </a:r>
            <a:r>
              <a:rPr lang="en-US" altLang="zh-CN" baseline="0" dirty="0"/>
              <a:t> controlled by the parameter beta</a:t>
            </a:r>
          </a:p>
          <a:p>
            <a:r>
              <a:rPr lang="en-US" altLang="zh-CN" dirty="0"/>
              <a:t>The last step is to</a:t>
            </a:r>
            <a:r>
              <a:rPr lang="en-US" altLang="zh-CN" baseline="0" dirty="0"/>
              <a:t> deicide the optimal value of beta </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baseline="0" dirty="0"/>
              <a:t>To do that, we first need a criteria </a:t>
            </a:r>
            <a:endParaRPr lang="zh-CN" altLang="en-US" dirty="0"/>
          </a:p>
          <a:p>
            <a:r>
              <a:rPr lang="en-US" altLang="zh-CN" baseline="0" dirty="0"/>
              <a:t>A-D test stat is used which measures the distance between the empirical distribution function (EDF) of the transformed data and the cumulative distribution function (CDF) of the standard normal. </a:t>
            </a:r>
          </a:p>
          <a:p>
            <a:r>
              <a:rPr lang="en-US" altLang="zh-CN" dirty="0"/>
              <a:t>It</a:t>
            </a:r>
            <a:r>
              <a:rPr lang="en-US" altLang="zh-CN" baseline="0" dirty="0"/>
              <a:t> </a:t>
            </a:r>
            <a:r>
              <a:rPr lang="en-US" altLang="zh-CN" dirty="0"/>
              <a:t>give appropriate weight to the tails using a</a:t>
            </a:r>
            <a:r>
              <a:rPr lang="en-US" altLang="zh-CN" baseline="0" dirty="0"/>
              <a:t> </a:t>
            </a:r>
            <a:r>
              <a:rPr lang="en-US" altLang="zh-CN" dirty="0"/>
              <a:t>weighted L2 metric. It is more powerfu</a:t>
            </a:r>
            <a:r>
              <a:rPr lang="en-US" altLang="zh-CN" baseline="0" dirty="0"/>
              <a:t>l for detecting </a:t>
            </a:r>
          </a:p>
          <a:p>
            <a:endParaRPr lang="en-US" altLang="zh-CN" baseline="0" dirty="0"/>
          </a:p>
          <a:p>
            <a:r>
              <a:rPr lang="en-US" altLang="zh-CN" baseline="0" dirty="0"/>
              <a:t>Given the evaluation, we adopt the grid search algorithm for minimizing the A-D test stat. </a:t>
            </a:r>
          </a:p>
          <a:p>
            <a:r>
              <a:rPr lang="en-US" altLang="zh-CN" dirty="0"/>
              <a:t>One major</a:t>
            </a:r>
            <a:r>
              <a:rPr lang="en-US" altLang="zh-CN" baseline="0" dirty="0"/>
              <a:t> reason for using it is due to the simplicity of computing the stat and complexity of optimizing it. Besides, grid search is useful if the number of parameter to optimize is not large. Another advantage is that the computation of A-D test stat is independent with each other and thus is easy to be computed in parallel.</a:t>
            </a:r>
            <a:endParaRPr lang="zh-CN" altLang="en-US"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ED161DD9-4553-4CFF-8609-7C6FA60A40EE}" type="slidenum">
              <a:rPr kumimoji="0" lang="zh-CN" altLang="en-US" sz="1200" b="0" i="0" u="none" strike="noStrike" kern="1200" cap="none" spc="0" normalizeH="0" baseline="0" noProof="0" smtClean="0">
                <a:ln>
                  <a:noFill/>
                </a:ln>
                <a:solidFill>
                  <a:srgbClr val="000000"/>
                </a:solidFill>
                <a:effectLst/>
                <a:uLnTx/>
                <a:uFillTx/>
                <a:latin typeface="Times New Roman" pitchFamily="18"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55</a:t>
            </a:fld>
            <a:endParaRPr kumimoji="0" lang="zh-CN" altLang="en-US" sz="1200" b="0" i="0" u="none" strike="noStrike" kern="1200" cap="none" spc="0" normalizeH="0" baseline="0" noProof="0">
              <a:ln>
                <a:noFill/>
              </a:ln>
              <a:solidFill>
                <a:srgbClr val="000000"/>
              </a:solidFill>
              <a:effectLst/>
              <a:uLnTx/>
              <a:uFillTx/>
              <a:latin typeface="Times New Roman" pitchFamily="18" charset="0"/>
              <a:ea typeface="宋体" panose="02010600030101010101" pitchFamily="2" charset="-122"/>
              <a:cs typeface="+mn-cs"/>
            </a:endParaRPr>
          </a:p>
        </p:txBody>
      </p:sp>
    </p:spTree>
    <p:extLst>
      <p:ext uri="{BB962C8B-B14F-4D97-AF65-F5344CB8AC3E}">
        <p14:creationId xmlns:p14="http://schemas.microsoft.com/office/powerpoint/2010/main" val="320665875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We</a:t>
            </a:r>
            <a:r>
              <a:rPr lang="en-US" baseline="0" dirty="0"/>
              <a:t> ap</a:t>
            </a:r>
            <a:r>
              <a:rPr lang="en-US" dirty="0"/>
              <a:t>plied our</a:t>
            </a:r>
            <a:r>
              <a:rPr lang="en-US" baseline="0" dirty="0"/>
              <a:t> automatic transformation on the same melanoma data </a:t>
            </a:r>
            <a:endParaRPr lang="en-US" dirty="0"/>
          </a:p>
        </p:txBody>
      </p:sp>
      <p:sp>
        <p:nvSpPr>
          <p:cNvPr id="983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48891DD-CD20-4941-8E48-0913D483AE11}" type="slidenum">
              <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56</a:t>
            </a:fld>
            <a:endPar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32536082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We</a:t>
            </a:r>
            <a:r>
              <a:rPr lang="en-US" baseline="0" dirty="0"/>
              <a:t> ap</a:t>
            </a:r>
            <a:r>
              <a:rPr lang="en-US" dirty="0"/>
              <a:t>plied our</a:t>
            </a:r>
            <a:r>
              <a:rPr lang="en-US" baseline="0" dirty="0"/>
              <a:t> automatic transformation on the same melanoma data </a:t>
            </a:r>
            <a:endParaRPr lang="en-US" dirty="0"/>
          </a:p>
        </p:txBody>
      </p:sp>
      <p:sp>
        <p:nvSpPr>
          <p:cNvPr id="983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48891DD-CD20-4941-8E48-0913D483AE11}" type="slidenum">
              <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57</a:t>
            </a:fld>
            <a:endPar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04743150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Use QQ</a:t>
            </a:r>
            <a:r>
              <a:rPr lang="zh-CN" altLang="en-US" baseline="0" dirty="0"/>
              <a:t> </a:t>
            </a:r>
            <a:r>
              <a:rPr lang="en-US" altLang="zh-CN" baseline="0" dirty="0"/>
              <a:t>Plot to compare normality</a:t>
            </a:r>
            <a:endParaRPr lang="en-US" dirty="0"/>
          </a:p>
        </p:txBody>
      </p:sp>
      <p:sp>
        <p:nvSpPr>
          <p:cNvPr id="983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48891DD-CD20-4941-8E48-0913D483AE11}" type="slidenum">
              <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58</a:t>
            </a:fld>
            <a:endPar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1400272890"/>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Besides, although</a:t>
            </a:r>
            <a:r>
              <a:rPr lang="en-US" baseline="0" dirty="0"/>
              <a:t> the transformation targets at marginal </a:t>
            </a:r>
            <a:r>
              <a:rPr lang="en-US" baseline="0" dirty="0" err="1"/>
              <a:t>dist</a:t>
            </a:r>
            <a:r>
              <a:rPr lang="en-US" baseline="0" dirty="0"/>
              <a:t> </a:t>
            </a:r>
          </a:p>
          <a:p>
            <a:pPr eaLnBrk="1" hangingPunct="1"/>
            <a:r>
              <a:rPr lang="en-US" baseline="0" dirty="0"/>
              <a:t>We see improvement of bivariate normality in many real data sets for example here.  </a:t>
            </a:r>
            <a:endParaRPr lang="en-US" dirty="0"/>
          </a:p>
        </p:txBody>
      </p:sp>
      <p:sp>
        <p:nvSpPr>
          <p:cNvPr id="983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48891DD-CD20-4941-8E48-0913D483AE11}" type="slidenum">
              <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59</a:t>
            </a:fld>
            <a:endPar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4445343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defRPr/>
            </a:pPr>
            <a:fld id="{45558936-8F94-4271-9ABD-46D9C538077B}" type="slidenum">
              <a:rPr lang="en-US" sz="1200">
                <a:solidFill>
                  <a:prstClr val="black"/>
                </a:solidFill>
                <a:latin typeface="Times New Roman" pitchFamily="18" charset="0"/>
              </a:rPr>
              <a:pPr eaLnBrk="1" hangingPunct="1">
                <a:defRPr/>
              </a:pPr>
              <a:t>6</a:t>
            </a:fld>
            <a:endParaRPr lang="en-US" sz="1200">
              <a:solidFill>
                <a:prstClr val="black"/>
              </a:solidFill>
              <a:latin typeface="Times New Roman" pitchFamily="18" charset="0"/>
            </a:endParaRPr>
          </a:p>
        </p:txBody>
      </p:sp>
      <p:sp>
        <p:nvSpPr>
          <p:cNvPr id="202755" name="Rectangle 2"/>
          <p:cNvSpPr>
            <a:spLocks noGrp="1" noRot="1" noChangeAspect="1" noChangeArrowheads="1" noTextEdit="1"/>
          </p:cNvSpPr>
          <p:nvPr>
            <p:ph type="sldImg"/>
          </p:nvPr>
        </p:nvSpPr>
        <p:spPr>
          <a:xfrm>
            <a:off x="1144588" y="685800"/>
            <a:ext cx="4572000" cy="3429000"/>
          </a:xfrm>
          <a:ln/>
        </p:spPr>
      </p:sp>
      <p:sp>
        <p:nvSpPr>
          <p:cNvPr id="20275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a:ea typeface="Gulim" pitchFamily="34" charset="-127"/>
            </a:endParaRPr>
          </a:p>
        </p:txBody>
      </p:sp>
    </p:spTree>
    <p:extLst>
      <p:ext uri="{BB962C8B-B14F-4D97-AF65-F5344CB8AC3E}">
        <p14:creationId xmlns:p14="http://schemas.microsoft.com/office/powerpoint/2010/main" val="270835172"/>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Image Placeholder 1"/>
          <p:cNvSpPr>
            <a:spLocks noGrp="1" noRot="1" noChangeAspect="1" noTextEdit="1"/>
          </p:cNvSpPr>
          <p:nvPr>
            <p:ph type="sldImg"/>
          </p:nvPr>
        </p:nvSpPr>
        <p:spPr>
          <a:ln/>
        </p:spPr>
      </p:sp>
      <p:sp>
        <p:nvSpPr>
          <p:cNvPr id="983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No benefit for binary variables. </a:t>
            </a:r>
          </a:p>
          <a:p>
            <a:pPr eaLnBrk="1" hangingPunct="1"/>
            <a:r>
              <a:rPr lang="en-US" dirty="0"/>
              <a:t>not useful in modifying a</a:t>
            </a:r>
            <a:r>
              <a:rPr lang="en-US" baseline="0" dirty="0"/>
              <a:t> </a:t>
            </a:r>
            <a:r>
              <a:rPr lang="en-US" dirty="0"/>
              <a:t>symmetric, but highly </a:t>
            </a:r>
            <a:r>
              <a:rPr lang="en-US" dirty="0" err="1"/>
              <a:t>kurtotic</a:t>
            </a:r>
            <a:r>
              <a:rPr lang="en-US" dirty="0"/>
              <a:t> distribution. </a:t>
            </a:r>
          </a:p>
        </p:txBody>
      </p:sp>
      <p:sp>
        <p:nvSpPr>
          <p:cNvPr id="983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48891DD-CD20-4941-8E48-0913D483AE11}" type="slidenum">
              <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60</a:t>
            </a:fld>
            <a:endPar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Tree>
    <p:extLst>
      <p:ext uri="{BB962C8B-B14F-4D97-AF65-F5344CB8AC3E}">
        <p14:creationId xmlns:p14="http://schemas.microsoft.com/office/powerpoint/2010/main" val="286774431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5558936-8F94-4271-9ABD-46D9C538077B}" type="slidenum">
              <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61</a:t>
            </a:fld>
            <a:endPar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202755" name="Rectangle 2"/>
          <p:cNvSpPr>
            <a:spLocks noGrp="1" noRot="1" noChangeAspect="1" noChangeArrowheads="1" noTextEdit="1"/>
          </p:cNvSpPr>
          <p:nvPr>
            <p:ph type="sldImg"/>
          </p:nvPr>
        </p:nvSpPr>
        <p:spPr>
          <a:xfrm>
            <a:off x="1144588" y="685800"/>
            <a:ext cx="4572000" cy="3429000"/>
          </a:xfrm>
          <a:ln/>
        </p:spPr>
      </p:sp>
      <p:sp>
        <p:nvSpPr>
          <p:cNvPr id="20275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a:ea typeface="Gulim" pitchFamily="34" charset="-127"/>
            </a:endParaRPr>
          </a:p>
        </p:txBody>
      </p:sp>
    </p:spTree>
    <p:extLst>
      <p:ext uri="{BB962C8B-B14F-4D97-AF65-F5344CB8AC3E}">
        <p14:creationId xmlns:p14="http://schemas.microsoft.com/office/powerpoint/2010/main" val="331728405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5558936-8F94-4271-9ABD-46D9C538077B}" type="slidenum">
              <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62</a:t>
            </a:fld>
            <a:endPar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202755" name="Rectangle 2"/>
          <p:cNvSpPr>
            <a:spLocks noGrp="1" noRot="1" noChangeAspect="1" noChangeArrowheads="1" noTextEdit="1"/>
          </p:cNvSpPr>
          <p:nvPr>
            <p:ph type="sldImg"/>
          </p:nvPr>
        </p:nvSpPr>
        <p:spPr>
          <a:xfrm>
            <a:off x="1144588" y="685800"/>
            <a:ext cx="4572000" cy="3429000"/>
          </a:xfrm>
          <a:ln/>
        </p:spPr>
      </p:sp>
      <p:sp>
        <p:nvSpPr>
          <p:cNvPr id="20275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a:ea typeface="Gulim" pitchFamily="34" charset="-127"/>
            </a:endParaRPr>
          </a:p>
        </p:txBody>
      </p:sp>
    </p:spTree>
    <p:extLst>
      <p:ext uri="{BB962C8B-B14F-4D97-AF65-F5344CB8AC3E}">
        <p14:creationId xmlns:p14="http://schemas.microsoft.com/office/powerpoint/2010/main" val="204027526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5558936-8F94-4271-9ABD-46D9C538077B}" type="slidenum">
              <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63</a:t>
            </a:fld>
            <a:endPar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202755" name="Rectangle 2"/>
          <p:cNvSpPr>
            <a:spLocks noGrp="1" noRot="1" noChangeAspect="1" noChangeArrowheads="1" noTextEdit="1"/>
          </p:cNvSpPr>
          <p:nvPr>
            <p:ph type="sldImg"/>
          </p:nvPr>
        </p:nvSpPr>
        <p:spPr>
          <a:xfrm>
            <a:off x="1144588" y="685800"/>
            <a:ext cx="4572000" cy="3429000"/>
          </a:xfrm>
          <a:ln/>
        </p:spPr>
      </p:sp>
      <p:sp>
        <p:nvSpPr>
          <p:cNvPr id="20275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a:ea typeface="Gulim" pitchFamily="34" charset="-127"/>
            </a:endParaRPr>
          </a:p>
        </p:txBody>
      </p:sp>
    </p:spTree>
    <p:extLst>
      <p:ext uri="{BB962C8B-B14F-4D97-AF65-F5344CB8AC3E}">
        <p14:creationId xmlns:p14="http://schemas.microsoft.com/office/powerpoint/2010/main" val="197391939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5558936-8F94-4271-9ABD-46D9C538077B}" type="slidenum">
              <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64</a:t>
            </a:fld>
            <a:endPar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202755" name="Rectangle 2"/>
          <p:cNvSpPr>
            <a:spLocks noGrp="1" noRot="1" noChangeAspect="1" noChangeArrowheads="1" noTextEdit="1"/>
          </p:cNvSpPr>
          <p:nvPr>
            <p:ph type="sldImg"/>
          </p:nvPr>
        </p:nvSpPr>
        <p:spPr>
          <a:xfrm>
            <a:off x="1144588" y="685800"/>
            <a:ext cx="4572000" cy="3429000"/>
          </a:xfrm>
          <a:ln/>
        </p:spPr>
      </p:sp>
      <p:sp>
        <p:nvSpPr>
          <p:cNvPr id="20275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a:ea typeface="Gulim" pitchFamily="34" charset="-127"/>
            </a:endParaRPr>
          </a:p>
        </p:txBody>
      </p:sp>
    </p:spTree>
    <p:extLst>
      <p:ext uri="{BB962C8B-B14F-4D97-AF65-F5344CB8AC3E}">
        <p14:creationId xmlns:p14="http://schemas.microsoft.com/office/powerpoint/2010/main" val="2874130264"/>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5558936-8F94-4271-9ABD-46D9C538077B}" type="slidenum">
              <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65</a:t>
            </a:fld>
            <a:endPar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202755" name="Rectangle 2"/>
          <p:cNvSpPr>
            <a:spLocks noGrp="1" noRot="1" noChangeAspect="1" noChangeArrowheads="1" noTextEdit="1"/>
          </p:cNvSpPr>
          <p:nvPr>
            <p:ph type="sldImg"/>
          </p:nvPr>
        </p:nvSpPr>
        <p:spPr>
          <a:xfrm>
            <a:off x="1144588" y="685800"/>
            <a:ext cx="4572000" cy="3429000"/>
          </a:xfrm>
          <a:ln/>
        </p:spPr>
      </p:sp>
      <p:sp>
        <p:nvSpPr>
          <p:cNvPr id="20275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a:ea typeface="Gulim" pitchFamily="34" charset="-127"/>
            </a:endParaRPr>
          </a:p>
        </p:txBody>
      </p:sp>
    </p:spTree>
    <p:extLst>
      <p:ext uri="{BB962C8B-B14F-4D97-AF65-F5344CB8AC3E}">
        <p14:creationId xmlns:p14="http://schemas.microsoft.com/office/powerpoint/2010/main" val="3325107631"/>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5558936-8F94-4271-9ABD-46D9C538077B}" type="slidenum">
              <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66</a:t>
            </a:fld>
            <a:endPar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202755" name="Rectangle 2"/>
          <p:cNvSpPr>
            <a:spLocks noGrp="1" noRot="1" noChangeAspect="1" noChangeArrowheads="1" noTextEdit="1"/>
          </p:cNvSpPr>
          <p:nvPr>
            <p:ph type="sldImg"/>
          </p:nvPr>
        </p:nvSpPr>
        <p:spPr>
          <a:xfrm>
            <a:off x="1144588" y="685800"/>
            <a:ext cx="4572000" cy="3429000"/>
          </a:xfrm>
          <a:ln/>
        </p:spPr>
      </p:sp>
      <p:sp>
        <p:nvSpPr>
          <p:cNvPr id="20275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a:ea typeface="Gulim" pitchFamily="34" charset="-127"/>
            </a:endParaRPr>
          </a:p>
        </p:txBody>
      </p:sp>
    </p:spTree>
    <p:extLst>
      <p:ext uri="{BB962C8B-B14F-4D97-AF65-F5344CB8AC3E}">
        <p14:creationId xmlns:p14="http://schemas.microsoft.com/office/powerpoint/2010/main" val="105994986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5558936-8F94-4271-9ABD-46D9C538077B}" type="slidenum">
              <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67</a:t>
            </a:fld>
            <a:endPar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202755" name="Rectangle 2"/>
          <p:cNvSpPr>
            <a:spLocks noGrp="1" noRot="1" noChangeAspect="1" noChangeArrowheads="1" noTextEdit="1"/>
          </p:cNvSpPr>
          <p:nvPr>
            <p:ph type="sldImg"/>
          </p:nvPr>
        </p:nvSpPr>
        <p:spPr>
          <a:xfrm>
            <a:off x="1144588" y="685800"/>
            <a:ext cx="4572000" cy="3429000"/>
          </a:xfrm>
          <a:ln/>
        </p:spPr>
      </p:sp>
      <p:sp>
        <p:nvSpPr>
          <p:cNvPr id="20275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a:ea typeface="Gulim" pitchFamily="34" charset="-127"/>
            </a:endParaRPr>
          </a:p>
        </p:txBody>
      </p:sp>
    </p:spTree>
    <p:extLst>
      <p:ext uri="{BB962C8B-B14F-4D97-AF65-F5344CB8AC3E}">
        <p14:creationId xmlns:p14="http://schemas.microsoft.com/office/powerpoint/2010/main" val="89634162"/>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5558936-8F94-4271-9ABD-46D9C538077B}" type="slidenum">
              <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68</a:t>
            </a:fld>
            <a:endPar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202755" name="Rectangle 2"/>
          <p:cNvSpPr>
            <a:spLocks noGrp="1" noRot="1" noChangeAspect="1" noChangeArrowheads="1" noTextEdit="1"/>
          </p:cNvSpPr>
          <p:nvPr>
            <p:ph type="sldImg"/>
          </p:nvPr>
        </p:nvSpPr>
        <p:spPr>
          <a:xfrm>
            <a:off x="1144588" y="685800"/>
            <a:ext cx="4572000" cy="3429000"/>
          </a:xfrm>
          <a:ln/>
        </p:spPr>
      </p:sp>
      <p:sp>
        <p:nvSpPr>
          <p:cNvPr id="20275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a:ea typeface="Gulim" pitchFamily="34" charset="-127"/>
            </a:endParaRPr>
          </a:p>
        </p:txBody>
      </p:sp>
    </p:spTree>
    <p:extLst>
      <p:ext uri="{BB962C8B-B14F-4D97-AF65-F5344CB8AC3E}">
        <p14:creationId xmlns:p14="http://schemas.microsoft.com/office/powerpoint/2010/main" val="208940795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5558936-8F94-4271-9ABD-46D9C538077B}" type="slidenum">
              <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92</a:t>
            </a:fld>
            <a:endParaRPr kumimoji="0" lang="en-US" sz="12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sp>
        <p:nvSpPr>
          <p:cNvPr id="202755" name="Rectangle 2"/>
          <p:cNvSpPr>
            <a:spLocks noGrp="1" noRot="1" noChangeAspect="1" noChangeArrowheads="1" noTextEdit="1"/>
          </p:cNvSpPr>
          <p:nvPr>
            <p:ph type="sldImg"/>
          </p:nvPr>
        </p:nvSpPr>
        <p:spPr>
          <a:xfrm>
            <a:off x="1144588" y="685800"/>
            <a:ext cx="4572000" cy="3429000"/>
          </a:xfrm>
          <a:ln/>
        </p:spPr>
      </p:sp>
      <p:sp>
        <p:nvSpPr>
          <p:cNvPr id="20275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dirty="0">
              <a:ea typeface="Gulim" pitchFamily="34" charset="-127"/>
            </a:endParaRPr>
          </a:p>
        </p:txBody>
      </p:sp>
    </p:spTree>
    <p:extLst>
      <p:ext uri="{BB962C8B-B14F-4D97-AF65-F5344CB8AC3E}">
        <p14:creationId xmlns:p14="http://schemas.microsoft.com/office/powerpoint/2010/main" val="7810879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defRPr/>
            </a:pPr>
            <a:fld id="{45558936-8F94-4271-9ABD-46D9C538077B}" type="slidenum">
              <a:rPr lang="en-US" sz="1200">
                <a:solidFill>
                  <a:prstClr val="black"/>
                </a:solidFill>
                <a:latin typeface="Times New Roman" pitchFamily="18" charset="0"/>
              </a:rPr>
              <a:pPr eaLnBrk="1" hangingPunct="1">
                <a:defRPr/>
              </a:pPr>
              <a:t>7</a:t>
            </a:fld>
            <a:endParaRPr lang="en-US" sz="1200">
              <a:solidFill>
                <a:prstClr val="black"/>
              </a:solidFill>
              <a:latin typeface="Times New Roman" pitchFamily="18" charset="0"/>
            </a:endParaRPr>
          </a:p>
        </p:txBody>
      </p:sp>
      <p:sp>
        <p:nvSpPr>
          <p:cNvPr id="202755" name="Rectangle 2"/>
          <p:cNvSpPr>
            <a:spLocks noGrp="1" noRot="1" noChangeAspect="1" noChangeArrowheads="1" noTextEdit="1"/>
          </p:cNvSpPr>
          <p:nvPr>
            <p:ph type="sldImg"/>
          </p:nvPr>
        </p:nvSpPr>
        <p:spPr>
          <a:xfrm>
            <a:off x="1144588" y="685800"/>
            <a:ext cx="4572000" cy="3429000"/>
          </a:xfrm>
          <a:ln/>
        </p:spPr>
      </p:sp>
      <p:sp>
        <p:nvSpPr>
          <p:cNvPr id="20275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a:ea typeface="Gulim" pitchFamily="34" charset="-127"/>
            </a:endParaRPr>
          </a:p>
        </p:txBody>
      </p:sp>
    </p:spTree>
    <p:extLst>
      <p:ext uri="{BB962C8B-B14F-4D97-AF65-F5344CB8AC3E}">
        <p14:creationId xmlns:p14="http://schemas.microsoft.com/office/powerpoint/2010/main" val="2331633853"/>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p:spPr>
        <p:txBody>
          <a:bodyPr/>
          <a:lstStyle/>
          <a:p>
            <a:pPr eaLnBrk="1" hangingPunct="1"/>
            <a:endParaRPr lang="en-US" dirty="0">
              <a:latin typeface="굴림" pitchFamily="34" charset="-127"/>
              <a:ea typeface="굴림" pitchFamily="34" charset="-127"/>
            </a:endParaRPr>
          </a:p>
        </p:txBody>
      </p:sp>
      <p:sp>
        <p:nvSpPr>
          <p:cNvPr id="97284" name="Slide Number Placeholder 3"/>
          <p:cNvSpPr>
            <a:spLocks noGrp="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8E7C34D-683C-49C7-9F2D-83F7A6669236}" type="slidenum">
              <a:rPr kumimoji="0" lang="ko-KR" altLang="en-US" sz="1200" b="0" i="0" u="none" strike="noStrike" kern="1200" cap="none" spc="0" normalizeH="0" baseline="0" noProof="0" smtClean="0">
                <a:ln>
                  <a:noFill/>
                </a:ln>
                <a:solidFill>
                  <a:prstClr val="black"/>
                </a:solidFill>
                <a:effectLst/>
                <a:uLnTx/>
                <a:uFillTx/>
                <a:latin typeface="Times New Roman" pitchFamily="18" charset="0"/>
                <a:ea typeface="맑은 고딕" panose="020B0503020000020004" pitchFamily="34" charset="-127"/>
                <a:cs typeface="+mn-cs"/>
              </a:rPr>
              <a:pPr marL="0" marR="0" lvl="0" indent="0" algn="r" defTabSz="914400" rtl="0" eaLnBrk="1" fontAlgn="base" latinLnBrk="0" hangingPunct="1">
                <a:lnSpc>
                  <a:spcPct val="100000"/>
                </a:lnSpc>
                <a:spcBef>
                  <a:spcPct val="0"/>
                </a:spcBef>
                <a:spcAft>
                  <a:spcPct val="0"/>
                </a:spcAft>
                <a:buClrTx/>
                <a:buSzTx/>
                <a:buFontTx/>
                <a:buNone/>
                <a:tabLst/>
                <a:defRPr/>
              </a:pPr>
              <a:t>106</a:t>
            </a:fld>
            <a:endParaRPr kumimoji="0" lang="en-US" altLang="ko-KR" sz="1200" b="0" i="0" u="none" strike="noStrike" kern="1200" cap="none" spc="0" normalizeH="0" baseline="0" noProof="0">
              <a:ln>
                <a:noFill/>
              </a:ln>
              <a:solidFill>
                <a:prstClr val="black"/>
              </a:solidFill>
              <a:effectLst/>
              <a:uLnTx/>
              <a:uFillTx/>
              <a:latin typeface="Times New Roman" pitchFamily="18" charset="0"/>
              <a:ea typeface="맑은 고딕" panose="020B0503020000020004" pitchFamily="34" charset="-127"/>
              <a:cs typeface="+mn-cs"/>
            </a:endParaRPr>
          </a:p>
        </p:txBody>
      </p:sp>
    </p:spTree>
    <p:extLst>
      <p:ext uri="{BB962C8B-B14F-4D97-AF65-F5344CB8AC3E}">
        <p14:creationId xmlns:p14="http://schemas.microsoft.com/office/powerpoint/2010/main" val="258443086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p:spPr>
        <p:txBody>
          <a:bodyPr/>
          <a:lstStyle/>
          <a:p>
            <a:pPr eaLnBrk="1" hangingPunct="1"/>
            <a:endParaRPr lang="en-US">
              <a:latin typeface="굴림" pitchFamily="34" charset="-127"/>
              <a:ea typeface="굴림" pitchFamily="34" charset="-127"/>
            </a:endParaRPr>
          </a:p>
        </p:txBody>
      </p:sp>
      <p:sp>
        <p:nvSpPr>
          <p:cNvPr id="97284" name="Slide Number Placeholder 3"/>
          <p:cNvSpPr>
            <a:spLocks noGrp="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8E7C34D-683C-49C7-9F2D-83F7A6669236}" type="slidenum">
              <a:rPr kumimoji="0" lang="ko-KR" altLang="en-US" sz="1200" b="0" i="0" u="none" strike="noStrike" kern="1200" cap="none" spc="0" normalizeH="0" baseline="0" noProof="0" smtClean="0">
                <a:ln>
                  <a:noFill/>
                </a:ln>
                <a:solidFill>
                  <a:prstClr val="black"/>
                </a:solidFill>
                <a:effectLst/>
                <a:uLnTx/>
                <a:uFillTx/>
                <a:latin typeface="Times New Roman" pitchFamily="18" charset="0"/>
                <a:ea typeface="맑은 고딕" panose="020B0503020000020004" pitchFamily="34" charset="-127"/>
                <a:cs typeface="+mn-cs"/>
              </a:rPr>
              <a:pPr marL="0" marR="0" lvl="0" indent="0" algn="r" defTabSz="914400" rtl="0" eaLnBrk="1" fontAlgn="base" latinLnBrk="0" hangingPunct="1">
                <a:lnSpc>
                  <a:spcPct val="100000"/>
                </a:lnSpc>
                <a:spcBef>
                  <a:spcPct val="0"/>
                </a:spcBef>
                <a:spcAft>
                  <a:spcPct val="0"/>
                </a:spcAft>
                <a:buClrTx/>
                <a:buSzTx/>
                <a:buFontTx/>
                <a:buNone/>
                <a:tabLst/>
                <a:defRPr/>
              </a:pPr>
              <a:t>107</a:t>
            </a:fld>
            <a:endParaRPr kumimoji="0" lang="en-US" altLang="ko-KR" sz="1200" b="0" i="0" u="none" strike="noStrike" kern="1200" cap="none" spc="0" normalizeH="0" baseline="0" noProof="0">
              <a:ln>
                <a:noFill/>
              </a:ln>
              <a:solidFill>
                <a:prstClr val="black"/>
              </a:solidFill>
              <a:effectLst/>
              <a:uLnTx/>
              <a:uFillTx/>
              <a:latin typeface="Times New Roman" pitchFamily="18" charset="0"/>
              <a:ea typeface="맑은 고딕" panose="020B0503020000020004" pitchFamily="34" charset="-127"/>
              <a:cs typeface="+mn-cs"/>
            </a:endParaRPr>
          </a:p>
        </p:txBody>
      </p:sp>
    </p:spTree>
    <p:extLst>
      <p:ext uri="{BB962C8B-B14F-4D97-AF65-F5344CB8AC3E}">
        <p14:creationId xmlns:p14="http://schemas.microsoft.com/office/powerpoint/2010/main" val="958020860"/>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p:spPr>
        <p:txBody>
          <a:bodyPr/>
          <a:lstStyle/>
          <a:p>
            <a:pPr eaLnBrk="1" hangingPunct="1"/>
            <a:endParaRPr lang="en-US">
              <a:latin typeface="굴림" pitchFamily="34" charset="-127"/>
              <a:ea typeface="굴림" pitchFamily="34" charset="-127"/>
            </a:endParaRPr>
          </a:p>
        </p:txBody>
      </p:sp>
      <p:sp>
        <p:nvSpPr>
          <p:cNvPr id="97284" name="Slide Number Placeholder 3"/>
          <p:cNvSpPr>
            <a:spLocks noGrp="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8E7C34D-683C-49C7-9F2D-83F7A6669236}" type="slidenum">
              <a:rPr kumimoji="0" lang="ko-KR" altLang="en-US" sz="1200" b="0" i="0" u="none" strike="noStrike" kern="1200" cap="none" spc="0" normalizeH="0" baseline="0" noProof="0" smtClean="0">
                <a:ln>
                  <a:noFill/>
                </a:ln>
                <a:solidFill>
                  <a:prstClr val="black"/>
                </a:solidFill>
                <a:effectLst/>
                <a:uLnTx/>
                <a:uFillTx/>
                <a:latin typeface="Times New Roman" pitchFamily="18" charset="0"/>
                <a:ea typeface="맑은 고딕" panose="020B0503020000020004" pitchFamily="34" charset="-127"/>
                <a:cs typeface="+mn-cs"/>
              </a:rPr>
              <a:pPr marL="0" marR="0" lvl="0" indent="0" algn="r" defTabSz="914400" rtl="0" eaLnBrk="1" fontAlgn="base" latinLnBrk="0" hangingPunct="1">
                <a:lnSpc>
                  <a:spcPct val="100000"/>
                </a:lnSpc>
                <a:spcBef>
                  <a:spcPct val="0"/>
                </a:spcBef>
                <a:spcAft>
                  <a:spcPct val="0"/>
                </a:spcAft>
                <a:buClrTx/>
                <a:buSzTx/>
                <a:buFontTx/>
                <a:buNone/>
                <a:tabLst/>
                <a:defRPr/>
              </a:pPr>
              <a:t>108</a:t>
            </a:fld>
            <a:endParaRPr kumimoji="0" lang="en-US" altLang="ko-KR" sz="1200" b="0" i="0" u="none" strike="noStrike" kern="1200" cap="none" spc="0" normalizeH="0" baseline="0" noProof="0">
              <a:ln>
                <a:noFill/>
              </a:ln>
              <a:solidFill>
                <a:prstClr val="black"/>
              </a:solidFill>
              <a:effectLst/>
              <a:uLnTx/>
              <a:uFillTx/>
              <a:latin typeface="Times New Roman" pitchFamily="18" charset="0"/>
              <a:ea typeface="맑은 고딕" panose="020B0503020000020004" pitchFamily="34" charset="-127"/>
              <a:cs typeface="+mn-cs"/>
            </a:endParaRPr>
          </a:p>
        </p:txBody>
      </p:sp>
    </p:spTree>
    <p:extLst>
      <p:ext uri="{BB962C8B-B14F-4D97-AF65-F5344CB8AC3E}">
        <p14:creationId xmlns:p14="http://schemas.microsoft.com/office/powerpoint/2010/main" val="153961521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p:spPr>
        <p:txBody>
          <a:bodyPr/>
          <a:lstStyle/>
          <a:p>
            <a:pPr eaLnBrk="1" hangingPunct="1"/>
            <a:endParaRPr lang="en-US">
              <a:latin typeface="굴림" pitchFamily="34" charset="-127"/>
              <a:ea typeface="굴림" pitchFamily="34" charset="-127"/>
            </a:endParaRPr>
          </a:p>
        </p:txBody>
      </p:sp>
      <p:sp>
        <p:nvSpPr>
          <p:cNvPr id="97284" name="Slide Number Placeholder 3"/>
          <p:cNvSpPr>
            <a:spLocks noGrp="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8E7C34D-683C-49C7-9F2D-83F7A6669236}" type="slidenum">
              <a:rPr kumimoji="0" lang="ko-KR" altLang="en-US" sz="1200" b="0" i="0" u="none" strike="noStrike" kern="1200" cap="none" spc="0" normalizeH="0" baseline="0" noProof="0" smtClean="0">
                <a:ln>
                  <a:noFill/>
                </a:ln>
                <a:solidFill>
                  <a:prstClr val="black"/>
                </a:solidFill>
                <a:effectLst/>
                <a:uLnTx/>
                <a:uFillTx/>
                <a:latin typeface="Times New Roman" pitchFamily="18" charset="0"/>
                <a:ea typeface="맑은 고딕" panose="020B0503020000020004" pitchFamily="34" charset="-127"/>
                <a:cs typeface="+mn-cs"/>
              </a:rPr>
              <a:pPr marL="0" marR="0" lvl="0" indent="0" algn="r" defTabSz="914400" rtl="0" eaLnBrk="1" fontAlgn="base" latinLnBrk="0" hangingPunct="1">
                <a:lnSpc>
                  <a:spcPct val="100000"/>
                </a:lnSpc>
                <a:spcBef>
                  <a:spcPct val="0"/>
                </a:spcBef>
                <a:spcAft>
                  <a:spcPct val="0"/>
                </a:spcAft>
                <a:buClrTx/>
                <a:buSzTx/>
                <a:buFontTx/>
                <a:buNone/>
                <a:tabLst/>
                <a:defRPr/>
              </a:pPr>
              <a:t>109</a:t>
            </a:fld>
            <a:endParaRPr kumimoji="0" lang="en-US" altLang="ko-KR" sz="1200" b="0" i="0" u="none" strike="noStrike" kern="1200" cap="none" spc="0" normalizeH="0" baseline="0" noProof="0">
              <a:ln>
                <a:noFill/>
              </a:ln>
              <a:solidFill>
                <a:prstClr val="black"/>
              </a:solidFill>
              <a:effectLst/>
              <a:uLnTx/>
              <a:uFillTx/>
              <a:latin typeface="Times New Roman" pitchFamily="18" charset="0"/>
              <a:ea typeface="맑은 고딕" panose="020B0503020000020004" pitchFamily="34" charset="-127"/>
              <a:cs typeface="+mn-cs"/>
            </a:endParaRPr>
          </a:p>
        </p:txBody>
      </p:sp>
    </p:spTree>
    <p:extLst>
      <p:ext uri="{BB962C8B-B14F-4D97-AF65-F5344CB8AC3E}">
        <p14:creationId xmlns:p14="http://schemas.microsoft.com/office/powerpoint/2010/main" val="199554977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p:spPr>
        <p:txBody>
          <a:bodyPr/>
          <a:lstStyle/>
          <a:p>
            <a:pPr eaLnBrk="1" hangingPunct="1"/>
            <a:endParaRPr lang="en-US">
              <a:latin typeface="굴림" pitchFamily="34" charset="-127"/>
              <a:ea typeface="굴림" pitchFamily="34" charset="-127"/>
            </a:endParaRPr>
          </a:p>
        </p:txBody>
      </p:sp>
      <p:sp>
        <p:nvSpPr>
          <p:cNvPr id="97284" name="Slide Number Placeholder 3"/>
          <p:cNvSpPr>
            <a:spLocks noGrp="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8E7C34D-683C-49C7-9F2D-83F7A6669236}" type="slidenum">
              <a:rPr kumimoji="0" lang="ko-KR" altLang="en-US" sz="1200" b="0" i="0" u="none" strike="noStrike" kern="1200" cap="none" spc="0" normalizeH="0" baseline="0" noProof="0" smtClean="0">
                <a:ln>
                  <a:noFill/>
                </a:ln>
                <a:solidFill>
                  <a:prstClr val="black"/>
                </a:solidFill>
                <a:effectLst/>
                <a:uLnTx/>
                <a:uFillTx/>
                <a:latin typeface="Times New Roman" pitchFamily="18" charset="0"/>
                <a:ea typeface="맑은 고딕" panose="020B0503020000020004" pitchFamily="34" charset="-127"/>
                <a:cs typeface="+mn-cs"/>
              </a:rPr>
              <a:pPr marL="0" marR="0" lvl="0" indent="0" algn="r" defTabSz="914400" rtl="0" eaLnBrk="1" fontAlgn="base" latinLnBrk="0" hangingPunct="1">
                <a:lnSpc>
                  <a:spcPct val="100000"/>
                </a:lnSpc>
                <a:spcBef>
                  <a:spcPct val="0"/>
                </a:spcBef>
                <a:spcAft>
                  <a:spcPct val="0"/>
                </a:spcAft>
                <a:buClrTx/>
                <a:buSzTx/>
                <a:buFontTx/>
                <a:buNone/>
                <a:tabLst/>
                <a:defRPr/>
              </a:pPr>
              <a:t>110</a:t>
            </a:fld>
            <a:endParaRPr kumimoji="0" lang="en-US" altLang="ko-KR" sz="1200" b="0" i="0" u="none" strike="noStrike" kern="1200" cap="none" spc="0" normalizeH="0" baseline="0" noProof="0">
              <a:ln>
                <a:noFill/>
              </a:ln>
              <a:solidFill>
                <a:prstClr val="black"/>
              </a:solidFill>
              <a:effectLst/>
              <a:uLnTx/>
              <a:uFillTx/>
              <a:latin typeface="Times New Roman" pitchFamily="18" charset="0"/>
              <a:ea typeface="맑은 고딕" panose="020B0503020000020004" pitchFamily="34" charset="-127"/>
              <a:cs typeface="+mn-cs"/>
            </a:endParaRPr>
          </a:p>
        </p:txBody>
      </p:sp>
    </p:spTree>
    <p:extLst>
      <p:ext uri="{BB962C8B-B14F-4D97-AF65-F5344CB8AC3E}">
        <p14:creationId xmlns:p14="http://schemas.microsoft.com/office/powerpoint/2010/main" val="219831663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p:spPr>
        <p:txBody>
          <a:bodyPr/>
          <a:lstStyle/>
          <a:p>
            <a:pPr eaLnBrk="1" hangingPunct="1"/>
            <a:endParaRPr lang="en-US">
              <a:latin typeface="굴림" pitchFamily="34" charset="-127"/>
              <a:ea typeface="굴림" pitchFamily="34" charset="-127"/>
            </a:endParaRPr>
          </a:p>
        </p:txBody>
      </p:sp>
      <p:sp>
        <p:nvSpPr>
          <p:cNvPr id="97284" name="Slide Number Placeholder 3"/>
          <p:cNvSpPr>
            <a:spLocks noGrp="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8E7C34D-683C-49C7-9F2D-83F7A6669236}" type="slidenum">
              <a:rPr kumimoji="0" lang="ko-KR" altLang="en-US" sz="1200" b="0" i="0" u="none" strike="noStrike" kern="1200" cap="none" spc="0" normalizeH="0" baseline="0" noProof="0" smtClean="0">
                <a:ln>
                  <a:noFill/>
                </a:ln>
                <a:solidFill>
                  <a:prstClr val="black"/>
                </a:solidFill>
                <a:effectLst/>
                <a:uLnTx/>
                <a:uFillTx/>
                <a:latin typeface="Times New Roman" pitchFamily="18" charset="0"/>
                <a:ea typeface="맑은 고딕" panose="020B0503020000020004" pitchFamily="34" charset="-127"/>
                <a:cs typeface="+mn-cs"/>
              </a:rPr>
              <a:pPr marL="0" marR="0" lvl="0" indent="0" algn="r" defTabSz="914400" rtl="0" eaLnBrk="1" fontAlgn="base" latinLnBrk="0" hangingPunct="1">
                <a:lnSpc>
                  <a:spcPct val="100000"/>
                </a:lnSpc>
                <a:spcBef>
                  <a:spcPct val="0"/>
                </a:spcBef>
                <a:spcAft>
                  <a:spcPct val="0"/>
                </a:spcAft>
                <a:buClrTx/>
                <a:buSzTx/>
                <a:buFontTx/>
                <a:buNone/>
                <a:tabLst/>
                <a:defRPr/>
              </a:pPr>
              <a:t>111</a:t>
            </a:fld>
            <a:endParaRPr kumimoji="0" lang="en-US" altLang="ko-KR" sz="1200" b="0" i="0" u="none" strike="noStrike" kern="1200" cap="none" spc="0" normalizeH="0" baseline="0" noProof="0">
              <a:ln>
                <a:noFill/>
              </a:ln>
              <a:solidFill>
                <a:prstClr val="black"/>
              </a:solidFill>
              <a:effectLst/>
              <a:uLnTx/>
              <a:uFillTx/>
              <a:latin typeface="Times New Roman" pitchFamily="18" charset="0"/>
              <a:ea typeface="맑은 고딕" panose="020B0503020000020004" pitchFamily="34" charset="-127"/>
              <a:cs typeface="+mn-cs"/>
            </a:endParaRPr>
          </a:p>
        </p:txBody>
      </p:sp>
    </p:spTree>
    <p:extLst>
      <p:ext uri="{BB962C8B-B14F-4D97-AF65-F5344CB8AC3E}">
        <p14:creationId xmlns:p14="http://schemas.microsoft.com/office/powerpoint/2010/main" val="377132671"/>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p:spPr>
        <p:txBody>
          <a:bodyPr/>
          <a:lstStyle/>
          <a:p>
            <a:pPr eaLnBrk="1" hangingPunct="1"/>
            <a:endParaRPr lang="en-US">
              <a:latin typeface="굴림" pitchFamily="34" charset="-127"/>
              <a:ea typeface="굴림" pitchFamily="34" charset="-127"/>
            </a:endParaRPr>
          </a:p>
        </p:txBody>
      </p:sp>
      <p:sp>
        <p:nvSpPr>
          <p:cNvPr id="97284" name="Slide Number Placeholder 3"/>
          <p:cNvSpPr>
            <a:spLocks noGrp="1"/>
          </p:cNvSpPr>
          <p:nvPr>
            <p:ph type="sldNum" sz="quarter" idx="5"/>
          </p:nvPr>
        </p:nvSpPr>
        <p:spPr>
          <a:noFill/>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8E7C34D-683C-49C7-9F2D-83F7A6669236}" type="slidenum">
              <a:rPr kumimoji="0" lang="ko-KR" altLang="en-US" sz="1200" b="0" i="0" u="none" strike="noStrike" kern="1200" cap="none" spc="0" normalizeH="0" baseline="0" noProof="0" smtClean="0">
                <a:ln>
                  <a:noFill/>
                </a:ln>
                <a:solidFill>
                  <a:prstClr val="black"/>
                </a:solidFill>
                <a:effectLst/>
                <a:uLnTx/>
                <a:uFillTx/>
                <a:latin typeface="Times New Roman" pitchFamily="18" charset="0"/>
                <a:ea typeface="맑은 고딕" panose="020B0503020000020004" pitchFamily="34" charset="-127"/>
                <a:cs typeface="+mn-cs"/>
              </a:rPr>
              <a:pPr marL="0" marR="0" lvl="0" indent="0" algn="r" defTabSz="914400" rtl="0" eaLnBrk="1" fontAlgn="base" latinLnBrk="0" hangingPunct="1">
                <a:lnSpc>
                  <a:spcPct val="100000"/>
                </a:lnSpc>
                <a:spcBef>
                  <a:spcPct val="0"/>
                </a:spcBef>
                <a:spcAft>
                  <a:spcPct val="0"/>
                </a:spcAft>
                <a:buClrTx/>
                <a:buSzTx/>
                <a:buFontTx/>
                <a:buNone/>
                <a:tabLst/>
                <a:defRPr/>
              </a:pPr>
              <a:t>112</a:t>
            </a:fld>
            <a:endParaRPr kumimoji="0" lang="en-US" altLang="ko-KR" sz="1200" b="0" i="0" u="none" strike="noStrike" kern="1200" cap="none" spc="0" normalizeH="0" baseline="0" noProof="0">
              <a:ln>
                <a:noFill/>
              </a:ln>
              <a:solidFill>
                <a:prstClr val="black"/>
              </a:solidFill>
              <a:effectLst/>
              <a:uLnTx/>
              <a:uFillTx/>
              <a:latin typeface="Times New Roman" pitchFamily="18" charset="0"/>
              <a:ea typeface="맑은 고딕" panose="020B0503020000020004" pitchFamily="34" charset="-127"/>
              <a:cs typeface="+mn-cs"/>
            </a:endParaRPr>
          </a:p>
        </p:txBody>
      </p:sp>
    </p:spTree>
    <p:extLst>
      <p:ext uri="{BB962C8B-B14F-4D97-AF65-F5344CB8AC3E}">
        <p14:creationId xmlns:p14="http://schemas.microsoft.com/office/powerpoint/2010/main" val="5383719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defRPr/>
            </a:pPr>
            <a:fld id="{45558936-8F94-4271-9ABD-46D9C538077B}" type="slidenum">
              <a:rPr lang="en-US" sz="1200">
                <a:solidFill>
                  <a:prstClr val="black"/>
                </a:solidFill>
                <a:latin typeface="Times New Roman" pitchFamily="18" charset="0"/>
              </a:rPr>
              <a:pPr eaLnBrk="1" hangingPunct="1">
                <a:defRPr/>
              </a:pPr>
              <a:t>8</a:t>
            </a:fld>
            <a:endParaRPr lang="en-US" sz="1200">
              <a:solidFill>
                <a:prstClr val="black"/>
              </a:solidFill>
              <a:latin typeface="Times New Roman" pitchFamily="18" charset="0"/>
            </a:endParaRPr>
          </a:p>
        </p:txBody>
      </p:sp>
      <p:sp>
        <p:nvSpPr>
          <p:cNvPr id="202755" name="Rectangle 2"/>
          <p:cNvSpPr>
            <a:spLocks noGrp="1" noRot="1" noChangeAspect="1" noChangeArrowheads="1" noTextEdit="1"/>
          </p:cNvSpPr>
          <p:nvPr>
            <p:ph type="sldImg"/>
          </p:nvPr>
        </p:nvSpPr>
        <p:spPr>
          <a:xfrm>
            <a:off x="1144588" y="685800"/>
            <a:ext cx="4572000" cy="3429000"/>
          </a:xfrm>
          <a:ln/>
        </p:spPr>
      </p:sp>
      <p:sp>
        <p:nvSpPr>
          <p:cNvPr id="20275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a:ea typeface="Gulim" pitchFamily="34" charset="-127"/>
            </a:endParaRPr>
          </a:p>
        </p:txBody>
      </p:sp>
    </p:spTree>
    <p:extLst>
      <p:ext uri="{BB962C8B-B14F-4D97-AF65-F5344CB8AC3E}">
        <p14:creationId xmlns:p14="http://schemas.microsoft.com/office/powerpoint/2010/main" val="14539331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defRPr>
            </a:lvl1pPr>
            <a:lvl2pPr marL="742950" indent="-285750" eaLnBrk="0" hangingPunct="0">
              <a:defRPr sz="24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defRPr sz="2400">
                <a:solidFill>
                  <a:schemeClr val="tx1"/>
                </a:solidFill>
                <a:latin typeface="Arial" charset="0"/>
              </a:defRPr>
            </a:lvl4pPr>
            <a:lvl5pPr marL="2057400" indent="-228600" eaLnBrk="0" hangingPunct="0">
              <a:defRPr sz="2400">
                <a:solidFill>
                  <a:schemeClr val="tx1"/>
                </a:solidFill>
                <a:latin typeface="Arial" charset="0"/>
              </a:defRPr>
            </a:lvl5pPr>
            <a:lvl6pPr marL="2514600" indent="-228600" eaLnBrk="0" fontAlgn="base" hangingPunct="0">
              <a:spcBef>
                <a:spcPct val="0"/>
              </a:spcBef>
              <a:spcAft>
                <a:spcPct val="0"/>
              </a:spcAft>
              <a:defRPr sz="2400">
                <a:solidFill>
                  <a:schemeClr val="tx1"/>
                </a:solidFill>
                <a:latin typeface="Arial" charset="0"/>
              </a:defRPr>
            </a:lvl6pPr>
            <a:lvl7pPr marL="2971800" indent="-228600" eaLnBrk="0" fontAlgn="base" hangingPunct="0">
              <a:spcBef>
                <a:spcPct val="0"/>
              </a:spcBef>
              <a:spcAft>
                <a:spcPct val="0"/>
              </a:spcAft>
              <a:defRPr sz="2400">
                <a:solidFill>
                  <a:schemeClr val="tx1"/>
                </a:solidFill>
                <a:latin typeface="Arial" charset="0"/>
              </a:defRPr>
            </a:lvl7pPr>
            <a:lvl8pPr marL="3429000" indent="-228600" eaLnBrk="0" fontAlgn="base" hangingPunct="0">
              <a:spcBef>
                <a:spcPct val="0"/>
              </a:spcBef>
              <a:spcAft>
                <a:spcPct val="0"/>
              </a:spcAft>
              <a:defRPr sz="2400">
                <a:solidFill>
                  <a:schemeClr val="tx1"/>
                </a:solidFill>
                <a:latin typeface="Arial" charset="0"/>
              </a:defRPr>
            </a:lvl8pPr>
            <a:lvl9pPr marL="3886200" indent="-228600" eaLnBrk="0" fontAlgn="base" hangingPunct="0">
              <a:spcBef>
                <a:spcPct val="0"/>
              </a:spcBef>
              <a:spcAft>
                <a:spcPct val="0"/>
              </a:spcAft>
              <a:defRPr sz="2400">
                <a:solidFill>
                  <a:schemeClr val="tx1"/>
                </a:solidFill>
                <a:latin typeface="Arial" charset="0"/>
              </a:defRPr>
            </a:lvl9pPr>
          </a:lstStyle>
          <a:p>
            <a:pPr eaLnBrk="1" hangingPunct="1">
              <a:defRPr/>
            </a:pPr>
            <a:fld id="{45558936-8F94-4271-9ABD-46D9C538077B}" type="slidenum">
              <a:rPr lang="en-US" sz="1200">
                <a:solidFill>
                  <a:prstClr val="black"/>
                </a:solidFill>
                <a:latin typeface="Times New Roman" pitchFamily="18" charset="0"/>
              </a:rPr>
              <a:pPr eaLnBrk="1" hangingPunct="1">
                <a:defRPr/>
              </a:pPr>
              <a:t>9</a:t>
            </a:fld>
            <a:endParaRPr lang="en-US" sz="1200">
              <a:solidFill>
                <a:prstClr val="black"/>
              </a:solidFill>
              <a:latin typeface="Times New Roman" pitchFamily="18" charset="0"/>
            </a:endParaRPr>
          </a:p>
        </p:txBody>
      </p:sp>
      <p:sp>
        <p:nvSpPr>
          <p:cNvPr id="202755" name="Rectangle 2"/>
          <p:cNvSpPr>
            <a:spLocks noGrp="1" noRot="1" noChangeAspect="1" noChangeArrowheads="1" noTextEdit="1"/>
          </p:cNvSpPr>
          <p:nvPr>
            <p:ph type="sldImg"/>
          </p:nvPr>
        </p:nvSpPr>
        <p:spPr>
          <a:xfrm>
            <a:off x="1144588" y="685800"/>
            <a:ext cx="4572000" cy="3429000"/>
          </a:xfrm>
          <a:ln/>
        </p:spPr>
      </p:sp>
      <p:sp>
        <p:nvSpPr>
          <p:cNvPr id="20275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ko-KR" altLang="en-US">
              <a:ea typeface="Gulim" pitchFamily="34" charset="-127"/>
            </a:endParaRPr>
          </a:p>
        </p:txBody>
      </p:sp>
    </p:spTree>
    <p:extLst>
      <p:ext uri="{BB962C8B-B14F-4D97-AF65-F5344CB8AC3E}">
        <p14:creationId xmlns:p14="http://schemas.microsoft.com/office/powerpoint/2010/main" val="15519097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4F186F7-960F-4135-90B5-3F97C2F3433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1344764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45218456-74D4-4D36-B995-1D08E5D0B31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6074358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643C58D-F81C-4D04-924D-69930519BEF2}"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2456998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4CB42C35-16AD-4D78-86E9-913C292B48C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0376283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Media" preserve="1">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Media Placeholder 3"/>
          <p:cNvSpPr>
            <a:spLocks noGrp="1"/>
          </p:cNvSpPr>
          <p:nvPr>
            <p:ph type="media" sz="half" idx="2"/>
          </p:nvPr>
        </p:nvSpPr>
        <p:spPr>
          <a:xfrm>
            <a:off x="4648200" y="1981200"/>
            <a:ext cx="3810000" cy="4114800"/>
          </a:xfrm>
        </p:spPr>
        <p:txBody>
          <a:bodyPr/>
          <a:lstStyle/>
          <a:p>
            <a:pPr lvl="0"/>
            <a:endParaRPr lang="en-US" noProof="0" dirty="0"/>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FB2E4E8-4C69-404E-8CF9-D632E365F16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05582347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D6C204E-063C-4EE9-8940-A7589E04F28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830379645"/>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660BAD0-2FA2-4CD5-B3B7-96138F8457A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654888676"/>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3CDFD86-2316-4429-979D-65D2B0A6786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62524359"/>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2A08DA27-54EA-406E-8F3B-047F3EFFE64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959663009"/>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1393B65-3342-4BD7-938C-7072CF849C0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70866336"/>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E80782B4-4705-4118-A8E7-BBDC4645926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542459488"/>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60FD2E03-395D-43B7-B781-CF5F8DE1CF44}"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0175070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85BFB4EA-E92A-474E-BDBF-C2E2AFD6F94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885272054"/>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77D0C67-A3F0-4447-9F7B-7055110FD4F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85736785"/>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0CB2B04-B64A-4DBA-8E18-8D181EDE590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60107315"/>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898B6C2-0BE7-40B0-8C6E-D878A5C0BD48}"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869839245"/>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DD7A010-AE76-4916-A07B-A7AF71F5F75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747214109"/>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78533EB-74C5-4C7C-A078-E2FDABED3A2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98160327"/>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xAndMedia" preserve="1">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Media Placeholder 3"/>
          <p:cNvSpPr>
            <a:spLocks noGrp="1"/>
          </p:cNvSpPr>
          <p:nvPr>
            <p:ph type="media" sz="half" idx="2"/>
          </p:nvPr>
        </p:nvSpPr>
        <p:spPr>
          <a:xfrm>
            <a:off x="4648200" y="1600200"/>
            <a:ext cx="4038600" cy="4525963"/>
          </a:xfrm>
        </p:spPr>
        <p:txBody>
          <a:bodyPr/>
          <a:lstStyle/>
          <a:p>
            <a:pPr lvl="0"/>
            <a:endParaRPr lang="en-US" noProof="0"/>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C1C331E-F313-4595-9770-5193DCA43F5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075005059"/>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2C8763F8-1AF8-4A50-94AB-C6DB35655969}"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59263551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717FD7DF-3C4B-4AB9-BD86-3CEB0F832541}"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3446683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48C6B893-EDFC-48B3-AAC7-D85D94CFFE43}"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4120056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1151814-6E9D-4ED3-B1A9-87061FD155A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34797420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fld id="{C491235A-FA81-44C3-B16A-C18731E2A401}"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8874956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endParaRPr lang="en-US">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fld id="{2A80E01D-495C-441E-9DBE-99433E53377A}"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70786972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endParaRPr lang="en-US">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fld id="{601B80FE-7FC6-4986-8F8B-52FBBB045E53}"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67160372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endParaRPr lang="en-US">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fld id="{156BF5F9-363E-4B49-AA84-EBBFCD0CE296}"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23785182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fld id="{13750FB0-9C15-48DA-BBC2-E55DF1DA6F51}"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14809589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fld id="{7B984297-08A1-4B3D-92C1-A437EE787A88}"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41723740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0440FEB8-BFDB-456E-AD97-7FF23E54E49A}"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97517680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fld id="{716E7FA3-1C3A-42CC-95E3-8B1E64E95C0D}"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62118094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fld id="{B88033AF-A7F3-40D2-A18A-FBAB61AEF584}"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187119917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xAndMedia" preserve="1">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a:t>Click to edit Master title style</a:t>
            </a:r>
          </a:p>
        </p:txBody>
      </p:sp>
      <p:sp>
        <p:nvSpPr>
          <p:cNvPr id="3" name="Text Placeholder 2"/>
          <p:cNvSpPr>
            <a:spLocks noGrp="1"/>
          </p:cNvSpPr>
          <p:nvPr>
            <p:ph type="body" sz="half" idx="1"/>
          </p:nvPr>
        </p:nvSpPr>
        <p:spPr>
          <a:xfrm>
            <a:off x="685800" y="1981200"/>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Media Placeholder 3"/>
          <p:cNvSpPr>
            <a:spLocks noGrp="1"/>
          </p:cNvSpPr>
          <p:nvPr>
            <p:ph type="media" sz="half" idx="2"/>
          </p:nvPr>
        </p:nvSpPr>
        <p:spPr>
          <a:xfrm>
            <a:off x="4648200" y="1981200"/>
            <a:ext cx="3810000" cy="4114800"/>
          </a:xfrm>
        </p:spPr>
        <p:txBody>
          <a:bodyPr/>
          <a:lstStyle/>
          <a:p>
            <a:pPr lvl="0"/>
            <a:endParaRPr lang="en-US" noProof="0"/>
          </a:p>
        </p:txBody>
      </p:sp>
      <p:sp>
        <p:nvSpPr>
          <p:cNvPr id="5" name="Rectangle 4"/>
          <p:cNvSpPr>
            <a:spLocks noGrp="1" noChangeArrowheads="1"/>
          </p:cNvSpPr>
          <p:nvPr>
            <p:ph type="dt" sz="half" idx="10"/>
          </p:nvPr>
        </p:nvSpPr>
        <p:spPr>
          <a:ln/>
        </p:spPr>
        <p:txBody>
          <a:bodyPr/>
          <a:lstStyle>
            <a:lvl1pPr>
              <a:defRPr/>
            </a:lvl1pPr>
          </a:lstStyle>
          <a:p>
            <a:endParaRPr lang="en-US">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endParaRPr lang="en-US">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fld id="{7DF5857A-263B-479B-BF83-230F437A480F}" type="slidenum">
              <a:rPr lang="en-US">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31989115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5891AE4-F641-4CFA-98AB-BE9EA5E14775}"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72306394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457200"/>
            <a:ext cx="7148513" cy="492125"/>
          </a:xfrm>
        </p:spPr>
        <p:txBody>
          <a:bodyPr/>
          <a:lstStyle/>
          <a:p>
            <a:r>
              <a:rPr lang="en-US"/>
              <a:t>Click to edit Master title style</a:t>
            </a:r>
          </a:p>
        </p:txBody>
      </p:sp>
      <p:sp>
        <p:nvSpPr>
          <p:cNvPr id="3" name="Text Placeholder 2"/>
          <p:cNvSpPr>
            <a:spLocks noGrp="1"/>
          </p:cNvSpPr>
          <p:nvPr>
            <p:ph type="body" sz="half" idx="1"/>
          </p:nvPr>
        </p:nvSpPr>
        <p:spPr>
          <a:xfrm>
            <a:off x="631825" y="1479550"/>
            <a:ext cx="3970338" cy="47688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754563" y="1479550"/>
            <a:ext cx="3971925" cy="23082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754563" y="3940175"/>
            <a:ext cx="3971925" cy="23082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135145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4E482D6C-E386-42C8-9FF2-875C32CDF1E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2218368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7C8A4FD3-08B6-4B18-9685-B19F90A7D27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8512375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C05A624A-5666-4AF5-AF31-316774A39A9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9877483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4D7E860-5585-421F-8ED6-C3DBE48BAC84}"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541506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7838342-7A8A-4DB8-8743-E9B75FE0F604}"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1726464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slideLayout" Target="../slideLayouts/slideLayout39.xml"/><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slideLayout" Target="../slideLayouts/slideLayout38.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5" Type="http://schemas.openxmlformats.org/officeDocument/2006/relationships/theme" Target="../theme/theme3.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slideLayout" Target="../slideLayouts/slideLayout4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DCF5FF"/>
            </a:gs>
            <a:gs pos="50000">
              <a:schemeClr val="tx1"/>
            </a:gs>
            <a:gs pos="100000">
              <a:srgbClr val="DCF5FF"/>
            </a:gs>
          </a:gsLst>
          <a:lin ang="18900000" scaled="1"/>
        </a:gra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mn-lt"/>
              </a:defRPr>
            </a:lvl1pPr>
          </a:lstStyle>
          <a:p>
            <a:pPr>
              <a:defRPr/>
            </a:pPr>
            <a:endParaRPr lang="en-US" dirty="0">
              <a:solidFill>
                <a:srgbClr val="FFFFFF"/>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mn-lt"/>
              </a:defRPr>
            </a:lvl1pPr>
          </a:lstStyle>
          <a:p>
            <a:pPr>
              <a:defRPr/>
            </a:pPr>
            <a:endParaRPr lang="en-US" dirty="0">
              <a:solidFill>
                <a:srgbClr val="FFFFFF"/>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fld id="{4707A0F7-4FFF-4748-A9B7-E82C91A1925E}"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709770130"/>
      </p:ext>
    </p:extLst>
  </p:cSld>
  <p:clrMap bg1="dk2" tx1="lt1" bg2="dk1" tx2="lt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C8C8FF"/>
            </a:gs>
            <a:gs pos="50000">
              <a:schemeClr val="bg1"/>
            </a:gs>
            <a:gs pos="100000">
              <a:srgbClr val="C8C8FF"/>
            </a:gs>
          </a:gsLst>
          <a:lin ang="18900000" scaled="1"/>
        </a:gra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43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a:defRPr/>
            </a:pPr>
            <a:endParaRPr lang="en-US">
              <a:solidFill>
                <a:srgbClr val="000000"/>
              </a:solidFill>
            </a:endParaRPr>
          </a:p>
        </p:txBody>
      </p:sp>
      <p:sp>
        <p:nvSpPr>
          <p:cNvPr id="1843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a:defRPr/>
            </a:pPr>
            <a:endParaRPr lang="en-US">
              <a:solidFill>
                <a:srgbClr val="000000"/>
              </a:solidFill>
            </a:endParaRPr>
          </a:p>
        </p:txBody>
      </p:sp>
      <p:sp>
        <p:nvSpPr>
          <p:cNvPr id="1843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a:defRPr/>
            </a:pPr>
            <a:fld id="{B3DAB159-1BC5-4B00-8396-DFE35EB83A5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36905870"/>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Lst>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DCF5FF"/>
            </a:gs>
            <a:gs pos="50000">
              <a:schemeClr val="tx1"/>
            </a:gs>
            <a:gs pos="100000">
              <a:srgbClr val="DCF5FF"/>
            </a:gs>
          </a:gsLst>
          <a:lin ang="18900000" scaled="1"/>
        </a:gra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126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Times New Roman" pitchFamily="18" charset="0"/>
              </a:defRPr>
            </a:lvl1pPr>
          </a:lstStyle>
          <a:p>
            <a:endParaRPr lang="en-US">
              <a:solidFill>
                <a:srgbClr val="FFFFFF"/>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Times New Roman" pitchFamily="18" charset="0"/>
              </a:defRPr>
            </a:lvl1pPr>
          </a:lstStyle>
          <a:p>
            <a:endParaRPr lang="en-US">
              <a:solidFill>
                <a:srgbClr val="FFFFFF"/>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Times New Roman" pitchFamily="18" charset="0"/>
              </a:defRPr>
            </a:lvl1pPr>
          </a:lstStyle>
          <a:p>
            <a:fld id="{85D47981-B4EA-4968-94AA-A0E452280ED9}" type="slidenum">
              <a:rPr lang="en-US" smtClean="0">
                <a:solidFill>
                  <a:srgbClr val="FFFFFF"/>
                </a:solidFill>
              </a:rPr>
              <a:pPr/>
              <a:t>‹#›</a:t>
            </a:fld>
            <a:endParaRPr lang="en-US">
              <a:solidFill>
                <a:srgbClr val="FFFFFF"/>
              </a:solidFill>
            </a:endParaRPr>
          </a:p>
        </p:txBody>
      </p:sp>
    </p:spTree>
    <p:extLst>
      <p:ext uri="{BB962C8B-B14F-4D97-AF65-F5344CB8AC3E}">
        <p14:creationId xmlns:p14="http://schemas.microsoft.com/office/powerpoint/2010/main" val="2451871164"/>
      </p:ext>
    </p:extLst>
  </p:cSld>
  <p:clrMap bg1="dk2" tx1="lt1" bg2="dk1" tx2="lt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 id="2147483730" r:id="rId13"/>
    <p:sldLayoutId id="2147483731" r:id="rId14"/>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marron.web.unc.edu/" TargetMode="External"/><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15.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2.xml.rels><?xml version="1.0" encoding="UTF-8" standalone="yes"?>
<Relationships xmlns="http://schemas.openxmlformats.org/package/2006/relationships"><Relationship Id="rId2" Type="http://schemas.openxmlformats.org/officeDocument/2006/relationships/image" Target="../media/image281.png"/><Relationship Id="rId1" Type="http://schemas.openxmlformats.org/officeDocument/2006/relationships/slideLayout" Target="../slideLayouts/slideLayout15.xml"/></Relationships>
</file>

<file path=ppt/slides/_rels/slide103.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291.png"/><Relationship Id="rId1" Type="http://schemas.openxmlformats.org/officeDocument/2006/relationships/slideLayout" Target="../slideLayouts/slideLayout15.xml"/></Relationships>
</file>

<file path=ppt/slides/_rels/slide104.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311.png"/><Relationship Id="rId1" Type="http://schemas.openxmlformats.org/officeDocument/2006/relationships/slideLayout" Target="../slideLayouts/slideLayout15.xml"/></Relationships>
</file>

<file path=ppt/slides/_rels/slide105.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120.png"/><Relationship Id="rId1" Type="http://schemas.openxmlformats.org/officeDocument/2006/relationships/slideLayout" Target="../slideLayouts/slideLayout15.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3" Type="http://schemas.openxmlformats.org/officeDocument/2006/relationships/image" Target="../media/image331.png"/><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0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notesSlide" Target="../notesSlides/notesSlide74.xml"/><Relationship Id="rId1" Type="http://schemas.openxmlformats.org/officeDocument/2006/relationships/slideLayout" Target="../slideLayouts/slideLayout2.xml"/><Relationship Id="rId4" Type="http://schemas.openxmlformats.org/officeDocument/2006/relationships/image" Target="../media/image70.png"/></Relationships>
</file>

<file path=ppt/slides/_rels/slide111.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76.xml"/><Relationship Id="rId1" Type="http://schemas.openxmlformats.org/officeDocument/2006/relationships/slideLayout" Target="../slideLayouts/slideLayout2.xml"/><Relationship Id="rId4" Type="http://schemas.openxmlformats.org/officeDocument/2006/relationships/image" Target="../media/image71.png"/></Relationships>
</file>

<file path=ppt/slides/_rels/slide113.xml.rels><?xml version="1.0" encoding="UTF-8" standalone="yes"?>
<Relationships xmlns="http://schemas.openxmlformats.org/package/2006/relationships"><Relationship Id="rId2" Type="http://schemas.openxmlformats.org/officeDocument/2006/relationships/image" Target="../media/image330.png"/><Relationship Id="rId1" Type="http://schemas.openxmlformats.org/officeDocument/2006/relationships/slideLayout" Target="../slideLayouts/slideLayout15.xml"/></Relationships>
</file>

<file path=ppt/slides/_rels/slide114.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341.png"/><Relationship Id="rId1" Type="http://schemas.openxmlformats.org/officeDocument/2006/relationships/slideLayout" Target="../slideLayouts/slideLayout15.xml"/></Relationships>
</file>

<file path=ppt/slides/_rels/slide115.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image" Target="../media/image351.png"/><Relationship Id="rId1" Type="http://schemas.openxmlformats.org/officeDocument/2006/relationships/slideLayout" Target="../slideLayouts/slideLayout15.xml"/><Relationship Id="rId4" Type="http://schemas.openxmlformats.org/officeDocument/2006/relationships/image" Target="../media/image370.png"/></Relationships>
</file>

<file path=ppt/slides/_rels/slide116.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380.png"/><Relationship Id="rId1" Type="http://schemas.openxmlformats.org/officeDocument/2006/relationships/slideLayout" Target="../slideLayouts/slideLayout15.xml"/></Relationships>
</file>

<file path=ppt/slides/_rels/slide117.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15.xml"/></Relationships>
</file>

<file path=ppt/slides/_rels/slide118.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15.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15.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24.xml.rels><?xml version="1.0" encoding="UTF-8" standalone="yes"?>
<Relationships xmlns="http://schemas.openxmlformats.org/package/2006/relationships"><Relationship Id="rId2" Type="http://schemas.openxmlformats.org/officeDocument/2006/relationships/image" Target="../media/image410.png"/><Relationship Id="rId1" Type="http://schemas.openxmlformats.org/officeDocument/2006/relationships/slideLayout" Target="../slideLayouts/slideLayout15.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8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13.png"/></Relationships>
</file>

<file path=ppt/slides/_rels/slide2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6.xml"/><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0.xml"/><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png"/></Relationships>
</file>

<file path=ppt/slides/_rels/slide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image" Target="../media/image25.jpeg"/><Relationship Id="rId5" Type="http://schemas.openxmlformats.org/officeDocument/2006/relationships/image" Target="../media/image24.jpeg"/><Relationship Id="rId4" Type="http://schemas.openxmlformats.org/officeDocument/2006/relationships/image" Target="../media/image22.png"/></Relationships>
</file>

<file path=ppt/slides/_rels/slide3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2.xml"/><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2.png"/><Relationship Id="rId4" Type="http://schemas.openxmlformats.org/officeDocument/2006/relationships/image" Target="../media/image26.png"/></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3.xml"/><Relationship Id="rId1" Type="http://schemas.openxmlformats.org/officeDocument/2006/relationships/slideLayout" Target="../slideLayouts/slideLayout7.xml"/><Relationship Id="rId6" Type="http://schemas.openxmlformats.org/officeDocument/2006/relationships/image" Target="../media/image29.png"/><Relationship Id="rId5" Type="http://schemas.openxmlformats.org/officeDocument/2006/relationships/image" Target="../media/image22.png"/><Relationship Id="rId4" Type="http://schemas.openxmlformats.org/officeDocument/2006/relationships/image" Target="../media/image28.png"/></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4.xml"/><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22.png"/><Relationship Id="rId4" Type="http://schemas.openxmlformats.org/officeDocument/2006/relationships/image" Target="../media/image30.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840.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350.png"/></Relationships>
</file>

<file path=ppt/slides/_rels/slide4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90.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00.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10.png"/><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image" Target="../media/image93.png"/><Relationship Id="rId5" Type="http://schemas.openxmlformats.org/officeDocument/2006/relationships/image" Target="../media/image92.png"/><Relationship Id="rId4" Type="http://schemas.openxmlformats.org/officeDocument/2006/relationships/image" Target="../media/image39.png"/></Relationships>
</file>

<file path=ppt/slides/_rels/slide48.xml.rels><?xml version="1.0" encoding="UTF-8" standalone="yes"?>
<Relationships xmlns="http://schemas.openxmlformats.org/package/2006/relationships"><Relationship Id="rId3" Type="http://schemas.openxmlformats.org/officeDocument/2006/relationships/image" Target="../media/image340.png"/><Relationship Id="rId2" Type="http://schemas.openxmlformats.org/officeDocument/2006/relationships/notesSlide" Target="../notesSlides/notesSlide48.xml"/><Relationship Id="rId1" Type="http://schemas.openxmlformats.org/officeDocument/2006/relationships/slideLayout" Target="../slideLayouts/slideLayout2.xml"/><Relationship Id="rId5" Type="http://schemas.openxmlformats.org/officeDocument/2006/relationships/image" Target="../media/image95.png"/><Relationship Id="rId4" Type="http://schemas.openxmlformats.org/officeDocument/2006/relationships/image" Target="../media/image94.png"/></Relationships>
</file>

<file path=ppt/slides/_rels/slide49.xml.rels><?xml version="1.0" encoding="UTF-8" standalone="yes"?>
<Relationships xmlns="http://schemas.openxmlformats.org/package/2006/relationships"><Relationship Id="rId3" Type="http://schemas.openxmlformats.org/officeDocument/2006/relationships/image" Target="../media/image340.png"/><Relationship Id="rId2" Type="http://schemas.openxmlformats.org/officeDocument/2006/relationships/notesSlide" Target="../notesSlides/notesSlide49.xml"/><Relationship Id="rId1" Type="http://schemas.openxmlformats.org/officeDocument/2006/relationships/slideLayout" Target="../slideLayouts/slideLayout2.xml"/><Relationship Id="rId5" Type="http://schemas.openxmlformats.org/officeDocument/2006/relationships/image" Target="../media/image97.png"/><Relationship Id="rId4" Type="http://schemas.openxmlformats.org/officeDocument/2006/relationships/image" Target="../media/image96.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50.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100.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60.pn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54.xml.rels><?xml version="1.0" encoding="UTF-8" standalone="yes"?>
<Relationships xmlns="http://schemas.openxmlformats.org/package/2006/relationships"><Relationship Id="rId3" Type="http://schemas.openxmlformats.org/officeDocument/2006/relationships/image" Target="../media/image200.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561.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6.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5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7.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58.xml.rels><?xml version="1.0" encoding="UTF-8" standalone="yes"?>
<Relationships xmlns="http://schemas.openxmlformats.org/package/2006/relationships"><Relationship Id="rId3" Type="http://schemas.openxmlformats.org/officeDocument/2006/relationships/image" Target="../media/image590.png"/><Relationship Id="rId2" Type="http://schemas.openxmlformats.org/officeDocument/2006/relationships/notesSlide" Target="../notesSlides/notesSlide58.xml"/><Relationship Id="rId1" Type="http://schemas.openxmlformats.org/officeDocument/2006/relationships/slideLayout" Target="../slideLayouts/slideLayout2.xml"/><Relationship Id="rId5" Type="http://schemas.openxmlformats.org/officeDocument/2006/relationships/image" Target="../media/image44.png"/><Relationship Id="rId4" Type="http://schemas.openxmlformats.org/officeDocument/2006/relationships/image" Target="../media/image43.png"/></Relationships>
</file>

<file path=ppt/slides/_rels/slide5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61.xml"/><Relationship Id="rId1" Type="http://schemas.openxmlformats.org/officeDocument/2006/relationships/slideLayout" Target="../slideLayouts/slideLayout28.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5.xml"/></Relationships>
</file>

<file path=ppt/slides/_rels/slide73.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5.xml"/></Relationships>
</file>

<file path=ppt/slides/_rels/slide74.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5.xml"/></Relationships>
</file>

<file path=ppt/slides/_rels/slide7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15.xml"/></Relationships>
</file>

<file path=ppt/slides/_rels/slide76.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15.xml"/></Relationships>
</file>

<file path=ppt/slides/_rels/slide77.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5.xml"/></Relationships>
</file>

<file path=ppt/slides/_rels/slide78.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15.xml"/></Relationships>
</file>

<file path=ppt/slides/_rels/slide79.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5.xml"/></Relationships>
</file>

<file path=ppt/slides/_rels/slide81.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15.xml"/></Relationships>
</file>

<file path=ppt/slides/_rels/slide82.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15.xml"/></Relationships>
</file>

<file path=ppt/slides/_rels/slide83.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15.xml"/></Relationships>
</file>

<file path=ppt/slides/_rels/slide84.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15.xml"/></Relationships>
</file>

<file path=ppt/slides/_rels/slide85.xml.rels><?xml version="1.0" encoding="UTF-8" standalone="yes"?>
<Relationships xmlns="http://schemas.openxmlformats.org/package/2006/relationships"><Relationship Id="rId2" Type="http://schemas.openxmlformats.org/officeDocument/2006/relationships/image" Target="../media/image57.png"/><Relationship Id="rId1" Type="http://schemas.openxmlformats.org/officeDocument/2006/relationships/slideLayout" Target="../slideLayouts/slideLayout15.xml"/></Relationships>
</file>

<file path=ppt/slides/_rels/slide86.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5.xml"/></Relationships>
</file>

<file path=ppt/slides/_rels/slide87.xml.rels><?xml version="1.0" encoding="UTF-8" standalone="yes"?>
<Relationships xmlns="http://schemas.openxmlformats.org/package/2006/relationships"><Relationship Id="rId2" Type="http://schemas.openxmlformats.org/officeDocument/2006/relationships/image" Target="../media/image59.png"/><Relationship Id="rId1" Type="http://schemas.openxmlformats.org/officeDocument/2006/relationships/slideLayout" Target="../slideLayouts/slideLayout15.xml"/></Relationships>
</file>

<file path=ppt/slides/_rels/slide88.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5.xml"/></Relationships>
</file>

<file path=ppt/slides/_rels/slide89.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15.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2.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230.png"/><Relationship Id="rId1" Type="http://schemas.openxmlformats.org/officeDocument/2006/relationships/slideLayout" Target="../slideLayouts/slideLayout15.xml"/></Relationships>
</file>

<file path=ppt/slides/_rels/slide96.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15.xml"/></Relationships>
</file>

<file path=ppt/slides/_rels/slide97.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15.xml"/></Relationships>
</file>

<file path=ppt/slides/_rels/slide98.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15.xml"/></Relationships>
</file>

<file path=ppt/slides/_rels/slide99.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274638"/>
            <a:ext cx="8229600" cy="1706562"/>
          </a:xfrm>
        </p:spPr>
        <p:txBody>
          <a:bodyPr/>
          <a:lstStyle/>
          <a:p>
            <a:pPr eaLnBrk="1" hangingPunct="1"/>
            <a:r>
              <a:rPr lang="en-US" dirty="0"/>
              <a:t>Statistics – O. R. 881</a:t>
            </a:r>
            <a:br>
              <a:rPr lang="en-US" dirty="0"/>
            </a:br>
            <a:r>
              <a:rPr lang="en-US" dirty="0"/>
              <a:t>Object Oriented Data Analysis</a:t>
            </a:r>
          </a:p>
        </p:txBody>
      </p:sp>
      <p:sp>
        <p:nvSpPr>
          <p:cNvPr id="7171" name="Rectangle 3"/>
          <p:cNvSpPr>
            <a:spLocks noGrp="1" noChangeArrowheads="1"/>
          </p:cNvSpPr>
          <p:nvPr>
            <p:ph type="body" idx="1"/>
          </p:nvPr>
        </p:nvSpPr>
        <p:spPr>
          <a:xfrm>
            <a:off x="381000" y="2362200"/>
            <a:ext cx="8229600" cy="4114800"/>
          </a:xfrm>
        </p:spPr>
        <p:txBody>
          <a:bodyPr/>
          <a:lstStyle/>
          <a:p>
            <a:pPr algn="ctr" eaLnBrk="1" hangingPunct="1">
              <a:buFontTx/>
              <a:buNone/>
            </a:pPr>
            <a:r>
              <a:rPr lang="en-US" dirty="0">
                <a:hlinkClick r:id="rId3"/>
              </a:rPr>
              <a:t>Steve Marron</a:t>
            </a:r>
            <a:endParaRPr lang="en-US" dirty="0"/>
          </a:p>
          <a:p>
            <a:pPr algn="ctr" eaLnBrk="1" hangingPunct="1">
              <a:buFontTx/>
              <a:buNone/>
            </a:pPr>
            <a:endParaRPr lang="en-US" dirty="0"/>
          </a:p>
          <a:p>
            <a:pPr algn="ctr" eaLnBrk="1" hangingPunct="1">
              <a:buFontTx/>
              <a:buNone/>
            </a:pPr>
            <a:r>
              <a:rPr lang="en-US" dirty="0"/>
              <a:t>Dept. of Statistics and Operations Research</a:t>
            </a:r>
          </a:p>
          <a:p>
            <a:pPr algn="ctr" eaLnBrk="1" hangingPunct="1">
              <a:buFontTx/>
              <a:buNone/>
            </a:pPr>
            <a:r>
              <a:rPr lang="en-US" dirty="0"/>
              <a:t>University of North Carolina</a:t>
            </a:r>
          </a:p>
        </p:txBody>
      </p:sp>
      <p:sp>
        <p:nvSpPr>
          <p:cNvPr id="4" name="TextBox 3">
            <a:extLst>
              <a:ext uri="{FF2B5EF4-FFF2-40B4-BE49-F238E27FC236}">
                <a16:creationId xmlns:a16="http://schemas.microsoft.com/office/drawing/2014/main" id="{F521BE02-6D2D-4916-ADF9-DECC22C52028}"/>
              </a:ext>
            </a:extLst>
          </p:cNvPr>
          <p:cNvSpPr txBox="1"/>
          <p:nvPr/>
        </p:nvSpPr>
        <p:spPr>
          <a:xfrm>
            <a:off x="6322794" y="2152471"/>
            <a:ext cx="2287806" cy="1200329"/>
          </a:xfrm>
          <a:prstGeom prst="rect">
            <a:avLst/>
          </a:prstGeom>
          <a:noFill/>
          <a:ln w="38100">
            <a:solidFill>
              <a:srgbClr val="FF0000"/>
            </a:solidFill>
          </a:ln>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a:ln>
                  <a:noFill/>
                </a:ln>
                <a:solidFill>
                  <a:srgbClr val="FF0000"/>
                </a:solidFill>
                <a:effectLst/>
                <a:uLnTx/>
                <a:uFillTx/>
                <a:latin typeface="Arial" charset="0"/>
                <a:ea typeface="+mn-ea"/>
                <a:cs typeface="+mn-cs"/>
              </a:rPr>
              <a:t>Start</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0" i="0" u="none" strike="noStrike" kern="1200" cap="none" spc="0" normalizeH="0" baseline="0" noProof="0" dirty="0">
                <a:ln>
                  <a:noFill/>
                </a:ln>
                <a:solidFill>
                  <a:srgbClr val="FF0000"/>
                </a:solidFill>
                <a:effectLst/>
                <a:uLnTx/>
                <a:uFillTx/>
                <a:latin typeface="Arial" charset="0"/>
                <a:ea typeface="+mn-ea"/>
                <a:cs typeface="+mn-cs"/>
              </a:rPr>
              <a:t>Recording</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accent5">
                <a:lumMod val="50000"/>
              </a:schemeClr>
            </a:gs>
            <a:gs pos="50000">
              <a:schemeClr val="tx1"/>
            </a:gs>
            <a:gs pos="100000">
              <a:schemeClr val="accent5">
                <a:lumMod val="50000"/>
              </a:schemeClr>
            </a:gs>
          </a:gsLst>
          <a:lin ang="0" scaled="0"/>
        </a:gradFill>
        <a:effectLst/>
      </p:bgPr>
    </p:bg>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762000" y="0"/>
            <a:ext cx="8001000" cy="762000"/>
          </a:xfrm>
        </p:spPr>
        <p:txBody>
          <a:bodyPr/>
          <a:lstStyle/>
          <a:p>
            <a:pPr eaLnBrk="1" hangingPunct="1"/>
            <a:r>
              <a:rPr lang="en-US" altLang="ko-KR" sz="4000" dirty="0">
                <a:solidFill>
                  <a:schemeClr val="bg2"/>
                </a:solidFill>
                <a:latin typeface="Arial Unicode MS" pitchFamily="34" charset="-128"/>
                <a:ea typeface="Arial Unicode MS" pitchFamily="34" charset="-128"/>
                <a:cs typeface="Arial Unicode MS" pitchFamily="34" charset="-128"/>
              </a:rPr>
              <a:t>Inference for Drug Discovery Data</a:t>
            </a:r>
          </a:p>
        </p:txBody>
      </p:sp>
      <p:sp>
        <p:nvSpPr>
          <p:cNvPr id="236547" name="Rectangle 3"/>
          <p:cNvSpPr>
            <a:spLocks noGrp="1" noChangeArrowheads="1"/>
          </p:cNvSpPr>
          <p:nvPr>
            <p:ph type="body" idx="1"/>
          </p:nvPr>
        </p:nvSpPr>
        <p:spPr>
          <a:xfrm>
            <a:off x="304800" y="838200"/>
            <a:ext cx="8610600" cy="5410200"/>
          </a:xfrm>
        </p:spPr>
        <p:txBody>
          <a:bodyPr/>
          <a:lstStyle/>
          <a:p>
            <a:pPr marL="0" indent="0" eaLnBrk="1" hangingPunct="1">
              <a:buNone/>
            </a:pPr>
            <a:r>
              <a:rPr lang="en-US" altLang="ko-KR" dirty="0" err="1">
                <a:solidFill>
                  <a:schemeClr val="bg2"/>
                </a:solidFill>
                <a:latin typeface="Arial Unicode MS" pitchFamily="34" charset="-128"/>
                <a:ea typeface="Arial Unicode MS" pitchFamily="34" charset="-128"/>
                <a:cs typeface="Arial Unicode MS" pitchFamily="34" charset="-128"/>
              </a:rPr>
              <a:t>DiProPerm</a:t>
            </a:r>
            <a:r>
              <a:rPr lang="en-US" altLang="ko-KR" dirty="0">
                <a:solidFill>
                  <a:schemeClr val="bg2"/>
                </a:solidFill>
                <a:latin typeface="Arial Unicode MS" pitchFamily="34" charset="-128"/>
                <a:ea typeface="Arial Unicode MS" pitchFamily="34" charset="-128"/>
                <a:cs typeface="Arial Unicode MS" pitchFamily="34" charset="-128"/>
              </a:rPr>
              <a:t> test of </a:t>
            </a:r>
            <a:r>
              <a:rPr lang="en-US" altLang="ko-KR" dirty="0">
                <a:solidFill>
                  <a:schemeClr val="bg1"/>
                </a:solidFill>
                <a:latin typeface="Arial Unicode MS" pitchFamily="34" charset="-128"/>
                <a:ea typeface="Arial Unicode MS" pitchFamily="34" charset="-128"/>
                <a:cs typeface="Arial Unicode MS" pitchFamily="34" charset="-128"/>
              </a:rPr>
              <a:t>Blue </a:t>
            </a:r>
            <a:r>
              <a:rPr lang="en-US" altLang="ko-KR" dirty="0">
                <a:solidFill>
                  <a:schemeClr val="bg2"/>
                </a:solidFill>
                <a:latin typeface="Arial Unicode MS" pitchFamily="34" charset="-128"/>
                <a:ea typeface="Arial Unicode MS" pitchFamily="34" charset="-128"/>
                <a:cs typeface="Arial Unicode MS" pitchFamily="34" charset="-128"/>
              </a:rPr>
              <a:t>vs.</a:t>
            </a:r>
            <a:r>
              <a:rPr lang="en-US" altLang="ko-KR" dirty="0">
                <a:solidFill>
                  <a:schemeClr val="bg1"/>
                </a:solidFill>
                <a:latin typeface="Arial Unicode MS" pitchFamily="34" charset="-128"/>
                <a:ea typeface="Arial Unicode MS" pitchFamily="34" charset="-128"/>
                <a:cs typeface="Arial Unicode MS" pitchFamily="34" charset="-128"/>
              </a:rPr>
              <a:t> </a:t>
            </a:r>
            <a:r>
              <a:rPr lang="en-US" altLang="ko-KR" dirty="0">
                <a:solidFill>
                  <a:srgbClr val="FF0000"/>
                </a:solidFill>
                <a:latin typeface="Arial Unicode MS" pitchFamily="34" charset="-128"/>
                <a:ea typeface="Arial Unicode MS" pitchFamily="34" charset="-128"/>
                <a:cs typeface="Arial Unicode MS" pitchFamily="34" charset="-128"/>
              </a:rPr>
              <a:t>Red</a:t>
            </a:r>
          </a:p>
          <a:p>
            <a:pPr marL="457200" lvl="0" indent="-457200" eaLnBrk="1" hangingPunct="1">
              <a:buClr>
                <a:srgbClr val="A50021"/>
              </a:buClr>
              <a:buSzPct val="75000"/>
              <a:buNone/>
            </a:pPr>
            <a:r>
              <a:rPr lang="en-US" altLang="en-US" dirty="0">
                <a:solidFill>
                  <a:srgbClr val="000000"/>
                </a:solidFill>
                <a:latin typeface="Tahoma"/>
              </a:rPr>
              <a:t>Non-Binary – Shifted Log Transforms</a:t>
            </a:r>
          </a:p>
          <a:p>
            <a:pPr marL="457200" lvl="0" indent="-457200" eaLnBrk="1" hangingPunct="1">
              <a:buClr>
                <a:srgbClr val="A50021"/>
              </a:buClr>
              <a:buSzPct val="75000"/>
              <a:buNone/>
            </a:pPr>
            <a:endParaRPr lang="en-US" altLang="en-US" dirty="0">
              <a:solidFill>
                <a:srgbClr val="000000"/>
              </a:solidFill>
              <a:latin typeface="Tahoma"/>
            </a:endParaRPr>
          </a:p>
          <a:p>
            <a:pPr marL="457200" lvl="0" indent="-457200" eaLnBrk="1" hangingPunct="1">
              <a:buClr>
                <a:srgbClr val="A50021"/>
              </a:buClr>
              <a:buSzPct val="75000"/>
              <a:buNone/>
            </a:pPr>
            <a:endParaRPr lang="en-US" altLang="en-US" dirty="0">
              <a:solidFill>
                <a:srgbClr val="000000"/>
              </a:solidFill>
              <a:latin typeface="Tahoma"/>
            </a:endParaRPr>
          </a:p>
          <a:p>
            <a:pPr marL="457200" lvl="0" indent="-457200" eaLnBrk="1" hangingPunct="1">
              <a:buClr>
                <a:srgbClr val="A50021"/>
              </a:buClr>
              <a:buSzPct val="75000"/>
              <a:buNone/>
            </a:pPr>
            <a:r>
              <a:rPr lang="en-US" altLang="en-US" dirty="0">
                <a:solidFill>
                  <a:srgbClr val="000000"/>
                </a:solidFill>
                <a:latin typeface="Tahoma"/>
              </a:rPr>
              <a:t>Z = 17.9</a:t>
            </a:r>
          </a:p>
          <a:p>
            <a:pPr marL="457200" lvl="0" indent="-457200" eaLnBrk="1" hangingPunct="1">
              <a:buClr>
                <a:srgbClr val="A50021"/>
              </a:buClr>
              <a:buSzPct val="75000"/>
              <a:buNone/>
            </a:pPr>
            <a:r>
              <a:rPr lang="en-US" altLang="en-US" dirty="0">
                <a:solidFill>
                  <a:srgbClr val="000000"/>
                </a:solidFill>
                <a:latin typeface="Tahoma"/>
              </a:rPr>
              <a:t>Slightly</a:t>
            </a:r>
          </a:p>
          <a:p>
            <a:pPr marL="457200" lvl="0" indent="-457200" eaLnBrk="1" hangingPunct="1">
              <a:buClr>
                <a:srgbClr val="A50021"/>
              </a:buClr>
              <a:buSzPct val="75000"/>
              <a:buNone/>
            </a:pPr>
            <a:r>
              <a:rPr lang="en-US" altLang="en-US" dirty="0">
                <a:solidFill>
                  <a:srgbClr val="000000"/>
                </a:solidFill>
                <a:latin typeface="Tahoma"/>
              </a:rPr>
              <a:t>Stronger</a:t>
            </a:r>
          </a:p>
          <a:p>
            <a:pPr marL="457200" lvl="0" indent="-457200" eaLnBrk="1" hangingPunct="1">
              <a:buClr>
                <a:srgbClr val="A50021"/>
              </a:buClr>
              <a:buSzPct val="75000"/>
              <a:buNone/>
            </a:pPr>
            <a:endParaRPr lang="en-US" altLang="en-US" dirty="0">
              <a:solidFill>
                <a:srgbClr val="000000"/>
              </a:solidFill>
              <a:latin typeface="Tahoma"/>
            </a:endParaRPr>
          </a:p>
          <a:p>
            <a:pPr marL="0" indent="0" eaLnBrk="1" hangingPunct="1">
              <a:buNone/>
            </a:pPr>
            <a:endParaRPr lang="en-US" altLang="ko-KR" dirty="0">
              <a:solidFill>
                <a:schemeClr val="bg2"/>
              </a:solidFill>
              <a:latin typeface="Arial Unicode MS" pitchFamily="34" charset="-128"/>
              <a:ea typeface="Arial Unicode MS" pitchFamily="34" charset="-128"/>
              <a:cs typeface="Arial Unicode MS" pitchFamily="34" charset="-128"/>
            </a:endParaRPr>
          </a:p>
          <a:p>
            <a:pPr marL="0" indent="0" eaLnBrk="1" hangingPunct="1">
              <a:buNone/>
            </a:pPr>
            <a:endParaRPr lang="en-US" altLang="ko-KR" dirty="0">
              <a:solidFill>
                <a:schemeClr val="bg2"/>
              </a:solidFill>
              <a:latin typeface="Arial Unicode MS" pitchFamily="34" charset="-128"/>
              <a:ea typeface="Arial Unicode MS" pitchFamily="34" charset="-128"/>
              <a:cs typeface="Arial Unicode MS" pitchFamily="34" charset="-128"/>
            </a:endParaRPr>
          </a:p>
          <a:p>
            <a:pPr marL="0" indent="0" eaLnBrk="1" hangingPunct="1">
              <a:buNone/>
            </a:pPr>
            <a:endParaRPr lang="en-US" altLang="ko-KR" dirty="0">
              <a:solidFill>
                <a:schemeClr val="bg2"/>
              </a:solidFill>
              <a:latin typeface="Arial Unicode MS" pitchFamily="34" charset="-128"/>
              <a:ea typeface="Arial Unicode MS" pitchFamily="34" charset="-128"/>
              <a:cs typeface="Arial Unicode MS" pitchFamily="34" charset="-128"/>
            </a:endParaRPr>
          </a:p>
          <a:p>
            <a:pPr marL="0" indent="0" eaLnBrk="1" hangingPunct="1">
              <a:buNone/>
            </a:pPr>
            <a:endParaRPr lang="en-US" altLang="ko-KR" dirty="0">
              <a:solidFill>
                <a:schemeClr val="bg2"/>
              </a:solidFill>
              <a:latin typeface="Arial Unicode MS" pitchFamily="34" charset="-128"/>
              <a:ea typeface="Arial Unicode MS" pitchFamily="34" charset="-128"/>
              <a:cs typeface="Arial Unicode MS" pitchFamily="34" charset="-128"/>
            </a:endParaRPr>
          </a:p>
        </p:txBody>
      </p:sp>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87003" y="1941959"/>
            <a:ext cx="6956997" cy="49160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nvGrpSpPr>
          <p:cNvPr id="5" name="Group 4"/>
          <p:cNvGrpSpPr/>
          <p:nvPr/>
        </p:nvGrpSpPr>
        <p:grpSpPr>
          <a:xfrm>
            <a:off x="6858000" y="457200"/>
            <a:ext cx="1640193" cy="1143000"/>
            <a:chOff x="228600" y="5874603"/>
            <a:chExt cx="1640193" cy="1143000"/>
          </a:xfrm>
        </p:grpSpPr>
        <p:sp>
          <p:nvSpPr>
            <p:cNvPr id="6" name="TextBox 5"/>
            <p:cNvSpPr txBox="1"/>
            <p:nvPr/>
          </p:nvSpPr>
          <p:spPr>
            <a:xfrm>
              <a:off x="228600" y="5874603"/>
              <a:ext cx="1640193" cy="830997"/>
            </a:xfrm>
            <a:prstGeom prst="rect">
              <a:avLst/>
            </a:prstGeom>
            <a:noFill/>
          </p:spPr>
          <p:txBody>
            <a:bodyPr wrap="none" rtlCol="0">
              <a:spAutoFit/>
            </a:bodyPr>
            <a:lstStyle/>
            <a:p>
              <a:pPr>
                <a:defRPr/>
              </a:pPr>
              <a:r>
                <a:rPr lang="en-US" sz="2400" dirty="0">
                  <a:solidFill>
                    <a:srgbClr val="000000"/>
                  </a:solidFill>
                </a:rPr>
                <a:t>Introduced</a:t>
              </a:r>
            </a:p>
            <a:p>
              <a:pPr>
                <a:defRPr/>
              </a:pPr>
              <a:r>
                <a:rPr lang="en-US" sz="2400" dirty="0">
                  <a:solidFill>
                    <a:srgbClr val="000000"/>
                  </a:solidFill>
                </a:rPr>
                <a:t>Very Soon</a:t>
              </a:r>
            </a:p>
          </p:txBody>
        </p:sp>
        <p:cxnSp>
          <p:nvCxnSpPr>
            <p:cNvPr id="8" name="Straight Arrow Connector 7"/>
            <p:cNvCxnSpPr>
              <a:stCxn id="6" idx="2"/>
            </p:cNvCxnSpPr>
            <p:nvPr/>
          </p:nvCxnSpPr>
          <p:spPr>
            <a:xfrm flipH="1">
              <a:off x="228600" y="6705600"/>
              <a:ext cx="820097" cy="312003"/>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38831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bg>
      <p:bgPr>
        <a:gradFill>
          <a:gsLst>
            <a:gs pos="0">
              <a:srgbClr val="FFC000"/>
            </a:gs>
            <a:gs pos="50000">
              <a:schemeClr val="accent1">
                <a:tint val="44500"/>
                <a:satMod val="160000"/>
              </a:schemeClr>
            </a:gs>
            <a:gs pos="100000">
              <a:srgbClr val="FFC000"/>
            </a:gs>
          </a:gsLst>
          <a:lin ang="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85800"/>
          </a:xfrm>
        </p:spPr>
        <p:txBody>
          <a:bodyPr/>
          <a:lstStyle/>
          <a:p>
            <a:r>
              <a:rPr lang="en-US" dirty="0"/>
              <a:t>Heat-Map Views</a:t>
            </a:r>
          </a:p>
        </p:txBody>
      </p:sp>
      <p:sp>
        <p:nvSpPr>
          <p:cNvPr id="3" name="Content Placeholder 2"/>
          <p:cNvSpPr>
            <a:spLocks noGrp="1"/>
          </p:cNvSpPr>
          <p:nvPr>
            <p:ph idx="1"/>
          </p:nvPr>
        </p:nvSpPr>
        <p:spPr>
          <a:xfrm>
            <a:off x="152400" y="884237"/>
            <a:ext cx="8534400" cy="5135563"/>
          </a:xfrm>
        </p:spPr>
        <p:txBody>
          <a:bodyPr/>
          <a:lstStyle/>
          <a:p>
            <a:pPr marL="0" indent="0">
              <a:lnSpc>
                <a:spcPct val="150000"/>
              </a:lnSpc>
              <a:buNone/>
            </a:pPr>
            <a:r>
              <a:rPr lang="en-US" dirty="0"/>
              <a:t>Natural Approach (to Skewed </a:t>
            </a:r>
            <a:r>
              <a:rPr lang="en-US" dirty="0" err="1"/>
              <a:t>Dist’n</a:t>
            </a:r>
            <a:r>
              <a:rPr lang="en-US" dirty="0"/>
              <a:t>):</a:t>
            </a:r>
          </a:p>
          <a:p>
            <a:pPr marL="0" indent="0">
              <a:lnSpc>
                <a:spcPct val="150000"/>
              </a:lnSpc>
              <a:buNone/>
            </a:pPr>
            <a:r>
              <a:rPr lang="en-US" dirty="0"/>
              <a:t>Quantile Scaling (= #s in Each Bin)</a:t>
            </a:r>
          </a:p>
        </p:txBody>
      </p:sp>
      <p:grpSp>
        <p:nvGrpSpPr>
          <p:cNvPr id="7" name="Group 6"/>
          <p:cNvGrpSpPr/>
          <p:nvPr/>
        </p:nvGrpSpPr>
        <p:grpSpPr>
          <a:xfrm>
            <a:off x="-1652" y="2524653"/>
            <a:ext cx="6309400" cy="4333347"/>
            <a:chOff x="-1652" y="2524653"/>
            <a:chExt cx="6309400" cy="4333347"/>
          </a:xfrm>
        </p:grpSpPr>
        <p:sp>
          <p:nvSpPr>
            <p:cNvPr id="6" name="TextBox 5"/>
            <p:cNvSpPr txBox="1"/>
            <p:nvPr/>
          </p:nvSpPr>
          <p:spPr>
            <a:xfrm>
              <a:off x="137699" y="2524653"/>
              <a:ext cx="3733800" cy="58477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Arial" charset="0"/>
                  <a:ea typeface="+mn-ea"/>
                  <a:cs typeface="+mn-cs"/>
                </a:rPr>
                <a:t>Same Toy Example</a:t>
              </a:r>
            </a:p>
          </p:txBody>
        </p:sp>
        <p:pic>
          <p:nvPicPr>
            <p:cNvPr id="4" name="Picture 3"/>
            <p:cNvPicPr>
              <a:picLocks noChangeAspect="1"/>
            </p:cNvPicPr>
            <p:nvPr/>
          </p:nvPicPr>
          <p:blipFill rotWithShape="1">
            <a:blip r:embed="rId2"/>
            <a:srcRect l="8826" t="70453" r="23531" b="2276"/>
            <a:stretch/>
          </p:blipFill>
          <p:spPr>
            <a:xfrm>
              <a:off x="-1652" y="3566150"/>
              <a:ext cx="6309400" cy="3291850"/>
            </a:xfrm>
            <a:prstGeom prst="rect">
              <a:avLst/>
            </a:prstGeom>
          </p:spPr>
        </p:pic>
      </p:grpSp>
      <p:grpSp>
        <p:nvGrpSpPr>
          <p:cNvPr id="18" name="Group 17"/>
          <p:cNvGrpSpPr/>
          <p:nvPr/>
        </p:nvGrpSpPr>
        <p:grpSpPr>
          <a:xfrm>
            <a:off x="4050132" y="2419802"/>
            <a:ext cx="3679212" cy="1737785"/>
            <a:chOff x="4062020" y="4128773"/>
            <a:chExt cx="3679212" cy="1737785"/>
          </a:xfrm>
        </p:grpSpPr>
        <p:sp>
          <p:nvSpPr>
            <p:cNvPr id="12" name="TextBox 11"/>
            <p:cNvSpPr txBox="1"/>
            <p:nvPr/>
          </p:nvSpPr>
          <p:spPr>
            <a:xfrm>
              <a:off x="4062020" y="4128773"/>
              <a:ext cx="3679212" cy="46166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7030A0"/>
                  </a:solidFill>
                  <a:effectLst/>
                  <a:uLnTx/>
                  <a:uFillTx/>
                  <a:latin typeface="Arial" charset="0"/>
                  <a:ea typeface="+mn-ea"/>
                  <a:cs typeface="+mn-cs"/>
                </a:rPr>
                <a:t>Non-Equally Spaced Bins</a:t>
              </a:r>
            </a:p>
          </p:txBody>
        </p:sp>
        <p:cxnSp>
          <p:nvCxnSpPr>
            <p:cNvPr id="15" name="Straight Arrow Connector 14"/>
            <p:cNvCxnSpPr>
              <a:stCxn id="12" idx="2"/>
            </p:cNvCxnSpPr>
            <p:nvPr/>
          </p:nvCxnSpPr>
          <p:spPr>
            <a:xfrm flipH="1">
              <a:off x="4267200" y="4590438"/>
              <a:ext cx="1634426" cy="1276120"/>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1" name="Group 30"/>
          <p:cNvGrpSpPr/>
          <p:nvPr/>
        </p:nvGrpSpPr>
        <p:grpSpPr>
          <a:xfrm>
            <a:off x="2286000" y="3434818"/>
            <a:ext cx="5861764" cy="872290"/>
            <a:chOff x="2286000" y="5638800"/>
            <a:chExt cx="5861764" cy="872290"/>
          </a:xfrm>
        </p:grpSpPr>
        <p:sp>
          <p:nvSpPr>
            <p:cNvPr id="26" name="TextBox 25"/>
            <p:cNvSpPr txBox="1"/>
            <p:nvPr/>
          </p:nvSpPr>
          <p:spPr>
            <a:xfrm>
              <a:off x="6629400" y="5638800"/>
              <a:ext cx="1518364" cy="830997"/>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C00000"/>
                  </a:solidFill>
                  <a:effectLst/>
                  <a:uLnTx/>
                  <a:uFillTx/>
                  <a:latin typeface="Arial" charset="0"/>
                  <a:ea typeface="+mn-ea"/>
                  <a:cs typeface="+mn-cs"/>
                </a:rPr>
                <a:t>Far More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1" u="none" strike="noStrike" kern="1200" cap="none" spc="0" normalizeH="0" baseline="0" noProof="0" dirty="0">
                  <a:ln>
                    <a:noFill/>
                  </a:ln>
                  <a:solidFill>
                    <a:srgbClr val="C00000"/>
                  </a:solidFill>
                  <a:effectLst/>
                  <a:uLnTx/>
                  <a:uFillTx/>
                  <a:latin typeface="Arial" charset="0"/>
                  <a:ea typeface="+mn-ea"/>
                  <a:cs typeface="+mn-cs"/>
                </a:rPr>
                <a:t>Contrast</a:t>
              </a:r>
              <a:endParaRPr kumimoji="0" lang="en-US" sz="2400" b="0" i="0" u="none" strike="noStrike" kern="1200" cap="none" spc="0" normalizeH="0" baseline="0" noProof="0" dirty="0">
                <a:ln>
                  <a:noFill/>
                </a:ln>
                <a:solidFill>
                  <a:srgbClr val="C00000"/>
                </a:solidFill>
                <a:effectLst/>
                <a:uLnTx/>
                <a:uFillTx/>
                <a:latin typeface="Arial" charset="0"/>
                <a:ea typeface="+mn-ea"/>
                <a:cs typeface="+mn-cs"/>
              </a:endParaRPr>
            </a:p>
          </p:txBody>
        </p:sp>
        <p:cxnSp>
          <p:nvCxnSpPr>
            <p:cNvPr id="27" name="Straight Arrow Connector 26"/>
            <p:cNvCxnSpPr>
              <a:stCxn id="26" idx="1"/>
            </p:cNvCxnSpPr>
            <p:nvPr/>
          </p:nvCxnSpPr>
          <p:spPr>
            <a:xfrm flipH="1">
              <a:off x="2286000" y="6054299"/>
              <a:ext cx="4343400" cy="456791"/>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1905000" y="5257800"/>
            <a:ext cx="6902457" cy="1200329"/>
            <a:chOff x="1905000" y="5257800"/>
            <a:chExt cx="6902457" cy="1200329"/>
          </a:xfrm>
        </p:grpSpPr>
        <p:sp>
          <p:nvSpPr>
            <p:cNvPr id="14" name="TextBox 13"/>
            <p:cNvSpPr txBox="1"/>
            <p:nvPr/>
          </p:nvSpPr>
          <p:spPr>
            <a:xfrm>
              <a:off x="6705600" y="5257800"/>
              <a:ext cx="2101857" cy="1200329"/>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FF"/>
                  </a:solidFill>
                  <a:effectLst/>
                  <a:uLnTx/>
                  <a:uFillTx/>
                  <a:latin typeface="Arial" charset="0"/>
                  <a:ea typeface="+mn-ea"/>
                  <a:cs typeface="+mn-cs"/>
                </a:rPr>
                <a:t>Good or Bad?</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FF"/>
                  </a:solidFill>
                  <a:effectLst/>
                  <a:uLnTx/>
                  <a:uFillTx/>
                  <a:latin typeface="Arial" charset="0"/>
                  <a:ea typeface="+mn-ea"/>
                  <a:cs typeface="+mn-cs"/>
                </a:rPr>
                <a:t>Peaks Less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FF"/>
                  </a:solidFill>
                  <a:effectLst/>
                  <a:uLnTx/>
                  <a:uFillTx/>
                  <a:latin typeface="Arial" charset="0"/>
                  <a:ea typeface="+mn-ea"/>
                  <a:cs typeface="+mn-cs"/>
                </a:rPr>
                <a:t>Prominent</a:t>
              </a:r>
            </a:p>
          </p:txBody>
        </p:sp>
        <p:cxnSp>
          <p:nvCxnSpPr>
            <p:cNvPr id="20" name="Straight Arrow Connector 19"/>
            <p:cNvCxnSpPr>
              <a:stCxn id="14" idx="1"/>
            </p:cNvCxnSpPr>
            <p:nvPr/>
          </p:nvCxnSpPr>
          <p:spPr>
            <a:xfrm flipH="1" flipV="1">
              <a:off x="1905000" y="5588153"/>
              <a:ext cx="4800600" cy="269812"/>
            </a:xfrm>
            <a:prstGeom prst="straightConnector1">
              <a:avLst/>
            </a:prstGeom>
            <a:ln w="38100">
              <a:solidFill>
                <a:srgbClr val="0000FF"/>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6" name="Group 15"/>
          <p:cNvGrpSpPr/>
          <p:nvPr/>
        </p:nvGrpSpPr>
        <p:grpSpPr>
          <a:xfrm>
            <a:off x="4724400" y="472015"/>
            <a:ext cx="4495800" cy="4244773"/>
            <a:chOff x="2587432" y="4128773"/>
            <a:chExt cx="4495800" cy="4244773"/>
          </a:xfrm>
        </p:grpSpPr>
        <p:sp>
          <p:nvSpPr>
            <p:cNvPr id="17" name="TextBox 16"/>
            <p:cNvSpPr txBox="1"/>
            <p:nvPr/>
          </p:nvSpPr>
          <p:spPr>
            <a:xfrm>
              <a:off x="4062020" y="4128773"/>
              <a:ext cx="3021212" cy="830997"/>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B050"/>
                  </a:solidFill>
                  <a:effectLst/>
                  <a:uLnTx/>
                  <a:uFillTx/>
                  <a:latin typeface="Arial" charset="0"/>
                  <a:ea typeface="+mn-ea"/>
                  <a:cs typeface="+mn-cs"/>
                </a:rPr>
                <a:t>Can Look at </a:t>
              </a:r>
              <a:r>
                <a:rPr kumimoji="0" lang="en-US" sz="2400" b="0" i="0" u="sng" strike="noStrike" kern="1200" cap="none" spc="0" normalizeH="0" baseline="0" noProof="0" dirty="0">
                  <a:ln>
                    <a:noFill/>
                  </a:ln>
                  <a:solidFill>
                    <a:srgbClr val="00B050"/>
                  </a:solidFill>
                  <a:effectLst/>
                  <a:uLnTx/>
                  <a:uFillTx/>
                  <a:latin typeface="Arial" charset="0"/>
                  <a:ea typeface="+mn-ea"/>
                  <a:cs typeface="+mn-cs"/>
                </a:rPr>
                <a:t>Either</a:t>
              </a:r>
              <a:r>
                <a:rPr kumimoji="0" lang="en-US" sz="2400" b="0" i="0" u="none" strike="noStrike" kern="1200" cap="none" spc="0" normalizeH="0" baseline="0" noProof="0" dirty="0">
                  <a:ln>
                    <a:noFill/>
                  </a:ln>
                  <a:solidFill>
                    <a:srgbClr val="00B050"/>
                  </a:solidFill>
                  <a:effectLst/>
                  <a:uLnTx/>
                  <a:uFillTx/>
                  <a:latin typeface="Arial" charset="0"/>
                  <a:ea typeface="+mn-ea"/>
                  <a:cs typeface="+mn-cs"/>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B050"/>
                  </a:solidFill>
                  <a:effectLst/>
                  <a:uLnTx/>
                  <a:uFillTx/>
                  <a:latin typeface="Arial" charset="0"/>
                  <a:ea typeface="+mn-ea"/>
                  <a:cs typeface="+mn-cs"/>
                </a:rPr>
                <a:t>Original Or Log View</a:t>
              </a:r>
            </a:p>
          </p:txBody>
        </p:sp>
        <p:cxnSp>
          <p:nvCxnSpPr>
            <p:cNvPr id="21" name="Straight Arrow Connector 20"/>
            <p:cNvCxnSpPr/>
            <p:nvPr/>
          </p:nvCxnSpPr>
          <p:spPr>
            <a:xfrm flipH="1">
              <a:off x="2587432" y="4959770"/>
              <a:ext cx="2954004" cy="3413776"/>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1533110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bg>
      <p:bgPr>
        <a:gradFill>
          <a:gsLst>
            <a:gs pos="0">
              <a:srgbClr val="FFC000"/>
            </a:gs>
            <a:gs pos="50000">
              <a:schemeClr val="accent1">
                <a:tint val="44500"/>
                <a:satMod val="160000"/>
              </a:schemeClr>
            </a:gs>
            <a:gs pos="100000">
              <a:srgbClr val="FFC000"/>
            </a:gs>
          </a:gsLst>
          <a:lin ang="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85800"/>
          </a:xfrm>
        </p:spPr>
        <p:txBody>
          <a:bodyPr/>
          <a:lstStyle/>
          <a:p>
            <a:r>
              <a:rPr lang="en-US" dirty="0"/>
              <a:t>Heat-Map Views</a:t>
            </a:r>
          </a:p>
        </p:txBody>
      </p:sp>
      <p:sp>
        <p:nvSpPr>
          <p:cNvPr id="3" name="Content Placeholder 2"/>
          <p:cNvSpPr>
            <a:spLocks noGrp="1"/>
          </p:cNvSpPr>
          <p:nvPr>
            <p:ph idx="1"/>
          </p:nvPr>
        </p:nvSpPr>
        <p:spPr>
          <a:xfrm>
            <a:off x="152400" y="1027886"/>
            <a:ext cx="8534400" cy="5135563"/>
          </a:xfrm>
        </p:spPr>
        <p:txBody>
          <a:bodyPr/>
          <a:lstStyle/>
          <a:p>
            <a:pPr marL="0" indent="0">
              <a:lnSpc>
                <a:spcPct val="150000"/>
              </a:lnSpc>
              <a:buNone/>
            </a:pPr>
            <a:r>
              <a:rPr lang="en-US" dirty="0"/>
              <a:t>“Best” Choice of Color Scaling:</a:t>
            </a:r>
          </a:p>
          <a:p>
            <a:pPr marL="0" indent="0" algn="ctr">
              <a:lnSpc>
                <a:spcPct val="150000"/>
              </a:lnSpc>
              <a:buNone/>
            </a:pPr>
            <a:r>
              <a:rPr lang="en-US" dirty="0"/>
              <a:t>Context Dependent</a:t>
            </a:r>
          </a:p>
          <a:p>
            <a:pPr>
              <a:lnSpc>
                <a:spcPct val="150000"/>
              </a:lnSpc>
              <a:buFont typeface="Wingdings" panose="05000000000000000000" pitchFamily="2" charset="2"/>
              <a:buChar char="Ø"/>
            </a:pPr>
            <a:r>
              <a:rPr lang="en-US" dirty="0"/>
              <a:t>  Equally Spaced (Most Interpretable?)</a:t>
            </a:r>
          </a:p>
          <a:p>
            <a:pPr>
              <a:lnSpc>
                <a:spcPct val="150000"/>
              </a:lnSpc>
              <a:buFont typeface="Wingdings" panose="05000000000000000000" pitchFamily="2" charset="2"/>
              <a:buChar char="Ø"/>
            </a:pPr>
            <a:r>
              <a:rPr lang="en-US" dirty="0"/>
              <a:t>  Log Spacing (Can Be Very Useful)</a:t>
            </a:r>
          </a:p>
          <a:p>
            <a:pPr>
              <a:lnSpc>
                <a:spcPct val="150000"/>
              </a:lnSpc>
              <a:buFont typeface="Wingdings" panose="05000000000000000000" pitchFamily="2" charset="2"/>
              <a:buChar char="Ø"/>
            </a:pPr>
            <a:r>
              <a:rPr lang="en-US" dirty="0"/>
              <a:t>  Quantile Spacing (Also Useful)</a:t>
            </a:r>
          </a:p>
          <a:p>
            <a:pPr marL="0" indent="0">
              <a:lnSpc>
                <a:spcPct val="150000"/>
              </a:lnSpc>
              <a:buNone/>
            </a:pPr>
            <a:r>
              <a:rPr lang="en-US" dirty="0"/>
              <a:t>Should Look At Several &amp; Decide</a:t>
            </a:r>
          </a:p>
          <a:p>
            <a:pPr marL="0" indent="0">
              <a:lnSpc>
                <a:spcPct val="150000"/>
              </a:lnSpc>
              <a:buNone/>
            </a:pPr>
            <a:endParaRPr lang="en-US" dirty="0"/>
          </a:p>
          <a:p>
            <a:pPr marL="0" indent="0">
              <a:lnSpc>
                <a:spcPct val="150000"/>
              </a:lnSpc>
              <a:buNone/>
            </a:pPr>
            <a:endParaRPr lang="en-US" dirty="0"/>
          </a:p>
        </p:txBody>
      </p:sp>
    </p:spTree>
    <p:extLst>
      <p:ext uri="{BB962C8B-B14F-4D97-AF65-F5344CB8AC3E}">
        <p14:creationId xmlns:p14="http://schemas.microsoft.com/office/powerpoint/2010/main" val="397692734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02.xml><?xml version="1.0" encoding="utf-8"?>
<p:sld xmlns:a="http://schemas.openxmlformats.org/drawingml/2006/main" xmlns:r="http://schemas.openxmlformats.org/officeDocument/2006/relationships" xmlns:p="http://schemas.openxmlformats.org/presentationml/2006/main">
  <p:cSld>
    <p:bg>
      <p:bgPr>
        <a:gradFill>
          <a:gsLst>
            <a:gs pos="0">
              <a:srgbClr val="FFC000"/>
            </a:gs>
            <a:gs pos="50000">
              <a:schemeClr val="accent1">
                <a:tint val="44500"/>
                <a:satMod val="160000"/>
              </a:schemeClr>
            </a:gs>
            <a:gs pos="100000">
              <a:srgbClr val="FFC000"/>
            </a:gs>
          </a:gsLst>
          <a:lin ang="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85800"/>
          </a:xfrm>
        </p:spPr>
        <p:txBody>
          <a:bodyPr/>
          <a:lstStyle/>
          <a:p>
            <a:r>
              <a:rPr lang="en-US" dirty="0"/>
              <a:t>Heat-Map Views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52400" y="1027886"/>
                <a:ext cx="8534400" cy="5135563"/>
              </a:xfrm>
            </p:spPr>
            <p:txBody>
              <a:bodyPr/>
              <a:lstStyle/>
              <a:p>
                <a:pPr marL="0" indent="0">
                  <a:lnSpc>
                    <a:spcPct val="150000"/>
                  </a:lnSpc>
                  <a:buNone/>
                </a:pPr>
                <a:r>
                  <a:rPr lang="en-US" dirty="0"/>
                  <a:t>Important Color Scale Choice:</a:t>
                </a:r>
              </a:p>
              <a:p>
                <a:pPr marL="0" indent="0" algn="ctr">
                  <a:lnSpc>
                    <a:spcPct val="150000"/>
                  </a:lnSpc>
                  <a:buNone/>
                </a:pPr>
                <a:r>
                  <a:rPr lang="en-US" dirty="0"/>
                  <a:t>Endpoints of Color Range</a:t>
                </a:r>
              </a:p>
              <a:p>
                <a:pPr marL="0" indent="0">
                  <a:lnSpc>
                    <a:spcPct val="150000"/>
                  </a:lnSpc>
                  <a:buNone/>
                </a:pPr>
                <a:r>
                  <a:rPr lang="en-US" dirty="0"/>
                  <a:t>Note Ending Color Used Beyond Range</a:t>
                </a:r>
              </a:p>
              <a:p>
                <a:pPr marL="0" indent="0">
                  <a:lnSpc>
                    <a:spcPct val="150000"/>
                  </a:lnSpc>
                  <a:buNone/>
                </a:pPr>
                <a:r>
                  <a:rPr lang="en-US" dirty="0"/>
                  <a:t>Color </a:t>
                </a:r>
                <a:r>
                  <a:rPr lang="en-US" i="1" dirty="0"/>
                  <a:t>Cutoffs</a:t>
                </a:r>
                <a:r>
                  <a:rPr lang="en-US" dirty="0"/>
                  <a:t>?  </a:t>
                </a:r>
              </a:p>
              <a:p>
                <a:pPr marL="0" indent="0">
                  <a:lnSpc>
                    <a:spcPct val="150000"/>
                  </a:lnSpc>
                  <a:buNone/>
                </a:pPr>
                <a:r>
                  <a:rPr lang="en-US" dirty="0"/>
                  <a:t>When </a:t>
                </a:r>
                <a:r>
                  <a:rPr lang="en-US" u="sng" dirty="0"/>
                  <a:t>No</a:t>
                </a:r>
                <a:r>
                  <a:rPr lang="en-US" dirty="0"/>
                  <a:t> Pivotal Value (e.g. 0 Not Important)</a:t>
                </a:r>
              </a:p>
              <a:p>
                <a:pPr marL="0" indent="0">
                  <a:lnSpc>
                    <a:spcPct val="150000"/>
                  </a:lnSpc>
                  <a:buNone/>
                </a:pPr>
                <a:r>
                  <a:rPr lang="en-US" dirty="0"/>
                  <a:t>Recommend Quantiles, e.g.  </a:t>
                </a: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0.05</m:t>
                        </m:r>
                      </m:sub>
                    </m:sSub>
                  </m:oMath>
                </a14:m>
                <a:r>
                  <a:rPr lang="en-US" dirty="0"/>
                  <a:t>  &amp;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0.95</m:t>
                        </m:r>
                      </m:sub>
                    </m:sSub>
                  </m:oMath>
                </a14:m>
                <a:endParaRPr lang="en-US" dirty="0"/>
              </a:p>
              <a:p>
                <a:pPr marL="0" indent="0">
                  <a:lnSpc>
                    <a:spcPct val="150000"/>
                  </a:lnSpc>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52400" y="1027886"/>
                <a:ext cx="8534400" cy="5135563"/>
              </a:xfrm>
              <a:blipFill>
                <a:blip r:embed="rId2"/>
                <a:stretch>
                  <a:fillRect l="-1786"/>
                </a:stretch>
              </a:blipFill>
            </p:spPr>
            <p:txBody>
              <a:bodyPr/>
              <a:lstStyle/>
              <a:p>
                <a:r>
                  <a:rPr lang="en-US">
                    <a:noFill/>
                  </a:rPr>
                  <a:t> </a:t>
                </a:r>
              </a:p>
            </p:txBody>
          </p:sp>
        </mc:Fallback>
      </mc:AlternateContent>
      <p:grpSp>
        <p:nvGrpSpPr>
          <p:cNvPr id="13" name="Group 12"/>
          <p:cNvGrpSpPr/>
          <p:nvPr/>
        </p:nvGrpSpPr>
        <p:grpSpPr>
          <a:xfrm>
            <a:off x="5769150" y="3595667"/>
            <a:ext cx="2406300" cy="2043133"/>
            <a:chOff x="5769150" y="3595667"/>
            <a:chExt cx="2406300" cy="2043133"/>
          </a:xfrm>
        </p:grpSpPr>
        <p:grpSp>
          <p:nvGrpSpPr>
            <p:cNvPr id="4" name="Group 3"/>
            <p:cNvGrpSpPr/>
            <p:nvPr/>
          </p:nvGrpSpPr>
          <p:grpSpPr>
            <a:xfrm>
              <a:off x="5769150" y="3595667"/>
              <a:ext cx="2406300" cy="2043133"/>
              <a:chOff x="6705600" y="5257800"/>
              <a:chExt cx="2406300" cy="2043133"/>
            </a:xfrm>
          </p:grpSpPr>
          <p:sp>
            <p:nvSpPr>
              <p:cNvPr id="5" name="TextBox 4"/>
              <p:cNvSpPr txBox="1"/>
              <p:nvPr/>
            </p:nvSpPr>
            <p:spPr>
              <a:xfrm>
                <a:off x="6705600" y="5257800"/>
                <a:ext cx="2406300" cy="830997"/>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FF"/>
                    </a:solidFill>
                    <a:effectLst/>
                    <a:uLnTx/>
                    <a:uFillTx/>
                    <a:latin typeface="Arial" charset="0"/>
                    <a:ea typeface="+mn-ea"/>
                    <a:cs typeface="+mn-cs"/>
                  </a:rPr>
                  <a:t>Often Worth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FF"/>
                    </a:solidFill>
                    <a:effectLst/>
                    <a:uLnTx/>
                    <a:uFillTx/>
                    <a:latin typeface="Arial" charset="0"/>
                    <a:ea typeface="+mn-ea"/>
                    <a:cs typeface="+mn-cs"/>
                  </a:rPr>
                  <a:t>Twiddling These</a:t>
                </a:r>
              </a:p>
            </p:txBody>
          </p:sp>
          <p:cxnSp>
            <p:nvCxnSpPr>
              <p:cNvPr id="6" name="Straight Arrow Connector 5"/>
              <p:cNvCxnSpPr>
                <a:stCxn id="5" idx="2"/>
              </p:cNvCxnSpPr>
              <p:nvPr/>
            </p:nvCxnSpPr>
            <p:spPr>
              <a:xfrm flipH="1">
                <a:off x="6880050" y="6088797"/>
                <a:ext cx="1028700" cy="1212136"/>
              </a:xfrm>
              <a:prstGeom prst="straightConnector1">
                <a:avLst/>
              </a:prstGeom>
              <a:ln w="38100">
                <a:solidFill>
                  <a:srgbClr val="0000FF"/>
                </a:solidFill>
                <a:tailEnd type="triangle"/>
              </a:ln>
            </p:spPr>
            <p:style>
              <a:lnRef idx="1">
                <a:schemeClr val="accent1"/>
              </a:lnRef>
              <a:fillRef idx="0">
                <a:schemeClr val="accent1"/>
              </a:fillRef>
              <a:effectRef idx="0">
                <a:schemeClr val="accent1"/>
              </a:effectRef>
              <a:fontRef idx="minor">
                <a:schemeClr val="tx1"/>
              </a:fontRef>
            </p:style>
          </p:cxnSp>
        </p:grpSp>
        <p:cxnSp>
          <p:nvCxnSpPr>
            <p:cNvPr id="9" name="Straight Arrow Connector 8"/>
            <p:cNvCxnSpPr/>
            <p:nvPr/>
          </p:nvCxnSpPr>
          <p:spPr>
            <a:xfrm>
              <a:off x="6972300" y="4426664"/>
              <a:ext cx="417600" cy="1212136"/>
            </a:xfrm>
            <a:prstGeom prst="straightConnector1">
              <a:avLst/>
            </a:prstGeom>
            <a:ln w="38100">
              <a:solidFill>
                <a:srgbClr val="0000FF"/>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60476794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bg>
      <p:bgPr>
        <a:gradFill>
          <a:gsLst>
            <a:gs pos="0">
              <a:srgbClr val="FFC000"/>
            </a:gs>
            <a:gs pos="50000">
              <a:schemeClr val="accent1">
                <a:tint val="44500"/>
                <a:satMod val="160000"/>
              </a:schemeClr>
            </a:gs>
            <a:gs pos="100000">
              <a:srgbClr val="FFC000"/>
            </a:gs>
          </a:gsLst>
          <a:lin ang="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85800"/>
          </a:xfrm>
        </p:spPr>
        <p:txBody>
          <a:bodyPr/>
          <a:lstStyle/>
          <a:p>
            <a:r>
              <a:rPr lang="en-US" dirty="0"/>
              <a:t>Heat-Map Views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52400" y="1027886"/>
                <a:ext cx="8534400" cy="5135563"/>
              </a:xfrm>
            </p:spPr>
            <p:txBody>
              <a:bodyPr/>
              <a:lstStyle/>
              <a:p>
                <a:pPr marL="0" indent="0">
                  <a:lnSpc>
                    <a:spcPct val="150000"/>
                  </a:lnSpc>
                  <a:buNone/>
                </a:pPr>
                <a:r>
                  <a:rPr lang="en-US" dirty="0"/>
                  <a:t>Color Choice </a:t>
                </a:r>
                <a:r>
                  <a:rPr lang="en-US" u="sng" dirty="0"/>
                  <a:t>When 0 Needs Highlighting</a:t>
                </a:r>
              </a:p>
              <a:p>
                <a:pPr marL="0" indent="0">
                  <a:lnSpc>
                    <a:spcPct val="150000"/>
                  </a:lnSpc>
                  <a:buNone/>
                </a:pPr>
                <a:r>
                  <a:rPr lang="en-US" dirty="0"/>
                  <a:t>A Recommendation (</a:t>
                </a: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r>
                  <a:rPr lang="en-US" dirty="0"/>
                  <a:t> Many):</a:t>
                </a:r>
              </a:p>
              <a:p>
                <a:pPr marL="0" indent="0">
                  <a:lnSpc>
                    <a:spcPct val="150000"/>
                  </a:lnSpc>
                  <a:buNone/>
                </a:pPr>
                <a:endParaRPr lang="en-US" dirty="0"/>
              </a:p>
              <a:p>
                <a:pPr marL="0" indent="0">
                  <a:lnSpc>
                    <a:spcPct val="150000"/>
                  </a:lnSpc>
                  <a:buNone/>
                </a:pPr>
                <a:r>
                  <a:rPr lang="en-US" dirty="0"/>
                  <a:t>Important:      Middle White Highlights 0</a:t>
                </a:r>
              </a:p>
              <a:p>
                <a:pPr marL="0" indent="0">
                  <a:lnSpc>
                    <a:spcPct val="150000"/>
                  </a:lnSpc>
                  <a:buNone/>
                </a:pPr>
                <a:r>
                  <a:rPr lang="en-US" dirty="0"/>
                  <a:t>Shade Indicates </a:t>
                </a:r>
                <a:r>
                  <a:rPr lang="en-US" i="1" dirty="0"/>
                  <a:t>Magnitude</a:t>
                </a:r>
              </a:p>
              <a:p>
                <a:pPr marL="0" indent="0">
                  <a:lnSpc>
                    <a:spcPct val="150000"/>
                  </a:lnSpc>
                  <a:buNone/>
                </a:pPr>
                <a:r>
                  <a:rPr lang="en-US" dirty="0"/>
                  <a:t>Red for &lt;0?  (Econ.)      for &gt;0?  (Climatology)</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52400" y="1027886"/>
                <a:ext cx="8534400" cy="5135563"/>
              </a:xfrm>
              <a:blipFill>
                <a:blip r:embed="rId2"/>
                <a:stretch>
                  <a:fillRect l="-1786" r="-500"/>
                </a:stretch>
              </a:blipFill>
            </p:spPr>
            <p:txBody>
              <a:bodyPr/>
              <a:lstStyle/>
              <a:p>
                <a:r>
                  <a:rPr lang="en-US">
                    <a:noFill/>
                  </a:rPr>
                  <a:t> </a:t>
                </a:r>
              </a:p>
            </p:txBody>
          </p:sp>
        </mc:Fallback>
      </mc:AlternateContent>
      <p:pic>
        <p:nvPicPr>
          <p:cNvPr id="4" name="Picture 3"/>
          <p:cNvPicPr>
            <a:picLocks noChangeAspect="1"/>
          </p:cNvPicPr>
          <p:nvPr/>
        </p:nvPicPr>
        <p:blipFill rotWithShape="1">
          <a:blip r:embed="rId3"/>
          <a:srcRect l="67035" t="43222" r="32055" b="9190"/>
          <a:stretch/>
        </p:blipFill>
        <p:spPr>
          <a:xfrm rot="5400000">
            <a:off x="4297680" y="1181100"/>
            <a:ext cx="609600" cy="3733800"/>
          </a:xfrm>
          <a:prstGeom prst="rect">
            <a:avLst/>
          </a:prstGeom>
        </p:spPr>
      </p:pic>
      <p:cxnSp>
        <p:nvCxnSpPr>
          <p:cNvPr id="7" name="Straight Arrow Connector 6"/>
          <p:cNvCxnSpPr/>
          <p:nvPr/>
        </p:nvCxnSpPr>
        <p:spPr>
          <a:xfrm flipV="1">
            <a:off x="4599432" y="3352800"/>
            <a:ext cx="0" cy="457200"/>
          </a:xfrm>
          <a:prstGeom prst="straightConnector1">
            <a:avLst/>
          </a:prstGeom>
          <a:ln w="635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724048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p:cSld>
    <p:bg>
      <p:bgPr>
        <a:gradFill>
          <a:gsLst>
            <a:gs pos="0">
              <a:srgbClr val="FFC000"/>
            </a:gs>
            <a:gs pos="50000">
              <a:schemeClr val="accent1">
                <a:tint val="44500"/>
                <a:satMod val="160000"/>
              </a:schemeClr>
            </a:gs>
            <a:gs pos="100000">
              <a:srgbClr val="FFC000"/>
            </a:gs>
          </a:gsLst>
          <a:lin ang="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85800"/>
          </a:xfrm>
        </p:spPr>
        <p:txBody>
          <a:bodyPr/>
          <a:lstStyle/>
          <a:p>
            <a:r>
              <a:rPr lang="en-US" dirty="0"/>
              <a:t>Heat-Map Views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52400" y="1027886"/>
                <a:ext cx="8534400" cy="5135563"/>
              </a:xfrm>
            </p:spPr>
            <p:txBody>
              <a:bodyPr/>
              <a:lstStyle/>
              <a:p>
                <a:pPr marL="0" indent="0">
                  <a:lnSpc>
                    <a:spcPct val="150000"/>
                  </a:lnSpc>
                  <a:buNone/>
                </a:pPr>
                <a:r>
                  <a:rPr lang="en-US" dirty="0"/>
                  <a:t>Color Choice </a:t>
                </a:r>
                <a:r>
                  <a:rPr lang="en-US" u="sng" dirty="0"/>
                  <a:t>When 0 Needs Highlighting</a:t>
                </a:r>
              </a:p>
              <a:p>
                <a:pPr marL="0" indent="0">
                  <a:lnSpc>
                    <a:spcPct val="150000"/>
                  </a:lnSpc>
                  <a:buNone/>
                </a:pPr>
                <a:r>
                  <a:rPr lang="en-US" dirty="0"/>
                  <a:t>A Recommendation (</a:t>
                </a: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r>
                  <a:rPr lang="en-US" dirty="0"/>
                  <a:t> Many):</a:t>
                </a:r>
              </a:p>
              <a:p>
                <a:pPr marL="0" indent="0">
                  <a:lnSpc>
                    <a:spcPct val="150000"/>
                  </a:lnSpc>
                  <a:buNone/>
                </a:pPr>
                <a:endParaRPr lang="en-US" dirty="0"/>
              </a:p>
              <a:p>
                <a:pPr marL="0" indent="0">
                  <a:lnSpc>
                    <a:spcPct val="150000"/>
                  </a:lnSpc>
                  <a:buNone/>
                </a:pPr>
                <a:r>
                  <a:rPr lang="en-US" dirty="0"/>
                  <a:t>Why Not </a:t>
                </a:r>
                <a:r>
                  <a:rPr lang="en-US" dirty="0">
                    <a:solidFill>
                      <a:srgbClr val="FF0000"/>
                    </a:solidFill>
                  </a:rPr>
                  <a:t>Red</a:t>
                </a:r>
                <a:r>
                  <a:rPr lang="en-US" dirty="0"/>
                  <a:t>-</a:t>
                </a:r>
                <a:r>
                  <a:rPr lang="en-US" dirty="0">
                    <a:solidFill>
                      <a:srgbClr val="00B050"/>
                    </a:solidFill>
                  </a:rPr>
                  <a:t>Green</a:t>
                </a:r>
                <a:r>
                  <a:rPr lang="en-US" dirty="0"/>
                  <a:t>???   (Common in </a:t>
                </a:r>
                <a:r>
                  <a:rPr lang="en-US" dirty="0" err="1"/>
                  <a:t>Bioinf</a:t>
                </a:r>
                <a:r>
                  <a:rPr lang="en-US" dirty="0"/>
                  <a:t>.)</a:t>
                </a:r>
              </a:p>
              <a:p>
                <a:pPr marL="0" indent="0">
                  <a:lnSpc>
                    <a:spcPct val="150000"/>
                  </a:lnSpc>
                  <a:buNone/>
                </a:pPr>
                <a:r>
                  <a:rPr lang="en-US" dirty="0"/>
                  <a:t>~10% of European (Ancestry) Males are </a:t>
                </a:r>
                <a:r>
                  <a:rPr lang="en-US" dirty="0">
                    <a:solidFill>
                      <a:srgbClr val="FF0000"/>
                    </a:solidFill>
                  </a:rPr>
                  <a:t>Red</a:t>
                </a:r>
                <a:r>
                  <a:rPr lang="en-US" dirty="0"/>
                  <a:t>-</a:t>
                </a:r>
                <a:r>
                  <a:rPr lang="en-US" dirty="0">
                    <a:solidFill>
                      <a:srgbClr val="00B050"/>
                    </a:solidFill>
                  </a:rPr>
                  <a:t>Green</a:t>
                </a:r>
                <a:r>
                  <a:rPr lang="en-US" dirty="0"/>
                  <a:t> Colorblind</a:t>
                </a:r>
              </a:p>
              <a:p>
                <a:pPr marL="0" indent="0">
                  <a:lnSpc>
                    <a:spcPct val="150000"/>
                  </a:lnSpc>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52400" y="1027886"/>
                <a:ext cx="8534400" cy="5135563"/>
              </a:xfrm>
              <a:blipFill>
                <a:blip r:embed="rId2"/>
                <a:stretch>
                  <a:fillRect l="-1786" r="-1071"/>
                </a:stretch>
              </a:blipFill>
            </p:spPr>
            <p:txBody>
              <a:bodyPr/>
              <a:lstStyle/>
              <a:p>
                <a:r>
                  <a:rPr lang="en-US">
                    <a:noFill/>
                  </a:rPr>
                  <a:t> </a:t>
                </a:r>
              </a:p>
            </p:txBody>
          </p:sp>
        </mc:Fallback>
      </mc:AlternateContent>
      <p:pic>
        <p:nvPicPr>
          <p:cNvPr id="4" name="Picture 3"/>
          <p:cNvPicPr>
            <a:picLocks noChangeAspect="1"/>
          </p:cNvPicPr>
          <p:nvPr/>
        </p:nvPicPr>
        <p:blipFill rotWithShape="1">
          <a:blip r:embed="rId3"/>
          <a:srcRect l="67035" t="43222" r="32055" b="9190"/>
          <a:stretch/>
        </p:blipFill>
        <p:spPr>
          <a:xfrm rot="5400000">
            <a:off x="4297680" y="1181100"/>
            <a:ext cx="609600" cy="3733800"/>
          </a:xfrm>
          <a:prstGeom prst="rect">
            <a:avLst/>
          </a:prstGeom>
        </p:spPr>
      </p:pic>
      <p:grpSp>
        <p:nvGrpSpPr>
          <p:cNvPr id="9" name="Group 8"/>
          <p:cNvGrpSpPr/>
          <p:nvPr/>
        </p:nvGrpSpPr>
        <p:grpSpPr>
          <a:xfrm>
            <a:off x="152400" y="3581400"/>
            <a:ext cx="6895414" cy="3023175"/>
            <a:chOff x="152400" y="3581400"/>
            <a:chExt cx="6895414" cy="3023175"/>
          </a:xfrm>
        </p:grpSpPr>
        <p:sp>
          <p:nvSpPr>
            <p:cNvPr id="5" name="TextBox 4"/>
            <p:cNvSpPr txBox="1"/>
            <p:nvPr/>
          </p:nvSpPr>
          <p:spPr>
            <a:xfrm>
              <a:off x="152400" y="6019800"/>
              <a:ext cx="6895414" cy="58477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Arial" charset="0"/>
                  <a:ea typeface="+mn-ea"/>
                  <a:cs typeface="+mn-cs"/>
                </a:rPr>
                <a:t>Most Other Choices as Good as This</a:t>
              </a:r>
            </a:p>
          </p:txBody>
        </p:sp>
        <p:cxnSp>
          <p:nvCxnSpPr>
            <p:cNvPr id="8" name="Straight Arrow Connector 7"/>
            <p:cNvCxnSpPr/>
            <p:nvPr/>
          </p:nvCxnSpPr>
          <p:spPr>
            <a:xfrm flipH="1" flipV="1">
              <a:off x="5257800" y="3581400"/>
              <a:ext cx="1211580" cy="258204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9956184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p:cSld>
    <p:bg>
      <p:bgPr>
        <a:gradFill>
          <a:gsLst>
            <a:gs pos="0">
              <a:srgbClr val="FFC000"/>
            </a:gs>
            <a:gs pos="50000">
              <a:schemeClr val="accent1">
                <a:tint val="44500"/>
                <a:satMod val="160000"/>
              </a:schemeClr>
            </a:gs>
            <a:gs pos="100000">
              <a:srgbClr val="FFC000"/>
            </a:gs>
          </a:gsLst>
          <a:lin ang="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85800"/>
          </a:xfrm>
        </p:spPr>
        <p:txBody>
          <a:bodyPr/>
          <a:lstStyle/>
          <a:p>
            <a:r>
              <a:rPr lang="en-US" dirty="0"/>
              <a:t>Heat-Map Views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7764" y="1066800"/>
                <a:ext cx="8534400" cy="5135563"/>
              </a:xfrm>
            </p:spPr>
            <p:txBody>
              <a:bodyPr/>
              <a:lstStyle/>
              <a:p>
                <a:pPr marL="0" indent="0">
                  <a:lnSpc>
                    <a:spcPct val="150000"/>
                  </a:lnSpc>
                  <a:buNone/>
                </a:pPr>
                <a:r>
                  <a:rPr lang="en-US" dirty="0"/>
                  <a:t>Color Choice </a:t>
                </a:r>
                <a:r>
                  <a:rPr lang="en-US" u="sng" dirty="0"/>
                  <a:t>When 0 Needs Highlighting</a:t>
                </a:r>
              </a:p>
              <a:p>
                <a:pPr marL="0" indent="0">
                  <a:lnSpc>
                    <a:spcPct val="150000"/>
                  </a:lnSpc>
                  <a:buNone/>
                </a:pPr>
                <a:endParaRPr lang="en-US" u="sng" dirty="0"/>
              </a:p>
              <a:p>
                <a:pPr marL="0" indent="0">
                  <a:lnSpc>
                    <a:spcPct val="150000"/>
                  </a:lnSpc>
                  <a:buNone/>
                </a:pPr>
                <a:r>
                  <a:rPr lang="en-US" dirty="0"/>
                  <a:t>Endpoints?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0.05</m:t>
                        </m:r>
                      </m:sub>
                    </m:sSub>
                  </m:oMath>
                </a14:m>
                <a:r>
                  <a:rPr lang="en-US" dirty="0"/>
                  <a:t>  &amp;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𝑞</m:t>
                        </m:r>
                      </m:e>
                      <m:sub>
                        <m:r>
                          <a:rPr lang="en-US" b="0" i="1" smtClean="0">
                            <a:latin typeface="Cambria Math" panose="02040503050406030204" pitchFamily="18" charset="0"/>
                          </a:rPr>
                          <m:t>0.95</m:t>
                        </m:r>
                      </m:sub>
                    </m:sSub>
                  </m:oMath>
                </a14:m>
                <a:r>
                  <a:rPr lang="en-US" dirty="0"/>
                  <a:t>  Will Re-Center!)</a:t>
                </a:r>
              </a:p>
              <a:p>
                <a:pPr marL="0" indent="0">
                  <a:lnSpc>
                    <a:spcPct val="150000"/>
                  </a:lnSpc>
                  <a:buNone/>
                </a:pPr>
                <a:r>
                  <a:rPr lang="en-US" dirty="0"/>
                  <a:t>Recommend Using </a:t>
                </a:r>
                <a:r>
                  <a:rPr lang="en-US" i="1" dirty="0"/>
                  <a:t>Absolute Quantiles</a:t>
                </a:r>
                <a:r>
                  <a:rPr lang="en-US" dirty="0"/>
                  <a:t>:</a:t>
                </a:r>
              </a:p>
              <a:p>
                <a:pPr marL="0" indent="0" algn="ctr">
                  <a:lnSpc>
                    <a:spcPct val="150000"/>
                  </a:lnSpc>
                  <a:buNone/>
                </a:pPr>
                <a:r>
                  <a:rPr lang="en-US" dirty="0"/>
                  <a:t>      </a:t>
                </a:r>
                <a14:m>
                  <m:oMath xmlns:m="http://schemas.openxmlformats.org/officeDocument/2006/math">
                    <m:r>
                      <a:rPr lang="en-US" i="1" smtClean="0">
                        <a:latin typeface="Cambria Math" panose="02040503050406030204" pitchFamily="18" charset="0"/>
                        <a:ea typeface="Cambria Math" panose="02040503050406030204" pitchFamily="18" charset="0"/>
                      </a:rPr>
                      <m:t>±</m:t>
                    </m:r>
                    <m:sSub>
                      <m:sSubPr>
                        <m:ctrlPr>
                          <a:rPr lang="en-US" i="1" smtClean="0">
                            <a:latin typeface="Cambria Math" panose="02040503050406030204" pitchFamily="18" charset="0"/>
                            <a:ea typeface="Cambria Math" panose="02040503050406030204" pitchFamily="18" charset="0"/>
                          </a:rPr>
                        </m:ctrlPr>
                      </m:sSubPr>
                      <m:e>
                        <m:d>
                          <m:dPr>
                            <m:begChr m:val="|"/>
                            <m:endChr m:val="|"/>
                            <m:ctrlPr>
                              <a:rPr lang="en-US" i="1" smtClean="0">
                                <a:latin typeface="Cambria Math" panose="02040503050406030204" pitchFamily="18" charset="0"/>
                                <a:ea typeface="Cambria Math" panose="02040503050406030204" pitchFamily="18" charset="0"/>
                              </a:rPr>
                            </m:ctrlPr>
                          </m:dPr>
                          <m:e>
                            <m:r>
                              <a:rPr lang="en-US" b="0" i="1" smtClean="0">
                                <a:latin typeface="Cambria Math" panose="02040503050406030204" pitchFamily="18" charset="0"/>
                                <a:ea typeface="Cambria Math" panose="02040503050406030204" pitchFamily="18" charset="0"/>
                              </a:rPr>
                              <m:t>𝑞</m:t>
                            </m:r>
                          </m:e>
                        </m:d>
                      </m:e>
                      <m:sub>
                        <m:r>
                          <a:rPr lang="en-US" b="0" i="1" smtClean="0">
                            <a:latin typeface="Cambria Math" panose="02040503050406030204" pitchFamily="18" charset="0"/>
                            <a:ea typeface="Cambria Math" panose="02040503050406030204" pitchFamily="18" charset="0"/>
                          </a:rPr>
                          <m:t>0.10</m:t>
                        </m:r>
                      </m:sub>
                    </m:sSub>
                  </m:oMath>
                </a14:m>
                <a:r>
                  <a:rPr lang="en-US" dirty="0"/>
                  <a:t> </a:t>
                </a:r>
              </a:p>
              <a:p>
                <a:pPr marL="0" indent="0">
                  <a:lnSpc>
                    <a:spcPct val="150000"/>
                  </a:lnSpc>
                  <a:buNone/>
                </a:pPr>
                <a:r>
                  <a:rPr lang="en-US" dirty="0"/>
                  <a:t>Where  </a:t>
                </a:r>
                <a14:m>
                  <m:oMath xmlns:m="http://schemas.openxmlformats.org/officeDocument/2006/math">
                    <m:sSub>
                      <m:sSubPr>
                        <m:ctrlPr>
                          <a:rPr lang="en-US" i="1" smtClean="0">
                            <a:latin typeface="Cambria Math" panose="02040503050406030204" pitchFamily="18" charset="0"/>
                          </a:rPr>
                        </m:ctrlPr>
                      </m:sSubPr>
                      <m:e>
                        <m:d>
                          <m:dPr>
                            <m:begChr m:val="|"/>
                            <m:endChr m:val="|"/>
                            <m:ctrlPr>
                              <a:rPr lang="en-US" i="1" smtClean="0">
                                <a:latin typeface="Cambria Math" panose="02040503050406030204" pitchFamily="18" charset="0"/>
                              </a:rPr>
                            </m:ctrlPr>
                          </m:dPr>
                          <m:e>
                            <m:r>
                              <a:rPr lang="en-US" b="0" i="1" smtClean="0">
                                <a:latin typeface="Cambria Math" panose="02040503050406030204" pitchFamily="18" charset="0"/>
                              </a:rPr>
                              <m:t>𝑞</m:t>
                            </m:r>
                          </m:e>
                        </m:d>
                      </m:e>
                      <m:sub>
                        <m:r>
                          <a:rPr lang="en-US" i="1" smtClean="0">
                            <a:latin typeface="Cambria Math" panose="02040503050406030204" pitchFamily="18" charset="0"/>
                            <a:ea typeface="Cambria Math" panose="02040503050406030204" pitchFamily="18" charset="0"/>
                          </a:rPr>
                          <m:t>𝛼</m:t>
                        </m:r>
                      </m:sub>
                    </m:sSub>
                  </m:oMath>
                </a14:m>
                <a:r>
                  <a:rPr lang="en-US" dirty="0"/>
                  <a:t>  is  </a:t>
                </a:r>
                <a14:m>
                  <m:oMath xmlns:m="http://schemas.openxmlformats.org/officeDocument/2006/math">
                    <m:r>
                      <a:rPr lang="en-US" i="1" smtClean="0">
                        <a:latin typeface="Cambria Math" panose="02040503050406030204" pitchFamily="18" charset="0"/>
                        <a:ea typeface="Cambria Math" panose="02040503050406030204" pitchFamily="18" charset="0"/>
                      </a:rPr>
                      <m:t>𝛼</m:t>
                    </m:r>
                  </m:oMath>
                </a14:m>
                <a:r>
                  <a:rPr lang="en-US" dirty="0"/>
                  <a:t>-</a:t>
                </a:r>
                <a:r>
                  <a:rPr lang="en-US" dirty="0" err="1"/>
                  <a:t>th</a:t>
                </a:r>
                <a:r>
                  <a:rPr lang="en-US" dirty="0"/>
                  <a:t>  Quantile of   </a:t>
                </a:r>
                <a14:m>
                  <m:oMath xmlns:m="http://schemas.openxmlformats.org/officeDocument/2006/math">
                    <m:d>
                      <m:dPr>
                        <m:begChr m:val="|"/>
                        <m:endChr m:val="|"/>
                        <m:ctrlPr>
                          <a:rPr lang="en-US" i="1" smtClean="0">
                            <a:latin typeface="Cambria Math" panose="02040503050406030204" pitchFamily="18" charset="0"/>
                          </a:rPr>
                        </m:ctrlPr>
                      </m:dPr>
                      <m:e>
                        <m:sSub>
                          <m:sSubPr>
                            <m:ctrlPr>
                              <a:rPr lang="en-US" i="1" smtClean="0">
                                <a:latin typeface="Cambria Math" panose="02040503050406030204" pitchFamily="18" charset="0"/>
                              </a:rPr>
                            </m:ctrlPr>
                          </m:sSubPr>
                          <m:e>
                            <m:r>
                              <a:rPr lang="en-US" b="0" i="1" smtClean="0">
                                <a:latin typeface="Cambria Math" panose="02040503050406030204" pitchFamily="18" charset="0"/>
                              </a:rPr>
                              <m:t>𝑋</m:t>
                            </m:r>
                          </m:e>
                          <m:sub>
                            <m:r>
                              <a:rPr lang="en-US" b="0" i="1" smtClean="0">
                                <a:latin typeface="Cambria Math" panose="02040503050406030204" pitchFamily="18" charset="0"/>
                              </a:rPr>
                              <m:t>1</m:t>
                            </m:r>
                          </m:sub>
                        </m:sSub>
                      </m:e>
                    </m:d>
                    <m:r>
                      <a:rPr lang="en-US" b="0" i="1" smtClean="0">
                        <a:latin typeface="Cambria Math" panose="02040503050406030204" pitchFamily="18" charset="0"/>
                      </a:rPr>
                      <m:t>,</m:t>
                    </m:r>
                    <m:r>
                      <a:rPr lang="en-US" b="0" i="1" smtClean="0">
                        <a:latin typeface="Cambria Math" panose="02040503050406030204" pitchFamily="18" charset="0"/>
                        <a:ea typeface="Cambria Math" panose="02040503050406030204" pitchFamily="18" charset="0"/>
                      </a:rPr>
                      <m:t>⋯,</m:t>
                    </m:r>
                    <m:d>
                      <m:dPr>
                        <m:begChr m:val="|"/>
                        <m:endChr m:val="|"/>
                        <m:ctrlPr>
                          <a:rPr lang="en-US" b="0" i="1" smtClean="0">
                            <a:latin typeface="Cambria Math" panose="02040503050406030204" pitchFamily="18" charset="0"/>
                            <a:ea typeface="Cambria Math" panose="02040503050406030204" pitchFamily="18" charset="0"/>
                          </a:rPr>
                        </m:ctrlPr>
                      </m:dPr>
                      <m:e>
                        <m:sSub>
                          <m:sSubPr>
                            <m:ctrlPr>
                              <a:rPr lang="en-US" b="0" i="1" smtClean="0">
                                <a:latin typeface="Cambria Math" panose="02040503050406030204" pitchFamily="18" charset="0"/>
                                <a:ea typeface="Cambria Math" panose="02040503050406030204" pitchFamily="18" charset="0"/>
                              </a:rPr>
                            </m:ctrlPr>
                          </m:sSubPr>
                          <m:e>
                            <m:r>
                              <a:rPr lang="en-US" b="0" i="1" smtClean="0">
                                <a:latin typeface="Cambria Math" panose="02040503050406030204" pitchFamily="18" charset="0"/>
                                <a:ea typeface="Cambria Math" panose="02040503050406030204" pitchFamily="18" charset="0"/>
                              </a:rPr>
                              <m:t>𝑋</m:t>
                            </m:r>
                          </m:e>
                          <m:sub>
                            <m:r>
                              <a:rPr lang="en-US" b="0" i="1" smtClean="0">
                                <a:latin typeface="Cambria Math" panose="02040503050406030204" pitchFamily="18" charset="0"/>
                                <a:ea typeface="Cambria Math" panose="02040503050406030204" pitchFamily="18" charset="0"/>
                              </a:rPr>
                              <m:t>𝑛</m:t>
                            </m:r>
                          </m:sub>
                        </m:sSub>
                      </m:e>
                    </m:d>
                  </m:oMath>
                </a14:m>
                <a:endParaRPr lang="en-US" dirty="0"/>
              </a:p>
              <a:p>
                <a:pPr marL="0" indent="0">
                  <a:lnSpc>
                    <a:spcPct val="150000"/>
                  </a:lnSpc>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7764" y="1066800"/>
                <a:ext cx="8534400" cy="5135563"/>
              </a:xfrm>
              <a:blipFill>
                <a:blip r:embed="rId2"/>
                <a:stretch>
                  <a:fillRect l="-1786" r="-1143"/>
                </a:stretch>
              </a:blipFill>
            </p:spPr>
            <p:txBody>
              <a:bodyPr/>
              <a:lstStyle/>
              <a:p>
                <a:r>
                  <a:rPr lang="en-US">
                    <a:noFill/>
                  </a:rPr>
                  <a:t> </a:t>
                </a:r>
              </a:p>
            </p:txBody>
          </p:sp>
        </mc:Fallback>
      </mc:AlternateContent>
      <p:pic>
        <p:nvPicPr>
          <p:cNvPr id="4" name="Picture 3"/>
          <p:cNvPicPr>
            <a:picLocks noChangeAspect="1"/>
          </p:cNvPicPr>
          <p:nvPr/>
        </p:nvPicPr>
        <p:blipFill rotWithShape="1">
          <a:blip r:embed="rId3"/>
          <a:srcRect l="67035" t="43222" r="32055" b="9190"/>
          <a:stretch/>
        </p:blipFill>
        <p:spPr>
          <a:xfrm rot="5400000">
            <a:off x="4297680" y="495300"/>
            <a:ext cx="609600" cy="3733800"/>
          </a:xfrm>
          <a:prstGeom prst="rect">
            <a:avLst/>
          </a:prstGeom>
        </p:spPr>
      </p:pic>
      <p:grpSp>
        <p:nvGrpSpPr>
          <p:cNvPr id="9" name="Group 8"/>
          <p:cNvGrpSpPr/>
          <p:nvPr/>
        </p:nvGrpSpPr>
        <p:grpSpPr>
          <a:xfrm>
            <a:off x="6096000" y="533400"/>
            <a:ext cx="2763129" cy="2438400"/>
            <a:chOff x="6096000" y="533400"/>
            <a:chExt cx="2763129" cy="2438400"/>
          </a:xfrm>
        </p:grpSpPr>
        <p:sp>
          <p:nvSpPr>
            <p:cNvPr id="5" name="TextBox 4"/>
            <p:cNvSpPr txBox="1"/>
            <p:nvPr/>
          </p:nvSpPr>
          <p:spPr>
            <a:xfrm>
              <a:off x="6096000" y="533400"/>
              <a:ext cx="2763129" cy="830997"/>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B050"/>
                  </a:solidFill>
                  <a:effectLst/>
                  <a:uLnTx/>
                  <a:uFillTx/>
                  <a:latin typeface="Arial" charset="0"/>
                  <a:ea typeface="+mn-ea"/>
                  <a:cs typeface="+mn-cs"/>
                </a:rPr>
                <a:t>Caution:  Many</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B050"/>
                  </a:solidFill>
                  <a:effectLst/>
                  <a:uLnTx/>
                  <a:uFillTx/>
                  <a:latin typeface="Arial" charset="0"/>
                  <a:ea typeface="+mn-ea"/>
                  <a:cs typeface="+mn-cs"/>
                </a:rPr>
                <a:t>Packages Do This!</a:t>
              </a:r>
            </a:p>
          </p:txBody>
        </p:sp>
        <p:cxnSp>
          <p:nvCxnSpPr>
            <p:cNvPr id="8" name="Straight Arrow Connector 7"/>
            <p:cNvCxnSpPr/>
            <p:nvPr/>
          </p:nvCxnSpPr>
          <p:spPr>
            <a:xfrm flipH="1">
              <a:off x="7391400" y="1371600"/>
              <a:ext cx="76200" cy="1600200"/>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75033023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453634" name="Rectangle 2"/>
          <p:cNvSpPr>
            <a:spLocks noGrp="1" noChangeArrowheads="1"/>
          </p:cNvSpPr>
          <p:nvPr>
            <p:ph type="title"/>
          </p:nvPr>
        </p:nvSpPr>
        <p:spPr>
          <a:xfrm>
            <a:off x="685800" y="0"/>
            <a:ext cx="7772400" cy="1143000"/>
          </a:xfrm>
        </p:spPr>
        <p:txBody>
          <a:bodyPr/>
          <a:lstStyle/>
          <a:p>
            <a:pPr eaLnBrk="1" hangingPunct="1">
              <a:defRPr/>
            </a:pPr>
            <a:r>
              <a:rPr lang="en-US" sz="3600" dirty="0">
                <a:effectLst>
                  <a:outerShdw blurRad="38100" dist="38100" dir="2700000" algn="tl">
                    <a:srgbClr val="000000">
                      <a:alpha val="43137"/>
                    </a:srgbClr>
                  </a:outerShdw>
                </a:effectLst>
                <a:latin typeface="Arial" pitchFamily="34" charset="0"/>
                <a:cs typeface="Arial" pitchFamily="34" charset="0"/>
              </a:rPr>
              <a:t>Recall Real Data Curve Objects</a:t>
            </a:r>
          </a:p>
        </p:txBody>
      </p:sp>
      <p:sp>
        <p:nvSpPr>
          <p:cNvPr id="8195" name="Rectangle 3"/>
          <p:cNvSpPr>
            <a:spLocks noGrp="1" noChangeArrowheads="1"/>
          </p:cNvSpPr>
          <p:nvPr>
            <p:ph type="body" idx="1"/>
          </p:nvPr>
        </p:nvSpPr>
        <p:spPr>
          <a:xfrm>
            <a:off x="457201" y="1479550"/>
            <a:ext cx="8269288" cy="5226050"/>
          </a:xfrm>
        </p:spPr>
        <p:txBody>
          <a:bodyPr/>
          <a:lstStyle/>
          <a:p>
            <a:pPr algn="l" eaLnBrk="1" hangingPunct="1">
              <a:buFont typeface="Wingdings" pitchFamily="2" charset="2"/>
              <a:buNone/>
            </a:pPr>
            <a:r>
              <a:rPr lang="en-US" dirty="0">
                <a:latin typeface="Arial" pitchFamily="34" charset="0"/>
                <a:cs typeface="Arial" pitchFamily="34" charset="0"/>
              </a:rPr>
              <a:t>Lung Cancer Data Example</a:t>
            </a:r>
          </a:p>
          <a:p>
            <a:pPr algn="l" eaLnBrk="1" hangingPunct="1">
              <a:buClrTx/>
              <a:buSzPct val="100000"/>
              <a:buFont typeface="Arial" pitchFamily="34" charset="0"/>
              <a:buChar char="•"/>
            </a:pPr>
            <a:r>
              <a:rPr lang="en-US" dirty="0">
                <a:latin typeface="Arial" pitchFamily="34" charset="0"/>
                <a:cs typeface="Arial" pitchFamily="34" charset="0"/>
              </a:rPr>
              <a:t>Genetics (Cancer Research)</a:t>
            </a:r>
          </a:p>
          <a:p>
            <a:pPr algn="l" eaLnBrk="1" hangingPunct="1">
              <a:buClrTx/>
              <a:buSzPct val="100000"/>
              <a:buFont typeface="Arial" pitchFamily="34" charset="0"/>
              <a:buChar char="•"/>
            </a:pPr>
            <a:r>
              <a:rPr lang="en-US" dirty="0" err="1">
                <a:latin typeface="Arial" pitchFamily="34" charset="0"/>
                <a:cs typeface="Arial" pitchFamily="34" charset="0"/>
              </a:rPr>
              <a:t>RNAseq</a:t>
            </a:r>
            <a:r>
              <a:rPr lang="en-US" dirty="0">
                <a:latin typeface="Arial" pitchFamily="34" charset="0"/>
                <a:cs typeface="Arial" pitchFamily="34" charset="0"/>
              </a:rPr>
              <a:t> (Next </a:t>
            </a:r>
            <a:r>
              <a:rPr lang="en-US" dirty="0" err="1">
                <a:latin typeface="Arial" pitchFamily="34" charset="0"/>
                <a:cs typeface="Arial" pitchFamily="34" charset="0"/>
              </a:rPr>
              <a:t>Gener’n</a:t>
            </a:r>
            <a:r>
              <a:rPr lang="en-US" dirty="0">
                <a:latin typeface="Arial" pitchFamily="34" charset="0"/>
                <a:cs typeface="Arial" pitchFamily="34" charset="0"/>
              </a:rPr>
              <a:t> </a:t>
            </a:r>
            <a:r>
              <a:rPr lang="en-US" dirty="0" err="1">
                <a:latin typeface="Arial" pitchFamily="34" charset="0"/>
                <a:cs typeface="Arial" pitchFamily="34" charset="0"/>
              </a:rPr>
              <a:t>Sequen’g</a:t>
            </a:r>
            <a:r>
              <a:rPr lang="en-US" dirty="0">
                <a:latin typeface="Arial" pitchFamily="34" charset="0"/>
                <a:cs typeface="Arial" pitchFamily="34" charset="0"/>
              </a:rPr>
              <a:t>)</a:t>
            </a:r>
          </a:p>
          <a:p>
            <a:pPr algn="l" eaLnBrk="1" hangingPunct="1">
              <a:buClrTx/>
              <a:buSzPct val="100000"/>
              <a:buFont typeface="Arial" pitchFamily="34" charset="0"/>
              <a:buChar char="•"/>
            </a:pPr>
            <a:r>
              <a:rPr lang="en-US" dirty="0">
                <a:latin typeface="Arial" pitchFamily="34" charset="0"/>
                <a:cs typeface="Arial" pitchFamily="34" charset="0"/>
              </a:rPr>
              <a:t>Deep look at “gene components”</a:t>
            </a:r>
          </a:p>
          <a:p>
            <a:pPr marL="0" indent="0" algn="l" eaLnBrk="1" hangingPunct="1">
              <a:buClrTx/>
              <a:buSzPct val="100000"/>
              <a:buNone/>
            </a:pPr>
            <a:endParaRPr lang="en-US" dirty="0">
              <a:latin typeface="Arial" pitchFamily="34" charset="0"/>
              <a:cs typeface="Arial" pitchFamily="34" charset="0"/>
            </a:endParaRPr>
          </a:p>
          <a:p>
            <a:pPr marL="0" indent="0" algn="l" eaLnBrk="1" hangingPunct="1">
              <a:buClrTx/>
              <a:buSzPct val="100000"/>
              <a:buNone/>
            </a:pPr>
            <a:endParaRPr lang="en-US" dirty="0">
              <a:latin typeface="Arial" pitchFamily="34" charset="0"/>
              <a:cs typeface="Arial" pitchFamily="34" charset="0"/>
            </a:endParaRPr>
          </a:p>
          <a:p>
            <a:pPr marL="0" indent="0" algn="l" eaLnBrk="1" hangingPunct="1">
              <a:buClrTx/>
              <a:buSzPct val="100000"/>
              <a:buNone/>
            </a:pPr>
            <a:r>
              <a:rPr lang="en-US" dirty="0">
                <a:latin typeface="Arial" pitchFamily="34" charset="0"/>
                <a:cs typeface="Arial" pitchFamily="34" charset="0"/>
              </a:rPr>
              <a:t>Microarrays:    Single number (per gene)</a:t>
            </a:r>
          </a:p>
          <a:p>
            <a:pPr marL="0" indent="0" algn="l" eaLnBrk="1" hangingPunct="1">
              <a:buClrTx/>
              <a:buSzPct val="100000"/>
              <a:buNone/>
            </a:pPr>
            <a:r>
              <a:rPr lang="en-US" dirty="0" err="1">
                <a:latin typeface="Arial" pitchFamily="34" charset="0"/>
                <a:cs typeface="Arial" pitchFamily="34" charset="0"/>
              </a:rPr>
              <a:t>RNAseq</a:t>
            </a:r>
            <a:r>
              <a:rPr lang="en-US" dirty="0">
                <a:latin typeface="Arial" pitchFamily="34" charset="0"/>
                <a:cs typeface="Arial" pitchFamily="34" charset="0"/>
              </a:rPr>
              <a:t>:      Thousands of measurements</a:t>
            </a:r>
          </a:p>
        </p:txBody>
      </p:sp>
      <p:sp>
        <p:nvSpPr>
          <p:cNvPr id="4" name="TextBox 3"/>
          <p:cNvSpPr txBox="1"/>
          <p:nvPr/>
        </p:nvSpPr>
        <p:spPr>
          <a:xfrm>
            <a:off x="5562600" y="4038600"/>
            <a:ext cx="2069797"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FF00"/>
                </a:solidFill>
                <a:effectLst/>
                <a:uLnTx/>
                <a:uFillTx/>
                <a:latin typeface="Arial" charset="0"/>
                <a:ea typeface="+mn-ea"/>
                <a:cs typeface="+mn-cs"/>
              </a:rPr>
              <a:t>I. Object Definition</a:t>
            </a:r>
          </a:p>
        </p:txBody>
      </p:sp>
      <p:sp>
        <p:nvSpPr>
          <p:cNvPr id="5" name="TextBox 4">
            <a:extLst>
              <a:ext uri="{FF2B5EF4-FFF2-40B4-BE49-F238E27FC236}">
                <a16:creationId xmlns:a16="http://schemas.microsoft.com/office/drawing/2014/main" id="{720462DA-CBE5-4AB6-B160-CEE9909EE1C4}"/>
              </a:ext>
            </a:extLst>
          </p:cNvPr>
          <p:cNvSpPr txBox="1"/>
          <p:nvPr/>
        </p:nvSpPr>
        <p:spPr>
          <a:xfrm>
            <a:off x="6781800" y="1383268"/>
            <a:ext cx="1905000" cy="369332"/>
          </a:xfrm>
          <a:prstGeom prst="rect">
            <a:avLst/>
          </a:prstGeom>
          <a:noFill/>
          <a:ln w="25400">
            <a:solidFill>
              <a:schemeClr val="accent2"/>
            </a:solid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FFFF"/>
                </a:solidFill>
                <a:effectLst/>
                <a:uLnTx/>
                <a:uFillTx/>
                <a:latin typeface="Arial" charset="0"/>
                <a:ea typeface="+mn-ea"/>
                <a:cs typeface="+mn-cs"/>
              </a:rPr>
              <a:t>Text, Sec. 4.1.3</a:t>
            </a:r>
          </a:p>
        </p:txBody>
      </p:sp>
    </p:spTree>
    <p:extLst>
      <p:ext uri="{BB962C8B-B14F-4D97-AF65-F5344CB8AC3E}">
        <p14:creationId xmlns:p14="http://schemas.microsoft.com/office/powerpoint/2010/main" val="3573812435"/>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8195" name="Rectangle 3"/>
              <p:cNvSpPr>
                <a:spLocks noGrp="1" noChangeArrowheads="1"/>
              </p:cNvSpPr>
              <p:nvPr>
                <p:ph type="body" idx="1"/>
              </p:nvPr>
            </p:nvSpPr>
            <p:spPr>
              <a:xfrm>
                <a:off x="457201" y="1479550"/>
                <a:ext cx="8269288" cy="5226050"/>
              </a:xfrm>
            </p:spPr>
            <p:txBody>
              <a:bodyPr/>
              <a:lstStyle/>
              <a:p>
                <a:pPr algn="l" eaLnBrk="1" hangingPunct="1">
                  <a:buFont typeface="Wingdings" pitchFamily="2" charset="2"/>
                  <a:buNone/>
                </a:pPr>
                <a:r>
                  <a:rPr lang="en-US" dirty="0">
                    <a:latin typeface="Arial" pitchFamily="34" charset="0"/>
                    <a:cs typeface="Arial" pitchFamily="34" charset="0"/>
                  </a:rPr>
                  <a:t>Lung Cancer Data Example</a:t>
                </a:r>
              </a:p>
              <a:p>
                <a:pPr algn="l" eaLnBrk="1" hangingPunct="1">
                  <a:buClrTx/>
                  <a:buSzPct val="100000"/>
                  <a:buFont typeface="Arial" pitchFamily="34" charset="0"/>
                  <a:buChar char="•"/>
                </a:pPr>
                <a:r>
                  <a:rPr lang="en-US" dirty="0">
                    <a:latin typeface="Arial" pitchFamily="34" charset="0"/>
                    <a:cs typeface="Arial" pitchFamily="34" charset="0"/>
                  </a:rPr>
                  <a:t>Genetics (Cancer Research)</a:t>
                </a:r>
              </a:p>
              <a:p>
                <a:pPr algn="l" eaLnBrk="1" hangingPunct="1">
                  <a:buClrTx/>
                  <a:buSzPct val="100000"/>
                  <a:buFont typeface="Arial" pitchFamily="34" charset="0"/>
                  <a:buChar char="•"/>
                </a:pPr>
                <a:r>
                  <a:rPr lang="en-US" dirty="0" err="1">
                    <a:latin typeface="Arial" pitchFamily="34" charset="0"/>
                    <a:cs typeface="Arial" pitchFamily="34" charset="0"/>
                  </a:rPr>
                  <a:t>RNAseq</a:t>
                </a:r>
                <a:r>
                  <a:rPr lang="en-US" dirty="0">
                    <a:latin typeface="Arial" pitchFamily="34" charset="0"/>
                    <a:cs typeface="Arial" pitchFamily="34" charset="0"/>
                  </a:rPr>
                  <a:t> (Next </a:t>
                </a:r>
                <a:r>
                  <a:rPr lang="en-US" dirty="0" err="1">
                    <a:latin typeface="Arial" pitchFamily="34" charset="0"/>
                    <a:cs typeface="Arial" pitchFamily="34" charset="0"/>
                  </a:rPr>
                  <a:t>Gener’n</a:t>
                </a:r>
                <a:r>
                  <a:rPr lang="en-US" dirty="0">
                    <a:latin typeface="Arial" pitchFamily="34" charset="0"/>
                    <a:cs typeface="Arial" pitchFamily="34" charset="0"/>
                  </a:rPr>
                  <a:t> </a:t>
                </a:r>
                <a:r>
                  <a:rPr lang="en-US" dirty="0" err="1">
                    <a:latin typeface="Arial" pitchFamily="34" charset="0"/>
                    <a:cs typeface="Arial" pitchFamily="34" charset="0"/>
                  </a:rPr>
                  <a:t>Sequen’g</a:t>
                </a:r>
                <a:r>
                  <a:rPr lang="en-US" dirty="0">
                    <a:latin typeface="Arial" pitchFamily="34" charset="0"/>
                    <a:cs typeface="Arial" pitchFamily="34" charset="0"/>
                  </a:rPr>
                  <a:t>)</a:t>
                </a:r>
              </a:p>
              <a:p>
                <a:pPr algn="l" eaLnBrk="1" hangingPunct="1">
                  <a:buClrTx/>
                  <a:buSzPct val="100000"/>
                  <a:buFont typeface="Arial" pitchFamily="34" charset="0"/>
                  <a:buChar char="•"/>
                </a:pPr>
                <a:r>
                  <a:rPr lang="en-US" dirty="0">
                    <a:latin typeface="Arial" pitchFamily="34" charset="0"/>
                    <a:cs typeface="Arial" pitchFamily="34" charset="0"/>
                  </a:rPr>
                  <a:t>Deep look at “gene components”</a:t>
                </a:r>
              </a:p>
              <a:p>
                <a:pPr marL="0" indent="0" algn="l" eaLnBrk="1" hangingPunct="1">
                  <a:buClrTx/>
                  <a:buSzPct val="100000"/>
                  <a:buNone/>
                </a:pPr>
                <a:endParaRPr lang="en-US" dirty="0">
                  <a:latin typeface="Arial" pitchFamily="34" charset="0"/>
                  <a:cs typeface="Arial" pitchFamily="34" charset="0"/>
                </a:endParaRPr>
              </a:p>
              <a:p>
                <a:pPr algn="l" eaLnBrk="1" hangingPunct="1">
                  <a:buClrTx/>
                  <a:buSzPct val="100000"/>
                  <a:buFont typeface="Arial" pitchFamily="34" charset="0"/>
                  <a:buChar char="•"/>
                </a:pPr>
                <a:r>
                  <a:rPr lang="en-US" dirty="0">
                    <a:latin typeface="Arial" pitchFamily="34" charset="0"/>
                    <a:cs typeface="Arial" pitchFamily="34" charset="0"/>
                  </a:rPr>
                  <a:t>Gene studied here:    CDKN2A</a:t>
                </a:r>
              </a:p>
              <a:p>
                <a:pPr algn="l" eaLnBrk="1" hangingPunct="1">
                  <a:buClrTx/>
                  <a:buSzPct val="100000"/>
                  <a:buFont typeface="Arial" pitchFamily="34" charset="0"/>
                  <a:buChar char="•"/>
                </a:pPr>
                <a:r>
                  <a:rPr lang="en-US" dirty="0">
                    <a:latin typeface="Arial" pitchFamily="34" charset="0"/>
                    <a:cs typeface="Arial" pitchFamily="34" charset="0"/>
                  </a:rPr>
                  <a:t>Goal:  </a:t>
                </a:r>
                <a:r>
                  <a:rPr lang="en-US" i="1" dirty="0">
                    <a:latin typeface="Arial" pitchFamily="34" charset="0"/>
                    <a:cs typeface="Arial" pitchFamily="34" charset="0"/>
                  </a:rPr>
                  <a:t>Study Alternate Splicing</a:t>
                </a:r>
              </a:p>
              <a:p>
                <a:pPr algn="l" eaLnBrk="1" hangingPunct="1">
                  <a:buClrTx/>
                  <a:buSzPct val="100000"/>
                  <a:buFont typeface="Arial" pitchFamily="34" charset="0"/>
                  <a:buChar char="•"/>
                </a:pPr>
                <a:r>
                  <a:rPr lang="en-US" dirty="0">
                    <a:latin typeface="Arial" pitchFamily="34" charset="0"/>
                    <a:cs typeface="Arial" pitchFamily="34" charset="0"/>
                  </a:rPr>
                  <a:t>Sample Size,   </a:t>
                </a:r>
                <a14:m>
                  <m:oMath xmlns:m="http://schemas.openxmlformats.org/officeDocument/2006/math">
                    <m:r>
                      <a:rPr lang="en-US" i="1" dirty="0" smtClean="0">
                        <a:latin typeface="Cambria Math" panose="02040503050406030204" pitchFamily="18" charset="0"/>
                        <a:cs typeface="Arial" pitchFamily="34" charset="0"/>
                      </a:rPr>
                      <m:t>𝑛</m:t>
                    </m:r>
                    <m:r>
                      <a:rPr lang="en-US" i="1" dirty="0" smtClean="0">
                        <a:latin typeface="Cambria Math" panose="02040503050406030204" pitchFamily="18" charset="0"/>
                        <a:cs typeface="Arial" pitchFamily="34" charset="0"/>
                      </a:rPr>
                      <m:t> = 180</m:t>
                    </m:r>
                  </m:oMath>
                </a14:m>
                <a:endParaRPr lang="en-US" dirty="0">
                  <a:latin typeface="Arial" pitchFamily="34" charset="0"/>
                  <a:cs typeface="Arial" pitchFamily="34" charset="0"/>
                </a:endParaRPr>
              </a:p>
              <a:p>
                <a:pPr algn="l" eaLnBrk="1" hangingPunct="1">
                  <a:buClrTx/>
                  <a:buSzPct val="100000"/>
                  <a:buFont typeface="Arial" pitchFamily="34" charset="0"/>
                  <a:buChar char="•"/>
                </a:pPr>
                <a:r>
                  <a:rPr lang="en-US" dirty="0">
                    <a:latin typeface="Arial" pitchFamily="34" charset="0"/>
                    <a:cs typeface="Arial" pitchFamily="34" charset="0"/>
                  </a:rPr>
                  <a:t>Dimension,    </a:t>
                </a:r>
                <a14:m>
                  <m:oMath xmlns:m="http://schemas.openxmlformats.org/officeDocument/2006/math">
                    <m:r>
                      <a:rPr lang="en-US" i="1" dirty="0" smtClean="0">
                        <a:latin typeface="Cambria Math" panose="02040503050406030204" pitchFamily="18" charset="0"/>
                        <a:cs typeface="Arial" pitchFamily="34" charset="0"/>
                      </a:rPr>
                      <m:t>𝑑</m:t>
                    </m:r>
                    <m:r>
                      <a:rPr lang="en-US" i="1" dirty="0" smtClean="0">
                        <a:latin typeface="Cambria Math" panose="02040503050406030204" pitchFamily="18" charset="0"/>
                        <a:cs typeface="Arial" pitchFamily="34" charset="0"/>
                      </a:rPr>
                      <m:t> = 1709</m:t>
                    </m:r>
                  </m:oMath>
                </a14:m>
                <a:endParaRPr lang="en-US" dirty="0">
                  <a:latin typeface="Arial" pitchFamily="34" charset="0"/>
                  <a:cs typeface="Arial" pitchFamily="34" charset="0"/>
                </a:endParaRPr>
              </a:p>
            </p:txBody>
          </p:sp>
        </mc:Choice>
        <mc:Fallback xmlns="">
          <p:sp>
            <p:nvSpPr>
              <p:cNvPr id="8195" name="Rectangle 3"/>
              <p:cNvSpPr>
                <a:spLocks noGrp="1" noRot="1" noChangeAspect="1" noMove="1" noResize="1" noEditPoints="1" noAdjustHandles="1" noChangeArrowheads="1" noChangeShapeType="1" noTextEdit="1"/>
              </p:cNvSpPr>
              <p:nvPr>
                <p:ph type="body" idx="1"/>
              </p:nvPr>
            </p:nvSpPr>
            <p:spPr>
              <a:xfrm>
                <a:off x="457201" y="1479550"/>
                <a:ext cx="8269288" cy="5226050"/>
              </a:xfrm>
              <a:blipFill>
                <a:blip r:embed="rId3"/>
                <a:stretch>
                  <a:fillRect l="-1842" t="-1517" b="-4551"/>
                </a:stretch>
              </a:blipFill>
            </p:spPr>
            <p:txBody>
              <a:bodyPr/>
              <a:lstStyle/>
              <a:p>
                <a:r>
                  <a:rPr lang="en-US">
                    <a:noFill/>
                  </a:rPr>
                  <a:t> </a:t>
                </a:r>
              </a:p>
            </p:txBody>
          </p:sp>
        </mc:Fallback>
      </mc:AlternateContent>
      <p:sp>
        <p:nvSpPr>
          <p:cNvPr id="5" name="Rectangle 2"/>
          <p:cNvSpPr>
            <a:spLocks noGrp="1" noChangeArrowheads="1"/>
          </p:cNvSpPr>
          <p:nvPr>
            <p:ph type="title"/>
          </p:nvPr>
        </p:nvSpPr>
        <p:spPr>
          <a:xfrm>
            <a:off x="685800" y="0"/>
            <a:ext cx="7772400" cy="1143000"/>
          </a:xfrm>
        </p:spPr>
        <p:txBody>
          <a:bodyPr/>
          <a:lstStyle/>
          <a:p>
            <a:pPr eaLnBrk="1" hangingPunct="1">
              <a:defRPr/>
            </a:pPr>
            <a:r>
              <a:rPr lang="en-US" sz="3600" dirty="0">
                <a:effectLst>
                  <a:outerShdw blurRad="38100" dist="38100" dir="2700000" algn="tl">
                    <a:srgbClr val="000000">
                      <a:alpha val="43137"/>
                    </a:srgbClr>
                  </a:outerShdw>
                </a:effectLst>
                <a:latin typeface="Arial" pitchFamily="34" charset="0"/>
                <a:cs typeface="Arial" pitchFamily="34" charset="0"/>
              </a:rPr>
              <a:t>Recall Real Data Curve Objects</a:t>
            </a:r>
          </a:p>
        </p:txBody>
      </p:sp>
    </p:spTree>
    <p:extLst>
      <p:ext uri="{BB962C8B-B14F-4D97-AF65-F5344CB8AC3E}">
        <p14:creationId xmlns:p14="http://schemas.microsoft.com/office/powerpoint/2010/main" val="733305723"/>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8195" name="Rectangle 3"/>
          <p:cNvSpPr>
            <a:spLocks noGrp="1" noChangeArrowheads="1"/>
          </p:cNvSpPr>
          <p:nvPr>
            <p:ph type="body" idx="1"/>
          </p:nvPr>
        </p:nvSpPr>
        <p:spPr>
          <a:xfrm>
            <a:off x="304800" y="1479550"/>
            <a:ext cx="8269288" cy="5226050"/>
          </a:xfrm>
        </p:spPr>
        <p:txBody>
          <a:bodyPr/>
          <a:lstStyle/>
          <a:p>
            <a:pPr algn="l" eaLnBrk="1" hangingPunct="1">
              <a:buFont typeface="Wingdings" pitchFamily="2" charset="2"/>
              <a:buNone/>
            </a:pPr>
            <a:r>
              <a:rPr lang="en-US" dirty="0">
                <a:latin typeface="Arial" pitchFamily="34" charset="0"/>
                <a:cs typeface="Arial" pitchFamily="34" charset="0"/>
              </a:rPr>
              <a:t>Simple</a:t>
            </a:r>
          </a:p>
          <a:p>
            <a:pPr algn="l" eaLnBrk="1" hangingPunct="1">
              <a:buFont typeface="Wingdings" pitchFamily="2" charset="2"/>
              <a:buNone/>
            </a:pPr>
            <a:r>
              <a:rPr lang="en-US" dirty="0">
                <a:latin typeface="Arial" pitchFamily="34" charset="0"/>
                <a:cs typeface="Arial" pitchFamily="34" charset="0"/>
              </a:rPr>
              <a:t>1</a:t>
            </a:r>
            <a:r>
              <a:rPr lang="en-US" baseline="30000" dirty="0">
                <a:latin typeface="Arial" pitchFamily="34" charset="0"/>
                <a:cs typeface="Arial" pitchFamily="34" charset="0"/>
              </a:rPr>
              <a:t>st</a:t>
            </a:r>
            <a:endParaRPr lang="en-US" dirty="0">
              <a:latin typeface="Arial" pitchFamily="34" charset="0"/>
              <a:cs typeface="Arial" pitchFamily="34" charset="0"/>
            </a:endParaRPr>
          </a:p>
          <a:p>
            <a:pPr algn="l" eaLnBrk="1" hangingPunct="1">
              <a:buFont typeface="Wingdings" pitchFamily="2" charset="2"/>
              <a:buNone/>
            </a:pPr>
            <a:r>
              <a:rPr lang="en-US" dirty="0">
                <a:latin typeface="Arial" pitchFamily="34" charset="0"/>
                <a:cs typeface="Arial" pitchFamily="34" charset="0"/>
              </a:rPr>
              <a:t>View:</a:t>
            </a:r>
          </a:p>
          <a:p>
            <a:pPr algn="l" eaLnBrk="1" hangingPunct="1">
              <a:buFont typeface="Wingdings" pitchFamily="2" charset="2"/>
              <a:buNone/>
            </a:pPr>
            <a:r>
              <a:rPr lang="en-US" dirty="0">
                <a:latin typeface="Arial" pitchFamily="34" charset="0"/>
                <a:cs typeface="Arial" pitchFamily="34" charset="0"/>
              </a:rPr>
              <a:t>Curve</a:t>
            </a:r>
          </a:p>
          <a:p>
            <a:pPr algn="l" eaLnBrk="1" hangingPunct="1">
              <a:buFont typeface="Wingdings" pitchFamily="2" charset="2"/>
              <a:buNone/>
            </a:pPr>
            <a:r>
              <a:rPr lang="en-US" dirty="0">
                <a:latin typeface="Arial" pitchFamily="34" charset="0"/>
                <a:cs typeface="Arial" pitchFamily="34" charset="0"/>
              </a:rPr>
              <a:t>Overlay</a:t>
            </a:r>
          </a:p>
          <a:p>
            <a:pPr algn="l" eaLnBrk="1" hangingPunct="1">
              <a:buFont typeface="Wingdings" pitchFamily="2" charset="2"/>
              <a:buNone/>
            </a:pPr>
            <a:endParaRPr lang="en-US" dirty="0">
              <a:latin typeface="Arial" pitchFamily="34" charset="0"/>
              <a:cs typeface="Arial" pitchFamily="34" charset="0"/>
            </a:endParaRPr>
          </a:p>
          <a:p>
            <a:pPr algn="l" eaLnBrk="1" hangingPunct="1">
              <a:buFont typeface="Wingdings" pitchFamily="2" charset="2"/>
              <a:buNone/>
            </a:pPr>
            <a:r>
              <a:rPr lang="en-US" dirty="0">
                <a:latin typeface="Arial" pitchFamily="34" charset="0"/>
                <a:cs typeface="Arial" pitchFamily="34" charset="0"/>
              </a:rPr>
              <a:t>(counts</a:t>
            </a:r>
          </a:p>
          <a:p>
            <a:pPr algn="l" eaLnBrk="1" hangingPunct="1">
              <a:buFont typeface="Wingdings" pitchFamily="2" charset="2"/>
              <a:buNone/>
            </a:pPr>
            <a:r>
              <a:rPr lang="en-US" dirty="0">
                <a:latin typeface="Arial" pitchFamily="34" charset="0"/>
                <a:cs typeface="Arial" pitchFamily="34" charset="0"/>
              </a:rPr>
              <a:t> scale)</a:t>
            </a:r>
          </a:p>
        </p:txBody>
      </p:sp>
      <p:sp>
        <p:nvSpPr>
          <p:cNvPr id="6" name="Rectangle 2"/>
          <p:cNvSpPr>
            <a:spLocks noGrp="1" noChangeArrowheads="1"/>
          </p:cNvSpPr>
          <p:nvPr>
            <p:ph type="title"/>
          </p:nvPr>
        </p:nvSpPr>
        <p:spPr>
          <a:xfrm>
            <a:off x="685800" y="0"/>
            <a:ext cx="7772400" cy="1143000"/>
          </a:xfrm>
        </p:spPr>
        <p:txBody>
          <a:bodyPr/>
          <a:lstStyle/>
          <a:p>
            <a:pPr eaLnBrk="1" hangingPunct="1">
              <a:defRPr/>
            </a:pPr>
            <a:r>
              <a:rPr lang="en-US" sz="3600" dirty="0">
                <a:effectLst>
                  <a:outerShdw blurRad="38100" dist="38100" dir="2700000" algn="tl">
                    <a:srgbClr val="000000">
                      <a:alpha val="43137"/>
                    </a:srgbClr>
                  </a:outerShdw>
                </a:effectLst>
                <a:latin typeface="Arial" pitchFamily="34" charset="0"/>
                <a:cs typeface="Arial" pitchFamily="34" charset="0"/>
              </a:rPr>
              <a:t>Recall Lung Cancer Curve Objects</a:t>
            </a:r>
          </a:p>
        </p:txBody>
      </p:sp>
      <p:sp>
        <p:nvSpPr>
          <p:cNvPr id="5" name="TextBox 4"/>
          <p:cNvSpPr txBox="1"/>
          <p:nvPr/>
        </p:nvSpPr>
        <p:spPr>
          <a:xfrm>
            <a:off x="-21922" y="6324600"/>
            <a:ext cx="2672526"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FF00"/>
                </a:solidFill>
                <a:effectLst/>
                <a:uLnTx/>
                <a:uFillTx/>
                <a:latin typeface="Arial" charset="0"/>
                <a:ea typeface="+mn-ea"/>
                <a:cs typeface="+mn-cs"/>
              </a:rPr>
              <a:t>I. Object Representation</a:t>
            </a:r>
          </a:p>
        </p:txBody>
      </p:sp>
      <p:pic>
        <p:nvPicPr>
          <p:cNvPr id="2" name="Picture 1"/>
          <p:cNvPicPr>
            <a:picLocks noChangeAspect="1"/>
          </p:cNvPicPr>
          <p:nvPr/>
        </p:nvPicPr>
        <p:blipFill rotWithShape="1">
          <a:blip r:embed="rId3"/>
          <a:srcRect l="8339" t="5888" r="9854" b="7850"/>
          <a:stretch/>
        </p:blipFill>
        <p:spPr>
          <a:xfrm>
            <a:off x="2057400" y="1083732"/>
            <a:ext cx="7086600" cy="5774267"/>
          </a:xfrm>
          <a:prstGeom prst="rect">
            <a:avLst/>
          </a:prstGeom>
        </p:spPr>
      </p:pic>
      <p:grpSp>
        <p:nvGrpSpPr>
          <p:cNvPr id="11" name="Group 10"/>
          <p:cNvGrpSpPr/>
          <p:nvPr/>
        </p:nvGrpSpPr>
        <p:grpSpPr>
          <a:xfrm>
            <a:off x="4876800" y="2286000"/>
            <a:ext cx="3273941" cy="4038600"/>
            <a:chOff x="4876800" y="2286000"/>
            <a:chExt cx="3273941" cy="4038600"/>
          </a:xfrm>
        </p:grpSpPr>
        <p:sp>
          <p:nvSpPr>
            <p:cNvPr id="3" name="TextBox 2"/>
            <p:cNvSpPr txBox="1"/>
            <p:nvPr/>
          </p:nvSpPr>
          <p:spPr>
            <a:xfrm>
              <a:off x="6324600" y="2286000"/>
              <a:ext cx="1826141" cy="1200329"/>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C00000"/>
                  </a:solidFill>
                  <a:effectLst/>
                  <a:uLnTx/>
                  <a:uFillTx/>
                  <a:latin typeface="Arial" charset="0"/>
                  <a:ea typeface="+mn-ea"/>
                  <a:cs typeface="+mn-cs"/>
                </a:rPr>
                <a:t>Note:  Data Set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C00000"/>
                  </a:solidFill>
                  <a:effectLst/>
                  <a:uLnTx/>
                  <a:uFillTx/>
                  <a:latin typeface="Arial" charset="0"/>
                  <a:ea typeface="+mn-ea"/>
                  <a:cs typeface="+mn-cs"/>
                </a:rPr>
                <a:t>Structure May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C00000"/>
                  </a:solidFill>
                  <a:effectLst/>
                  <a:uLnTx/>
                  <a:uFillTx/>
                  <a:latin typeface="Arial" charset="0"/>
                  <a:ea typeface="+mn-ea"/>
                  <a:cs typeface="+mn-cs"/>
                </a:rPr>
                <a:t>Be Hidden In</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C00000"/>
                  </a:solidFill>
                  <a:effectLst/>
                  <a:uLnTx/>
                  <a:uFillTx/>
                  <a:latin typeface="Arial" charset="0"/>
                  <a:ea typeface="+mn-ea"/>
                  <a:cs typeface="+mn-cs"/>
                </a:rPr>
                <a:t>Low Areas</a:t>
              </a:r>
            </a:p>
          </p:txBody>
        </p:sp>
        <p:cxnSp>
          <p:nvCxnSpPr>
            <p:cNvPr id="8" name="Straight Arrow Connector 7"/>
            <p:cNvCxnSpPr/>
            <p:nvPr/>
          </p:nvCxnSpPr>
          <p:spPr>
            <a:xfrm flipH="1">
              <a:off x="6934200" y="3505200"/>
              <a:ext cx="304800" cy="2438400"/>
            </a:xfrm>
            <a:prstGeom prst="straightConnector1">
              <a:avLst/>
            </a:prstGeom>
            <a:ln w="254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H="1">
              <a:off x="4876800" y="3505200"/>
              <a:ext cx="2362200" cy="2819400"/>
            </a:xfrm>
            <a:prstGeom prst="straightConnector1">
              <a:avLst/>
            </a:prstGeom>
            <a:ln w="2540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0601467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09.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8195" name="Rectangle 3"/>
          <p:cNvSpPr>
            <a:spLocks noGrp="1" noChangeArrowheads="1"/>
          </p:cNvSpPr>
          <p:nvPr>
            <p:ph type="body" idx="1"/>
          </p:nvPr>
        </p:nvSpPr>
        <p:spPr>
          <a:xfrm>
            <a:off x="304800" y="1479550"/>
            <a:ext cx="8269288" cy="5226050"/>
          </a:xfrm>
        </p:spPr>
        <p:txBody>
          <a:bodyPr/>
          <a:lstStyle/>
          <a:p>
            <a:pPr algn="l" eaLnBrk="1" hangingPunct="1">
              <a:buFont typeface="Wingdings" pitchFamily="2" charset="2"/>
              <a:buNone/>
            </a:pPr>
            <a:r>
              <a:rPr lang="en-US" dirty="0">
                <a:latin typeface="Arial" pitchFamily="34" charset="0"/>
                <a:cs typeface="Arial" pitchFamily="34" charset="0"/>
              </a:rPr>
              <a:t>Simple</a:t>
            </a:r>
          </a:p>
          <a:p>
            <a:pPr algn="l" eaLnBrk="1" hangingPunct="1">
              <a:buFont typeface="Wingdings" pitchFamily="2" charset="2"/>
              <a:buNone/>
            </a:pPr>
            <a:r>
              <a:rPr lang="en-US" dirty="0">
                <a:latin typeface="Arial" pitchFamily="34" charset="0"/>
                <a:cs typeface="Arial" pitchFamily="34" charset="0"/>
              </a:rPr>
              <a:t>1</a:t>
            </a:r>
            <a:r>
              <a:rPr lang="en-US" baseline="30000" dirty="0">
                <a:latin typeface="Arial" pitchFamily="34" charset="0"/>
                <a:cs typeface="Arial" pitchFamily="34" charset="0"/>
              </a:rPr>
              <a:t>st</a:t>
            </a:r>
            <a:endParaRPr lang="en-US" dirty="0">
              <a:latin typeface="Arial" pitchFamily="34" charset="0"/>
              <a:cs typeface="Arial" pitchFamily="34" charset="0"/>
            </a:endParaRPr>
          </a:p>
          <a:p>
            <a:pPr algn="l" eaLnBrk="1" hangingPunct="1">
              <a:buFont typeface="Wingdings" pitchFamily="2" charset="2"/>
              <a:buNone/>
            </a:pPr>
            <a:r>
              <a:rPr lang="en-US" dirty="0">
                <a:latin typeface="Arial" pitchFamily="34" charset="0"/>
                <a:cs typeface="Arial" pitchFamily="34" charset="0"/>
              </a:rPr>
              <a:t>View:</a:t>
            </a:r>
          </a:p>
          <a:p>
            <a:pPr algn="l" eaLnBrk="1" hangingPunct="1">
              <a:buFont typeface="Wingdings" pitchFamily="2" charset="2"/>
              <a:buNone/>
            </a:pPr>
            <a:r>
              <a:rPr lang="en-US" dirty="0">
                <a:latin typeface="Arial" pitchFamily="34" charset="0"/>
                <a:cs typeface="Arial" pitchFamily="34" charset="0"/>
              </a:rPr>
              <a:t>Curve</a:t>
            </a:r>
          </a:p>
          <a:p>
            <a:pPr algn="l" eaLnBrk="1" hangingPunct="1">
              <a:buFont typeface="Wingdings" pitchFamily="2" charset="2"/>
              <a:buNone/>
            </a:pPr>
            <a:r>
              <a:rPr lang="en-US" dirty="0">
                <a:latin typeface="Arial" pitchFamily="34" charset="0"/>
                <a:cs typeface="Arial" pitchFamily="34" charset="0"/>
              </a:rPr>
              <a:t>Overlay</a:t>
            </a:r>
          </a:p>
          <a:p>
            <a:pPr algn="l" eaLnBrk="1" hangingPunct="1">
              <a:buFont typeface="Wingdings" pitchFamily="2" charset="2"/>
              <a:buNone/>
            </a:pPr>
            <a:endParaRPr lang="en-US" dirty="0">
              <a:latin typeface="Arial" pitchFamily="34" charset="0"/>
              <a:cs typeface="Arial" pitchFamily="34" charset="0"/>
            </a:endParaRPr>
          </a:p>
          <a:p>
            <a:pPr algn="l" eaLnBrk="1" hangingPunct="1">
              <a:buFont typeface="Wingdings" pitchFamily="2" charset="2"/>
              <a:buNone/>
            </a:pPr>
            <a:r>
              <a:rPr lang="en-US" dirty="0">
                <a:latin typeface="Arial" pitchFamily="34" charset="0"/>
                <a:cs typeface="Arial" pitchFamily="34" charset="0"/>
              </a:rPr>
              <a:t>(log</a:t>
            </a:r>
          </a:p>
          <a:p>
            <a:pPr algn="l" eaLnBrk="1" hangingPunct="1">
              <a:buFont typeface="Wingdings" pitchFamily="2" charset="2"/>
              <a:buNone/>
            </a:pPr>
            <a:r>
              <a:rPr lang="en-US" dirty="0">
                <a:latin typeface="Arial" pitchFamily="34" charset="0"/>
                <a:cs typeface="Arial" pitchFamily="34" charset="0"/>
              </a:rPr>
              <a:t> scale)</a:t>
            </a:r>
          </a:p>
        </p:txBody>
      </p:sp>
      <p:pic>
        <p:nvPicPr>
          <p:cNvPr id="4" name="Picture 2"/>
          <p:cNvPicPr>
            <a:picLocks noChangeAspect="1" noChangeArrowheads="1"/>
          </p:cNvPicPr>
          <p:nvPr/>
        </p:nvPicPr>
        <p:blipFill>
          <a:blip r:embed="rId3" cstate="print"/>
          <a:srcRect l="8546" t="6052" r="8546" b="6052"/>
          <a:stretch>
            <a:fillRect/>
          </a:stretch>
        </p:blipFill>
        <p:spPr bwMode="auto">
          <a:xfrm>
            <a:off x="2047875" y="1546225"/>
            <a:ext cx="7096125" cy="5311775"/>
          </a:xfrm>
          <a:prstGeom prst="rect">
            <a:avLst/>
          </a:prstGeom>
          <a:noFill/>
          <a:ln w="9525">
            <a:noFill/>
            <a:miter lim="800000"/>
            <a:headEnd/>
            <a:tailEnd/>
          </a:ln>
        </p:spPr>
      </p:pic>
      <p:sp>
        <p:nvSpPr>
          <p:cNvPr id="6" name="Rectangle 2"/>
          <p:cNvSpPr>
            <a:spLocks noGrp="1" noChangeArrowheads="1"/>
          </p:cNvSpPr>
          <p:nvPr>
            <p:ph type="title"/>
          </p:nvPr>
        </p:nvSpPr>
        <p:spPr>
          <a:xfrm>
            <a:off x="685800" y="0"/>
            <a:ext cx="7772400" cy="1143000"/>
          </a:xfrm>
        </p:spPr>
        <p:txBody>
          <a:bodyPr/>
          <a:lstStyle/>
          <a:p>
            <a:pPr eaLnBrk="1" hangingPunct="1">
              <a:defRPr/>
            </a:pPr>
            <a:r>
              <a:rPr lang="en-US" sz="3600" dirty="0">
                <a:effectLst>
                  <a:outerShdw blurRad="38100" dist="38100" dir="2700000" algn="tl">
                    <a:srgbClr val="000000">
                      <a:alpha val="43137"/>
                    </a:srgbClr>
                  </a:outerShdw>
                </a:effectLst>
                <a:latin typeface="Arial" pitchFamily="34" charset="0"/>
                <a:cs typeface="Arial" pitchFamily="34" charset="0"/>
              </a:rPr>
              <a:t>Recall Lung Cancer Curve Objects</a:t>
            </a:r>
          </a:p>
        </p:txBody>
      </p:sp>
      <p:sp>
        <p:nvSpPr>
          <p:cNvPr id="5" name="TextBox 4"/>
          <p:cNvSpPr txBox="1"/>
          <p:nvPr/>
        </p:nvSpPr>
        <p:spPr>
          <a:xfrm>
            <a:off x="-21922" y="6324600"/>
            <a:ext cx="2672526"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FF00"/>
                </a:solidFill>
                <a:effectLst/>
                <a:uLnTx/>
                <a:uFillTx/>
                <a:latin typeface="Arial" charset="0"/>
                <a:ea typeface="+mn-ea"/>
                <a:cs typeface="+mn-cs"/>
              </a:rPr>
              <a:t>I. Object Representation</a:t>
            </a:r>
          </a:p>
        </p:txBody>
      </p:sp>
    </p:spTree>
    <p:extLst>
      <p:ext uri="{BB962C8B-B14F-4D97-AF65-F5344CB8AC3E}">
        <p14:creationId xmlns:p14="http://schemas.microsoft.com/office/powerpoint/2010/main" val="730595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B0F0"/>
            </a:gs>
            <a:gs pos="50000">
              <a:schemeClr val="tx1"/>
            </a:gs>
            <a:gs pos="100000">
              <a:srgbClr val="00B0F0"/>
            </a:gs>
          </a:gsLst>
          <a:lin ang="18900000" scaled="1"/>
        </a:gra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609600" y="76200"/>
            <a:ext cx="7772400" cy="762000"/>
          </a:xfrm>
        </p:spPr>
        <p:txBody>
          <a:bodyPr/>
          <a:lstStyle/>
          <a:p>
            <a:pPr eaLnBrk="1" hangingPunct="1"/>
            <a:r>
              <a:rPr lang="en-US" dirty="0">
                <a:solidFill>
                  <a:schemeClr val="bg2"/>
                </a:solidFill>
                <a:latin typeface="Arial Unicode MS" pitchFamily="34" charset="-128"/>
                <a:ea typeface="Arial Unicode MS" pitchFamily="34" charset="-128"/>
                <a:cs typeface="Arial Unicode MS" pitchFamily="34" charset="-128"/>
              </a:rPr>
              <a:t>Limitation of PCA</a:t>
            </a:r>
          </a:p>
        </p:txBody>
      </p:sp>
      <mc:AlternateContent xmlns:mc="http://schemas.openxmlformats.org/markup-compatibility/2006" xmlns:a14="http://schemas.microsoft.com/office/drawing/2010/main">
        <mc:Choice Requires="a14">
          <p:sp>
            <p:nvSpPr>
              <p:cNvPr id="37891" name="Rectangle 3"/>
              <p:cNvSpPr>
                <a:spLocks noGrp="1" noChangeArrowheads="1"/>
              </p:cNvSpPr>
              <p:nvPr>
                <p:ph type="body" idx="1"/>
              </p:nvPr>
            </p:nvSpPr>
            <p:spPr>
              <a:xfrm>
                <a:off x="457200" y="838200"/>
                <a:ext cx="8305800" cy="5867400"/>
              </a:xfrm>
            </p:spPr>
            <p:txBody>
              <a:bodyPr/>
              <a:lstStyle/>
              <a:p>
                <a:pPr marL="711200" indent="-711200" eaLnBrk="1" hangingPunct="1">
                  <a:buFontTx/>
                  <a:buNone/>
                </a:pPr>
                <a:r>
                  <a:rPr lang="en-US" dirty="0">
                    <a:solidFill>
                      <a:schemeClr val="bg2"/>
                    </a:solidFill>
                    <a:latin typeface="Arial Unicode MS" pitchFamily="34" charset="-128"/>
                    <a:ea typeface="Arial Unicode MS" pitchFamily="34" charset="-128"/>
                    <a:cs typeface="Arial Unicode MS" pitchFamily="34" charset="-128"/>
                  </a:rPr>
                  <a:t>Strongly Feels </a:t>
                </a:r>
                <a:r>
                  <a:rPr lang="en-US" u="sng" dirty="0">
                    <a:solidFill>
                      <a:schemeClr val="bg2"/>
                    </a:solidFill>
                    <a:latin typeface="Arial Unicode MS" pitchFamily="34" charset="-128"/>
                    <a:ea typeface="Arial Unicode MS" pitchFamily="34" charset="-128"/>
                    <a:cs typeface="Arial Unicode MS" pitchFamily="34" charset="-128"/>
                  </a:rPr>
                  <a:t>Scaling</a:t>
                </a:r>
                <a:r>
                  <a:rPr lang="en-US" dirty="0">
                    <a:solidFill>
                      <a:schemeClr val="bg2"/>
                    </a:solidFill>
                    <a:latin typeface="Arial Unicode MS" pitchFamily="34" charset="-128"/>
                    <a:ea typeface="Arial Unicode MS" pitchFamily="34" charset="-128"/>
                    <a:cs typeface="Arial Unicode MS" pitchFamily="34" charset="-128"/>
                  </a:rPr>
                  <a:t> of Each Variable</a:t>
                </a:r>
              </a:p>
              <a:p>
                <a:pPr marL="711200" indent="-711200" eaLnBrk="1" hangingPunct="1">
                  <a:buFontTx/>
                  <a:buNone/>
                </a:pPr>
                <a:endParaRPr lang="en-US" dirty="0">
                  <a:solidFill>
                    <a:schemeClr val="bg2"/>
                  </a:solidFill>
                  <a:latin typeface="Arial Unicode MS" pitchFamily="34" charset="-128"/>
                  <a:ea typeface="Arial Unicode MS" pitchFamily="34" charset="-128"/>
                  <a:cs typeface="Arial Unicode MS" pitchFamily="34" charset="-128"/>
                </a:endParaRPr>
              </a:p>
              <a:p>
                <a:pPr marL="711200" indent="-711200" eaLnBrk="1" hangingPunct="1">
                  <a:buFontTx/>
                  <a:buNone/>
                </a:pPr>
                <a:r>
                  <a:rPr lang="en-US" dirty="0">
                    <a:solidFill>
                      <a:schemeClr val="bg2"/>
                    </a:solidFill>
                    <a:latin typeface="Arial Unicode MS" pitchFamily="34" charset="-128"/>
                    <a:ea typeface="Arial Unicode MS" pitchFamily="34" charset="-128"/>
                    <a:cs typeface="Arial Unicode MS" pitchFamily="34" charset="-128"/>
                  </a:rPr>
                  <a:t>Consequence:</a:t>
                </a:r>
              </a:p>
              <a:p>
                <a:pPr marL="711200" indent="-711200" eaLnBrk="1" hangingPunct="1">
                  <a:buFontTx/>
                  <a:buNone/>
                </a:pPr>
                <a:r>
                  <a:rPr lang="en-US" dirty="0">
                    <a:solidFill>
                      <a:schemeClr val="bg2"/>
                    </a:solidFill>
                    <a:latin typeface="Arial Unicode MS" pitchFamily="34" charset="-128"/>
                    <a:ea typeface="Arial Unicode MS" pitchFamily="34" charset="-128"/>
                    <a:cs typeface="Arial Unicode MS" pitchFamily="34" charset="-128"/>
                  </a:rPr>
                  <a:t>May want to </a:t>
                </a:r>
                <a:r>
                  <a:rPr lang="en-US" i="1" dirty="0">
                    <a:solidFill>
                      <a:schemeClr val="bg2"/>
                    </a:solidFill>
                    <a:latin typeface="Arial Unicode MS" pitchFamily="34" charset="-128"/>
                    <a:ea typeface="Arial Unicode MS" pitchFamily="34" charset="-128"/>
                    <a:cs typeface="Arial Unicode MS" pitchFamily="34" charset="-128"/>
                  </a:rPr>
                  <a:t>standardize</a:t>
                </a:r>
                <a:r>
                  <a:rPr lang="en-US" dirty="0">
                    <a:solidFill>
                      <a:schemeClr val="bg2"/>
                    </a:solidFill>
                    <a:latin typeface="Arial Unicode MS" pitchFamily="34" charset="-128"/>
                    <a:ea typeface="Arial Unicode MS" pitchFamily="34" charset="-128"/>
                    <a:cs typeface="Arial Unicode MS" pitchFamily="34" charset="-128"/>
                  </a:rPr>
                  <a:t> each variable</a:t>
                </a:r>
              </a:p>
              <a:p>
                <a:pPr marL="711200" indent="-711200" algn="ctr" eaLnBrk="1" hangingPunct="1">
                  <a:buFontTx/>
                  <a:buNone/>
                </a:pPr>
                <a:r>
                  <a:rPr lang="en-US" dirty="0">
                    <a:solidFill>
                      <a:schemeClr val="bg2"/>
                    </a:solidFill>
                    <a:latin typeface="Arial Unicode MS" pitchFamily="34" charset="-128"/>
                    <a:ea typeface="Arial Unicode MS" pitchFamily="34" charset="-128"/>
                    <a:cs typeface="Arial Unicode MS" pitchFamily="34" charset="-128"/>
                  </a:rPr>
                  <a:t>(i.e. subtract  </a:t>
                </a:r>
                <a14:m>
                  <m:oMath xmlns:m="http://schemas.openxmlformats.org/officeDocument/2006/math">
                    <m:acc>
                      <m:accPr>
                        <m:chr m:val="̅"/>
                        <m:ctrlPr>
                          <a:rPr lang="en-US" i="1" smtClean="0">
                            <a:solidFill>
                              <a:schemeClr val="bg2"/>
                            </a:solidFill>
                            <a:latin typeface="Cambria Math" panose="02040503050406030204" pitchFamily="18" charset="0"/>
                            <a:ea typeface="Arial Unicode MS" pitchFamily="34" charset="-128"/>
                            <a:cs typeface="Arial Unicode MS" pitchFamily="34" charset="-128"/>
                          </a:rPr>
                        </m:ctrlPr>
                      </m:accPr>
                      <m:e>
                        <m:r>
                          <a:rPr lang="en-US" b="0" i="1" smtClean="0">
                            <a:solidFill>
                              <a:schemeClr val="bg2"/>
                            </a:solidFill>
                            <a:latin typeface="Cambria Math" panose="02040503050406030204" pitchFamily="18" charset="0"/>
                            <a:ea typeface="Arial Unicode MS" pitchFamily="34" charset="-128"/>
                            <a:cs typeface="Arial Unicode MS" pitchFamily="34" charset="-128"/>
                          </a:rPr>
                          <m:t>𝑋</m:t>
                        </m:r>
                      </m:e>
                    </m:acc>
                  </m:oMath>
                </a14:m>
                <a:r>
                  <a:rPr lang="en-US" dirty="0">
                    <a:solidFill>
                      <a:schemeClr val="bg2"/>
                    </a:solidFill>
                    <a:latin typeface="Arial Unicode MS" pitchFamily="34" charset="-128"/>
                    <a:ea typeface="Arial Unicode MS" pitchFamily="34" charset="-128"/>
                    <a:cs typeface="Arial Unicode MS" pitchFamily="34" charset="-128"/>
                  </a:rPr>
                  <a:t>,  divide by  </a:t>
                </a:r>
                <a14:m>
                  <m:oMath xmlns:m="http://schemas.openxmlformats.org/officeDocument/2006/math">
                    <m:r>
                      <a:rPr lang="en-US" b="0" i="1" smtClean="0">
                        <a:solidFill>
                          <a:schemeClr val="bg2"/>
                        </a:solidFill>
                        <a:latin typeface="Cambria Math" panose="02040503050406030204" pitchFamily="18" charset="0"/>
                        <a:ea typeface="Arial Unicode MS" pitchFamily="34" charset="-128"/>
                        <a:cs typeface="Arial Unicode MS" pitchFamily="34" charset="-128"/>
                      </a:rPr>
                      <m:t>𝑠</m:t>
                    </m:r>
                  </m:oMath>
                </a14:m>
                <a:r>
                  <a:rPr lang="en-US" dirty="0">
                    <a:solidFill>
                      <a:schemeClr val="bg2"/>
                    </a:solidFill>
                    <a:latin typeface="Arial Unicode MS" pitchFamily="34" charset="-128"/>
                    <a:ea typeface="Arial Unicode MS" pitchFamily="34" charset="-128"/>
                    <a:cs typeface="Arial Unicode MS" pitchFamily="34" charset="-128"/>
                  </a:rPr>
                  <a:t>)</a:t>
                </a:r>
              </a:p>
              <a:p>
                <a:pPr marL="711200" indent="-711200" algn="ctr" eaLnBrk="1" hangingPunct="1">
                  <a:buFontTx/>
                  <a:buNone/>
                </a:pPr>
                <a:r>
                  <a:rPr lang="en-US" dirty="0">
                    <a:solidFill>
                      <a:schemeClr val="bg2"/>
                    </a:solidFill>
                    <a:latin typeface="Arial Unicode MS" pitchFamily="34" charset="-128"/>
                    <a:ea typeface="Arial Unicode MS" pitchFamily="34" charset="-128"/>
                    <a:cs typeface="Arial Unicode MS" pitchFamily="34" charset="-128"/>
                  </a:rPr>
                  <a:t>Also called </a:t>
                </a:r>
                <a:r>
                  <a:rPr lang="en-US" i="1" dirty="0">
                    <a:solidFill>
                      <a:schemeClr val="bg2"/>
                    </a:solidFill>
                    <a:latin typeface="Arial Unicode MS" pitchFamily="34" charset="-128"/>
                    <a:ea typeface="Arial Unicode MS" pitchFamily="34" charset="-128"/>
                    <a:cs typeface="Arial Unicode MS" pitchFamily="34" charset="-128"/>
                  </a:rPr>
                  <a:t>Whitening</a:t>
                </a:r>
              </a:p>
              <a:p>
                <a:pPr marL="711200" indent="-711200" eaLnBrk="1" hangingPunct="1">
                  <a:buFontTx/>
                  <a:buNone/>
                </a:pPr>
                <a:endParaRPr lang="en-US" dirty="0">
                  <a:solidFill>
                    <a:schemeClr val="bg2"/>
                  </a:solidFill>
                  <a:latin typeface="Arial Unicode MS" pitchFamily="34" charset="-128"/>
                  <a:ea typeface="Arial Unicode MS" pitchFamily="34" charset="-128"/>
                  <a:cs typeface="Arial Unicode MS" pitchFamily="34" charset="-128"/>
                </a:endParaRPr>
              </a:p>
              <a:p>
                <a:pPr marL="711200" indent="-711200" eaLnBrk="1" hangingPunct="1">
                  <a:buFontTx/>
                  <a:buNone/>
                </a:pPr>
                <a:r>
                  <a:rPr lang="en-US" dirty="0">
                    <a:solidFill>
                      <a:schemeClr val="bg2"/>
                    </a:solidFill>
                    <a:latin typeface="Arial Unicode MS" pitchFamily="34" charset="-128"/>
                    <a:ea typeface="Arial Unicode MS" pitchFamily="34" charset="-128"/>
                    <a:cs typeface="Arial Unicode MS" pitchFamily="34" charset="-128"/>
                  </a:rPr>
                  <a:t>Equivalent Approach:</a:t>
                </a:r>
              </a:p>
              <a:p>
                <a:pPr marL="711200" indent="-711200" algn="ctr" eaLnBrk="1" hangingPunct="1">
                  <a:buFontTx/>
                  <a:buNone/>
                </a:pPr>
                <a:r>
                  <a:rPr lang="en-US" dirty="0">
                    <a:solidFill>
                      <a:schemeClr val="bg2"/>
                    </a:solidFill>
                    <a:latin typeface="Arial Unicode MS" pitchFamily="34" charset="-128"/>
                    <a:ea typeface="Arial Unicode MS" pitchFamily="34" charset="-128"/>
                    <a:cs typeface="Arial Unicode MS" pitchFamily="34" charset="-128"/>
                  </a:rPr>
                  <a:t>Base PCA on Correlation Matrix</a:t>
                </a:r>
              </a:p>
              <a:p>
                <a:pPr marL="711200" indent="-711200" algn="ctr" eaLnBrk="1" hangingPunct="1">
                  <a:buFontTx/>
                  <a:buNone/>
                </a:pPr>
                <a:r>
                  <a:rPr lang="en-US" dirty="0">
                    <a:solidFill>
                      <a:schemeClr val="bg2"/>
                    </a:solidFill>
                    <a:latin typeface="Arial Unicode MS" pitchFamily="34" charset="-128"/>
                    <a:ea typeface="Arial Unicode MS" pitchFamily="34" charset="-128"/>
                    <a:cs typeface="Arial Unicode MS" pitchFamily="34" charset="-128"/>
                  </a:rPr>
                  <a:t>Called </a:t>
                </a:r>
                <a:r>
                  <a:rPr lang="en-US" i="1" dirty="0">
                    <a:solidFill>
                      <a:schemeClr val="bg2"/>
                    </a:solidFill>
                    <a:latin typeface="Arial Unicode MS" pitchFamily="34" charset="-128"/>
                    <a:ea typeface="Arial Unicode MS" pitchFamily="34" charset="-128"/>
                    <a:cs typeface="Arial Unicode MS" pitchFamily="34" charset="-128"/>
                  </a:rPr>
                  <a:t>Correlation PCA</a:t>
                </a:r>
              </a:p>
            </p:txBody>
          </p:sp>
        </mc:Choice>
        <mc:Fallback xmlns="">
          <p:sp>
            <p:nvSpPr>
              <p:cNvPr id="37891" name="Rectangle 3"/>
              <p:cNvSpPr>
                <a:spLocks noGrp="1" noRot="1" noChangeAspect="1" noMove="1" noResize="1" noEditPoints="1" noAdjustHandles="1" noChangeArrowheads="1" noChangeShapeType="1" noTextEdit="1"/>
              </p:cNvSpPr>
              <p:nvPr>
                <p:ph type="body" idx="1"/>
              </p:nvPr>
            </p:nvSpPr>
            <p:spPr>
              <a:xfrm>
                <a:off x="457200" y="838200"/>
                <a:ext cx="8305800" cy="5867400"/>
              </a:xfrm>
              <a:blipFill>
                <a:blip r:embed="rId3"/>
                <a:stretch>
                  <a:fillRect l="-1834" t="-1351" b="-3015"/>
                </a:stretch>
              </a:blipFill>
            </p:spPr>
            <p:txBody>
              <a:bodyPr/>
              <a:lstStyle/>
              <a:p>
                <a:r>
                  <a:rPr lang="en-US">
                    <a:noFill/>
                  </a:rPr>
                  <a:t> </a:t>
                </a:r>
              </a:p>
            </p:txBody>
          </p:sp>
        </mc:Fallback>
      </mc:AlternateContent>
      <p:sp>
        <p:nvSpPr>
          <p:cNvPr id="37892" name="Rectangle 4"/>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37893" name="Rectangle 5"/>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37894" name="Rectangle 6"/>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37895" name="Rectangle 7"/>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37896" name="Rectangle 8"/>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37897" name="Rectangle 9"/>
          <p:cNvSpPr>
            <a:spLocks noChangeArrowheads="1"/>
          </p:cNvSpPr>
          <p:nvPr/>
        </p:nvSpPr>
        <p:spPr bwMode="auto">
          <a:xfrm>
            <a:off x="0" y="33035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37898" name="Rectangle 10"/>
          <p:cNvSpPr>
            <a:spLocks noChangeArrowheads="1"/>
          </p:cNvSpPr>
          <p:nvPr/>
        </p:nvSpPr>
        <p:spPr bwMode="auto">
          <a:xfrm>
            <a:off x="0" y="33035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37899" name="Rectangle 11"/>
          <p:cNvSpPr>
            <a:spLocks noChangeArrowheads="1"/>
          </p:cNvSpPr>
          <p:nvPr/>
        </p:nvSpPr>
        <p:spPr bwMode="auto">
          <a:xfrm>
            <a:off x="0" y="2743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37900" name="Rectangle 12"/>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37901" name="Rectangle 13"/>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37902" name="Rectangle 14"/>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37903" name="Rectangle 15"/>
          <p:cNvSpPr>
            <a:spLocks noChangeArrowheads="1"/>
          </p:cNvSpPr>
          <p:nvPr/>
        </p:nvSpPr>
        <p:spPr bwMode="auto">
          <a:xfrm>
            <a:off x="0" y="30210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37904" name="Rectangle 16"/>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37905" name="Rectangle 17"/>
          <p:cNvSpPr>
            <a:spLocks noChangeArrowheads="1"/>
          </p:cNvSpPr>
          <p:nvPr/>
        </p:nvSpPr>
        <p:spPr bwMode="auto">
          <a:xfrm>
            <a:off x="0" y="3257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37906" name="Rectangle 18"/>
          <p:cNvSpPr>
            <a:spLocks noChangeArrowheads="1"/>
          </p:cNvSpPr>
          <p:nvPr/>
        </p:nvSpPr>
        <p:spPr bwMode="auto">
          <a:xfrm>
            <a:off x="0" y="3001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37907" name="Rectangle 19"/>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37908" name="Rectangle 20"/>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37909" name="Rectangle 21"/>
          <p:cNvSpPr>
            <a:spLocks noChangeArrowheads="1"/>
          </p:cNvSpPr>
          <p:nvPr/>
        </p:nvSpPr>
        <p:spPr bwMode="auto">
          <a:xfrm>
            <a:off x="0" y="32956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37910" name="Rectangle 22"/>
          <p:cNvSpPr>
            <a:spLocks noChangeArrowheads="1"/>
          </p:cNvSpPr>
          <p:nvPr/>
        </p:nvSpPr>
        <p:spPr bwMode="auto">
          <a:xfrm>
            <a:off x="0" y="30178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37911" name="Rectangle 23"/>
          <p:cNvSpPr>
            <a:spLocks noChangeArrowheads="1"/>
          </p:cNvSpPr>
          <p:nvPr/>
        </p:nvSpPr>
        <p:spPr bwMode="auto">
          <a:xfrm>
            <a:off x="0" y="3001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37912" name="Rectangle 24"/>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37913" name="Rectangle 25"/>
          <p:cNvSpPr>
            <a:spLocks noChangeArrowheads="1"/>
          </p:cNvSpPr>
          <p:nvPr/>
        </p:nvSpPr>
        <p:spPr bwMode="auto">
          <a:xfrm>
            <a:off x="0" y="32496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37914" name="Rectangle 26"/>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37915" name="Rectangle 27"/>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37916" name="Rectangle 28"/>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37917" name="Rectangle 29"/>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37918" name="Rectangle 30"/>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37919" name="Rectangle 31"/>
          <p:cNvSpPr>
            <a:spLocks noChangeArrowheads="1"/>
          </p:cNvSpPr>
          <p:nvPr/>
        </p:nvSpPr>
        <p:spPr bwMode="auto">
          <a:xfrm>
            <a:off x="0" y="2525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37920" name="Rectangle 33"/>
          <p:cNvSpPr>
            <a:spLocks noChangeArrowheads="1"/>
          </p:cNvSpPr>
          <p:nvPr/>
        </p:nvSpPr>
        <p:spPr bwMode="auto">
          <a:xfrm>
            <a:off x="0" y="29829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grpSp>
        <p:nvGrpSpPr>
          <p:cNvPr id="5" name="Group 4">
            <a:extLst>
              <a:ext uri="{FF2B5EF4-FFF2-40B4-BE49-F238E27FC236}">
                <a16:creationId xmlns:a16="http://schemas.microsoft.com/office/drawing/2014/main" id="{D3535E23-9257-40A4-864D-5A41132C8ED4}"/>
              </a:ext>
            </a:extLst>
          </p:cNvPr>
          <p:cNvGrpSpPr/>
          <p:nvPr/>
        </p:nvGrpSpPr>
        <p:grpSpPr>
          <a:xfrm>
            <a:off x="4723682" y="4350603"/>
            <a:ext cx="2667718" cy="1288197"/>
            <a:chOff x="4723682" y="4350603"/>
            <a:chExt cx="2667718" cy="1288197"/>
          </a:xfrm>
        </p:grpSpPr>
        <p:sp>
          <p:nvSpPr>
            <p:cNvPr id="2" name="TextBox 1">
              <a:extLst>
                <a:ext uri="{FF2B5EF4-FFF2-40B4-BE49-F238E27FC236}">
                  <a16:creationId xmlns:a16="http://schemas.microsoft.com/office/drawing/2014/main" id="{A7B319B7-E0F0-48C9-A7CD-C0DA49941CEC}"/>
                </a:ext>
              </a:extLst>
            </p:cNvPr>
            <p:cNvSpPr txBox="1"/>
            <p:nvPr/>
          </p:nvSpPr>
          <p:spPr>
            <a:xfrm>
              <a:off x="4723682" y="4350603"/>
              <a:ext cx="2667718" cy="830997"/>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charset="0"/>
                  <a:ea typeface="+mn-ea"/>
                  <a:cs typeface="+mn-cs"/>
                </a:rPr>
                <a:t>Instead of Usual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charset="0"/>
                  <a:ea typeface="+mn-ea"/>
                  <a:cs typeface="+mn-cs"/>
                </a:rPr>
                <a:t>Covariance Matrix</a:t>
              </a:r>
            </a:p>
          </p:txBody>
        </p:sp>
        <p:cxnSp>
          <p:nvCxnSpPr>
            <p:cNvPr id="4" name="Straight Arrow Connector 3">
              <a:extLst>
                <a:ext uri="{FF2B5EF4-FFF2-40B4-BE49-F238E27FC236}">
                  <a16:creationId xmlns:a16="http://schemas.microsoft.com/office/drawing/2014/main" id="{7A2C0A77-BCDA-4648-9750-31149A7C93A2}"/>
                </a:ext>
              </a:extLst>
            </p:cNvPr>
            <p:cNvCxnSpPr>
              <a:stCxn id="2" idx="2"/>
            </p:cNvCxnSpPr>
            <p:nvPr/>
          </p:nvCxnSpPr>
          <p:spPr>
            <a:xfrm flipH="1">
              <a:off x="5486400" y="5181600"/>
              <a:ext cx="571141" cy="457200"/>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94828155"/>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8195" name="Rectangle 3"/>
              <p:cNvSpPr>
                <a:spLocks noGrp="1" noChangeArrowheads="1"/>
              </p:cNvSpPr>
              <p:nvPr>
                <p:ph type="body" idx="1"/>
              </p:nvPr>
            </p:nvSpPr>
            <p:spPr>
              <a:xfrm>
                <a:off x="152400" y="1219200"/>
                <a:ext cx="8269288" cy="5226050"/>
              </a:xfrm>
            </p:spPr>
            <p:txBody>
              <a:bodyPr/>
              <a:lstStyle/>
              <a:p>
                <a:pPr algn="l" eaLnBrk="1" hangingPunct="1">
                  <a:buFont typeface="Wingdings" pitchFamily="2" charset="2"/>
                  <a:buNone/>
                </a:pPr>
                <a:r>
                  <a:rPr lang="en-US" dirty="0">
                    <a:latin typeface="Arial" pitchFamily="34" charset="0"/>
                    <a:cs typeface="Arial" pitchFamily="34" charset="0"/>
                  </a:rPr>
                  <a:t>Heatmap View of  </a:t>
                </a:r>
                <a14:m>
                  <m:oMath xmlns:m="http://schemas.openxmlformats.org/officeDocument/2006/math">
                    <m:sSub>
                      <m:sSubPr>
                        <m:ctrlPr>
                          <a:rPr lang="en-US" i="1" smtClean="0">
                            <a:latin typeface="Cambria Math" panose="02040503050406030204" pitchFamily="18" charset="0"/>
                            <a:cs typeface="Arial" pitchFamily="34" charset="0"/>
                          </a:rPr>
                        </m:ctrlPr>
                      </m:sSubPr>
                      <m:e>
                        <m:r>
                          <a:rPr lang="en-US" b="0" i="1" smtClean="0">
                            <a:latin typeface="Cambria Math" panose="02040503050406030204" pitchFamily="18" charset="0"/>
                            <a:cs typeface="Arial" pitchFamily="34" charset="0"/>
                          </a:rPr>
                          <m:t>𝑙𝑜𝑔</m:t>
                        </m:r>
                      </m:e>
                      <m:sub>
                        <m:r>
                          <a:rPr lang="en-US" b="0" i="1" smtClean="0">
                            <a:latin typeface="Cambria Math" panose="02040503050406030204" pitchFamily="18" charset="0"/>
                            <a:cs typeface="Arial" pitchFamily="34" charset="0"/>
                          </a:rPr>
                          <m:t>10</m:t>
                        </m:r>
                      </m:sub>
                    </m:sSub>
                    <m:r>
                      <a:rPr lang="en-US" b="0" i="1" smtClean="0">
                        <a:latin typeface="Cambria Math" panose="02040503050406030204" pitchFamily="18" charset="0"/>
                        <a:cs typeface="Arial" pitchFamily="34" charset="0"/>
                      </a:rPr>
                      <m:t>(</m:t>
                    </m:r>
                    <m:r>
                      <a:rPr lang="en-US" b="0" i="1" smtClean="0">
                        <a:latin typeface="Cambria Math" panose="02040503050406030204" pitchFamily="18" charset="0"/>
                        <a:ea typeface="Cambria Math" panose="02040503050406030204" pitchFamily="18" charset="0"/>
                        <a:cs typeface="Arial" pitchFamily="34" charset="0"/>
                      </a:rPr>
                      <m:t>∙+1)</m:t>
                    </m:r>
                  </m:oMath>
                </a14:m>
                <a:r>
                  <a:rPr lang="en-US" dirty="0">
                    <a:latin typeface="Arial" pitchFamily="34" charset="0"/>
                    <a:cs typeface="Arial" pitchFamily="34" charset="0"/>
                  </a:rPr>
                  <a:t>  Counts</a:t>
                </a:r>
              </a:p>
              <a:p>
                <a:pPr algn="l" eaLnBrk="1" hangingPunct="1">
                  <a:buFont typeface="Wingdings" pitchFamily="2" charset="2"/>
                  <a:buNone/>
                </a:pPr>
                <a:endParaRPr lang="en-US" dirty="0">
                  <a:latin typeface="Arial" pitchFamily="34" charset="0"/>
                  <a:cs typeface="Arial" pitchFamily="34" charset="0"/>
                </a:endParaRPr>
              </a:p>
              <a:p>
                <a:pPr algn="l" eaLnBrk="1" hangingPunct="1">
                  <a:buFont typeface="Wingdings" pitchFamily="2" charset="2"/>
                  <a:buNone/>
                </a:pPr>
                <a:endParaRPr lang="en-US" dirty="0">
                  <a:latin typeface="Arial" pitchFamily="34" charset="0"/>
                  <a:cs typeface="Arial" pitchFamily="34" charset="0"/>
                </a:endParaRPr>
              </a:p>
              <a:p>
                <a:pPr algn="l" eaLnBrk="1" hangingPunct="1">
                  <a:buFont typeface="Wingdings" pitchFamily="2" charset="2"/>
                  <a:buNone/>
                </a:pPr>
                <a:endParaRPr lang="en-US" dirty="0">
                  <a:latin typeface="Arial" pitchFamily="34" charset="0"/>
                  <a:cs typeface="Arial" pitchFamily="34" charset="0"/>
                </a:endParaRPr>
              </a:p>
              <a:p>
                <a:pPr algn="l" eaLnBrk="1" hangingPunct="1">
                  <a:buFont typeface="Wingdings" pitchFamily="2" charset="2"/>
                  <a:buNone/>
                </a:pPr>
                <a:endParaRPr lang="en-US" dirty="0">
                  <a:latin typeface="Arial" pitchFamily="34" charset="0"/>
                  <a:cs typeface="Arial" pitchFamily="34" charset="0"/>
                </a:endParaRPr>
              </a:p>
              <a:p>
                <a:pPr algn="l" eaLnBrk="1" hangingPunct="1">
                  <a:buFont typeface="Wingdings" pitchFamily="2" charset="2"/>
                  <a:buNone/>
                </a:pPr>
                <a:endParaRPr lang="en-US" dirty="0">
                  <a:latin typeface="Arial" pitchFamily="34" charset="0"/>
                  <a:cs typeface="Arial" pitchFamily="34" charset="0"/>
                </a:endParaRPr>
              </a:p>
              <a:p>
                <a:pPr algn="l" eaLnBrk="1" hangingPunct="1">
                  <a:buFont typeface="Wingdings" pitchFamily="2" charset="2"/>
                  <a:buNone/>
                </a:pPr>
                <a:endParaRPr lang="en-US" dirty="0">
                  <a:latin typeface="Arial" pitchFamily="34" charset="0"/>
                  <a:cs typeface="Arial" pitchFamily="34" charset="0"/>
                </a:endParaRPr>
              </a:p>
              <a:p>
                <a:pPr algn="l" eaLnBrk="1" hangingPunct="1">
                  <a:buFont typeface="Wingdings" pitchFamily="2" charset="2"/>
                  <a:buNone/>
                </a:pPr>
                <a:r>
                  <a:rPr lang="en-US" dirty="0">
                    <a:latin typeface="Arial" pitchFamily="34" charset="0"/>
                    <a:cs typeface="Arial" pitchFamily="34" charset="0"/>
                  </a:rPr>
                  <a:t>                                                     Interesting</a:t>
                </a:r>
              </a:p>
              <a:p>
                <a:pPr algn="l" eaLnBrk="1" hangingPunct="1">
                  <a:buFont typeface="Wingdings" pitchFamily="2" charset="2"/>
                  <a:buNone/>
                </a:pPr>
                <a:r>
                  <a:rPr lang="en-US" dirty="0">
                    <a:latin typeface="Arial" pitchFamily="34" charset="0"/>
                    <a:cs typeface="Arial" pitchFamily="34" charset="0"/>
                  </a:rPr>
                  <a:t>                                                     Structure?</a:t>
                </a:r>
              </a:p>
            </p:txBody>
          </p:sp>
        </mc:Choice>
        <mc:Fallback xmlns="">
          <p:sp>
            <p:nvSpPr>
              <p:cNvPr id="8195" name="Rectangle 3"/>
              <p:cNvSpPr>
                <a:spLocks noGrp="1" noRot="1" noChangeAspect="1" noMove="1" noResize="1" noEditPoints="1" noAdjustHandles="1" noChangeArrowheads="1" noChangeShapeType="1" noTextEdit="1"/>
              </p:cNvSpPr>
              <p:nvPr>
                <p:ph type="body" idx="1"/>
              </p:nvPr>
            </p:nvSpPr>
            <p:spPr>
              <a:xfrm>
                <a:off x="152400" y="1219200"/>
                <a:ext cx="8269288" cy="5226050"/>
              </a:xfrm>
              <a:blipFill>
                <a:blip r:embed="rId3"/>
                <a:stretch>
                  <a:fillRect l="-1842" t="-1517" b="-4551"/>
                </a:stretch>
              </a:blipFill>
            </p:spPr>
            <p:txBody>
              <a:bodyPr/>
              <a:lstStyle/>
              <a:p>
                <a:r>
                  <a:rPr lang="en-US">
                    <a:noFill/>
                  </a:rPr>
                  <a:t> </a:t>
                </a:r>
              </a:p>
            </p:txBody>
          </p:sp>
        </mc:Fallback>
      </mc:AlternateContent>
      <p:sp>
        <p:nvSpPr>
          <p:cNvPr id="5" name="Rectangle 2"/>
          <p:cNvSpPr>
            <a:spLocks noGrp="1" noChangeArrowheads="1"/>
          </p:cNvSpPr>
          <p:nvPr>
            <p:ph type="title"/>
          </p:nvPr>
        </p:nvSpPr>
        <p:spPr>
          <a:xfrm>
            <a:off x="685800" y="0"/>
            <a:ext cx="7772400" cy="1143000"/>
          </a:xfrm>
        </p:spPr>
        <p:txBody>
          <a:bodyPr/>
          <a:lstStyle/>
          <a:p>
            <a:pPr eaLnBrk="1" hangingPunct="1">
              <a:defRPr/>
            </a:pPr>
            <a:r>
              <a:rPr lang="en-US" sz="3600" dirty="0">
                <a:effectLst>
                  <a:outerShdw blurRad="38100" dist="38100" dir="2700000" algn="tl">
                    <a:srgbClr val="000000">
                      <a:alpha val="43137"/>
                    </a:srgbClr>
                  </a:outerShdw>
                </a:effectLst>
                <a:latin typeface="Arial" pitchFamily="34" charset="0"/>
                <a:cs typeface="Arial" pitchFamily="34" charset="0"/>
              </a:rPr>
              <a:t>Recall Lung Cancer Curve Objects</a:t>
            </a:r>
          </a:p>
        </p:txBody>
      </p:sp>
      <p:pic>
        <p:nvPicPr>
          <p:cNvPr id="2" name="Picture 1"/>
          <p:cNvPicPr>
            <a:picLocks noChangeAspect="1"/>
          </p:cNvPicPr>
          <p:nvPr/>
        </p:nvPicPr>
        <p:blipFill rotWithShape="1">
          <a:blip r:embed="rId4"/>
          <a:srcRect l="9091" t="6864" r="52273" b="52941"/>
          <a:stretch/>
        </p:blipFill>
        <p:spPr>
          <a:xfrm>
            <a:off x="152399" y="1905000"/>
            <a:ext cx="5592337" cy="4495800"/>
          </a:xfrm>
          <a:prstGeom prst="rect">
            <a:avLst/>
          </a:prstGeom>
        </p:spPr>
      </p:pic>
      <p:grpSp>
        <p:nvGrpSpPr>
          <p:cNvPr id="6" name="Group 5"/>
          <p:cNvGrpSpPr/>
          <p:nvPr/>
        </p:nvGrpSpPr>
        <p:grpSpPr>
          <a:xfrm>
            <a:off x="5943599" y="1905000"/>
            <a:ext cx="3048001" cy="3058104"/>
            <a:chOff x="5943599" y="2569028"/>
            <a:chExt cx="3048001" cy="3058104"/>
          </a:xfrm>
        </p:grpSpPr>
        <p:pic>
          <p:nvPicPr>
            <p:cNvPr id="3" name="Picture 2"/>
            <p:cNvPicPr>
              <a:picLocks noChangeAspect="1"/>
            </p:cNvPicPr>
            <p:nvPr/>
          </p:nvPicPr>
          <p:blipFill rotWithShape="1">
            <a:blip r:embed="rId4"/>
            <a:srcRect l="53031" t="50980" r="9849" b="7844"/>
            <a:stretch/>
          </p:blipFill>
          <p:spPr>
            <a:xfrm>
              <a:off x="5943599" y="2569028"/>
              <a:ext cx="3048001" cy="2612572"/>
            </a:xfrm>
            <a:prstGeom prst="rect">
              <a:avLst/>
            </a:prstGeom>
          </p:spPr>
        </p:pic>
        <p:sp>
          <p:nvSpPr>
            <p:cNvPr id="4" name="TextBox 3"/>
            <p:cNvSpPr txBox="1"/>
            <p:nvPr/>
          </p:nvSpPr>
          <p:spPr>
            <a:xfrm>
              <a:off x="6324600" y="5257800"/>
              <a:ext cx="2326278"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charset="0"/>
                  <a:ea typeface="+mn-ea"/>
                  <a:cs typeface="+mn-cs"/>
                </a:rPr>
                <a:t>Distribution of Colors</a:t>
              </a:r>
            </a:p>
          </p:txBody>
        </p:sp>
      </p:grpSp>
    </p:spTree>
    <p:extLst>
      <p:ext uri="{BB962C8B-B14F-4D97-AF65-F5344CB8AC3E}">
        <p14:creationId xmlns:p14="http://schemas.microsoft.com/office/powerpoint/2010/main" val="3148925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1.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453634" name="Rectangle 2"/>
          <p:cNvSpPr>
            <a:spLocks noGrp="1" noChangeArrowheads="1"/>
          </p:cNvSpPr>
          <p:nvPr>
            <p:ph type="title"/>
          </p:nvPr>
        </p:nvSpPr>
        <p:spPr>
          <a:xfrm>
            <a:off x="685800" y="0"/>
            <a:ext cx="7772400" cy="1143000"/>
          </a:xfrm>
        </p:spPr>
        <p:txBody>
          <a:bodyPr/>
          <a:lstStyle/>
          <a:p>
            <a:pPr eaLnBrk="1" hangingPunct="1">
              <a:defRPr/>
            </a:pPr>
            <a:r>
              <a:rPr lang="en-US" sz="3600" dirty="0">
                <a:effectLst>
                  <a:outerShdw blurRad="38100" dist="38100" dir="2700000" algn="tl">
                    <a:srgbClr val="000000">
                      <a:alpha val="43137"/>
                    </a:srgbClr>
                  </a:outerShdw>
                </a:effectLst>
                <a:latin typeface="Arial" pitchFamily="34" charset="0"/>
                <a:cs typeface="Arial" pitchFamily="34" charset="0"/>
              </a:rPr>
              <a:t>Recall Lung Cancer Curve Objects</a:t>
            </a:r>
          </a:p>
        </p:txBody>
      </p:sp>
      <p:sp>
        <p:nvSpPr>
          <p:cNvPr id="8195" name="Rectangle 3"/>
          <p:cNvSpPr>
            <a:spLocks noGrp="1" noChangeArrowheads="1"/>
          </p:cNvSpPr>
          <p:nvPr>
            <p:ph type="body" idx="1"/>
          </p:nvPr>
        </p:nvSpPr>
        <p:spPr>
          <a:xfrm>
            <a:off x="457201" y="1219200"/>
            <a:ext cx="8269288" cy="5226050"/>
          </a:xfrm>
        </p:spPr>
        <p:txBody>
          <a:bodyPr/>
          <a:lstStyle/>
          <a:p>
            <a:pPr algn="l" eaLnBrk="1" hangingPunct="1">
              <a:buFont typeface="Wingdings" pitchFamily="2" charset="2"/>
              <a:buNone/>
            </a:pPr>
            <a:r>
              <a:rPr lang="en-US" dirty="0">
                <a:latin typeface="Arial" pitchFamily="34" charset="0"/>
                <a:cs typeface="Arial" pitchFamily="34" charset="0"/>
              </a:rPr>
              <a:t>Centered (Rows &amp; Columns) Version</a:t>
            </a:r>
          </a:p>
          <a:p>
            <a:pPr algn="l" eaLnBrk="1" hangingPunct="1">
              <a:buFont typeface="Wingdings" pitchFamily="2" charset="2"/>
              <a:buNone/>
            </a:pPr>
            <a:endParaRPr lang="en-US" dirty="0">
              <a:latin typeface="Arial" pitchFamily="34" charset="0"/>
              <a:cs typeface="Arial" pitchFamily="34" charset="0"/>
            </a:endParaRPr>
          </a:p>
          <a:p>
            <a:pPr algn="l" eaLnBrk="1" hangingPunct="1">
              <a:buFont typeface="Wingdings" pitchFamily="2" charset="2"/>
              <a:buNone/>
            </a:pPr>
            <a:endParaRPr lang="en-US" dirty="0">
              <a:latin typeface="Arial" pitchFamily="34" charset="0"/>
              <a:cs typeface="Arial" pitchFamily="34" charset="0"/>
            </a:endParaRPr>
          </a:p>
          <a:p>
            <a:pPr algn="l" eaLnBrk="1" hangingPunct="1">
              <a:buFont typeface="Wingdings" pitchFamily="2" charset="2"/>
              <a:buNone/>
            </a:pPr>
            <a:endParaRPr lang="en-US" dirty="0">
              <a:latin typeface="Arial" pitchFamily="34" charset="0"/>
              <a:cs typeface="Arial" pitchFamily="34" charset="0"/>
            </a:endParaRPr>
          </a:p>
          <a:p>
            <a:pPr algn="l" eaLnBrk="1" hangingPunct="1">
              <a:buFont typeface="Wingdings" pitchFamily="2" charset="2"/>
              <a:buNone/>
            </a:pPr>
            <a:endParaRPr lang="en-US" dirty="0">
              <a:latin typeface="Arial" pitchFamily="34" charset="0"/>
              <a:cs typeface="Arial" pitchFamily="34" charset="0"/>
            </a:endParaRPr>
          </a:p>
          <a:p>
            <a:pPr algn="l" eaLnBrk="1" hangingPunct="1">
              <a:buFont typeface="Wingdings" pitchFamily="2" charset="2"/>
              <a:buNone/>
            </a:pPr>
            <a:endParaRPr lang="en-US" dirty="0">
              <a:latin typeface="Arial" pitchFamily="34" charset="0"/>
              <a:cs typeface="Arial" pitchFamily="34" charset="0"/>
            </a:endParaRPr>
          </a:p>
          <a:p>
            <a:pPr algn="l" eaLnBrk="1" hangingPunct="1">
              <a:buFont typeface="Wingdings" pitchFamily="2" charset="2"/>
              <a:buNone/>
            </a:pPr>
            <a:endParaRPr lang="en-US" dirty="0">
              <a:latin typeface="Arial" pitchFamily="34" charset="0"/>
              <a:cs typeface="Arial" pitchFamily="34" charset="0"/>
            </a:endParaRPr>
          </a:p>
          <a:p>
            <a:pPr algn="l" eaLnBrk="1" hangingPunct="1">
              <a:buFont typeface="Wingdings" pitchFamily="2" charset="2"/>
              <a:buNone/>
            </a:pPr>
            <a:r>
              <a:rPr lang="en-US" dirty="0">
                <a:latin typeface="Arial" pitchFamily="34" charset="0"/>
                <a:cs typeface="Arial" pitchFamily="34" charset="0"/>
              </a:rPr>
              <a:t>                                                    Harder to</a:t>
            </a:r>
          </a:p>
          <a:p>
            <a:pPr algn="l" eaLnBrk="1" hangingPunct="1">
              <a:buFont typeface="Wingdings" pitchFamily="2" charset="2"/>
              <a:buNone/>
            </a:pPr>
            <a:r>
              <a:rPr lang="en-US" dirty="0">
                <a:latin typeface="Arial" pitchFamily="34" charset="0"/>
                <a:cs typeface="Arial" pitchFamily="34" charset="0"/>
              </a:rPr>
              <a:t>                                                    </a:t>
            </a:r>
            <a:r>
              <a:rPr lang="en-US" dirty="0" err="1">
                <a:latin typeface="Arial" pitchFamily="34" charset="0"/>
                <a:cs typeface="Arial" pitchFamily="34" charset="0"/>
              </a:rPr>
              <a:t>Intrepret</a:t>
            </a:r>
            <a:r>
              <a:rPr lang="en-US" dirty="0">
                <a:latin typeface="Arial" pitchFamily="34" charset="0"/>
                <a:cs typeface="Arial" pitchFamily="34" charset="0"/>
              </a:rPr>
              <a:t>?</a:t>
            </a:r>
          </a:p>
        </p:txBody>
      </p:sp>
      <p:pic>
        <p:nvPicPr>
          <p:cNvPr id="2" name="Picture 1"/>
          <p:cNvPicPr>
            <a:picLocks noChangeAspect="1"/>
          </p:cNvPicPr>
          <p:nvPr/>
        </p:nvPicPr>
        <p:blipFill rotWithShape="1">
          <a:blip r:embed="rId3"/>
          <a:srcRect l="8928" t="6871" r="52272" b="52941"/>
          <a:stretch/>
        </p:blipFill>
        <p:spPr>
          <a:xfrm>
            <a:off x="171582" y="1905000"/>
            <a:ext cx="5617162" cy="4495800"/>
          </a:xfrm>
          <a:prstGeom prst="rect">
            <a:avLst/>
          </a:prstGeom>
        </p:spPr>
      </p:pic>
      <p:pic>
        <p:nvPicPr>
          <p:cNvPr id="3" name="Picture 2"/>
          <p:cNvPicPr>
            <a:picLocks noChangeAspect="1"/>
          </p:cNvPicPr>
          <p:nvPr/>
        </p:nvPicPr>
        <p:blipFill rotWithShape="1">
          <a:blip r:embed="rId3"/>
          <a:srcRect l="50000" t="50980" r="10614" b="7851"/>
          <a:stretch/>
        </p:blipFill>
        <p:spPr>
          <a:xfrm>
            <a:off x="5972629" y="1905000"/>
            <a:ext cx="3018971" cy="2438400"/>
          </a:xfrm>
          <a:prstGeom prst="rect">
            <a:avLst/>
          </a:prstGeom>
        </p:spPr>
      </p:pic>
      <p:sp>
        <p:nvSpPr>
          <p:cNvPr id="6" name="TextBox 5"/>
          <p:cNvSpPr txBox="1"/>
          <p:nvPr/>
        </p:nvSpPr>
        <p:spPr>
          <a:xfrm>
            <a:off x="6324600" y="4419600"/>
            <a:ext cx="2326278"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charset="0"/>
                <a:ea typeface="+mn-ea"/>
                <a:cs typeface="+mn-cs"/>
              </a:rPr>
              <a:t>Distribution of Colors</a:t>
            </a:r>
          </a:p>
        </p:txBody>
      </p:sp>
      <p:grpSp>
        <p:nvGrpSpPr>
          <p:cNvPr id="8" name="Group 7"/>
          <p:cNvGrpSpPr/>
          <p:nvPr/>
        </p:nvGrpSpPr>
        <p:grpSpPr>
          <a:xfrm>
            <a:off x="2819402" y="803701"/>
            <a:ext cx="5831475" cy="3158699"/>
            <a:chOff x="4062949" y="799626"/>
            <a:chExt cx="4342421" cy="3132897"/>
          </a:xfrm>
        </p:grpSpPr>
        <p:sp>
          <p:nvSpPr>
            <p:cNvPr id="4" name="TextBox 3"/>
            <p:cNvSpPr txBox="1"/>
            <p:nvPr/>
          </p:nvSpPr>
          <p:spPr>
            <a:xfrm>
              <a:off x="7637724" y="799626"/>
              <a:ext cx="767646" cy="824209"/>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00"/>
                  </a:solidFill>
                  <a:effectLst/>
                  <a:uLnTx/>
                  <a:uFillTx/>
                  <a:latin typeface="Arial" charset="0"/>
                  <a:ea typeface="+mn-ea"/>
                  <a:cs typeface="+mn-cs"/>
                </a:rPr>
                <a:t>Better</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FFFF00"/>
                  </a:solidFill>
                  <a:effectLst/>
                  <a:uLnTx/>
                  <a:uFillTx/>
                  <a:latin typeface="Arial" charset="0"/>
                  <a:ea typeface="+mn-ea"/>
                  <a:cs typeface="+mn-cs"/>
                </a:rPr>
                <a:t>Sort?</a:t>
              </a:r>
            </a:p>
          </p:txBody>
        </p:sp>
        <p:cxnSp>
          <p:nvCxnSpPr>
            <p:cNvPr id="7" name="Straight Arrow Connector 6"/>
            <p:cNvCxnSpPr/>
            <p:nvPr/>
          </p:nvCxnSpPr>
          <p:spPr>
            <a:xfrm flipH="1">
              <a:off x="4062949" y="1060576"/>
              <a:ext cx="3631519" cy="2871947"/>
            </a:xfrm>
            <a:prstGeom prst="straightConnector1">
              <a:avLst/>
            </a:prstGeom>
            <a:ln w="50800">
              <a:solidFill>
                <a:srgbClr val="FFFF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990700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5">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195">
                                            <p:txEl>
                                              <p:pRg st="8" end="8"/>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2.xml><?xml version="1.0" encoding="utf-8"?>
<p:sld xmlns:a="http://schemas.openxmlformats.org/drawingml/2006/main" xmlns:r="http://schemas.openxmlformats.org/officeDocument/2006/relationships" xmlns:p="http://schemas.openxmlformats.org/presentationml/2006/main">
  <p:cSld>
    <p:bg>
      <p:bgPr>
        <a:solidFill>
          <a:schemeClr val="bg1">
            <a:lumMod val="50000"/>
          </a:schemeClr>
        </a:solidFill>
        <a:effectLst/>
      </p:bgPr>
    </p:bg>
    <p:spTree>
      <p:nvGrpSpPr>
        <p:cNvPr id="1" name=""/>
        <p:cNvGrpSpPr/>
        <p:nvPr/>
      </p:nvGrpSpPr>
      <p:grpSpPr>
        <a:xfrm>
          <a:off x="0" y="0"/>
          <a:ext cx="0" cy="0"/>
          <a:chOff x="0" y="0"/>
          <a:chExt cx="0" cy="0"/>
        </a:xfrm>
      </p:grpSpPr>
      <p:sp>
        <p:nvSpPr>
          <p:cNvPr id="453634" name="Rectangle 2"/>
          <p:cNvSpPr>
            <a:spLocks noGrp="1" noChangeArrowheads="1"/>
          </p:cNvSpPr>
          <p:nvPr>
            <p:ph type="title"/>
          </p:nvPr>
        </p:nvSpPr>
        <p:spPr>
          <a:xfrm>
            <a:off x="685800" y="0"/>
            <a:ext cx="7772400" cy="1143000"/>
          </a:xfrm>
        </p:spPr>
        <p:txBody>
          <a:bodyPr/>
          <a:lstStyle/>
          <a:p>
            <a:pPr eaLnBrk="1" hangingPunct="1">
              <a:defRPr/>
            </a:pPr>
            <a:r>
              <a:rPr lang="en-US" sz="3600" dirty="0">
                <a:effectLst>
                  <a:outerShdw blurRad="38100" dist="38100" dir="2700000" algn="tl">
                    <a:srgbClr val="000000">
                      <a:alpha val="43137"/>
                    </a:srgbClr>
                  </a:outerShdw>
                </a:effectLst>
                <a:latin typeface="Arial" pitchFamily="34" charset="0"/>
                <a:cs typeface="Arial" pitchFamily="34" charset="0"/>
              </a:rPr>
              <a:t>Recall Lung Cancer Curve Objects</a:t>
            </a:r>
          </a:p>
        </p:txBody>
      </p:sp>
      <p:sp>
        <p:nvSpPr>
          <p:cNvPr id="8195" name="Rectangle 3"/>
          <p:cNvSpPr>
            <a:spLocks noGrp="1" noChangeArrowheads="1"/>
          </p:cNvSpPr>
          <p:nvPr>
            <p:ph type="body" idx="1"/>
          </p:nvPr>
        </p:nvSpPr>
        <p:spPr>
          <a:xfrm>
            <a:off x="457200" y="1219200"/>
            <a:ext cx="8269288" cy="5226050"/>
          </a:xfrm>
        </p:spPr>
        <p:txBody>
          <a:bodyPr/>
          <a:lstStyle/>
          <a:p>
            <a:pPr algn="l" eaLnBrk="1" hangingPunct="1">
              <a:buFont typeface="Wingdings" pitchFamily="2" charset="2"/>
              <a:buNone/>
            </a:pPr>
            <a:r>
              <a:rPr lang="en-US" dirty="0">
                <a:latin typeface="Arial" pitchFamily="34" charset="0"/>
                <a:cs typeface="Arial" pitchFamily="34" charset="0"/>
              </a:rPr>
              <a:t>A Better Sorting</a:t>
            </a:r>
          </a:p>
          <a:p>
            <a:pPr algn="l" eaLnBrk="1" hangingPunct="1">
              <a:buFont typeface="Wingdings" pitchFamily="2" charset="2"/>
              <a:buNone/>
            </a:pPr>
            <a:endParaRPr lang="en-US" dirty="0">
              <a:latin typeface="Arial" pitchFamily="34" charset="0"/>
              <a:cs typeface="Arial" pitchFamily="34" charset="0"/>
            </a:endParaRPr>
          </a:p>
          <a:p>
            <a:pPr algn="l" eaLnBrk="1" hangingPunct="1">
              <a:buFont typeface="Wingdings" pitchFamily="2" charset="2"/>
              <a:buNone/>
            </a:pPr>
            <a:endParaRPr lang="en-US" dirty="0">
              <a:latin typeface="Arial" pitchFamily="34" charset="0"/>
              <a:cs typeface="Arial" pitchFamily="34" charset="0"/>
            </a:endParaRPr>
          </a:p>
          <a:p>
            <a:pPr algn="l" eaLnBrk="1" hangingPunct="1">
              <a:buFont typeface="Wingdings" pitchFamily="2" charset="2"/>
              <a:buNone/>
            </a:pPr>
            <a:endParaRPr lang="en-US" dirty="0">
              <a:latin typeface="Arial" pitchFamily="34" charset="0"/>
              <a:cs typeface="Arial" pitchFamily="34" charset="0"/>
            </a:endParaRPr>
          </a:p>
          <a:p>
            <a:pPr algn="l" eaLnBrk="1" hangingPunct="1">
              <a:buFont typeface="Wingdings" pitchFamily="2" charset="2"/>
              <a:buNone/>
            </a:pPr>
            <a:endParaRPr lang="en-US" dirty="0">
              <a:latin typeface="Arial" pitchFamily="34" charset="0"/>
              <a:cs typeface="Arial" pitchFamily="34" charset="0"/>
            </a:endParaRPr>
          </a:p>
          <a:p>
            <a:pPr algn="l" eaLnBrk="1" hangingPunct="1">
              <a:buFont typeface="Wingdings" pitchFamily="2" charset="2"/>
              <a:buNone/>
            </a:pPr>
            <a:endParaRPr lang="en-US" dirty="0">
              <a:latin typeface="Arial" pitchFamily="34" charset="0"/>
              <a:cs typeface="Arial" pitchFamily="34" charset="0"/>
            </a:endParaRPr>
          </a:p>
          <a:p>
            <a:pPr algn="l" eaLnBrk="1" hangingPunct="1">
              <a:buFont typeface="Wingdings" pitchFamily="2" charset="2"/>
              <a:buNone/>
            </a:pPr>
            <a:endParaRPr lang="en-US" dirty="0">
              <a:latin typeface="Arial" pitchFamily="34" charset="0"/>
              <a:cs typeface="Arial" pitchFamily="34" charset="0"/>
            </a:endParaRPr>
          </a:p>
          <a:p>
            <a:pPr algn="l" eaLnBrk="1" hangingPunct="1">
              <a:buFont typeface="Wingdings" pitchFamily="2" charset="2"/>
              <a:buNone/>
            </a:pPr>
            <a:r>
              <a:rPr lang="en-US" dirty="0">
                <a:latin typeface="Arial" pitchFamily="34" charset="0"/>
                <a:cs typeface="Arial" pitchFamily="34" charset="0"/>
              </a:rPr>
              <a:t>                                                Interpretation?</a:t>
            </a:r>
          </a:p>
        </p:txBody>
      </p:sp>
      <p:pic>
        <p:nvPicPr>
          <p:cNvPr id="2" name="Picture 1"/>
          <p:cNvPicPr>
            <a:picLocks noChangeAspect="1"/>
          </p:cNvPicPr>
          <p:nvPr/>
        </p:nvPicPr>
        <p:blipFill rotWithShape="1">
          <a:blip r:embed="rId3"/>
          <a:srcRect l="9099" t="6871" r="52272" b="52941"/>
          <a:stretch/>
        </p:blipFill>
        <p:spPr>
          <a:xfrm>
            <a:off x="152400" y="1905000"/>
            <a:ext cx="5742414" cy="4616450"/>
          </a:xfrm>
          <a:prstGeom prst="rect">
            <a:avLst/>
          </a:prstGeom>
        </p:spPr>
      </p:pic>
      <p:pic>
        <p:nvPicPr>
          <p:cNvPr id="5" name="Picture 4"/>
          <p:cNvPicPr>
            <a:picLocks noChangeAspect="1"/>
          </p:cNvPicPr>
          <p:nvPr/>
        </p:nvPicPr>
        <p:blipFill rotWithShape="1">
          <a:blip r:embed="rId4"/>
          <a:srcRect l="50000" t="50980" r="10614" b="7851"/>
          <a:stretch/>
        </p:blipFill>
        <p:spPr>
          <a:xfrm>
            <a:off x="5972629" y="1905000"/>
            <a:ext cx="3018971" cy="2438400"/>
          </a:xfrm>
          <a:prstGeom prst="rect">
            <a:avLst/>
          </a:prstGeom>
        </p:spPr>
      </p:pic>
      <p:sp>
        <p:nvSpPr>
          <p:cNvPr id="6" name="TextBox 5"/>
          <p:cNvSpPr txBox="1"/>
          <p:nvPr/>
        </p:nvSpPr>
        <p:spPr>
          <a:xfrm>
            <a:off x="6324600" y="4419600"/>
            <a:ext cx="2326278" cy="369332"/>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charset="0"/>
                <a:ea typeface="+mn-ea"/>
                <a:cs typeface="+mn-cs"/>
              </a:rPr>
              <a:t>Distribution of Colors</a:t>
            </a:r>
          </a:p>
        </p:txBody>
      </p:sp>
    </p:spTree>
    <p:extLst>
      <p:ext uri="{BB962C8B-B14F-4D97-AF65-F5344CB8AC3E}">
        <p14:creationId xmlns:p14="http://schemas.microsoft.com/office/powerpoint/2010/main" val="1237574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19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3.xml><?xml version="1.0" encoding="utf-8"?>
<p:sld xmlns:a="http://schemas.openxmlformats.org/drawingml/2006/main" xmlns:r="http://schemas.openxmlformats.org/officeDocument/2006/relationships" xmlns:p="http://schemas.openxmlformats.org/presentationml/2006/main">
  <p:cSld>
    <p:bg>
      <p:bgPr>
        <a:gradFill>
          <a:gsLst>
            <a:gs pos="0">
              <a:srgbClr val="FFC000"/>
            </a:gs>
            <a:gs pos="50000">
              <a:schemeClr val="accent1">
                <a:tint val="44500"/>
                <a:satMod val="160000"/>
              </a:schemeClr>
            </a:gs>
            <a:gs pos="100000">
              <a:srgbClr val="FFC000"/>
            </a:gs>
          </a:gsLst>
          <a:lin ang="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85800"/>
          </a:xfrm>
        </p:spPr>
        <p:txBody>
          <a:bodyPr/>
          <a:lstStyle/>
          <a:p>
            <a:r>
              <a:rPr lang="en-US" dirty="0"/>
              <a:t>Heat-Map Views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52400" y="838200"/>
                <a:ext cx="8534400" cy="5135563"/>
              </a:xfrm>
            </p:spPr>
            <p:txBody>
              <a:bodyPr/>
              <a:lstStyle/>
              <a:p>
                <a:pPr marL="0" indent="0">
                  <a:lnSpc>
                    <a:spcPct val="150000"/>
                  </a:lnSpc>
                  <a:buNone/>
                </a:pPr>
                <a:r>
                  <a:rPr lang="en-US" dirty="0"/>
                  <a:t>Larger Example: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=200</m:t>
                    </m:r>
                  </m:oMath>
                </a14:m>
                <a:r>
                  <a:rPr lang="en-US" dirty="0"/>
                  <a:t>,  </a:t>
                </a:r>
                <a14:m>
                  <m:oMath xmlns:m="http://schemas.openxmlformats.org/officeDocument/2006/math">
                    <m:r>
                      <a:rPr lang="en-US" b="0" i="1" smtClean="0">
                        <a:latin typeface="Cambria Math" panose="02040503050406030204" pitchFamily="18" charset="0"/>
                      </a:rPr>
                      <m:t>𝑑</m:t>
                    </m:r>
                    <m:r>
                      <a:rPr lang="en-US" b="0" i="1" smtClean="0">
                        <a:latin typeface="Cambria Math" panose="02040503050406030204" pitchFamily="18" charset="0"/>
                      </a:rPr>
                      <m:t>=20,000</m:t>
                    </m:r>
                  </m:oMath>
                </a14:m>
                <a:endParaRPr lang="en-US" dirty="0"/>
              </a:p>
              <a:p>
                <a:pPr marL="0" indent="0">
                  <a:lnSpc>
                    <a:spcPct val="150000"/>
                  </a:lnSpc>
                  <a:buNone/>
                </a:pPr>
                <a:r>
                  <a:rPr lang="en-US" dirty="0"/>
                  <a:t>Major Issue:  Most Computer Displays Have Only a Few Thousand Pixels of Resolution</a:t>
                </a:r>
              </a:p>
              <a:p>
                <a:pPr marL="0" indent="0">
                  <a:lnSpc>
                    <a:spcPct val="150000"/>
                  </a:lnSpc>
                  <a:buNone/>
                </a:pPr>
                <a:r>
                  <a:rPr lang="en-US" dirty="0"/>
                  <a:t>So </a:t>
                </a:r>
                <a:r>
                  <a:rPr lang="en-US" u="sng" dirty="0"/>
                  <a:t>Cannot</a:t>
                </a:r>
                <a:r>
                  <a:rPr lang="en-US" dirty="0"/>
                  <a:t> See Full Matrix</a:t>
                </a:r>
              </a:p>
              <a:p>
                <a:pPr marL="0" indent="0">
                  <a:lnSpc>
                    <a:spcPct val="150000"/>
                  </a:lnSpc>
                  <a:buNone/>
                </a:pPr>
                <a:r>
                  <a:rPr lang="en-US" dirty="0"/>
                  <a:t>Most Displays Compensate With Ad Hoc Rules Designed for Text and Natural Images</a:t>
                </a:r>
              </a:p>
              <a:p>
                <a:pPr marL="0" indent="0">
                  <a:lnSpc>
                    <a:spcPct val="150000"/>
                  </a:lnSpc>
                  <a:buNone/>
                </a:pPr>
                <a:r>
                  <a:rPr lang="en-US" i="1" dirty="0"/>
                  <a:t>Can</a:t>
                </a:r>
                <a:r>
                  <a:rPr lang="en-US" dirty="0"/>
                  <a:t> Miss Important Aspects of the Data</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52400" y="838200"/>
                <a:ext cx="8534400" cy="5135563"/>
              </a:xfrm>
              <a:blipFill>
                <a:blip r:embed="rId2"/>
                <a:stretch>
                  <a:fillRect l="-1786" b="-11164"/>
                </a:stretch>
              </a:blipFill>
            </p:spPr>
            <p:txBody>
              <a:bodyPr/>
              <a:lstStyle/>
              <a:p>
                <a:r>
                  <a:rPr lang="en-US">
                    <a:noFill/>
                  </a:rPr>
                  <a:t> </a:t>
                </a:r>
              </a:p>
            </p:txBody>
          </p:sp>
        </mc:Fallback>
      </mc:AlternateContent>
    </p:spTree>
    <p:extLst>
      <p:ext uri="{BB962C8B-B14F-4D97-AF65-F5344CB8AC3E}">
        <p14:creationId xmlns:p14="http://schemas.microsoft.com/office/powerpoint/2010/main" val="110646979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4.xml><?xml version="1.0" encoding="utf-8"?>
<p:sld xmlns:a="http://schemas.openxmlformats.org/drawingml/2006/main" xmlns:r="http://schemas.openxmlformats.org/officeDocument/2006/relationships" xmlns:p="http://schemas.openxmlformats.org/presentationml/2006/main">
  <p:cSld>
    <p:bg>
      <p:bgPr>
        <a:gradFill>
          <a:gsLst>
            <a:gs pos="0">
              <a:srgbClr val="FFC000"/>
            </a:gs>
            <a:gs pos="50000">
              <a:schemeClr val="accent1">
                <a:tint val="44500"/>
                <a:satMod val="160000"/>
              </a:schemeClr>
            </a:gs>
            <a:gs pos="100000">
              <a:srgbClr val="FFC000"/>
            </a:gs>
          </a:gsLst>
          <a:lin ang="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85800"/>
          </a:xfrm>
        </p:spPr>
        <p:txBody>
          <a:bodyPr/>
          <a:lstStyle/>
          <a:p>
            <a:r>
              <a:rPr lang="en-US" dirty="0"/>
              <a:t>Heat-Map Views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52400" y="838200"/>
                <a:ext cx="8534400" cy="5135563"/>
              </a:xfrm>
            </p:spPr>
            <p:txBody>
              <a:bodyPr/>
              <a:lstStyle/>
              <a:p>
                <a:pPr marL="0" indent="0">
                  <a:lnSpc>
                    <a:spcPct val="150000"/>
                  </a:lnSpc>
                  <a:buNone/>
                </a:pPr>
                <a:r>
                  <a:rPr lang="en-US" dirty="0"/>
                  <a:t>Larger Example: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=200</m:t>
                    </m:r>
                  </m:oMath>
                </a14:m>
                <a:r>
                  <a:rPr lang="en-US" dirty="0"/>
                  <a:t>,  </a:t>
                </a:r>
                <a14:m>
                  <m:oMath xmlns:m="http://schemas.openxmlformats.org/officeDocument/2006/math">
                    <m:r>
                      <a:rPr lang="en-US" b="0" i="1" smtClean="0">
                        <a:latin typeface="Cambria Math" panose="02040503050406030204" pitchFamily="18" charset="0"/>
                      </a:rPr>
                      <m:t>𝑑</m:t>
                    </m:r>
                    <m:r>
                      <a:rPr lang="en-US" b="0" i="1" smtClean="0">
                        <a:latin typeface="Cambria Math" panose="02040503050406030204" pitchFamily="18" charset="0"/>
                      </a:rPr>
                      <m:t>=20,000</m:t>
                    </m:r>
                  </m:oMath>
                </a14:m>
                <a:endParaRPr lang="en-US" dirty="0"/>
              </a:p>
              <a:p>
                <a:pPr marL="0" indent="0">
                  <a:lnSpc>
                    <a:spcPct val="150000"/>
                  </a:lnSpc>
                  <a:buNone/>
                </a:pPr>
                <a:r>
                  <a:rPr lang="en-US" dirty="0"/>
                  <a:t>Simple Approach Here:   Study 1</a:t>
                </a:r>
                <a:r>
                  <a:rPr lang="en-US" baseline="30000" dirty="0"/>
                  <a:t>st</a:t>
                </a:r>
                <a:r>
                  <a:rPr lang="en-US" dirty="0"/>
                  <a:t> </a:t>
                </a:r>
                <a14:m>
                  <m:oMath xmlns:m="http://schemas.openxmlformats.org/officeDocument/2006/math">
                    <m:r>
                      <a:rPr lang="en-US" b="0" i="1" smtClean="0">
                        <a:latin typeface="Cambria Math" panose="02040503050406030204" pitchFamily="18" charset="0"/>
                      </a:rPr>
                      <m:t>200</m:t>
                    </m:r>
                  </m:oMath>
                </a14:m>
                <a:r>
                  <a:rPr lang="en-US" dirty="0"/>
                  <a:t> Rows</a:t>
                </a:r>
              </a:p>
              <a:p>
                <a:pPr marL="0" indent="0">
                  <a:lnSpc>
                    <a:spcPct val="150000"/>
                  </a:lnSpc>
                  <a:buNone/>
                </a:pPr>
                <a:endParaRPr lang="en-US" dirty="0"/>
              </a:p>
              <a:p>
                <a:pPr marL="0" indent="0">
                  <a:lnSpc>
                    <a:spcPct val="150000"/>
                  </a:lnSpc>
                  <a:buNone/>
                </a:pPr>
                <a:r>
                  <a:rPr lang="en-US" dirty="0"/>
                  <a:t>Looks Totally Random?</a:t>
                </a:r>
              </a:p>
              <a:p>
                <a:pPr marL="0" indent="0">
                  <a:lnSpc>
                    <a:spcPct val="150000"/>
                  </a:lnSpc>
                  <a:buNone/>
                </a:pPr>
                <a:r>
                  <a:rPr lang="en-US" dirty="0"/>
                  <a:t>Have Done Both Column</a:t>
                </a:r>
              </a:p>
              <a:p>
                <a:pPr marL="0" indent="0">
                  <a:lnSpc>
                    <a:spcPct val="150000"/>
                  </a:lnSpc>
                  <a:buNone/>
                </a:pPr>
                <a:r>
                  <a:rPr lang="en-US" dirty="0"/>
                  <a:t>And Row Clustering</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52400" y="838200"/>
                <a:ext cx="8534400" cy="5135563"/>
              </a:xfrm>
              <a:blipFill>
                <a:blip r:embed="rId2"/>
                <a:stretch>
                  <a:fillRect l="-1786"/>
                </a:stretch>
              </a:blipFill>
            </p:spPr>
            <p:txBody>
              <a:bodyPr/>
              <a:lstStyle/>
              <a:p>
                <a:r>
                  <a:rPr lang="en-US">
                    <a:noFill/>
                  </a:rPr>
                  <a:t> </a:t>
                </a:r>
              </a:p>
            </p:txBody>
          </p:sp>
        </mc:Fallback>
      </mc:AlternateContent>
      <p:pic>
        <p:nvPicPr>
          <p:cNvPr id="5" name="Picture 4"/>
          <p:cNvPicPr>
            <a:picLocks noChangeAspect="1"/>
          </p:cNvPicPr>
          <p:nvPr/>
        </p:nvPicPr>
        <p:blipFill rotWithShape="1">
          <a:blip r:embed="rId3"/>
          <a:srcRect l="6866" t="40152" r="25492" b="5306"/>
          <a:stretch/>
        </p:blipFill>
        <p:spPr>
          <a:xfrm>
            <a:off x="5105400" y="2643808"/>
            <a:ext cx="4038600" cy="4214191"/>
          </a:xfrm>
          <a:prstGeom prst="rect">
            <a:avLst/>
          </a:prstGeom>
        </p:spPr>
      </p:pic>
      <p:grpSp>
        <p:nvGrpSpPr>
          <p:cNvPr id="9" name="Group 8"/>
          <p:cNvGrpSpPr/>
          <p:nvPr/>
        </p:nvGrpSpPr>
        <p:grpSpPr>
          <a:xfrm>
            <a:off x="6248400" y="228600"/>
            <a:ext cx="2805380" cy="1828800"/>
            <a:chOff x="6248400" y="228600"/>
            <a:chExt cx="2805380" cy="1828800"/>
          </a:xfrm>
        </p:grpSpPr>
        <p:sp>
          <p:nvSpPr>
            <p:cNvPr id="6" name="TextBox 5"/>
            <p:cNvSpPr txBox="1"/>
            <p:nvPr/>
          </p:nvSpPr>
          <p:spPr>
            <a:xfrm>
              <a:off x="7010400" y="228600"/>
              <a:ext cx="2043380" cy="830997"/>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B050"/>
                  </a:solidFill>
                  <a:effectLst/>
                  <a:uLnTx/>
                  <a:uFillTx/>
                  <a:latin typeface="Arial" charset="0"/>
                  <a:ea typeface="+mn-ea"/>
                  <a:cs typeface="+mn-cs"/>
                </a:rPr>
                <a:t>Will See OK</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B050"/>
                  </a:solidFill>
                  <a:effectLst/>
                  <a:uLnTx/>
                  <a:uFillTx/>
                  <a:latin typeface="Arial" charset="0"/>
                  <a:ea typeface="+mn-ea"/>
                  <a:cs typeface="+mn-cs"/>
                </a:rPr>
                <a:t>For </a:t>
              </a:r>
              <a:r>
                <a:rPr kumimoji="0" lang="en-US" sz="2400" b="0" i="0" u="sng" strike="noStrike" kern="1200" cap="none" spc="0" normalizeH="0" baseline="0" noProof="0" dirty="0">
                  <a:ln>
                    <a:noFill/>
                  </a:ln>
                  <a:solidFill>
                    <a:srgbClr val="00B050"/>
                  </a:solidFill>
                  <a:effectLst/>
                  <a:uLnTx/>
                  <a:uFillTx/>
                  <a:latin typeface="Arial" charset="0"/>
                  <a:ea typeface="+mn-ea"/>
                  <a:cs typeface="+mn-cs"/>
                </a:rPr>
                <a:t>This</a:t>
              </a:r>
              <a:r>
                <a:rPr kumimoji="0" lang="en-US" sz="2400" b="0" i="0" u="none" strike="noStrike" kern="1200" cap="none" spc="0" normalizeH="0" baseline="0" noProof="0" dirty="0">
                  <a:ln>
                    <a:noFill/>
                  </a:ln>
                  <a:solidFill>
                    <a:srgbClr val="00B050"/>
                  </a:solidFill>
                  <a:effectLst/>
                  <a:uLnTx/>
                  <a:uFillTx/>
                  <a:latin typeface="Arial" charset="0"/>
                  <a:ea typeface="+mn-ea"/>
                  <a:cs typeface="+mn-cs"/>
                </a:rPr>
                <a:t> Data</a:t>
              </a:r>
            </a:p>
          </p:txBody>
        </p:sp>
        <p:cxnSp>
          <p:nvCxnSpPr>
            <p:cNvPr id="8" name="Straight Arrow Connector 7"/>
            <p:cNvCxnSpPr>
              <a:stCxn id="6" idx="1"/>
            </p:cNvCxnSpPr>
            <p:nvPr/>
          </p:nvCxnSpPr>
          <p:spPr>
            <a:xfrm flipH="1">
              <a:off x="6248400" y="644099"/>
              <a:ext cx="762000" cy="1413301"/>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47151160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5.xml><?xml version="1.0" encoding="utf-8"?>
<p:sld xmlns:a="http://schemas.openxmlformats.org/drawingml/2006/main" xmlns:r="http://schemas.openxmlformats.org/officeDocument/2006/relationships" xmlns:p="http://schemas.openxmlformats.org/presentationml/2006/main">
  <p:cSld>
    <p:bg>
      <p:bgPr>
        <a:gradFill>
          <a:gsLst>
            <a:gs pos="0">
              <a:srgbClr val="FFC000"/>
            </a:gs>
            <a:gs pos="50000">
              <a:schemeClr val="accent1">
                <a:tint val="44500"/>
                <a:satMod val="160000"/>
              </a:schemeClr>
            </a:gs>
            <a:gs pos="100000">
              <a:srgbClr val="FFC000"/>
            </a:gs>
          </a:gsLst>
          <a:lin ang="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85800"/>
          </a:xfrm>
        </p:spPr>
        <p:txBody>
          <a:bodyPr/>
          <a:lstStyle/>
          <a:p>
            <a:r>
              <a:rPr lang="en-US" dirty="0"/>
              <a:t>Heat-Map Views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52400" y="838200"/>
                <a:ext cx="8534400" cy="5135563"/>
              </a:xfrm>
            </p:spPr>
            <p:txBody>
              <a:bodyPr/>
              <a:lstStyle/>
              <a:p>
                <a:pPr marL="0" indent="0">
                  <a:lnSpc>
                    <a:spcPct val="150000"/>
                  </a:lnSpc>
                  <a:buNone/>
                </a:pPr>
                <a:r>
                  <a:rPr lang="en-US" dirty="0"/>
                  <a:t>Larger Example: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=200</m:t>
                    </m:r>
                  </m:oMath>
                </a14:m>
                <a:r>
                  <a:rPr lang="en-US" dirty="0"/>
                  <a:t>,  </a:t>
                </a:r>
                <a14:m>
                  <m:oMath xmlns:m="http://schemas.openxmlformats.org/officeDocument/2006/math">
                    <m:r>
                      <a:rPr lang="en-US" b="0" i="1" smtClean="0">
                        <a:latin typeface="Cambria Math" panose="02040503050406030204" pitchFamily="18" charset="0"/>
                      </a:rPr>
                      <m:t>𝑑</m:t>
                    </m:r>
                    <m:r>
                      <a:rPr lang="en-US" b="0" i="1" smtClean="0">
                        <a:latin typeface="Cambria Math" panose="02040503050406030204" pitchFamily="18" charset="0"/>
                      </a:rPr>
                      <m:t>=20,000</m:t>
                    </m:r>
                  </m:oMath>
                </a14:m>
                <a:endParaRPr lang="en-US" dirty="0"/>
              </a:p>
              <a:p>
                <a:pPr marL="0" indent="0">
                  <a:lnSpc>
                    <a:spcPct val="150000"/>
                  </a:lnSpc>
                  <a:buNone/>
                </a:pPr>
                <a:r>
                  <a:rPr lang="en-US" dirty="0"/>
                  <a:t>Revisit With Scatterplot Matrix View</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52400" y="838200"/>
                <a:ext cx="8534400" cy="5135563"/>
              </a:xfrm>
              <a:blipFill>
                <a:blip r:embed="rId2"/>
                <a:stretch>
                  <a:fillRect l="-1786"/>
                </a:stretch>
              </a:blipFill>
            </p:spPr>
            <p:txBody>
              <a:bodyPr/>
              <a:lstStyle/>
              <a:p>
                <a:r>
                  <a:rPr lang="en-US">
                    <a:noFill/>
                  </a:rPr>
                  <a:t> </a:t>
                </a:r>
              </a:p>
            </p:txBody>
          </p:sp>
        </mc:Fallback>
      </mc:AlternateContent>
      <p:pic>
        <p:nvPicPr>
          <p:cNvPr id="4" name="Picture 3"/>
          <p:cNvPicPr>
            <a:picLocks noChangeAspect="1"/>
          </p:cNvPicPr>
          <p:nvPr/>
        </p:nvPicPr>
        <p:blipFill rotWithShape="1">
          <a:blip r:embed="rId3"/>
          <a:srcRect l="6863" t="40906" r="48042" b="22733"/>
          <a:stretch/>
        </p:blipFill>
        <p:spPr>
          <a:xfrm>
            <a:off x="1" y="2961862"/>
            <a:ext cx="3733800" cy="3896139"/>
          </a:xfrm>
          <a:prstGeom prst="rect">
            <a:avLst/>
          </a:prstGeom>
        </p:spPr>
      </p:pic>
      <p:sp>
        <p:nvSpPr>
          <p:cNvPr id="5" name="TextBox 4"/>
          <p:cNvSpPr txBox="1"/>
          <p:nvPr/>
        </p:nvSpPr>
        <p:spPr>
          <a:xfrm>
            <a:off x="4115688" y="2590800"/>
            <a:ext cx="4799712" cy="58477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Arial" charset="0"/>
                <a:ea typeface="+mn-ea"/>
                <a:cs typeface="+mn-cs"/>
              </a:rPr>
              <a:t>Colored </a:t>
            </a:r>
            <a:r>
              <a:rPr kumimoji="0" lang="en-US" sz="3200" b="0" i="0" u="none" strike="noStrike" kern="1200" cap="none" spc="0" normalizeH="0" baseline="0" noProof="0" dirty="0">
                <a:ln>
                  <a:noFill/>
                </a:ln>
                <a:solidFill>
                  <a:srgbClr val="DC00FF"/>
                </a:solidFill>
                <a:effectLst/>
                <a:uLnTx/>
                <a:uFillTx/>
                <a:latin typeface="Arial" charset="0"/>
                <a:ea typeface="+mn-ea"/>
                <a:cs typeface="+mn-cs"/>
              </a:rPr>
              <a:t>1</a:t>
            </a:r>
            <a:r>
              <a:rPr kumimoji="0" lang="en-US" sz="3200" b="0" i="0" u="none" strike="noStrike" kern="1200" cap="none" spc="0" normalizeH="0" baseline="30000" noProof="0" dirty="0">
                <a:ln>
                  <a:noFill/>
                </a:ln>
                <a:solidFill>
                  <a:srgbClr val="DC00FF"/>
                </a:solidFill>
                <a:effectLst/>
                <a:uLnTx/>
                <a:uFillTx/>
                <a:latin typeface="Arial" charset="0"/>
                <a:ea typeface="+mn-ea"/>
                <a:cs typeface="+mn-cs"/>
              </a:rPr>
              <a:t>st</a:t>
            </a:r>
            <a:r>
              <a:rPr kumimoji="0" lang="en-US" sz="3200" b="0" i="0" u="none" strike="noStrike" kern="1200" cap="none" spc="0" normalizeH="0" baseline="0" noProof="0" dirty="0">
                <a:ln>
                  <a:noFill/>
                </a:ln>
                <a:solidFill>
                  <a:srgbClr val="DC00FF"/>
                </a:solidFill>
                <a:effectLst/>
                <a:uLnTx/>
                <a:uFillTx/>
                <a:latin typeface="Arial" charset="0"/>
                <a:ea typeface="+mn-ea"/>
                <a:cs typeface="+mn-cs"/>
              </a:rPr>
              <a:t> 100</a:t>
            </a:r>
            <a:r>
              <a:rPr kumimoji="0" lang="en-US" sz="3200" b="0" i="0" u="none" strike="noStrike" kern="1200" cap="none" spc="0" normalizeH="0" baseline="0" noProof="0" dirty="0">
                <a:ln>
                  <a:noFill/>
                </a:ln>
                <a:solidFill>
                  <a:srgbClr val="000000"/>
                </a:solidFill>
                <a:effectLst/>
                <a:uLnTx/>
                <a:uFillTx/>
                <a:latin typeface="Arial" charset="0"/>
                <a:ea typeface="+mn-ea"/>
                <a:cs typeface="+mn-cs"/>
              </a:rPr>
              <a:t> &amp; </a:t>
            </a:r>
            <a:r>
              <a:rPr kumimoji="0" lang="en-US" sz="3200" b="0" i="0" u="none" strike="noStrike" kern="1200" cap="none" spc="0" normalizeH="0" baseline="0" noProof="0" dirty="0">
                <a:ln>
                  <a:noFill/>
                </a:ln>
                <a:solidFill>
                  <a:srgbClr val="00FF00"/>
                </a:solidFill>
                <a:effectLst/>
                <a:uLnTx/>
                <a:uFillTx/>
                <a:latin typeface="Arial" charset="0"/>
                <a:ea typeface="+mn-ea"/>
                <a:cs typeface="+mn-cs"/>
              </a:rPr>
              <a:t>2</a:t>
            </a:r>
            <a:r>
              <a:rPr kumimoji="0" lang="en-US" sz="3200" b="0" i="0" u="none" strike="noStrike" kern="1200" cap="none" spc="0" normalizeH="0" baseline="30000" noProof="0" dirty="0">
                <a:ln>
                  <a:noFill/>
                </a:ln>
                <a:solidFill>
                  <a:srgbClr val="00FF00"/>
                </a:solidFill>
                <a:effectLst/>
                <a:uLnTx/>
                <a:uFillTx/>
                <a:latin typeface="Arial" charset="0"/>
                <a:ea typeface="+mn-ea"/>
                <a:cs typeface="+mn-cs"/>
              </a:rPr>
              <a:t>nd</a:t>
            </a:r>
            <a:r>
              <a:rPr kumimoji="0" lang="en-US" sz="3200" b="0" i="0" u="none" strike="noStrike" kern="1200" cap="none" spc="0" normalizeH="0" baseline="0" noProof="0" dirty="0">
                <a:ln>
                  <a:noFill/>
                </a:ln>
                <a:solidFill>
                  <a:srgbClr val="00FF00"/>
                </a:solidFill>
                <a:effectLst/>
                <a:uLnTx/>
                <a:uFillTx/>
                <a:latin typeface="Arial" charset="0"/>
                <a:ea typeface="+mn-ea"/>
                <a:cs typeface="+mn-cs"/>
              </a:rPr>
              <a:t> 100</a:t>
            </a:r>
          </a:p>
        </p:txBody>
      </p:sp>
      <p:grpSp>
        <p:nvGrpSpPr>
          <p:cNvPr id="9" name="Group 8"/>
          <p:cNvGrpSpPr/>
          <p:nvPr/>
        </p:nvGrpSpPr>
        <p:grpSpPr>
          <a:xfrm>
            <a:off x="3352800" y="3352800"/>
            <a:ext cx="5114474" cy="1569660"/>
            <a:chOff x="3352800" y="3352800"/>
            <a:chExt cx="5114474" cy="1569660"/>
          </a:xfrm>
        </p:grpSpPr>
        <p:sp>
          <p:nvSpPr>
            <p:cNvPr id="6" name="TextBox 5"/>
            <p:cNvSpPr txBox="1"/>
            <p:nvPr/>
          </p:nvSpPr>
          <p:spPr>
            <a:xfrm>
              <a:off x="4114800" y="3352800"/>
              <a:ext cx="4352474" cy="156966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Arial" charset="0"/>
                  <a:ea typeface="+mn-ea"/>
                  <a:cs typeface="+mn-cs"/>
                </a:rPr>
                <a:t>Clear Cluster Structure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Arial" charset="0"/>
                  <a:ea typeface="+mn-ea"/>
                  <a:cs typeface="+mn-cs"/>
                </a:rPr>
                <a:t>Hidden by Noise in</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err="1">
                  <a:ln>
                    <a:noFill/>
                  </a:ln>
                  <a:solidFill>
                    <a:srgbClr val="000000"/>
                  </a:solidFill>
                  <a:effectLst/>
                  <a:uLnTx/>
                  <a:uFillTx/>
                  <a:latin typeface="Arial" charset="0"/>
                  <a:ea typeface="+mn-ea"/>
                  <a:cs typeface="+mn-cs"/>
                </a:rPr>
                <a:t>Heatmap</a:t>
              </a:r>
              <a:r>
                <a:rPr kumimoji="0" lang="en-US" sz="3200" b="0" i="0" u="none" strike="noStrike" kern="1200" cap="none" spc="0" normalizeH="0" baseline="0" noProof="0" dirty="0">
                  <a:ln>
                    <a:noFill/>
                  </a:ln>
                  <a:solidFill>
                    <a:srgbClr val="000000"/>
                  </a:solidFill>
                  <a:effectLst/>
                  <a:uLnTx/>
                  <a:uFillTx/>
                  <a:latin typeface="Arial" charset="0"/>
                  <a:ea typeface="+mn-ea"/>
                  <a:cs typeface="+mn-cs"/>
                </a:rPr>
                <a:t> View!</a:t>
              </a:r>
            </a:p>
          </p:txBody>
        </p:sp>
        <p:cxnSp>
          <p:nvCxnSpPr>
            <p:cNvPr id="8" name="Straight Arrow Connector 7"/>
            <p:cNvCxnSpPr>
              <a:stCxn id="6" idx="1"/>
            </p:cNvCxnSpPr>
            <p:nvPr/>
          </p:nvCxnSpPr>
          <p:spPr>
            <a:xfrm flipH="1" flipV="1">
              <a:off x="3352800" y="3886200"/>
              <a:ext cx="762000" cy="25143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11" name="TextBox 10"/>
          <p:cNvSpPr txBox="1"/>
          <p:nvPr/>
        </p:nvSpPr>
        <p:spPr>
          <a:xfrm>
            <a:off x="4114800" y="5181600"/>
            <a:ext cx="4686283" cy="58477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Arial" charset="0"/>
                <a:ea typeface="+mn-ea"/>
                <a:cs typeface="+mn-cs"/>
              </a:rPr>
              <a:t>Is This Real (or Artifact)?</a:t>
            </a:r>
            <a:endParaRPr kumimoji="0" lang="en-US" sz="3200" b="0" i="0" u="none" strike="noStrike" kern="1200" cap="none" spc="0" normalizeH="0" baseline="0" noProof="0" dirty="0">
              <a:ln>
                <a:noFill/>
              </a:ln>
              <a:solidFill>
                <a:srgbClr val="00FF00"/>
              </a:solidFill>
              <a:effectLst/>
              <a:uLnTx/>
              <a:uFillTx/>
              <a:latin typeface="Arial" charset="0"/>
              <a:ea typeface="+mn-ea"/>
              <a:cs typeface="+mn-cs"/>
            </a:endParaRPr>
          </a:p>
        </p:txBody>
      </p:sp>
      <mc:AlternateContent xmlns:mc="http://schemas.openxmlformats.org/markup-compatibility/2006" xmlns:a14="http://schemas.microsoft.com/office/drawing/2010/main">
        <mc:Choice Requires="a14">
          <p:sp>
            <p:nvSpPr>
              <p:cNvPr id="12" name="TextBox 11"/>
              <p:cNvSpPr txBox="1"/>
              <p:nvPr/>
            </p:nvSpPr>
            <p:spPr>
              <a:xfrm>
                <a:off x="4114800" y="6019800"/>
                <a:ext cx="4455835" cy="58477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14:m>
                  <m:oMath xmlns:m="http://schemas.openxmlformats.org/officeDocument/2006/math">
                    <m:r>
                      <a:rPr kumimoji="0" lang="en-US" sz="3200" b="0" i="1" u="none" strike="noStrike" kern="1200" cap="none" spc="0" normalizeH="0" baseline="0" noProof="0" smtClean="0">
                        <a:ln>
                          <a:noFill/>
                        </a:ln>
                        <a:solidFill>
                          <a:srgbClr val="DC00FF"/>
                        </a:solidFill>
                        <a:effectLst/>
                        <a:uLnTx/>
                        <a:uFillTx/>
                        <a:latin typeface="Cambria Math" panose="02040503050406030204" pitchFamily="18" charset="0"/>
                        <a:ea typeface="+mn-ea"/>
                        <a:cs typeface="+mn-cs"/>
                      </a:rPr>
                      <m:t>𝑁</m:t>
                    </m:r>
                    <m:r>
                      <a:rPr kumimoji="0" lang="en-US" sz="3200" b="0" i="1" u="none" strike="noStrike" kern="1200" cap="none" spc="0" normalizeH="0" baseline="0" noProof="0" smtClean="0">
                        <a:ln>
                          <a:noFill/>
                        </a:ln>
                        <a:solidFill>
                          <a:srgbClr val="DC00FF"/>
                        </a:solidFill>
                        <a:effectLst/>
                        <a:uLnTx/>
                        <a:uFillTx/>
                        <a:latin typeface="Cambria Math" panose="02040503050406030204" pitchFamily="18" charset="0"/>
                        <a:ea typeface="+mn-ea"/>
                        <a:cs typeface="+mn-cs"/>
                      </a:rPr>
                      <m:t>(−0.04,1)</m:t>
                    </m:r>
                  </m:oMath>
                </a14:m>
                <a:r>
                  <a:rPr kumimoji="0" lang="en-US" sz="3200" b="0" i="0" u="none" strike="noStrike" kern="1200" cap="none" spc="0" normalizeH="0" baseline="0" noProof="0" dirty="0">
                    <a:ln>
                      <a:noFill/>
                    </a:ln>
                    <a:solidFill>
                      <a:srgbClr val="000000"/>
                    </a:solidFill>
                    <a:effectLst/>
                    <a:uLnTx/>
                    <a:uFillTx/>
                    <a:latin typeface="Arial" charset="0"/>
                    <a:ea typeface="+mn-ea"/>
                    <a:cs typeface="+mn-cs"/>
                  </a:rPr>
                  <a:t> &amp; </a:t>
                </a:r>
                <a14:m>
                  <m:oMath xmlns:m="http://schemas.openxmlformats.org/officeDocument/2006/math">
                    <m:r>
                      <a:rPr kumimoji="0" lang="en-US" sz="3200" b="0" i="1" u="none" strike="noStrike" kern="1200" cap="none" spc="0" normalizeH="0" baseline="0" noProof="0" smtClean="0">
                        <a:ln>
                          <a:noFill/>
                        </a:ln>
                        <a:solidFill>
                          <a:srgbClr val="00FF00"/>
                        </a:solidFill>
                        <a:effectLst/>
                        <a:uLnTx/>
                        <a:uFillTx/>
                        <a:latin typeface="Cambria Math" panose="02040503050406030204" pitchFamily="18" charset="0"/>
                        <a:ea typeface="+mn-ea"/>
                        <a:cs typeface="+mn-cs"/>
                      </a:rPr>
                      <m:t>𝑁</m:t>
                    </m:r>
                    <m:r>
                      <a:rPr kumimoji="0" lang="en-US" sz="3200" b="0" i="1" u="none" strike="noStrike" kern="1200" cap="none" spc="0" normalizeH="0" baseline="0" noProof="0" smtClean="0">
                        <a:ln>
                          <a:noFill/>
                        </a:ln>
                        <a:solidFill>
                          <a:srgbClr val="00FF00"/>
                        </a:solidFill>
                        <a:effectLst/>
                        <a:uLnTx/>
                        <a:uFillTx/>
                        <a:latin typeface="Cambria Math" panose="02040503050406030204" pitchFamily="18" charset="0"/>
                        <a:ea typeface="+mn-ea"/>
                        <a:cs typeface="+mn-cs"/>
                      </a:rPr>
                      <m:t>(0.04,1)</m:t>
                    </m:r>
                  </m:oMath>
                </a14:m>
                <a:endParaRPr kumimoji="0" lang="en-US" sz="3200" b="0" i="0" u="none" strike="noStrike" kern="1200" cap="none" spc="0" normalizeH="0" baseline="0" noProof="0" dirty="0">
                  <a:ln>
                    <a:noFill/>
                  </a:ln>
                  <a:solidFill>
                    <a:srgbClr val="00FF00"/>
                  </a:solidFill>
                  <a:effectLst/>
                  <a:uLnTx/>
                  <a:uFillTx/>
                  <a:latin typeface="Arial" charset="0"/>
                  <a:ea typeface="+mn-ea"/>
                  <a:cs typeface="+mn-cs"/>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4114800" y="6019800"/>
                <a:ext cx="4455835" cy="584775"/>
              </a:xfrm>
              <a:prstGeom prst="rect">
                <a:avLst/>
              </a:prstGeom>
              <a:blipFill>
                <a:blip r:embed="rId4"/>
                <a:stretch>
                  <a:fillRect t="-13684" b="-33684"/>
                </a:stretch>
              </a:blipFill>
            </p:spPr>
            <p:txBody>
              <a:bodyPr/>
              <a:lstStyle/>
              <a:p>
                <a:r>
                  <a:rPr lang="en-US">
                    <a:noFill/>
                  </a:rPr>
                  <a:t> </a:t>
                </a:r>
              </a:p>
            </p:txBody>
          </p:sp>
        </mc:Fallback>
      </mc:AlternateContent>
      <p:sp>
        <p:nvSpPr>
          <p:cNvPr id="15" name="TextBox 14"/>
          <p:cNvSpPr txBox="1"/>
          <p:nvPr/>
        </p:nvSpPr>
        <p:spPr>
          <a:xfrm>
            <a:off x="6858000" y="1466671"/>
            <a:ext cx="1903085" cy="1200329"/>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FF"/>
                </a:solidFill>
                <a:effectLst/>
                <a:uLnTx/>
                <a:uFillTx/>
                <a:latin typeface="Arial" charset="0"/>
                <a:ea typeface="+mn-ea"/>
                <a:cs typeface="+mn-cs"/>
              </a:rPr>
              <a:t>Conclude:  Heat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FF"/>
                </a:solidFill>
                <a:effectLst/>
                <a:uLnTx/>
                <a:uFillTx/>
                <a:latin typeface="Arial" charset="0"/>
                <a:ea typeface="+mn-ea"/>
                <a:cs typeface="+mn-cs"/>
              </a:rPr>
              <a:t>Map Worse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FF"/>
                </a:solidFill>
                <a:effectLst/>
                <a:uLnTx/>
                <a:uFillTx/>
                <a:latin typeface="Arial" charset="0"/>
                <a:ea typeface="+mn-ea"/>
                <a:cs typeface="+mn-cs"/>
              </a:rPr>
              <a:t>Than Scatterplot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srgbClr val="0000FF"/>
                </a:solidFill>
                <a:effectLst/>
                <a:uLnTx/>
                <a:uFillTx/>
                <a:latin typeface="Arial" charset="0"/>
                <a:ea typeface="+mn-ea"/>
                <a:cs typeface="+mn-cs"/>
              </a:rPr>
              <a:t>In </a:t>
            </a:r>
            <a:r>
              <a:rPr kumimoji="0" lang="en-US" sz="1800" b="0" i="0" u="sng" strike="noStrike" kern="1200" cap="none" spc="0" normalizeH="0" baseline="0" noProof="0" dirty="0">
                <a:ln>
                  <a:noFill/>
                </a:ln>
                <a:solidFill>
                  <a:srgbClr val="0000FF"/>
                </a:solidFill>
                <a:effectLst/>
                <a:uLnTx/>
                <a:uFillTx/>
                <a:latin typeface="Arial" charset="0"/>
                <a:ea typeface="+mn-ea"/>
                <a:cs typeface="+mn-cs"/>
              </a:rPr>
              <a:t>This</a:t>
            </a:r>
            <a:r>
              <a:rPr kumimoji="0" lang="en-US" sz="1800" b="0" i="0" u="none" strike="noStrike" kern="1200" cap="none" spc="0" normalizeH="0" baseline="0" noProof="0" dirty="0">
                <a:ln>
                  <a:noFill/>
                </a:ln>
                <a:solidFill>
                  <a:srgbClr val="0000FF"/>
                </a:solidFill>
                <a:effectLst/>
                <a:uLnTx/>
                <a:uFillTx/>
                <a:latin typeface="Arial" charset="0"/>
                <a:ea typeface="+mn-ea"/>
                <a:cs typeface="+mn-cs"/>
              </a:rPr>
              <a:t> Case</a:t>
            </a:r>
          </a:p>
        </p:txBody>
      </p:sp>
    </p:spTree>
    <p:extLst>
      <p:ext uri="{BB962C8B-B14F-4D97-AF65-F5344CB8AC3E}">
        <p14:creationId xmlns:p14="http://schemas.microsoft.com/office/powerpoint/2010/main" val="365133043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P spid="12" grpId="0"/>
      <p:bldP spid="15" grpId="0"/>
    </p:bldLst>
  </p:timing>
</p:sld>
</file>

<file path=ppt/slides/slide116.xml><?xml version="1.0" encoding="utf-8"?>
<p:sld xmlns:a="http://schemas.openxmlformats.org/drawingml/2006/main" xmlns:r="http://schemas.openxmlformats.org/officeDocument/2006/relationships" xmlns:p="http://schemas.openxmlformats.org/presentationml/2006/main">
  <p:cSld>
    <p:bg>
      <p:bgPr>
        <a:gradFill>
          <a:gsLst>
            <a:gs pos="0">
              <a:srgbClr val="FFC000"/>
            </a:gs>
            <a:gs pos="50000">
              <a:schemeClr val="accent1">
                <a:tint val="44500"/>
                <a:satMod val="160000"/>
              </a:schemeClr>
            </a:gs>
            <a:gs pos="100000">
              <a:srgbClr val="FFC000"/>
            </a:gs>
          </a:gsLst>
          <a:lin ang="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85800"/>
          </a:xfrm>
        </p:spPr>
        <p:txBody>
          <a:bodyPr/>
          <a:lstStyle/>
          <a:p>
            <a:r>
              <a:rPr lang="en-US" dirty="0"/>
              <a:t>Heat-Map Views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52400" y="838200"/>
                <a:ext cx="8534400" cy="5135563"/>
              </a:xfrm>
            </p:spPr>
            <p:txBody>
              <a:bodyPr/>
              <a:lstStyle/>
              <a:p>
                <a:pPr marL="0" indent="0">
                  <a:lnSpc>
                    <a:spcPct val="150000"/>
                  </a:lnSpc>
                  <a:buNone/>
                </a:pPr>
                <a:r>
                  <a:rPr lang="en-US" dirty="0"/>
                  <a:t>For Opposite Answer Consider Another </a:t>
                </a:r>
              </a:p>
              <a:p>
                <a:pPr marL="0" indent="0">
                  <a:lnSpc>
                    <a:spcPct val="150000"/>
                  </a:lnSpc>
                  <a:buNone/>
                </a:pPr>
                <a:r>
                  <a:rPr lang="en-US" dirty="0"/>
                  <a:t>Data Set (</a:t>
                </a:r>
                <a14:m>
                  <m:oMath xmlns:m="http://schemas.openxmlformats.org/officeDocument/2006/math">
                    <m:r>
                      <a:rPr lang="en-US" b="0" i="1" smtClean="0">
                        <a:latin typeface="Cambria Math" panose="02040503050406030204" pitchFamily="18" charset="0"/>
                      </a:rPr>
                      <m:t>𝑛</m:t>
                    </m:r>
                    <m:r>
                      <a:rPr lang="en-US" b="0" i="1" smtClean="0">
                        <a:latin typeface="Cambria Math" panose="02040503050406030204" pitchFamily="18" charset="0"/>
                      </a:rPr>
                      <m:t>=</m:t>
                    </m:r>
                    <m:r>
                      <a:rPr lang="en-US" b="0" i="1" smtClean="0">
                        <a:latin typeface="Cambria Math" panose="02040503050406030204" pitchFamily="18" charset="0"/>
                      </a:rPr>
                      <m:t>𝑑</m:t>
                    </m:r>
                    <m:r>
                      <a:rPr lang="en-US" b="0" i="1" smtClean="0">
                        <a:latin typeface="Cambria Math" panose="02040503050406030204" pitchFamily="18" charset="0"/>
                      </a:rPr>
                      <m:t>=50</m:t>
                    </m:r>
                  </m:oMath>
                </a14:m>
                <a:r>
                  <a:rPr lang="en-US" dirty="0"/>
                  <a:t>) with Curve View:</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52400" y="838200"/>
                <a:ext cx="8534400" cy="5135563"/>
              </a:xfrm>
              <a:blipFill>
                <a:blip r:embed="rId2"/>
                <a:stretch>
                  <a:fillRect l="-1786"/>
                </a:stretch>
              </a:blipFill>
            </p:spPr>
            <p:txBody>
              <a:bodyPr/>
              <a:lstStyle/>
              <a:p>
                <a:r>
                  <a:rPr lang="en-US">
                    <a:noFill/>
                  </a:rPr>
                  <a:t> </a:t>
                </a:r>
              </a:p>
            </p:txBody>
          </p:sp>
        </mc:Fallback>
      </mc:AlternateContent>
      <p:pic>
        <p:nvPicPr>
          <p:cNvPr id="4" name="Picture 3"/>
          <p:cNvPicPr>
            <a:picLocks noChangeAspect="1"/>
          </p:cNvPicPr>
          <p:nvPr/>
        </p:nvPicPr>
        <p:blipFill rotWithShape="1">
          <a:blip r:embed="rId3"/>
          <a:srcRect l="9806" t="56818" r="24512" b="3791"/>
          <a:stretch/>
        </p:blipFill>
        <p:spPr>
          <a:xfrm>
            <a:off x="4038600" y="2895600"/>
            <a:ext cx="5105400" cy="3962400"/>
          </a:xfrm>
          <a:prstGeom prst="rect">
            <a:avLst/>
          </a:prstGeom>
        </p:spPr>
      </p:pic>
      <p:grpSp>
        <p:nvGrpSpPr>
          <p:cNvPr id="8" name="Group 7"/>
          <p:cNvGrpSpPr/>
          <p:nvPr/>
        </p:nvGrpSpPr>
        <p:grpSpPr>
          <a:xfrm>
            <a:off x="228600" y="2514600"/>
            <a:ext cx="4419600" cy="965775"/>
            <a:chOff x="228600" y="2768025"/>
            <a:chExt cx="4419600" cy="965775"/>
          </a:xfrm>
        </p:grpSpPr>
        <p:sp>
          <p:nvSpPr>
            <p:cNvPr id="5" name="TextBox 4"/>
            <p:cNvSpPr txBox="1"/>
            <p:nvPr/>
          </p:nvSpPr>
          <p:spPr>
            <a:xfrm>
              <a:off x="228600" y="2768025"/>
              <a:ext cx="2144946" cy="58477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Arial" charset="0"/>
                  <a:ea typeface="+mn-ea"/>
                  <a:cs typeface="+mn-cs"/>
                </a:rPr>
                <a:t>Very Noisy</a:t>
              </a:r>
            </a:p>
          </p:txBody>
        </p:sp>
        <p:cxnSp>
          <p:nvCxnSpPr>
            <p:cNvPr id="7" name="Straight Arrow Connector 6"/>
            <p:cNvCxnSpPr>
              <a:stCxn id="5" idx="3"/>
            </p:cNvCxnSpPr>
            <p:nvPr/>
          </p:nvCxnSpPr>
          <p:spPr>
            <a:xfrm>
              <a:off x="2373546" y="3060413"/>
              <a:ext cx="2274654" cy="67338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9" name="Group 8"/>
          <p:cNvGrpSpPr/>
          <p:nvPr/>
        </p:nvGrpSpPr>
        <p:grpSpPr>
          <a:xfrm>
            <a:off x="228600" y="3276600"/>
            <a:ext cx="6362700" cy="1077218"/>
            <a:chOff x="228600" y="2768025"/>
            <a:chExt cx="6362700" cy="1077218"/>
          </a:xfrm>
        </p:grpSpPr>
        <p:sp>
          <p:nvSpPr>
            <p:cNvPr id="10" name="TextBox 9"/>
            <p:cNvSpPr txBox="1"/>
            <p:nvPr/>
          </p:nvSpPr>
          <p:spPr>
            <a:xfrm>
              <a:off x="228600" y="2768025"/>
              <a:ext cx="3020379" cy="1077218"/>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0000FF"/>
                  </a:solidFill>
                  <a:effectLst/>
                  <a:uLnTx/>
                  <a:uFillTx/>
                  <a:latin typeface="Arial" charset="0"/>
                  <a:ea typeface="+mn-ea"/>
                  <a:cs typeface="+mn-cs"/>
                </a:rPr>
                <a:t>1</a:t>
              </a:r>
              <a:r>
                <a:rPr kumimoji="0" lang="en-US" sz="3200" b="0" i="0" u="none" strike="noStrike" kern="1200" cap="none" spc="0" normalizeH="0" baseline="30000" noProof="0" dirty="0">
                  <a:ln>
                    <a:noFill/>
                  </a:ln>
                  <a:solidFill>
                    <a:srgbClr val="0000FF"/>
                  </a:solidFill>
                  <a:effectLst/>
                  <a:uLnTx/>
                  <a:uFillTx/>
                  <a:latin typeface="Arial" charset="0"/>
                  <a:ea typeface="+mn-ea"/>
                  <a:cs typeface="+mn-cs"/>
                </a:rPr>
                <a:t>st</a:t>
              </a:r>
              <a:r>
                <a:rPr kumimoji="0" lang="en-US" sz="3200" b="0" i="0" u="none" strike="noStrike" kern="1200" cap="none" spc="0" normalizeH="0" baseline="0" noProof="0" dirty="0">
                  <a:ln>
                    <a:noFill/>
                  </a:ln>
                  <a:solidFill>
                    <a:srgbClr val="0000FF"/>
                  </a:solidFill>
                  <a:effectLst/>
                  <a:uLnTx/>
                  <a:uFillTx/>
                  <a:latin typeface="Arial" charset="0"/>
                  <a:ea typeface="+mn-ea"/>
                  <a:cs typeface="+mn-cs"/>
                </a:rPr>
                <a:t> 25 Features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0000FF"/>
                  </a:solidFill>
                  <a:effectLst/>
                  <a:uLnTx/>
                  <a:uFillTx/>
                  <a:latin typeface="Arial" charset="0"/>
                  <a:ea typeface="+mn-ea"/>
                  <a:cs typeface="+mn-cs"/>
                </a:rPr>
                <a:t>     &gt;&gt; 2</a:t>
              </a:r>
              <a:r>
                <a:rPr kumimoji="0" lang="en-US" sz="3200" b="0" i="0" u="none" strike="noStrike" kern="1200" cap="none" spc="0" normalizeH="0" baseline="30000" noProof="0" dirty="0">
                  <a:ln>
                    <a:noFill/>
                  </a:ln>
                  <a:solidFill>
                    <a:srgbClr val="0000FF"/>
                  </a:solidFill>
                  <a:effectLst/>
                  <a:uLnTx/>
                  <a:uFillTx/>
                  <a:latin typeface="Arial" charset="0"/>
                  <a:ea typeface="+mn-ea"/>
                  <a:cs typeface="+mn-cs"/>
                </a:rPr>
                <a:t>nd</a:t>
              </a:r>
              <a:r>
                <a:rPr kumimoji="0" lang="en-US" sz="3200" b="0" i="0" u="none" strike="noStrike" kern="1200" cap="none" spc="0" normalizeH="0" baseline="0" noProof="0" dirty="0">
                  <a:ln>
                    <a:noFill/>
                  </a:ln>
                  <a:solidFill>
                    <a:srgbClr val="0000FF"/>
                  </a:solidFill>
                  <a:effectLst/>
                  <a:uLnTx/>
                  <a:uFillTx/>
                  <a:latin typeface="Arial" charset="0"/>
                  <a:ea typeface="+mn-ea"/>
                  <a:cs typeface="+mn-cs"/>
                </a:rPr>
                <a:t> 25</a:t>
              </a:r>
            </a:p>
          </p:txBody>
        </p:sp>
        <p:cxnSp>
          <p:nvCxnSpPr>
            <p:cNvPr id="11" name="Straight Arrow Connector 10"/>
            <p:cNvCxnSpPr>
              <a:stCxn id="10" idx="3"/>
            </p:cNvCxnSpPr>
            <p:nvPr/>
          </p:nvCxnSpPr>
          <p:spPr>
            <a:xfrm>
              <a:off x="3248979" y="3306634"/>
              <a:ext cx="3342321" cy="134778"/>
            </a:xfrm>
            <a:prstGeom prst="straightConnector1">
              <a:avLst/>
            </a:prstGeom>
            <a:ln w="38100">
              <a:solidFill>
                <a:srgbClr val="0000FF"/>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3" name="Group 12"/>
          <p:cNvGrpSpPr/>
          <p:nvPr/>
        </p:nvGrpSpPr>
        <p:grpSpPr>
          <a:xfrm>
            <a:off x="228600" y="4419600"/>
            <a:ext cx="8153400" cy="1295400"/>
            <a:chOff x="228600" y="2768025"/>
            <a:chExt cx="8153400" cy="1165830"/>
          </a:xfrm>
        </p:grpSpPr>
        <p:sp>
          <p:nvSpPr>
            <p:cNvPr id="14" name="TextBox 13"/>
            <p:cNvSpPr txBox="1"/>
            <p:nvPr/>
          </p:nvSpPr>
          <p:spPr>
            <a:xfrm>
              <a:off x="228600" y="2768025"/>
              <a:ext cx="2143344" cy="969471"/>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C00000"/>
                  </a:solidFill>
                  <a:effectLst/>
                  <a:uLnTx/>
                  <a:uFillTx/>
                  <a:latin typeface="Arial" charset="0"/>
                  <a:ea typeface="+mn-ea"/>
                  <a:cs typeface="+mn-cs"/>
                </a:rPr>
                <a:t>Two Clear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C00000"/>
                  </a:solidFill>
                  <a:effectLst/>
                  <a:uLnTx/>
                  <a:uFillTx/>
                  <a:latin typeface="Arial" charset="0"/>
                  <a:ea typeface="+mn-ea"/>
                  <a:cs typeface="+mn-cs"/>
                </a:rPr>
                <a:t>Clusters</a:t>
              </a:r>
            </a:p>
          </p:txBody>
        </p:sp>
        <p:cxnSp>
          <p:nvCxnSpPr>
            <p:cNvPr id="15" name="Straight Arrow Connector 14"/>
            <p:cNvCxnSpPr>
              <a:stCxn id="14" idx="3"/>
            </p:cNvCxnSpPr>
            <p:nvPr/>
          </p:nvCxnSpPr>
          <p:spPr>
            <a:xfrm>
              <a:off x="2371944" y="3252761"/>
              <a:ext cx="6010056" cy="681094"/>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sp>
        <p:nvSpPr>
          <p:cNvPr id="19" name="TextBox 18"/>
          <p:cNvSpPr txBox="1"/>
          <p:nvPr/>
        </p:nvSpPr>
        <p:spPr>
          <a:xfrm>
            <a:off x="228600" y="5562600"/>
            <a:ext cx="3464410" cy="1077218"/>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Arial" charset="0"/>
                <a:ea typeface="+mn-ea"/>
                <a:cs typeface="+mn-cs"/>
              </a:rPr>
              <a:t>Understand </a:t>
            </a:r>
            <a:r>
              <a:rPr kumimoji="0" lang="en-US" sz="3200" b="0" i="0" u="none" strike="noStrike" kern="1200" cap="none" spc="0" normalizeH="0" baseline="0" noProof="0" dirty="0" err="1">
                <a:ln>
                  <a:noFill/>
                </a:ln>
                <a:solidFill>
                  <a:srgbClr val="000000"/>
                </a:solidFill>
                <a:effectLst/>
                <a:uLnTx/>
                <a:uFillTx/>
                <a:latin typeface="Arial" charset="0"/>
                <a:ea typeface="+mn-ea"/>
                <a:cs typeface="+mn-cs"/>
              </a:rPr>
              <a:t>Pop’n</a:t>
            </a:r>
            <a:endParaRPr kumimoji="0" lang="en-US" sz="3200" b="0" i="0" u="none" strike="noStrike" kern="1200" cap="none" spc="0" normalizeH="0" baseline="0" noProof="0" dirty="0">
              <a:ln>
                <a:noFill/>
              </a:ln>
              <a:solidFill>
                <a:srgbClr val="000000"/>
              </a:solidFill>
              <a:effectLst/>
              <a:uLnTx/>
              <a:uFillTx/>
              <a:latin typeface="Arial" charset="0"/>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Arial" charset="0"/>
                <a:ea typeface="+mn-ea"/>
                <a:cs typeface="+mn-cs"/>
              </a:rPr>
              <a:t>Structure???</a:t>
            </a:r>
          </a:p>
        </p:txBody>
      </p:sp>
    </p:spTree>
    <p:extLst>
      <p:ext uri="{BB962C8B-B14F-4D97-AF65-F5344CB8AC3E}">
        <p14:creationId xmlns:p14="http://schemas.microsoft.com/office/powerpoint/2010/main" val="157027273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Lst>
  </p:timing>
</p:sld>
</file>

<file path=ppt/slides/slide117.xml><?xml version="1.0" encoding="utf-8"?>
<p:sld xmlns:a="http://schemas.openxmlformats.org/drawingml/2006/main" xmlns:r="http://schemas.openxmlformats.org/officeDocument/2006/relationships" xmlns:p="http://schemas.openxmlformats.org/presentationml/2006/main">
  <p:cSld>
    <p:bg>
      <p:bgPr>
        <a:gradFill>
          <a:gsLst>
            <a:gs pos="0">
              <a:srgbClr val="FFC000"/>
            </a:gs>
            <a:gs pos="50000">
              <a:schemeClr val="accent1">
                <a:tint val="44500"/>
                <a:satMod val="160000"/>
              </a:schemeClr>
            </a:gs>
            <a:gs pos="100000">
              <a:srgbClr val="FFC000"/>
            </a:gs>
          </a:gsLst>
          <a:lin ang="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85800"/>
          </a:xfrm>
        </p:spPr>
        <p:txBody>
          <a:bodyPr/>
          <a:lstStyle/>
          <a:p>
            <a:r>
              <a:rPr lang="en-US" dirty="0"/>
              <a:t>Heat-Map Views</a:t>
            </a:r>
          </a:p>
        </p:txBody>
      </p:sp>
      <p:sp>
        <p:nvSpPr>
          <p:cNvPr id="3" name="Content Placeholder 2"/>
          <p:cNvSpPr>
            <a:spLocks noGrp="1"/>
          </p:cNvSpPr>
          <p:nvPr>
            <p:ph idx="1"/>
          </p:nvPr>
        </p:nvSpPr>
        <p:spPr>
          <a:xfrm>
            <a:off x="152400" y="838200"/>
            <a:ext cx="8534400" cy="5135563"/>
          </a:xfrm>
        </p:spPr>
        <p:txBody>
          <a:bodyPr/>
          <a:lstStyle/>
          <a:p>
            <a:pPr marL="0" indent="0">
              <a:lnSpc>
                <a:spcPct val="150000"/>
              </a:lnSpc>
              <a:buNone/>
            </a:pPr>
            <a:r>
              <a:rPr lang="en-US" dirty="0"/>
              <a:t>Data Source is Above Example:</a:t>
            </a:r>
          </a:p>
          <a:p>
            <a:pPr marL="0" indent="0">
              <a:lnSpc>
                <a:spcPct val="150000"/>
              </a:lnSpc>
              <a:buNone/>
            </a:pPr>
            <a:r>
              <a:rPr lang="en-US" dirty="0"/>
              <a:t>Gives Quicker Impression of Structure</a:t>
            </a:r>
          </a:p>
          <a:p>
            <a:pPr marL="0" indent="0">
              <a:lnSpc>
                <a:spcPct val="150000"/>
              </a:lnSpc>
              <a:buNone/>
            </a:pPr>
            <a:r>
              <a:rPr lang="en-US" dirty="0"/>
              <a:t>More Natural View Than Curves</a:t>
            </a:r>
          </a:p>
          <a:p>
            <a:pPr marL="0" indent="0">
              <a:lnSpc>
                <a:spcPct val="150000"/>
              </a:lnSpc>
              <a:buNone/>
            </a:pPr>
            <a:endParaRPr lang="en-US" dirty="0"/>
          </a:p>
        </p:txBody>
      </p:sp>
      <p:pic>
        <p:nvPicPr>
          <p:cNvPr id="5" name="Picture 4"/>
          <p:cNvPicPr>
            <a:picLocks noChangeAspect="1"/>
          </p:cNvPicPr>
          <p:nvPr/>
        </p:nvPicPr>
        <p:blipFill rotWithShape="1">
          <a:blip r:embed="rId2"/>
          <a:srcRect l="8824" t="77273" r="25491" b="5304"/>
          <a:stretch/>
        </p:blipFill>
        <p:spPr>
          <a:xfrm>
            <a:off x="76200" y="3771331"/>
            <a:ext cx="8991600" cy="3086669"/>
          </a:xfrm>
          <a:prstGeom prst="rect">
            <a:avLst/>
          </a:prstGeom>
        </p:spPr>
      </p:pic>
      <p:grpSp>
        <p:nvGrpSpPr>
          <p:cNvPr id="10" name="Group 9"/>
          <p:cNvGrpSpPr/>
          <p:nvPr/>
        </p:nvGrpSpPr>
        <p:grpSpPr>
          <a:xfrm>
            <a:off x="6553200" y="3200400"/>
            <a:ext cx="2133600" cy="995066"/>
            <a:chOff x="6553200" y="3195935"/>
            <a:chExt cx="2133600" cy="995066"/>
          </a:xfrm>
        </p:grpSpPr>
        <p:sp>
          <p:nvSpPr>
            <p:cNvPr id="6" name="TextBox 5"/>
            <p:cNvSpPr txBox="1"/>
            <p:nvPr/>
          </p:nvSpPr>
          <p:spPr>
            <a:xfrm>
              <a:off x="6886936" y="3195935"/>
              <a:ext cx="1571264" cy="46166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C00000"/>
                  </a:solidFill>
                  <a:effectLst/>
                  <a:uLnTx/>
                  <a:uFillTx/>
                  <a:latin typeface="Arial" charset="0"/>
                  <a:ea typeface="+mn-ea"/>
                  <a:cs typeface="+mn-cs"/>
                </a:rPr>
                <a:t>2 Clusters</a:t>
              </a:r>
            </a:p>
          </p:txBody>
        </p:sp>
        <p:sp>
          <p:nvSpPr>
            <p:cNvPr id="7" name="Left Brace 6"/>
            <p:cNvSpPr/>
            <p:nvPr/>
          </p:nvSpPr>
          <p:spPr>
            <a:xfrm rot="5400000">
              <a:off x="6828274" y="3420058"/>
              <a:ext cx="495869" cy="1046018"/>
            </a:xfrm>
            <a:prstGeom prst="leftBrace">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9" name="Left Brace 8"/>
            <p:cNvSpPr/>
            <p:nvPr/>
          </p:nvSpPr>
          <p:spPr>
            <a:xfrm rot="5400000">
              <a:off x="7915856" y="3420056"/>
              <a:ext cx="495869" cy="1046018"/>
            </a:xfrm>
            <a:prstGeom prst="leftBrace">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grpSp>
      <p:grpSp>
        <p:nvGrpSpPr>
          <p:cNvPr id="15" name="Group 14"/>
          <p:cNvGrpSpPr/>
          <p:nvPr/>
        </p:nvGrpSpPr>
        <p:grpSpPr>
          <a:xfrm>
            <a:off x="2667000" y="3729335"/>
            <a:ext cx="3810000" cy="1528465"/>
            <a:chOff x="2667000" y="3729335"/>
            <a:chExt cx="3810000" cy="1528465"/>
          </a:xfrm>
        </p:grpSpPr>
        <p:sp>
          <p:nvSpPr>
            <p:cNvPr id="11" name="Left Brace 10"/>
            <p:cNvSpPr/>
            <p:nvPr/>
          </p:nvSpPr>
          <p:spPr>
            <a:xfrm>
              <a:off x="5981131" y="4211782"/>
              <a:ext cx="495869" cy="1046018"/>
            </a:xfrm>
            <a:prstGeom prst="leftBrace">
              <a:avLst/>
            </a:prstGeom>
            <a:ln w="3810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12" name="TextBox 11"/>
            <p:cNvSpPr txBox="1"/>
            <p:nvPr/>
          </p:nvSpPr>
          <p:spPr>
            <a:xfrm>
              <a:off x="2667000" y="3729335"/>
              <a:ext cx="2792752" cy="46166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FF"/>
                  </a:solidFill>
                  <a:effectLst/>
                  <a:uLnTx/>
                  <a:uFillTx/>
                  <a:latin typeface="Arial" charset="0"/>
                  <a:ea typeface="+mn-ea"/>
                  <a:cs typeface="+mn-cs"/>
                </a:rPr>
                <a:t>1</a:t>
              </a:r>
              <a:r>
                <a:rPr kumimoji="0" lang="en-US" sz="2400" b="0" i="0" u="none" strike="noStrike" kern="1200" cap="none" spc="0" normalizeH="0" baseline="30000" noProof="0" dirty="0">
                  <a:ln>
                    <a:noFill/>
                  </a:ln>
                  <a:solidFill>
                    <a:srgbClr val="0000FF"/>
                  </a:solidFill>
                  <a:effectLst/>
                  <a:uLnTx/>
                  <a:uFillTx/>
                  <a:latin typeface="Arial" charset="0"/>
                  <a:ea typeface="+mn-ea"/>
                  <a:cs typeface="+mn-cs"/>
                </a:rPr>
                <a:t>st</a:t>
              </a:r>
              <a:r>
                <a:rPr kumimoji="0" lang="en-US" sz="2400" b="0" i="0" u="none" strike="noStrike" kern="1200" cap="none" spc="0" normalizeH="0" baseline="0" noProof="0" dirty="0">
                  <a:ln>
                    <a:noFill/>
                  </a:ln>
                  <a:solidFill>
                    <a:srgbClr val="0000FF"/>
                  </a:solidFill>
                  <a:effectLst/>
                  <a:uLnTx/>
                  <a:uFillTx/>
                  <a:latin typeface="Arial" charset="0"/>
                  <a:ea typeface="+mn-ea"/>
                  <a:cs typeface="+mn-cs"/>
                </a:rPr>
                <a:t> Features Larger</a:t>
              </a:r>
            </a:p>
          </p:txBody>
        </p:sp>
        <p:cxnSp>
          <p:nvCxnSpPr>
            <p:cNvPr id="14" name="Straight Connector 13"/>
            <p:cNvCxnSpPr>
              <a:endCxn id="11" idx="1"/>
            </p:cNvCxnSpPr>
            <p:nvPr/>
          </p:nvCxnSpPr>
          <p:spPr>
            <a:xfrm>
              <a:off x="5465617" y="4195465"/>
              <a:ext cx="515514" cy="539326"/>
            </a:xfrm>
            <a:prstGeom prst="line">
              <a:avLst/>
            </a:prstGeom>
            <a:ln w="38100">
              <a:solidFill>
                <a:srgbClr val="0000FF"/>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1650520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8.xml><?xml version="1.0" encoding="utf-8"?>
<p:sld xmlns:a="http://schemas.openxmlformats.org/drawingml/2006/main" xmlns:r="http://schemas.openxmlformats.org/officeDocument/2006/relationships" xmlns:p="http://schemas.openxmlformats.org/presentationml/2006/main">
  <p:cSld>
    <p:bg>
      <p:bgPr>
        <a:gradFill>
          <a:gsLst>
            <a:gs pos="0">
              <a:srgbClr val="FFC000"/>
            </a:gs>
            <a:gs pos="50000">
              <a:schemeClr val="accent1">
                <a:tint val="44500"/>
                <a:satMod val="160000"/>
              </a:schemeClr>
            </a:gs>
            <a:gs pos="100000">
              <a:srgbClr val="FFC000"/>
            </a:gs>
          </a:gsLst>
          <a:lin ang="0" scaled="0"/>
        </a:gra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9806" t="56818" r="24512" b="3791"/>
          <a:stretch/>
        </p:blipFill>
        <p:spPr>
          <a:xfrm>
            <a:off x="4038600" y="2895600"/>
            <a:ext cx="5105400" cy="3962400"/>
          </a:xfrm>
          <a:prstGeom prst="rect">
            <a:avLst/>
          </a:prstGeom>
        </p:spPr>
      </p:pic>
      <p:sp>
        <p:nvSpPr>
          <p:cNvPr id="2" name="Title 1"/>
          <p:cNvSpPr>
            <a:spLocks noGrp="1"/>
          </p:cNvSpPr>
          <p:nvPr>
            <p:ph type="title"/>
          </p:nvPr>
        </p:nvSpPr>
        <p:spPr>
          <a:xfrm>
            <a:off x="457200" y="76200"/>
            <a:ext cx="8229600" cy="685800"/>
          </a:xfrm>
        </p:spPr>
        <p:txBody>
          <a:bodyPr/>
          <a:lstStyle/>
          <a:p>
            <a:r>
              <a:rPr lang="en-US" dirty="0"/>
              <a:t>Heat-Map Views</a:t>
            </a:r>
          </a:p>
        </p:txBody>
      </p:sp>
      <p:sp>
        <p:nvSpPr>
          <p:cNvPr id="3" name="Content Placeholder 2"/>
          <p:cNvSpPr>
            <a:spLocks noGrp="1"/>
          </p:cNvSpPr>
          <p:nvPr>
            <p:ph idx="1"/>
          </p:nvPr>
        </p:nvSpPr>
        <p:spPr>
          <a:xfrm>
            <a:off x="152400" y="1027886"/>
            <a:ext cx="8534400" cy="5135563"/>
          </a:xfrm>
        </p:spPr>
        <p:txBody>
          <a:bodyPr/>
          <a:lstStyle/>
          <a:p>
            <a:pPr marL="0" indent="0">
              <a:lnSpc>
                <a:spcPct val="150000"/>
              </a:lnSpc>
              <a:buNone/>
            </a:pPr>
            <a:r>
              <a:rPr lang="en-US" dirty="0"/>
              <a:t>One More Point (From This Example):</a:t>
            </a:r>
          </a:p>
          <a:p>
            <a:pPr marL="0" indent="0">
              <a:lnSpc>
                <a:spcPct val="150000"/>
              </a:lnSpc>
              <a:buNone/>
            </a:pPr>
            <a:endParaRPr lang="en-US" dirty="0"/>
          </a:p>
          <a:p>
            <a:pPr marL="0" indent="0">
              <a:lnSpc>
                <a:spcPct val="150000"/>
              </a:lnSpc>
              <a:buNone/>
            </a:pPr>
            <a:endParaRPr lang="en-US" dirty="0"/>
          </a:p>
          <a:p>
            <a:pPr marL="0" indent="0">
              <a:lnSpc>
                <a:spcPct val="150000"/>
              </a:lnSpc>
              <a:buNone/>
            </a:pPr>
            <a:endParaRPr lang="en-US" dirty="0"/>
          </a:p>
          <a:p>
            <a:pPr marL="0" indent="0">
              <a:lnSpc>
                <a:spcPct val="150000"/>
              </a:lnSpc>
              <a:buNone/>
            </a:pPr>
            <a:endParaRPr lang="en-US" dirty="0"/>
          </a:p>
          <a:p>
            <a:pPr marL="0" indent="0">
              <a:lnSpc>
                <a:spcPct val="150000"/>
              </a:lnSpc>
              <a:buNone/>
            </a:pPr>
            <a:r>
              <a:rPr lang="en-US" dirty="0"/>
              <a:t>Than Both Separated</a:t>
            </a:r>
          </a:p>
        </p:txBody>
      </p:sp>
      <p:grpSp>
        <p:nvGrpSpPr>
          <p:cNvPr id="8" name="Group 7"/>
          <p:cNvGrpSpPr/>
          <p:nvPr/>
        </p:nvGrpSpPr>
        <p:grpSpPr>
          <a:xfrm>
            <a:off x="152400" y="2864982"/>
            <a:ext cx="6324600" cy="2850018"/>
            <a:chOff x="152400" y="2864982"/>
            <a:chExt cx="6324600" cy="2850018"/>
          </a:xfrm>
        </p:grpSpPr>
        <p:sp>
          <p:nvSpPr>
            <p:cNvPr id="5" name="TextBox 4"/>
            <p:cNvSpPr txBox="1"/>
            <p:nvPr/>
          </p:nvSpPr>
          <p:spPr>
            <a:xfrm>
              <a:off x="152400" y="2864982"/>
              <a:ext cx="4033476" cy="1478418"/>
            </a:xfrm>
            <a:prstGeom prst="rect">
              <a:avLst/>
            </a:prstGeom>
            <a:noFill/>
          </p:spPr>
          <p:txBody>
            <a:bodyPr wrap="none" rtlCol="0">
              <a:spAutoFit/>
            </a:bodyPr>
            <a:lstStyle/>
            <a:p>
              <a:pPr marL="0" marR="0" lvl="0" indent="0" algn="l" defTabSz="914400" rtl="0" eaLnBrk="1" fontAlgn="base" latinLnBrk="0" hangingPunct="1">
                <a:lnSpc>
                  <a:spcPct val="15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Arial" charset="0"/>
                  <a:ea typeface="+mn-ea"/>
                  <a:cs typeface="+mn-cs"/>
                </a:rPr>
                <a:t>Mean +/- Curves</a:t>
              </a:r>
            </a:p>
            <a:p>
              <a:pPr marL="0" marR="0" lvl="0" indent="0" algn="l" defTabSz="914400" rtl="0" eaLnBrk="1" fontAlgn="base" latinLnBrk="0" hangingPunct="1">
                <a:lnSpc>
                  <a:spcPct val="15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Arial" charset="0"/>
                  <a:ea typeface="+mn-ea"/>
                  <a:cs typeface="+mn-cs"/>
                </a:rPr>
                <a:t>Easier to Understand</a:t>
              </a:r>
            </a:p>
          </p:txBody>
        </p:sp>
        <p:cxnSp>
          <p:nvCxnSpPr>
            <p:cNvPr id="7" name="Straight Arrow Connector 6"/>
            <p:cNvCxnSpPr>
              <a:stCxn id="5" idx="3"/>
            </p:cNvCxnSpPr>
            <p:nvPr/>
          </p:nvCxnSpPr>
          <p:spPr>
            <a:xfrm>
              <a:off x="4185876" y="3604191"/>
              <a:ext cx="2291124" cy="2110809"/>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3316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9.xml><?xml version="1.0" encoding="utf-8"?>
<p:sld xmlns:a="http://schemas.openxmlformats.org/drawingml/2006/main" xmlns:r="http://schemas.openxmlformats.org/officeDocument/2006/relationships" xmlns:p="http://schemas.openxmlformats.org/presentationml/2006/main">
  <p:cSld>
    <p:bg>
      <p:bgPr>
        <a:gradFill>
          <a:gsLst>
            <a:gs pos="0">
              <a:srgbClr val="FFC000"/>
            </a:gs>
            <a:gs pos="50000">
              <a:schemeClr val="accent1">
                <a:tint val="44500"/>
                <a:satMod val="160000"/>
              </a:schemeClr>
            </a:gs>
            <a:gs pos="100000">
              <a:srgbClr val="FFC000"/>
            </a:gs>
          </a:gsLst>
          <a:lin ang="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85800"/>
          </a:xfrm>
        </p:spPr>
        <p:txBody>
          <a:bodyPr/>
          <a:lstStyle/>
          <a:p>
            <a:r>
              <a:rPr lang="en-US" dirty="0"/>
              <a:t>Heat-Map Views</a:t>
            </a:r>
          </a:p>
        </p:txBody>
      </p:sp>
      <p:sp>
        <p:nvSpPr>
          <p:cNvPr id="3" name="Content Placeholder 2"/>
          <p:cNvSpPr>
            <a:spLocks noGrp="1"/>
          </p:cNvSpPr>
          <p:nvPr>
            <p:ph idx="1"/>
          </p:nvPr>
        </p:nvSpPr>
        <p:spPr>
          <a:xfrm>
            <a:off x="152400" y="1027886"/>
            <a:ext cx="8534400" cy="5135563"/>
          </a:xfrm>
        </p:spPr>
        <p:txBody>
          <a:bodyPr/>
          <a:lstStyle/>
          <a:p>
            <a:pPr marL="0" indent="0">
              <a:lnSpc>
                <a:spcPct val="150000"/>
              </a:lnSpc>
              <a:buNone/>
            </a:pPr>
            <a:r>
              <a:rPr lang="en-US" dirty="0"/>
              <a:t>Which Data View Is “Best”???</a:t>
            </a:r>
          </a:p>
          <a:p>
            <a:pPr>
              <a:lnSpc>
                <a:spcPct val="200000"/>
              </a:lnSpc>
              <a:buFont typeface="Wingdings" panose="05000000000000000000" pitchFamily="2" charset="2"/>
              <a:buChar char="Ø"/>
            </a:pPr>
            <a:r>
              <a:rPr lang="en-US" dirty="0"/>
              <a:t>   Heat Maps?</a:t>
            </a:r>
          </a:p>
          <a:p>
            <a:pPr>
              <a:lnSpc>
                <a:spcPct val="200000"/>
              </a:lnSpc>
              <a:buFont typeface="Wingdings" panose="05000000000000000000" pitchFamily="2" charset="2"/>
              <a:buChar char="Ø"/>
            </a:pPr>
            <a:r>
              <a:rPr lang="en-US" dirty="0"/>
              <a:t>   Curves?</a:t>
            </a:r>
          </a:p>
          <a:p>
            <a:pPr>
              <a:lnSpc>
                <a:spcPct val="200000"/>
              </a:lnSpc>
              <a:buFont typeface="Wingdings" panose="05000000000000000000" pitchFamily="2" charset="2"/>
              <a:buChar char="Ø"/>
            </a:pPr>
            <a:r>
              <a:rPr lang="en-US" dirty="0"/>
              <a:t>   Scatterplots?</a:t>
            </a:r>
          </a:p>
        </p:txBody>
      </p:sp>
    </p:spTree>
    <p:extLst>
      <p:ext uri="{BB962C8B-B14F-4D97-AF65-F5344CB8AC3E}">
        <p14:creationId xmlns:p14="http://schemas.microsoft.com/office/powerpoint/2010/main" val="4021292273"/>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B0F0"/>
            </a:gs>
            <a:gs pos="50000">
              <a:schemeClr val="tx1"/>
            </a:gs>
            <a:gs pos="100000">
              <a:srgbClr val="00B0F0"/>
            </a:gs>
          </a:gsLst>
          <a:lin ang="18900000" scaled="1"/>
        </a:gra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609600" y="76200"/>
            <a:ext cx="7772400" cy="762000"/>
          </a:xfrm>
        </p:spPr>
        <p:txBody>
          <a:bodyPr/>
          <a:lstStyle/>
          <a:p>
            <a:pPr eaLnBrk="1" hangingPunct="1"/>
            <a:r>
              <a:rPr lang="en-US">
                <a:solidFill>
                  <a:schemeClr val="bg2"/>
                </a:solidFill>
                <a:latin typeface="Arial Unicode MS" pitchFamily="34" charset="-128"/>
                <a:ea typeface="Arial Unicode MS" pitchFamily="34" charset="-128"/>
                <a:cs typeface="Arial Unicode MS" pitchFamily="34" charset="-128"/>
              </a:rPr>
              <a:t>Correlation PCA</a:t>
            </a:r>
          </a:p>
        </p:txBody>
      </p:sp>
      <p:sp>
        <p:nvSpPr>
          <p:cNvPr id="37891" name="Rectangle 3"/>
          <p:cNvSpPr>
            <a:spLocks noGrp="1" noChangeArrowheads="1"/>
          </p:cNvSpPr>
          <p:nvPr>
            <p:ph type="body" idx="1"/>
          </p:nvPr>
        </p:nvSpPr>
        <p:spPr>
          <a:xfrm>
            <a:off x="457200" y="838200"/>
            <a:ext cx="8305800" cy="5867400"/>
          </a:xfrm>
        </p:spPr>
        <p:txBody>
          <a:bodyPr/>
          <a:lstStyle/>
          <a:p>
            <a:pPr marL="711200" indent="-711200" eaLnBrk="1" hangingPunct="1">
              <a:buFontTx/>
              <a:buNone/>
            </a:pPr>
            <a:r>
              <a:rPr lang="en-US" dirty="0">
                <a:solidFill>
                  <a:schemeClr val="bg2"/>
                </a:solidFill>
                <a:latin typeface="Arial Unicode MS" pitchFamily="34" charset="-128"/>
                <a:ea typeface="Arial Unicode MS" pitchFamily="34" charset="-128"/>
                <a:cs typeface="Arial Unicode MS" pitchFamily="34" charset="-128"/>
              </a:rPr>
              <a:t>Why use correlation matrix?</a:t>
            </a:r>
          </a:p>
          <a:p>
            <a:pPr marL="711200" indent="-711200" eaLnBrk="1" hangingPunct="1">
              <a:buFontTx/>
              <a:buNone/>
            </a:pPr>
            <a:endParaRPr lang="en-US" dirty="0">
              <a:solidFill>
                <a:schemeClr val="bg2"/>
              </a:solidFill>
              <a:latin typeface="Arial Unicode MS" pitchFamily="34" charset="-128"/>
              <a:ea typeface="Arial Unicode MS" pitchFamily="34" charset="-128"/>
              <a:cs typeface="Arial Unicode MS" pitchFamily="34" charset="-128"/>
            </a:endParaRPr>
          </a:p>
          <a:p>
            <a:pPr marL="711200" indent="-711200" eaLnBrk="1" hangingPunct="1">
              <a:buFontTx/>
              <a:buNone/>
            </a:pPr>
            <a:r>
              <a:rPr lang="en-US" dirty="0">
                <a:solidFill>
                  <a:schemeClr val="bg2"/>
                </a:solidFill>
                <a:latin typeface="Arial Unicode MS" pitchFamily="34" charset="-128"/>
                <a:ea typeface="Arial Unicode MS" pitchFamily="34" charset="-128"/>
                <a:cs typeface="Arial Unicode MS" pitchFamily="34" charset="-128"/>
              </a:rPr>
              <a:t>Makes features </a:t>
            </a:r>
            <a:r>
              <a:rPr lang="en-US" dirty="0">
                <a:solidFill>
                  <a:schemeClr val="bg2"/>
                </a:solidFill>
                <a:latin typeface="Arial" charset="0"/>
                <a:ea typeface="Arial Unicode MS" pitchFamily="34" charset="-128"/>
                <a:cs typeface="Arial Unicode MS" pitchFamily="34" charset="-128"/>
              </a:rPr>
              <a:t>“</a:t>
            </a:r>
            <a:r>
              <a:rPr lang="en-US" dirty="0">
                <a:solidFill>
                  <a:schemeClr val="bg2"/>
                </a:solidFill>
                <a:latin typeface="Arial Unicode MS" pitchFamily="34" charset="-128"/>
                <a:ea typeface="Arial Unicode MS" pitchFamily="34" charset="-128"/>
                <a:cs typeface="Arial Unicode MS" pitchFamily="34" charset="-128"/>
              </a:rPr>
              <a:t>unit free</a:t>
            </a:r>
            <a:r>
              <a:rPr lang="en-US" dirty="0">
                <a:solidFill>
                  <a:schemeClr val="bg2"/>
                </a:solidFill>
                <a:latin typeface="Arial" charset="0"/>
                <a:ea typeface="Arial Unicode MS" pitchFamily="34" charset="-128"/>
                <a:cs typeface="Arial Unicode MS" pitchFamily="34" charset="-128"/>
              </a:rPr>
              <a:t>”</a:t>
            </a:r>
            <a:endParaRPr lang="en-US" dirty="0">
              <a:solidFill>
                <a:schemeClr val="bg2"/>
              </a:solidFill>
              <a:latin typeface="Arial Unicode MS" pitchFamily="34" charset="-128"/>
              <a:ea typeface="Arial Unicode MS" pitchFamily="34" charset="-128"/>
              <a:cs typeface="Arial Unicode MS" pitchFamily="34" charset="-128"/>
            </a:endParaRPr>
          </a:p>
          <a:p>
            <a:pPr marL="711200" indent="-711200" eaLnBrk="1" hangingPunct="1"/>
            <a:r>
              <a:rPr lang="en-US" dirty="0">
                <a:solidFill>
                  <a:schemeClr val="bg2"/>
                </a:solidFill>
                <a:latin typeface="Arial Unicode MS" pitchFamily="34" charset="-128"/>
                <a:ea typeface="Arial Unicode MS" pitchFamily="34" charset="-128"/>
                <a:cs typeface="Arial Unicode MS" pitchFamily="34" charset="-128"/>
              </a:rPr>
              <a:t>e.g.  Height, Weight, Age, $, …</a:t>
            </a:r>
          </a:p>
          <a:p>
            <a:pPr marL="711200" indent="-711200" eaLnBrk="1" hangingPunct="1"/>
            <a:r>
              <a:rPr lang="en-US" dirty="0">
                <a:solidFill>
                  <a:schemeClr val="bg2"/>
                </a:solidFill>
                <a:latin typeface="Arial Unicode MS" pitchFamily="34" charset="-128"/>
                <a:ea typeface="Arial Unicode MS" pitchFamily="34" charset="-128"/>
                <a:cs typeface="Arial Unicode MS" pitchFamily="34" charset="-128"/>
              </a:rPr>
              <a:t>Are </a:t>
            </a:r>
            <a:r>
              <a:rPr lang="en-US" dirty="0">
                <a:solidFill>
                  <a:schemeClr val="bg2"/>
                </a:solidFill>
                <a:latin typeface="Arial" charset="0"/>
                <a:ea typeface="Arial Unicode MS" pitchFamily="34" charset="-128"/>
                <a:cs typeface="Arial Unicode MS" pitchFamily="34" charset="-128"/>
              </a:rPr>
              <a:t>“</a:t>
            </a:r>
            <a:r>
              <a:rPr lang="en-US" dirty="0">
                <a:solidFill>
                  <a:schemeClr val="bg2"/>
                </a:solidFill>
                <a:latin typeface="Arial Unicode MS" pitchFamily="34" charset="-128"/>
                <a:ea typeface="Arial Unicode MS" pitchFamily="34" charset="-128"/>
                <a:cs typeface="Arial Unicode MS" pitchFamily="34" charset="-128"/>
              </a:rPr>
              <a:t>directions in point cloud</a:t>
            </a:r>
            <a:r>
              <a:rPr lang="en-US" dirty="0">
                <a:solidFill>
                  <a:schemeClr val="bg2"/>
                </a:solidFill>
                <a:latin typeface="Arial" charset="0"/>
                <a:ea typeface="Arial Unicode MS" pitchFamily="34" charset="-128"/>
                <a:cs typeface="Arial Unicode MS" pitchFamily="34" charset="-128"/>
              </a:rPr>
              <a:t>”</a:t>
            </a:r>
            <a:r>
              <a:rPr lang="en-US" dirty="0">
                <a:solidFill>
                  <a:schemeClr val="bg2"/>
                </a:solidFill>
                <a:latin typeface="Arial Unicode MS" pitchFamily="34" charset="-128"/>
                <a:ea typeface="Arial Unicode MS" pitchFamily="34" charset="-128"/>
                <a:cs typeface="Arial Unicode MS" pitchFamily="34" charset="-128"/>
              </a:rPr>
              <a:t> meaningful or useful?</a:t>
            </a:r>
          </a:p>
          <a:p>
            <a:pPr marL="711200" indent="-711200" eaLnBrk="1" hangingPunct="1"/>
            <a:r>
              <a:rPr lang="en-US" dirty="0">
                <a:solidFill>
                  <a:schemeClr val="bg2"/>
                </a:solidFill>
                <a:latin typeface="Arial Unicode MS" pitchFamily="34" charset="-128"/>
                <a:ea typeface="Arial Unicode MS" pitchFamily="34" charset="-128"/>
                <a:cs typeface="Arial Unicode MS" pitchFamily="34" charset="-128"/>
              </a:rPr>
              <a:t>Will unimportant directions dominate? </a:t>
            </a:r>
          </a:p>
        </p:txBody>
      </p:sp>
      <p:sp>
        <p:nvSpPr>
          <p:cNvPr id="37892" name="Rectangle 4"/>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37893" name="Rectangle 5"/>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37894" name="Rectangle 6"/>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37895" name="Rectangle 7"/>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37896" name="Rectangle 8"/>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37897" name="Rectangle 9"/>
          <p:cNvSpPr>
            <a:spLocks noChangeArrowheads="1"/>
          </p:cNvSpPr>
          <p:nvPr/>
        </p:nvSpPr>
        <p:spPr bwMode="auto">
          <a:xfrm>
            <a:off x="0" y="33035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37898" name="Rectangle 10"/>
          <p:cNvSpPr>
            <a:spLocks noChangeArrowheads="1"/>
          </p:cNvSpPr>
          <p:nvPr/>
        </p:nvSpPr>
        <p:spPr bwMode="auto">
          <a:xfrm>
            <a:off x="0" y="33035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37899" name="Rectangle 11"/>
          <p:cNvSpPr>
            <a:spLocks noChangeArrowheads="1"/>
          </p:cNvSpPr>
          <p:nvPr/>
        </p:nvSpPr>
        <p:spPr bwMode="auto">
          <a:xfrm>
            <a:off x="0" y="2743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37900" name="Rectangle 12"/>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37901" name="Rectangle 13"/>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37902" name="Rectangle 14"/>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37903" name="Rectangle 15"/>
          <p:cNvSpPr>
            <a:spLocks noChangeArrowheads="1"/>
          </p:cNvSpPr>
          <p:nvPr/>
        </p:nvSpPr>
        <p:spPr bwMode="auto">
          <a:xfrm>
            <a:off x="0" y="30210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37904" name="Rectangle 16"/>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37905" name="Rectangle 17"/>
          <p:cNvSpPr>
            <a:spLocks noChangeArrowheads="1"/>
          </p:cNvSpPr>
          <p:nvPr/>
        </p:nvSpPr>
        <p:spPr bwMode="auto">
          <a:xfrm>
            <a:off x="0" y="3257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37906" name="Rectangle 18"/>
          <p:cNvSpPr>
            <a:spLocks noChangeArrowheads="1"/>
          </p:cNvSpPr>
          <p:nvPr/>
        </p:nvSpPr>
        <p:spPr bwMode="auto">
          <a:xfrm>
            <a:off x="0" y="3001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37907" name="Rectangle 19"/>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37908" name="Rectangle 20"/>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37909" name="Rectangle 21"/>
          <p:cNvSpPr>
            <a:spLocks noChangeArrowheads="1"/>
          </p:cNvSpPr>
          <p:nvPr/>
        </p:nvSpPr>
        <p:spPr bwMode="auto">
          <a:xfrm>
            <a:off x="0" y="32956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37910" name="Rectangle 22"/>
          <p:cNvSpPr>
            <a:spLocks noChangeArrowheads="1"/>
          </p:cNvSpPr>
          <p:nvPr/>
        </p:nvSpPr>
        <p:spPr bwMode="auto">
          <a:xfrm>
            <a:off x="0" y="30178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37911" name="Rectangle 23"/>
          <p:cNvSpPr>
            <a:spLocks noChangeArrowheads="1"/>
          </p:cNvSpPr>
          <p:nvPr/>
        </p:nvSpPr>
        <p:spPr bwMode="auto">
          <a:xfrm>
            <a:off x="0" y="3001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37912" name="Rectangle 24"/>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37913" name="Rectangle 25"/>
          <p:cNvSpPr>
            <a:spLocks noChangeArrowheads="1"/>
          </p:cNvSpPr>
          <p:nvPr/>
        </p:nvSpPr>
        <p:spPr bwMode="auto">
          <a:xfrm>
            <a:off x="0" y="32496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37914" name="Rectangle 26"/>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37915" name="Rectangle 27"/>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37916" name="Rectangle 28"/>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37917" name="Rectangle 29"/>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37918" name="Rectangle 30"/>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37919" name="Rectangle 31"/>
          <p:cNvSpPr>
            <a:spLocks noChangeArrowheads="1"/>
          </p:cNvSpPr>
          <p:nvPr/>
        </p:nvSpPr>
        <p:spPr bwMode="auto">
          <a:xfrm>
            <a:off x="0" y="2525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37920" name="Rectangle 33"/>
          <p:cNvSpPr>
            <a:spLocks noChangeArrowheads="1"/>
          </p:cNvSpPr>
          <p:nvPr/>
        </p:nvSpPr>
        <p:spPr bwMode="auto">
          <a:xfrm>
            <a:off x="0" y="29829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Tree>
    <p:extLst>
      <p:ext uri="{BB962C8B-B14F-4D97-AF65-F5344CB8AC3E}">
        <p14:creationId xmlns:p14="http://schemas.microsoft.com/office/powerpoint/2010/main" val="188931724"/>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bg>
      <p:bgPr>
        <a:gradFill>
          <a:gsLst>
            <a:gs pos="0">
              <a:srgbClr val="FFC000"/>
            </a:gs>
            <a:gs pos="50000">
              <a:schemeClr val="accent1">
                <a:tint val="44500"/>
                <a:satMod val="160000"/>
              </a:schemeClr>
            </a:gs>
            <a:gs pos="100000">
              <a:srgbClr val="FFC000"/>
            </a:gs>
          </a:gsLst>
          <a:lin ang="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85800"/>
          </a:xfrm>
        </p:spPr>
        <p:txBody>
          <a:bodyPr/>
          <a:lstStyle/>
          <a:p>
            <a:r>
              <a:rPr lang="en-US" dirty="0"/>
              <a:t>Heat-Map Views</a:t>
            </a:r>
          </a:p>
        </p:txBody>
      </p:sp>
      <p:sp>
        <p:nvSpPr>
          <p:cNvPr id="3" name="Content Placeholder 2"/>
          <p:cNvSpPr>
            <a:spLocks noGrp="1"/>
          </p:cNvSpPr>
          <p:nvPr>
            <p:ph idx="1"/>
          </p:nvPr>
        </p:nvSpPr>
        <p:spPr>
          <a:xfrm>
            <a:off x="152400" y="1027886"/>
            <a:ext cx="8534400" cy="5135563"/>
          </a:xfrm>
        </p:spPr>
        <p:txBody>
          <a:bodyPr/>
          <a:lstStyle/>
          <a:p>
            <a:pPr marL="0" indent="0">
              <a:lnSpc>
                <a:spcPct val="150000"/>
              </a:lnSpc>
              <a:buNone/>
            </a:pPr>
            <a:r>
              <a:rPr lang="en-US" dirty="0"/>
              <a:t>Which Data View Is “Best”???</a:t>
            </a:r>
          </a:p>
          <a:p>
            <a:pPr marL="0" indent="0">
              <a:lnSpc>
                <a:spcPct val="150000"/>
              </a:lnSpc>
              <a:buNone/>
            </a:pPr>
            <a:endParaRPr lang="en-US" dirty="0"/>
          </a:p>
          <a:p>
            <a:pPr marL="0" indent="0">
              <a:lnSpc>
                <a:spcPct val="150000"/>
              </a:lnSpc>
              <a:buNone/>
            </a:pPr>
            <a:r>
              <a:rPr lang="en-US" dirty="0"/>
              <a:t>Simon </a:t>
            </a:r>
            <a:r>
              <a:rPr lang="en-US" dirty="0" err="1"/>
              <a:t>Sheather</a:t>
            </a:r>
            <a:r>
              <a:rPr lang="en-US" dirty="0"/>
              <a:t> Quote:</a:t>
            </a:r>
          </a:p>
          <a:p>
            <a:pPr marL="0" indent="0">
              <a:lnSpc>
                <a:spcPct val="150000"/>
              </a:lnSpc>
              <a:buNone/>
            </a:pPr>
            <a:endParaRPr lang="en-US" dirty="0"/>
          </a:p>
          <a:p>
            <a:pPr marL="0" indent="0" algn="ctr">
              <a:lnSpc>
                <a:spcPct val="150000"/>
              </a:lnSpc>
              <a:buNone/>
            </a:pPr>
            <a:r>
              <a:rPr lang="en-US" dirty="0"/>
              <a:t>“Every Dog Has His Day”</a:t>
            </a:r>
          </a:p>
          <a:p>
            <a:pPr marL="0" indent="0">
              <a:lnSpc>
                <a:spcPct val="150000"/>
              </a:lnSpc>
              <a:buNone/>
            </a:pPr>
            <a:endParaRPr lang="en-US" dirty="0"/>
          </a:p>
        </p:txBody>
      </p:sp>
      <p:pic>
        <p:nvPicPr>
          <p:cNvPr id="5" name="Picture 4"/>
          <p:cNvPicPr>
            <a:picLocks noChangeAspect="1"/>
          </p:cNvPicPr>
          <p:nvPr/>
        </p:nvPicPr>
        <p:blipFill>
          <a:blip r:embed="rId2"/>
          <a:stretch>
            <a:fillRect/>
          </a:stretch>
        </p:blipFill>
        <p:spPr>
          <a:xfrm>
            <a:off x="6172200" y="2209800"/>
            <a:ext cx="1238250" cy="1524000"/>
          </a:xfrm>
          <a:prstGeom prst="rect">
            <a:avLst/>
          </a:prstGeom>
        </p:spPr>
      </p:pic>
    </p:spTree>
    <p:extLst>
      <p:ext uri="{BB962C8B-B14F-4D97-AF65-F5344CB8AC3E}">
        <p14:creationId xmlns:p14="http://schemas.microsoft.com/office/powerpoint/2010/main" val="71884903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1.xml><?xml version="1.0" encoding="utf-8"?>
<p:sld xmlns:a="http://schemas.openxmlformats.org/drawingml/2006/main" xmlns:r="http://schemas.openxmlformats.org/officeDocument/2006/relationships" xmlns:p="http://schemas.openxmlformats.org/presentationml/2006/main">
  <p:cSld>
    <p:bg>
      <p:bgPr>
        <a:gradFill>
          <a:gsLst>
            <a:gs pos="0">
              <a:srgbClr val="FFC000"/>
            </a:gs>
            <a:gs pos="50000">
              <a:schemeClr val="accent1">
                <a:tint val="44500"/>
                <a:satMod val="160000"/>
              </a:schemeClr>
            </a:gs>
            <a:gs pos="100000">
              <a:srgbClr val="FFC000"/>
            </a:gs>
          </a:gsLst>
          <a:lin ang="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85800"/>
          </a:xfrm>
        </p:spPr>
        <p:txBody>
          <a:bodyPr/>
          <a:lstStyle/>
          <a:p>
            <a:r>
              <a:rPr lang="en-US" dirty="0"/>
              <a:t>Heat-Map Views</a:t>
            </a:r>
          </a:p>
        </p:txBody>
      </p:sp>
      <p:sp>
        <p:nvSpPr>
          <p:cNvPr id="3" name="Content Placeholder 2"/>
          <p:cNvSpPr>
            <a:spLocks noGrp="1"/>
          </p:cNvSpPr>
          <p:nvPr>
            <p:ph idx="1"/>
          </p:nvPr>
        </p:nvSpPr>
        <p:spPr>
          <a:xfrm>
            <a:off x="152400" y="1027886"/>
            <a:ext cx="8534400" cy="5135563"/>
          </a:xfrm>
        </p:spPr>
        <p:txBody>
          <a:bodyPr/>
          <a:lstStyle/>
          <a:p>
            <a:pPr marL="0" indent="0" algn="ctr">
              <a:lnSpc>
                <a:spcPct val="150000"/>
              </a:lnSpc>
              <a:buNone/>
            </a:pPr>
            <a:r>
              <a:rPr lang="en-US" dirty="0"/>
              <a:t>“Every Dog Has His Day”</a:t>
            </a:r>
          </a:p>
          <a:p>
            <a:pPr marL="0" indent="0">
              <a:lnSpc>
                <a:spcPct val="150000"/>
              </a:lnSpc>
              <a:buNone/>
            </a:pPr>
            <a:r>
              <a:rPr lang="en-US" dirty="0"/>
              <a:t>Idea:  </a:t>
            </a:r>
          </a:p>
          <a:p>
            <a:pPr marL="0" indent="0">
              <a:lnSpc>
                <a:spcPct val="150000"/>
              </a:lnSpc>
              <a:buNone/>
            </a:pPr>
            <a:r>
              <a:rPr lang="en-US" dirty="0"/>
              <a:t>Any Data Analytic Method Somebody Likes Has Some Situations Where It Is </a:t>
            </a:r>
            <a:r>
              <a:rPr lang="en-US" u="sng" dirty="0"/>
              <a:t>“Best”</a:t>
            </a:r>
          </a:p>
          <a:p>
            <a:pPr marL="0" indent="0">
              <a:lnSpc>
                <a:spcPct val="150000"/>
              </a:lnSpc>
              <a:buNone/>
            </a:pPr>
            <a:r>
              <a:rPr lang="en-US" dirty="0"/>
              <a:t>&amp; Of Course Others Where It Is </a:t>
            </a:r>
            <a:r>
              <a:rPr lang="en-US" u="sng" dirty="0"/>
              <a:t>Poor</a:t>
            </a:r>
          </a:p>
          <a:p>
            <a:pPr marL="0" indent="0">
              <a:lnSpc>
                <a:spcPct val="150000"/>
              </a:lnSpc>
              <a:buNone/>
            </a:pPr>
            <a:endParaRPr lang="en-US" sz="1200" u="sng" dirty="0"/>
          </a:p>
          <a:p>
            <a:pPr marL="0" indent="0" algn="ctr">
              <a:lnSpc>
                <a:spcPct val="150000"/>
              </a:lnSpc>
              <a:buNone/>
            </a:pPr>
            <a:r>
              <a:rPr lang="en-US" dirty="0"/>
              <a:t>(Will See This Again)</a:t>
            </a:r>
          </a:p>
        </p:txBody>
      </p:sp>
    </p:spTree>
    <p:extLst>
      <p:ext uri="{BB962C8B-B14F-4D97-AF65-F5344CB8AC3E}">
        <p14:creationId xmlns:p14="http://schemas.microsoft.com/office/powerpoint/2010/main" val="119817896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2.xml><?xml version="1.0" encoding="utf-8"?>
<p:sld xmlns:a="http://schemas.openxmlformats.org/drawingml/2006/main" xmlns:r="http://schemas.openxmlformats.org/officeDocument/2006/relationships" xmlns:p="http://schemas.openxmlformats.org/presentationml/2006/main">
  <p:cSld>
    <p:bg>
      <p:bgPr>
        <a:gradFill>
          <a:gsLst>
            <a:gs pos="0">
              <a:srgbClr val="FFC000"/>
            </a:gs>
            <a:gs pos="50000">
              <a:schemeClr val="accent1">
                <a:tint val="44500"/>
                <a:satMod val="160000"/>
              </a:schemeClr>
            </a:gs>
            <a:gs pos="100000">
              <a:srgbClr val="FFC000"/>
            </a:gs>
          </a:gsLst>
          <a:lin ang="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85800"/>
          </a:xfrm>
        </p:spPr>
        <p:txBody>
          <a:bodyPr/>
          <a:lstStyle/>
          <a:p>
            <a:r>
              <a:rPr lang="en-US" dirty="0"/>
              <a:t>Heat-Map Views</a:t>
            </a:r>
          </a:p>
        </p:txBody>
      </p:sp>
      <p:sp>
        <p:nvSpPr>
          <p:cNvPr id="3" name="Content Placeholder 2"/>
          <p:cNvSpPr>
            <a:spLocks noGrp="1"/>
          </p:cNvSpPr>
          <p:nvPr>
            <p:ph idx="1"/>
          </p:nvPr>
        </p:nvSpPr>
        <p:spPr>
          <a:xfrm>
            <a:off x="228600" y="838200"/>
            <a:ext cx="8534400" cy="5135563"/>
          </a:xfrm>
        </p:spPr>
        <p:txBody>
          <a:bodyPr/>
          <a:lstStyle/>
          <a:p>
            <a:pPr marL="0" indent="0">
              <a:lnSpc>
                <a:spcPct val="150000"/>
              </a:lnSpc>
              <a:buNone/>
            </a:pPr>
            <a:r>
              <a:rPr lang="en-US" dirty="0"/>
              <a:t>Some Overview Papers:</a:t>
            </a:r>
          </a:p>
          <a:p>
            <a:pPr marL="0" indent="0">
              <a:lnSpc>
                <a:spcPct val="150000"/>
              </a:lnSpc>
              <a:buNone/>
            </a:pPr>
            <a:r>
              <a:rPr lang="en-US" dirty="0"/>
              <a:t>History:</a:t>
            </a:r>
          </a:p>
          <a:p>
            <a:pPr marL="0" indent="0" algn="ctr">
              <a:lnSpc>
                <a:spcPct val="150000"/>
              </a:lnSpc>
              <a:buNone/>
            </a:pPr>
            <a:r>
              <a:rPr lang="en-US" dirty="0"/>
              <a:t>Wilkinson &amp; Friendly (2009)</a:t>
            </a:r>
          </a:p>
          <a:p>
            <a:pPr marL="0" indent="0">
              <a:lnSpc>
                <a:spcPct val="150000"/>
              </a:lnSpc>
              <a:buNone/>
            </a:pPr>
            <a:r>
              <a:rPr lang="en-US" dirty="0"/>
              <a:t>Criticism of Common Color Choices:</a:t>
            </a:r>
          </a:p>
          <a:p>
            <a:pPr marL="0" indent="0" algn="ctr">
              <a:lnSpc>
                <a:spcPct val="150000"/>
              </a:lnSpc>
              <a:buNone/>
            </a:pPr>
            <a:r>
              <a:rPr lang="en-US" dirty="0"/>
              <a:t>Borland &amp; Taylor (2007)</a:t>
            </a:r>
          </a:p>
        </p:txBody>
      </p:sp>
    </p:spTree>
    <p:extLst>
      <p:ext uri="{BB962C8B-B14F-4D97-AF65-F5344CB8AC3E}">
        <p14:creationId xmlns:p14="http://schemas.microsoft.com/office/powerpoint/2010/main" val="24447452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3.xml><?xml version="1.0" encoding="utf-8"?>
<p:sld xmlns:a="http://schemas.openxmlformats.org/drawingml/2006/main" xmlns:r="http://schemas.openxmlformats.org/officeDocument/2006/relationships" xmlns:p="http://schemas.openxmlformats.org/presentationml/2006/main">
  <p:cSld>
    <p:bg>
      <p:bgPr>
        <a:gradFill>
          <a:gsLst>
            <a:gs pos="0">
              <a:srgbClr val="2DC8FF"/>
            </a:gs>
            <a:gs pos="50000">
              <a:schemeClr val="bg1"/>
            </a:gs>
            <a:gs pos="100000">
              <a:srgbClr val="2DC8FF"/>
            </a:gs>
          </a:gsLst>
          <a:lin ang="81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85800"/>
          </a:xfrm>
        </p:spPr>
        <p:txBody>
          <a:bodyPr/>
          <a:lstStyle/>
          <a:p>
            <a:r>
              <a:rPr lang="en-US" dirty="0"/>
              <a:t>Scatterplot Views</a:t>
            </a:r>
          </a:p>
        </p:txBody>
      </p:sp>
      <p:sp>
        <p:nvSpPr>
          <p:cNvPr id="3" name="Content Placeholder 2"/>
          <p:cNvSpPr>
            <a:spLocks noGrp="1"/>
          </p:cNvSpPr>
          <p:nvPr>
            <p:ph idx="1"/>
          </p:nvPr>
        </p:nvSpPr>
        <p:spPr>
          <a:xfrm>
            <a:off x="228600" y="838200"/>
            <a:ext cx="8534400" cy="5135563"/>
          </a:xfrm>
        </p:spPr>
        <p:txBody>
          <a:bodyPr/>
          <a:lstStyle/>
          <a:p>
            <a:pPr marL="0" indent="0">
              <a:lnSpc>
                <a:spcPct val="250000"/>
              </a:lnSpc>
              <a:buNone/>
            </a:pPr>
            <a:r>
              <a:rPr lang="en-US" dirty="0"/>
              <a:t>All Based on Projections</a:t>
            </a:r>
          </a:p>
          <a:p>
            <a:pPr marL="0" indent="0">
              <a:lnSpc>
                <a:spcPct val="250000"/>
              </a:lnSpc>
              <a:buNone/>
            </a:pPr>
            <a:r>
              <a:rPr lang="en-US" dirty="0"/>
              <a:t>Now Consider Other Directions</a:t>
            </a:r>
          </a:p>
          <a:p>
            <a:pPr marL="0" indent="0">
              <a:lnSpc>
                <a:spcPct val="250000"/>
              </a:lnSpc>
              <a:buNone/>
            </a:pPr>
            <a:r>
              <a:rPr lang="en-US" dirty="0"/>
              <a:t>Beyond PCA</a:t>
            </a:r>
          </a:p>
        </p:txBody>
      </p:sp>
      <p:sp>
        <p:nvSpPr>
          <p:cNvPr id="4" name="TextBox 3">
            <a:extLst>
              <a:ext uri="{FF2B5EF4-FFF2-40B4-BE49-F238E27FC236}">
                <a16:creationId xmlns:a16="http://schemas.microsoft.com/office/drawing/2014/main" id="{DFA9C543-39D3-4424-A00B-8DAAF3825260}"/>
              </a:ext>
            </a:extLst>
          </p:cNvPr>
          <p:cNvSpPr txBox="1"/>
          <p:nvPr/>
        </p:nvSpPr>
        <p:spPr>
          <a:xfrm>
            <a:off x="6096000" y="1143000"/>
            <a:ext cx="2131866" cy="461665"/>
          </a:xfrm>
          <a:prstGeom prst="rect">
            <a:avLst/>
          </a:prstGeom>
          <a:noFill/>
          <a:ln w="25400">
            <a:solidFill>
              <a:srgbClr val="DC00FF"/>
            </a:solidFill>
          </a:ln>
        </p:spPr>
        <p:txBody>
          <a:bodyPr wrap="none" rtlCol="0">
            <a:spAutoFit/>
          </a:bodyPr>
          <a:lstStyle/>
          <a:p>
            <a:r>
              <a:rPr lang="en-US" sz="2400" dirty="0">
                <a:solidFill>
                  <a:srgbClr val="DC00FF"/>
                </a:solidFill>
              </a:rPr>
              <a:t>Text:  Sec. 6.5</a:t>
            </a:r>
          </a:p>
        </p:txBody>
      </p:sp>
    </p:spTree>
    <p:extLst>
      <p:ext uri="{BB962C8B-B14F-4D97-AF65-F5344CB8AC3E}">
        <p14:creationId xmlns:p14="http://schemas.microsoft.com/office/powerpoint/2010/main" val="406399218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4.xml><?xml version="1.0" encoding="utf-8"?>
<p:sld xmlns:a="http://schemas.openxmlformats.org/drawingml/2006/main" xmlns:r="http://schemas.openxmlformats.org/officeDocument/2006/relationships" xmlns:p="http://schemas.openxmlformats.org/presentationml/2006/main">
  <p:cSld>
    <p:bg>
      <p:bgPr>
        <a:gradFill>
          <a:gsLst>
            <a:gs pos="0">
              <a:srgbClr val="2DC8FF"/>
            </a:gs>
            <a:gs pos="50000">
              <a:schemeClr val="bg1"/>
            </a:gs>
            <a:gs pos="100000">
              <a:srgbClr val="2DC8FF"/>
            </a:gs>
          </a:gsLst>
          <a:lin ang="81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85800"/>
          </a:xfrm>
        </p:spPr>
        <p:txBody>
          <a:bodyPr/>
          <a:lstStyle/>
          <a:p>
            <a:r>
              <a:rPr lang="en-US" dirty="0"/>
              <a:t>Scatterplot Views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228600" y="838200"/>
                <a:ext cx="8534400" cy="5135563"/>
              </a:xfrm>
            </p:spPr>
            <p:txBody>
              <a:bodyPr/>
              <a:lstStyle/>
              <a:p>
                <a:pPr marL="0" indent="0">
                  <a:lnSpc>
                    <a:spcPct val="150000"/>
                  </a:lnSpc>
                  <a:buNone/>
                </a:pPr>
                <a:r>
                  <a:rPr lang="en-US" dirty="0"/>
                  <a:t>Summarize Other Directions to Project On</a:t>
                </a:r>
              </a:p>
              <a:p>
                <a:pPr>
                  <a:lnSpc>
                    <a:spcPct val="150000"/>
                  </a:lnSpc>
                  <a:buFont typeface="Wingdings" panose="05000000000000000000" pitchFamily="2" charset="2"/>
                  <a:buChar char="Ø"/>
                </a:pPr>
                <a:r>
                  <a:rPr lang="en-US" dirty="0"/>
                  <a:t> Classification Directions (e.g. DWD)</a:t>
                </a:r>
              </a:p>
              <a:p>
                <a:pPr>
                  <a:lnSpc>
                    <a:spcPct val="150000"/>
                  </a:lnSpc>
                  <a:buFont typeface="Wingdings" panose="05000000000000000000" pitchFamily="2" charset="2"/>
                  <a:buChar char="Ø"/>
                </a:pPr>
                <a:r>
                  <a:rPr lang="en-US" dirty="0"/>
                  <a:t> Independent Component Analysis</a:t>
                </a:r>
              </a:p>
              <a:p>
                <a:pPr>
                  <a:lnSpc>
                    <a:spcPct val="150000"/>
                  </a:lnSpc>
                  <a:buFont typeface="Wingdings" panose="05000000000000000000" pitchFamily="2" charset="2"/>
                  <a:buChar char="Ø"/>
                </a:pPr>
                <a:r>
                  <a:rPr lang="en-US" dirty="0"/>
                  <a:t> Fourier Basis Directions</a:t>
                </a:r>
              </a:p>
              <a:p>
                <a:pPr>
                  <a:lnSpc>
                    <a:spcPct val="150000"/>
                  </a:lnSpc>
                  <a:buFont typeface="Wingdings" panose="05000000000000000000" pitchFamily="2" charset="2"/>
                  <a:buChar char="Ø"/>
                </a:pPr>
                <a:r>
                  <a:rPr lang="en-US" dirty="0"/>
                  <a:t> Wavelet Basis Directions</a:t>
                </a:r>
              </a:p>
              <a:p>
                <a:pPr>
                  <a:lnSpc>
                    <a:spcPct val="150000"/>
                  </a:lnSpc>
                  <a:buFont typeface="Wingdings" panose="05000000000000000000" pitchFamily="2" charset="2"/>
                  <a:buChar char="Ø"/>
                </a:pPr>
                <a:r>
                  <a:rPr lang="en-US" dirty="0"/>
                  <a:t> Nonnegative Matrix Factorization</a:t>
                </a:r>
              </a:p>
              <a:p>
                <a:pPr marL="0" indent="0">
                  <a:buNone/>
                </a:pPr>
                <a:r>
                  <a:rPr lang="en-US" dirty="0"/>
                  <a:t>         </a:t>
                </a:r>
                <a14:m>
                  <m:oMath xmlns:m="http://schemas.openxmlformats.org/officeDocument/2006/math">
                    <m:r>
                      <a:rPr lang="en-US" sz="5400" i="1" smtClean="0">
                        <a:latin typeface="Cambria Math" panose="02040503050406030204" pitchFamily="18" charset="0"/>
                        <a:ea typeface="Cambria Math" panose="02040503050406030204" pitchFamily="18" charset="0"/>
                      </a:rPr>
                      <m:t>⋮</m:t>
                    </m:r>
                  </m:oMath>
                </a14:m>
                <a:endParaRPr lang="en-US" sz="5400" dirty="0"/>
              </a:p>
              <a:p>
                <a:pPr marL="0" indent="0">
                  <a:lnSpc>
                    <a:spcPct val="150000"/>
                  </a:lnSpc>
                  <a:buNone/>
                </a:pP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228600" y="838200"/>
                <a:ext cx="8534400" cy="5135563"/>
              </a:xfrm>
              <a:blipFill>
                <a:blip r:embed="rId2"/>
                <a:stretch>
                  <a:fillRect l="-1857" b="-12114"/>
                </a:stretch>
              </a:blipFill>
            </p:spPr>
            <p:txBody>
              <a:bodyPr/>
              <a:lstStyle/>
              <a:p>
                <a:r>
                  <a:rPr lang="en-US">
                    <a:noFill/>
                  </a:rPr>
                  <a:t> </a:t>
                </a:r>
              </a:p>
            </p:txBody>
          </p:sp>
        </mc:Fallback>
      </mc:AlternateContent>
      <p:grpSp>
        <p:nvGrpSpPr>
          <p:cNvPr id="6" name="Group 5"/>
          <p:cNvGrpSpPr/>
          <p:nvPr/>
        </p:nvGrpSpPr>
        <p:grpSpPr>
          <a:xfrm>
            <a:off x="6705600" y="2590800"/>
            <a:ext cx="1752600" cy="3200400"/>
            <a:chOff x="6705600" y="2590800"/>
            <a:chExt cx="1752600" cy="3200400"/>
          </a:xfrm>
        </p:grpSpPr>
        <p:sp>
          <p:nvSpPr>
            <p:cNvPr id="4" name="Right Brace 3"/>
            <p:cNvSpPr/>
            <p:nvPr/>
          </p:nvSpPr>
          <p:spPr>
            <a:xfrm>
              <a:off x="6705600" y="2590800"/>
              <a:ext cx="533400" cy="3200400"/>
            </a:xfrm>
            <a:prstGeom prst="rightBrace">
              <a:avLst/>
            </a:prstGeom>
            <a:ln w="38100">
              <a:solidFill>
                <a:srgbClr val="C00000"/>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Arial"/>
                <a:ea typeface="+mn-ea"/>
                <a:cs typeface="+mn-cs"/>
              </a:endParaRPr>
            </a:p>
          </p:txBody>
        </p:sp>
        <p:sp>
          <p:nvSpPr>
            <p:cNvPr id="5" name="TextBox 4"/>
            <p:cNvSpPr txBox="1"/>
            <p:nvPr/>
          </p:nvSpPr>
          <p:spPr>
            <a:xfrm>
              <a:off x="7194713" y="3581400"/>
              <a:ext cx="1263487" cy="1200329"/>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C00000"/>
                  </a:solidFill>
                  <a:effectLst/>
                  <a:uLnTx/>
                  <a:uFillTx/>
                  <a:latin typeface="Arial" charset="0"/>
                  <a:ea typeface="+mn-ea"/>
                  <a:cs typeface="+mn-cs"/>
                </a:rPr>
                <a:t>Might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C00000"/>
                  </a:solidFill>
                  <a:effectLst/>
                  <a:uLnTx/>
                  <a:uFillTx/>
                  <a:latin typeface="Arial" charset="0"/>
                  <a:ea typeface="+mn-ea"/>
                  <a:cs typeface="+mn-cs"/>
                </a:rPr>
                <a:t>Discuss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C00000"/>
                  </a:solidFill>
                  <a:effectLst/>
                  <a:uLnTx/>
                  <a:uFillTx/>
                  <a:latin typeface="Arial" charset="0"/>
                  <a:ea typeface="+mn-ea"/>
                  <a:cs typeface="+mn-cs"/>
                </a:rPr>
                <a:t>Later</a:t>
              </a:r>
            </a:p>
          </p:txBody>
        </p:sp>
      </p:grpSp>
    </p:spTree>
    <p:extLst>
      <p:ext uri="{BB962C8B-B14F-4D97-AF65-F5344CB8AC3E}">
        <p14:creationId xmlns:p14="http://schemas.microsoft.com/office/powerpoint/2010/main" val="296614786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5.xml><?xml version="1.0" encoding="utf-8"?>
<p:sld xmlns:a="http://schemas.openxmlformats.org/drawingml/2006/main" xmlns:r="http://schemas.openxmlformats.org/officeDocument/2006/relationships" xmlns:p="http://schemas.openxmlformats.org/presentationml/2006/main">
  <p:cSld>
    <p:bg>
      <p:bgPr>
        <a:gradFill>
          <a:gsLst>
            <a:gs pos="0">
              <a:srgbClr val="2DC8FF"/>
            </a:gs>
            <a:gs pos="50000">
              <a:schemeClr val="bg1"/>
            </a:gs>
            <a:gs pos="100000">
              <a:srgbClr val="2DC8FF"/>
            </a:gs>
          </a:gsLst>
          <a:lin ang="81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85800"/>
          </a:xfrm>
        </p:spPr>
        <p:txBody>
          <a:bodyPr/>
          <a:lstStyle/>
          <a:p>
            <a:r>
              <a:rPr lang="en-US" dirty="0"/>
              <a:t>Scatterplot Views</a:t>
            </a:r>
          </a:p>
        </p:txBody>
      </p:sp>
      <p:sp>
        <p:nvSpPr>
          <p:cNvPr id="3" name="Content Placeholder 2"/>
          <p:cNvSpPr>
            <a:spLocks noGrp="1"/>
          </p:cNvSpPr>
          <p:nvPr>
            <p:ph idx="1"/>
          </p:nvPr>
        </p:nvSpPr>
        <p:spPr>
          <a:xfrm>
            <a:off x="228600" y="838200"/>
            <a:ext cx="8534400" cy="5135563"/>
          </a:xfrm>
        </p:spPr>
        <p:txBody>
          <a:bodyPr/>
          <a:lstStyle/>
          <a:p>
            <a:pPr marL="0" indent="0">
              <a:lnSpc>
                <a:spcPct val="150000"/>
              </a:lnSpc>
              <a:buNone/>
            </a:pPr>
            <a:r>
              <a:rPr lang="en-US" dirty="0"/>
              <a:t>Summarize Other Directions to Project On</a:t>
            </a:r>
          </a:p>
          <a:p>
            <a:pPr>
              <a:lnSpc>
                <a:spcPct val="150000"/>
              </a:lnSpc>
              <a:buFont typeface="Wingdings" panose="05000000000000000000" pitchFamily="2" charset="2"/>
              <a:buChar char="Ø"/>
            </a:pPr>
            <a:r>
              <a:rPr lang="en-US" dirty="0"/>
              <a:t> Known Modes of Variation</a:t>
            </a:r>
          </a:p>
          <a:p>
            <a:pPr marL="0" indent="0" algn="ctr">
              <a:lnSpc>
                <a:spcPct val="150000"/>
              </a:lnSpc>
              <a:buNone/>
            </a:pPr>
            <a:r>
              <a:rPr lang="en-US" sz="2400" dirty="0" err="1"/>
              <a:t>Izem</a:t>
            </a:r>
            <a:r>
              <a:rPr lang="en-US" sz="2400" dirty="0"/>
              <a:t> &amp; Kingsolver (2007), </a:t>
            </a:r>
            <a:r>
              <a:rPr lang="en-US" sz="2400" dirty="0" err="1"/>
              <a:t>Izem</a:t>
            </a:r>
            <a:r>
              <a:rPr lang="en-US" sz="2400" dirty="0"/>
              <a:t> &amp; Marron (2007)</a:t>
            </a:r>
          </a:p>
          <a:p>
            <a:pPr>
              <a:lnSpc>
                <a:spcPct val="150000"/>
              </a:lnSpc>
              <a:buFont typeface="Wingdings" panose="05000000000000000000" pitchFamily="2" charset="2"/>
              <a:buChar char="Ø"/>
            </a:pPr>
            <a:r>
              <a:rPr lang="en-US" dirty="0"/>
              <a:t> Maximal Smoothness Directions</a:t>
            </a:r>
          </a:p>
          <a:p>
            <a:pPr marL="0" indent="0" algn="ctr">
              <a:lnSpc>
                <a:spcPct val="150000"/>
              </a:lnSpc>
              <a:buNone/>
            </a:pPr>
            <a:r>
              <a:rPr lang="en-US" sz="2000" dirty="0" err="1"/>
              <a:t>Gaydos</a:t>
            </a:r>
            <a:r>
              <a:rPr lang="en-US" sz="2000" dirty="0"/>
              <a:t> et. al (2013), Kingsolver et. al (2015), Zhang et al. (2014)</a:t>
            </a:r>
          </a:p>
          <a:p>
            <a:pPr>
              <a:lnSpc>
                <a:spcPct val="150000"/>
              </a:lnSpc>
              <a:buFont typeface="Wingdings" panose="05000000000000000000" pitchFamily="2" charset="2"/>
              <a:buChar char="Ø"/>
            </a:pPr>
            <a:r>
              <a:rPr lang="en-US" dirty="0"/>
              <a:t> Maximal Data Piling </a:t>
            </a:r>
          </a:p>
          <a:p>
            <a:pPr marL="0" indent="0" algn="ctr">
              <a:lnSpc>
                <a:spcPct val="150000"/>
              </a:lnSpc>
              <a:buNone/>
            </a:pPr>
            <a:r>
              <a:rPr lang="en-US" sz="2400" dirty="0"/>
              <a:t>(Will Explore Later)</a:t>
            </a:r>
            <a:r>
              <a:rPr lang="en-US" dirty="0"/>
              <a:t> </a:t>
            </a:r>
          </a:p>
        </p:txBody>
      </p:sp>
    </p:spTree>
    <p:extLst>
      <p:ext uri="{BB962C8B-B14F-4D97-AF65-F5344CB8AC3E}">
        <p14:creationId xmlns:p14="http://schemas.microsoft.com/office/powerpoint/2010/main" val="368609996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B0F0"/>
            </a:gs>
            <a:gs pos="50000">
              <a:schemeClr val="tx1"/>
            </a:gs>
            <a:gs pos="100000">
              <a:srgbClr val="00B0F0"/>
            </a:gs>
          </a:gsLst>
          <a:lin ang="18900000" scaled="1"/>
        </a:gra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609600" y="76200"/>
            <a:ext cx="7772400" cy="762000"/>
          </a:xfrm>
        </p:spPr>
        <p:txBody>
          <a:bodyPr/>
          <a:lstStyle/>
          <a:p>
            <a:pPr eaLnBrk="1" hangingPunct="1"/>
            <a:r>
              <a:rPr lang="en-US">
                <a:solidFill>
                  <a:schemeClr val="bg2"/>
                </a:solidFill>
                <a:latin typeface="Arial Unicode MS" pitchFamily="34" charset="-128"/>
                <a:ea typeface="Arial Unicode MS" pitchFamily="34" charset="-128"/>
                <a:cs typeface="Arial Unicode MS" pitchFamily="34" charset="-128"/>
              </a:rPr>
              <a:t>Correlation PCA</a:t>
            </a:r>
          </a:p>
        </p:txBody>
      </p:sp>
      <p:sp>
        <p:nvSpPr>
          <p:cNvPr id="41987" name="Rectangle 3"/>
          <p:cNvSpPr>
            <a:spLocks noGrp="1" noChangeArrowheads="1"/>
          </p:cNvSpPr>
          <p:nvPr>
            <p:ph type="body" idx="1"/>
          </p:nvPr>
        </p:nvSpPr>
        <p:spPr>
          <a:xfrm>
            <a:off x="152400" y="838200"/>
            <a:ext cx="8610600" cy="5867400"/>
          </a:xfrm>
        </p:spPr>
        <p:txBody>
          <a:bodyPr/>
          <a:lstStyle/>
          <a:p>
            <a:pPr marL="711200" indent="-711200" eaLnBrk="1" hangingPunct="1">
              <a:lnSpc>
                <a:spcPct val="110000"/>
              </a:lnSpc>
              <a:buFontTx/>
              <a:buNone/>
            </a:pPr>
            <a:r>
              <a:rPr lang="en-US" dirty="0">
                <a:solidFill>
                  <a:schemeClr val="bg2"/>
                </a:solidFill>
                <a:latin typeface="Arial Unicode MS" pitchFamily="34" charset="-128"/>
                <a:ea typeface="Arial Unicode MS" pitchFamily="34" charset="-128"/>
                <a:cs typeface="Arial Unicode MS" pitchFamily="34" charset="-128"/>
              </a:rPr>
              <a:t>Toy Example Contrasting </a:t>
            </a:r>
            <a:r>
              <a:rPr lang="en-US" dirty="0" err="1">
                <a:solidFill>
                  <a:schemeClr val="bg2"/>
                </a:solidFill>
                <a:latin typeface="Arial Unicode MS" pitchFamily="34" charset="-128"/>
                <a:ea typeface="Arial Unicode MS" pitchFamily="34" charset="-128"/>
                <a:cs typeface="Arial Unicode MS" pitchFamily="34" charset="-128"/>
              </a:rPr>
              <a:t>Cov</a:t>
            </a:r>
            <a:r>
              <a:rPr lang="en-US" dirty="0">
                <a:solidFill>
                  <a:schemeClr val="bg2"/>
                </a:solidFill>
                <a:latin typeface="Arial Unicode MS" pitchFamily="34" charset="-128"/>
                <a:ea typeface="Arial Unicode MS" pitchFamily="34" charset="-128"/>
                <a:cs typeface="Arial Unicode MS" pitchFamily="34" charset="-128"/>
              </a:rPr>
              <a:t>. vs. Corr.</a:t>
            </a:r>
          </a:p>
        </p:txBody>
      </p:sp>
      <p:sp>
        <p:nvSpPr>
          <p:cNvPr id="41988" name="Rectangle 4"/>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89" name="Rectangle 5"/>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0" name="Rectangle 6"/>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1" name="Rectangle 7"/>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2" name="Rectangle 8"/>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3" name="Rectangle 9"/>
          <p:cNvSpPr>
            <a:spLocks noChangeArrowheads="1"/>
          </p:cNvSpPr>
          <p:nvPr/>
        </p:nvSpPr>
        <p:spPr bwMode="auto">
          <a:xfrm>
            <a:off x="0" y="33035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4" name="Rectangle 10"/>
          <p:cNvSpPr>
            <a:spLocks noChangeArrowheads="1"/>
          </p:cNvSpPr>
          <p:nvPr/>
        </p:nvSpPr>
        <p:spPr bwMode="auto">
          <a:xfrm>
            <a:off x="0" y="33035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5" name="Rectangle 11"/>
          <p:cNvSpPr>
            <a:spLocks noChangeArrowheads="1"/>
          </p:cNvSpPr>
          <p:nvPr/>
        </p:nvSpPr>
        <p:spPr bwMode="auto">
          <a:xfrm>
            <a:off x="0" y="2743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6" name="Rectangle 12"/>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7" name="Rectangle 13"/>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8" name="Rectangle 14"/>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9" name="Rectangle 15"/>
          <p:cNvSpPr>
            <a:spLocks noChangeArrowheads="1"/>
          </p:cNvSpPr>
          <p:nvPr/>
        </p:nvSpPr>
        <p:spPr bwMode="auto">
          <a:xfrm>
            <a:off x="0" y="30210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0" name="Rectangle 16"/>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1" name="Rectangle 17"/>
          <p:cNvSpPr>
            <a:spLocks noChangeArrowheads="1"/>
          </p:cNvSpPr>
          <p:nvPr/>
        </p:nvSpPr>
        <p:spPr bwMode="auto">
          <a:xfrm>
            <a:off x="0" y="3257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2" name="Rectangle 18"/>
          <p:cNvSpPr>
            <a:spLocks noChangeArrowheads="1"/>
          </p:cNvSpPr>
          <p:nvPr/>
        </p:nvSpPr>
        <p:spPr bwMode="auto">
          <a:xfrm>
            <a:off x="0" y="3001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3" name="Rectangle 19"/>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4" name="Rectangle 20"/>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5" name="Rectangle 21"/>
          <p:cNvSpPr>
            <a:spLocks noChangeArrowheads="1"/>
          </p:cNvSpPr>
          <p:nvPr/>
        </p:nvSpPr>
        <p:spPr bwMode="auto">
          <a:xfrm>
            <a:off x="0" y="32956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6" name="Rectangle 22"/>
          <p:cNvSpPr>
            <a:spLocks noChangeArrowheads="1"/>
          </p:cNvSpPr>
          <p:nvPr/>
        </p:nvSpPr>
        <p:spPr bwMode="auto">
          <a:xfrm>
            <a:off x="0" y="30178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7" name="Rectangle 23"/>
          <p:cNvSpPr>
            <a:spLocks noChangeArrowheads="1"/>
          </p:cNvSpPr>
          <p:nvPr/>
        </p:nvSpPr>
        <p:spPr bwMode="auto">
          <a:xfrm>
            <a:off x="0" y="3001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8" name="Rectangle 24"/>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9" name="Rectangle 25"/>
          <p:cNvSpPr>
            <a:spLocks noChangeArrowheads="1"/>
          </p:cNvSpPr>
          <p:nvPr/>
        </p:nvSpPr>
        <p:spPr bwMode="auto">
          <a:xfrm>
            <a:off x="0" y="32496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0" name="Rectangle 26"/>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1" name="Rectangle 27"/>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2" name="Rectangle 28"/>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3" name="Rectangle 29"/>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4" name="Rectangle 30"/>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5" name="Rectangle 31"/>
          <p:cNvSpPr>
            <a:spLocks noChangeArrowheads="1"/>
          </p:cNvSpPr>
          <p:nvPr/>
        </p:nvSpPr>
        <p:spPr bwMode="auto">
          <a:xfrm>
            <a:off x="0" y="2525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6" name="Rectangle 32"/>
          <p:cNvSpPr>
            <a:spLocks noChangeArrowheads="1"/>
          </p:cNvSpPr>
          <p:nvPr/>
        </p:nvSpPr>
        <p:spPr bwMode="auto">
          <a:xfrm>
            <a:off x="0" y="29829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pic>
        <p:nvPicPr>
          <p:cNvPr id="2938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1850" y="1563802"/>
            <a:ext cx="7492150" cy="52941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66224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B0F0"/>
            </a:gs>
            <a:gs pos="50000">
              <a:schemeClr val="tx1"/>
            </a:gs>
            <a:gs pos="100000">
              <a:srgbClr val="00B0F0"/>
            </a:gs>
          </a:gsLst>
          <a:lin ang="18900000" scaled="1"/>
        </a:gradFill>
        <a:effectLst/>
      </p:bgPr>
    </p:bg>
    <p:spTree>
      <p:nvGrpSpPr>
        <p:cNvPr id="1" name=""/>
        <p:cNvGrpSpPr/>
        <p:nvPr/>
      </p:nvGrpSpPr>
      <p:grpSpPr>
        <a:xfrm>
          <a:off x="0" y="0"/>
          <a:ext cx="0" cy="0"/>
          <a:chOff x="0" y="0"/>
          <a:chExt cx="0" cy="0"/>
        </a:xfrm>
      </p:grpSpPr>
      <p:pic>
        <p:nvPicPr>
          <p:cNvPr id="2938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1850" y="1563802"/>
            <a:ext cx="7492150" cy="52941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1986" name="Rectangle 2"/>
          <p:cNvSpPr>
            <a:spLocks noGrp="1" noChangeArrowheads="1"/>
          </p:cNvSpPr>
          <p:nvPr>
            <p:ph type="title"/>
          </p:nvPr>
        </p:nvSpPr>
        <p:spPr>
          <a:xfrm>
            <a:off x="609600" y="76200"/>
            <a:ext cx="7772400" cy="762000"/>
          </a:xfrm>
        </p:spPr>
        <p:txBody>
          <a:bodyPr/>
          <a:lstStyle/>
          <a:p>
            <a:pPr eaLnBrk="1" hangingPunct="1"/>
            <a:r>
              <a:rPr lang="en-US">
                <a:solidFill>
                  <a:schemeClr val="bg2"/>
                </a:solidFill>
                <a:latin typeface="Arial Unicode MS" pitchFamily="34" charset="-128"/>
                <a:ea typeface="Arial Unicode MS" pitchFamily="34" charset="-128"/>
                <a:cs typeface="Arial Unicode MS" pitchFamily="34" charset="-128"/>
              </a:rPr>
              <a:t>Correlation PCA</a:t>
            </a:r>
          </a:p>
        </p:txBody>
      </p:sp>
      <p:sp>
        <p:nvSpPr>
          <p:cNvPr id="41987" name="Rectangle 3"/>
          <p:cNvSpPr>
            <a:spLocks noGrp="1" noChangeArrowheads="1"/>
          </p:cNvSpPr>
          <p:nvPr>
            <p:ph type="body" idx="1"/>
          </p:nvPr>
        </p:nvSpPr>
        <p:spPr>
          <a:xfrm>
            <a:off x="152400" y="838200"/>
            <a:ext cx="8610600" cy="5867400"/>
          </a:xfrm>
        </p:spPr>
        <p:txBody>
          <a:bodyPr/>
          <a:lstStyle/>
          <a:p>
            <a:pPr marL="711200" indent="-711200" eaLnBrk="1" hangingPunct="1">
              <a:lnSpc>
                <a:spcPct val="110000"/>
              </a:lnSpc>
              <a:buFontTx/>
              <a:buNone/>
            </a:pPr>
            <a:r>
              <a:rPr lang="en-US" dirty="0">
                <a:solidFill>
                  <a:schemeClr val="bg2"/>
                </a:solidFill>
                <a:latin typeface="Arial Unicode MS" pitchFamily="34" charset="-128"/>
                <a:ea typeface="Arial Unicode MS" pitchFamily="34" charset="-128"/>
                <a:cs typeface="Arial Unicode MS" pitchFamily="34" charset="-128"/>
              </a:rPr>
              <a:t>Toy Example Contrasting </a:t>
            </a:r>
            <a:r>
              <a:rPr lang="en-US" dirty="0" err="1">
                <a:solidFill>
                  <a:schemeClr val="bg2"/>
                </a:solidFill>
                <a:latin typeface="Arial Unicode MS" pitchFamily="34" charset="-128"/>
                <a:ea typeface="Arial Unicode MS" pitchFamily="34" charset="-128"/>
                <a:cs typeface="Arial Unicode MS" pitchFamily="34" charset="-128"/>
              </a:rPr>
              <a:t>Cov</a:t>
            </a:r>
            <a:r>
              <a:rPr lang="en-US" dirty="0">
                <a:solidFill>
                  <a:schemeClr val="bg2"/>
                </a:solidFill>
                <a:latin typeface="Arial Unicode MS" pitchFamily="34" charset="-128"/>
                <a:ea typeface="Arial Unicode MS" pitchFamily="34" charset="-128"/>
                <a:cs typeface="Arial Unicode MS" pitchFamily="34" charset="-128"/>
              </a:rPr>
              <a:t>. vs. Corr.</a:t>
            </a:r>
          </a:p>
          <a:p>
            <a:pPr marL="711200" indent="-711200" eaLnBrk="1" hangingPunct="1">
              <a:lnSpc>
                <a:spcPct val="110000"/>
              </a:lnSpc>
              <a:buFontTx/>
              <a:buNone/>
            </a:pPr>
            <a:endParaRPr lang="en-US" dirty="0">
              <a:solidFill>
                <a:schemeClr val="bg2"/>
              </a:solidFill>
              <a:latin typeface="Arial Unicode MS" pitchFamily="34" charset="-128"/>
              <a:ea typeface="Arial Unicode MS" pitchFamily="34" charset="-128"/>
              <a:cs typeface="Arial Unicode MS" pitchFamily="34" charset="-128"/>
            </a:endParaRPr>
          </a:p>
          <a:p>
            <a:pPr marL="711200" indent="-711200" eaLnBrk="1" hangingPunct="1">
              <a:lnSpc>
                <a:spcPct val="110000"/>
              </a:lnSpc>
              <a:buFontTx/>
              <a:buNone/>
            </a:pPr>
            <a:r>
              <a:rPr lang="en-US" dirty="0">
                <a:solidFill>
                  <a:schemeClr val="bg2"/>
                </a:solidFill>
                <a:latin typeface="Arial Unicode MS" pitchFamily="34" charset="-128"/>
                <a:ea typeface="Arial Unicode MS" pitchFamily="34" charset="-128"/>
                <a:cs typeface="Arial Unicode MS" pitchFamily="34" charset="-128"/>
              </a:rPr>
              <a:t>Big </a:t>
            </a:r>
            <a:r>
              <a:rPr lang="en-US" dirty="0" err="1">
                <a:solidFill>
                  <a:schemeClr val="bg2"/>
                </a:solidFill>
                <a:latin typeface="Arial Unicode MS" pitchFamily="34" charset="-128"/>
                <a:ea typeface="Arial Unicode MS" pitchFamily="34" charset="-128"/>
                <a:cs typeface="Arial Unicode MS" pitchFamily="34" charset="-128"/>
              </a:rPr>
              <a:t>Var’n</a:t>
            </a:r>
            <a:endParaRPr lang="en-US" dirty="0">
              <a:solidFill>
                <a:schemeClr val="bg2"/>
              </a:solidFill>
              <a:latin typeface="Arial Unicode MS" pitchFamily="34" charset="-128"/>
              <a:ea typeface="Arial Unicode MS" pitchFamily="34" charset="-128"/>
              <a:cs typeface="Arial Unicode MS" pitchFamily="34" charset="-128"/>
            </a:endParaRPr>
          </a:p>
          <a:p>
            <a:pPr marL="711200" indent="-711200" eaLnBrk="1" hangingPunct="1">
              <a:lnSpc>
                <a:spcPct val="110000"/>
              </a:lnSpc>
              <a:buFontTx/>
              <a:buNone/>
            </a:pPr>
            <a:r>
              <a:rPr lang="en-US" dirty="0">
                <a:solidFill>
                  <a:schemeClr val="bg2"/>
                </a:solidFill>
                <a:latin typeface="Arial Unicode MS" pitchFamily="34" charset="-128"/>
                <a:ea typeface="Arial Unicode MS" pitchFamily="34" charset="-128"/>
                <a:cs typeface="Arial Unicode MS" pitchFamily="34" charset="-128"/>
              </a:rPr>
              <a:t>Part</a:t>
            </a:r>
          </a:p>
        </p:txBody>
      </p:sp>
      <p:sp>
        <p:nvSpPr>
          <p:cNvPr id="41988" name="Rectangle 4"/>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89" name="Rectangle 5"/>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0" name="Rectangle 6"/>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1" name="Rectangle 7"/>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2" name="Rectangle 8"/>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3" name="Rectangle 9"/>
          <p:cNvSpPr>
            <a:spLocks noChangeArrowheads="1"/>
          </p:cNvSpPr>
          <p:nvPr/>
        </p:nvSpPr>
        <p:spPr bwMode="auto">
          <a:xfrm>
            <a:off x="0" y="33035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4" name="Rectangle 10"/>
          <p:cNvSpPr>
            <a:spLocks noChangeArrowheads="1"/>
          </p:cNvSpPr>
          <p:nvPr/>
        </p:nvSpPr>
        <p:spPr bwMode="auto">
          <a:xfrm>
            <a:off x="0" y="33035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5" name="Rectangle 11"/>
          <p:cNvSpPr>
            <a:spLocks noChangeArrowheads="1"/>
          </p:cNvSpPr>
          <p:nvPr/>
        </p:nvSpPr>
        <p:spPr bwMode="auto">
          <a:xfrm>
            <a:off x="0" y="2743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6" name="Rectangle 12"/>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7" name="Rectangle 13"/>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8" name="Rectangle 14"/>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9" name="Rectangle 15"/>
          <p:cNvSpPr>
            <a:spLocks noChangeArrowheads="1"/>
          </p:cNvSpPr>
          <p:nvPr/>
        </p:nvSpPr>
        <p:spPr bwMode="auto">
          <a:xfrm>
            <a:off x="0" y="30210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0" name="Rectangle 16"/>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1" name="Rectangle 17"/>
          <p:cNvSpPr>
            <a:spLocks noChangeArrowheads="1"/>
          </p:cNvSpPr>
          <p:nvPr/>
        </p:nvSpPr>
        <p:spPr bwMode="auto">
          <a:xfrm>
            <a:off x="0" y="3257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2" name="Rectangle 18"/>
          <p:cNvSpPr>
            <a:spLocks noChangeArrowheads="1"/>
          </p:cNvSpPr>
          <p:nvPr/>
        </p:nvSpPr>
        <p:spPr bwMode="auto">
          <a:xfrm>
            <a:off x="0" y="3001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3" name="Rectangle 19"/>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4" name="Rectangle 20"/>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5" name="Rectangle 21"/>
          <p:cNvSpPr>
            <a:spLocks noChangeArrowheads="1"/>
          </p:cNvSpPr>
          <p:nvPr/>
        </p:nvSpPr>
        <p:spPr bwMode="auto">
          <a:xfrm>
            <a:off x="0" y="32956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6" name="Rectangle 22"/>
          <p:cNvSpPr>
            <a:spLocks noChangeArrowheads="1"/>
          </p:cNvSpPr>
          <p:nvPr/>
        </p:nvSpPr>
        <p:spPr bwMode="auto">
          <a:xfrm>
            <a:off x="0" y="30178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7" name="Rectangle 23"/>
          <p:cNvSpPr>
            <a:spLocks noChangeArrowheads="1"/>
          </p:cNvSpPr>
          <p:nvPr/>
        </p:nvSpPr>
        <p:spPr bwMode="auto">
          <a:xfrm>
            <a:off x="0" y="3001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8" name="Rectangle 24"/>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9" name="Rectangle 25"/>
          <p:cNvSpPr>
            <a:spLocks noChangeArrowheads="1"/>
          </p:cNvSpPr>
          <p:nvPr/>
        </p:nvSpPr>
        <p:spPr bwMode="auto">
          <a:xfrm>
            <a:off x="0" y="32496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0" name="Rectangle 26"/>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1" name="Rectangle 27"/>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2" name="Rectangle 28"/>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3" name="Rectangle 29"/>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4" name="Rectangle 30"/>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5" name="Rectangle 31"/>
          <p:cNvSpPr>
            <a:spLocks noChangeArrowheads="1"/>
          </p:cNvSpPr>
          <p:nvPr/>
        </p:nvSpPr>
        <p:spPr bwMode="auto">
          <a:xfrm>
            <a:off x="0" y="2525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6" name="Rectangle 32"/>
          <p:cNvSpPr>
            <a:spLocks noChangeArrowheads="1"/>
          </p:cNvSpPr>
          <p:nvPr/>
        </p:nvSpPr>
        <p:spPr bwMode="auto">
          <a:xfrm>
            <a:off x="0" y="29829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2" name="Left Brace 1"/>
          <p:cNvSpPr/>
          <p:nvPr/>
        </p:nvSpPr>
        <p:spPr>
          <a:xfrm rot="5400000">
            <a:off x="2933699" y="1409702"/>
            <a:ext cx="533402" cy="1066799"/>
          </a:xfrm>
          <a:prstGeom prst="leftBrace">
            <a:avLst/>
          </a:prstGeom>
          <a:ln w="38100">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cxnSp>
        <p:nvCxnSpPr>
          <p:cNvPr id="4" name="Straight Connector 3"/>
          <p:cNvCxnSpPr>
            <a:endCxn id="2" idx="1"/>
          </p:cNvCxnSpPr>
          <p:nvPr/>
        </p:nvCxnSpPr>
        <p:spPr>
          <a:xfrm flipV="1">
            <a:off x="1143000" y="1676401"/>
            <a:ext cx="2057400" cy="1371599"/>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10244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B0F0"/>
            </a:gs>
            <a:gs pos="50000">
              <a:schemeClr val="tx1"/>
            </a:gs>
            <a:gs pos="100000">
              <a:srgbClr val="00B0F0"/>
            </a:gs>
          </a:gsLst>
          <a:lin ang="18900000" scaled="1"/>
        </a:gradFill>
        <a:effectLst/>
      </p:bgPr>
    </p:bg>
    <p:spTree>
      <p:nvGrpSpPr>
        <p:cNvPr id="1" name=""/>
        <p:cNvGrpSpPr/>
        <p:nvPr/>
      </p:nvGrpSpPr>
      <p:grpSpPr>
        <a:xfrm>
          <a:off x="0" y="0"/>
          <a:ext cx="0" cy="0"/>
          <a:chOff x="0" y="0"/>
          <a:chExt cx="0" cy="0"/>
        </a:xfrm>
      </p:grpSpPr>
      <p:pic>
        <p:nvPicPr>
          <p:cNvPr id="2938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1850" y="1563802"/>
            <a:ext cx="7492150" cy="52941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1986" name="Rectangle 2"/>
          <p:cNvSpPr>
            <a:spLocks noGrp="1" noChangeArrowheads="1"/>
          </p:cNvSpPr>
          <p:nvPr>
            <p:ph type="title"/>
          </p:nvPr>
        </p:nvSpPr>
        <p:spPr>
          <a:xfrm>
            <a:off x="609600" y="76200"/>
            <a:ext cx="7772400" cy="762000"/>
          </a:xfrm>
        </p:spPr>
        <p:txBody>
          <a:bodyPr/>
          <a:lstStyle/>
          <a:p>
            <a:pPr eaLnBrk="1" hangingPunct="1"/>
            <a:r>
              <a:rPr lang="en-US">
                <a:solidFill>
                  <a:schemeClr val="bg2"/>
                </a:solidFill>
                <a:latin typeface="Arial Unicode MS" pitchFamily="34" charset="-128"/>
                <a:ea typeface="Arial Unicode MS" pitchFamily="34" charset="-128"/>
                <a:cs typeface="Arial Unicode MS" pitchFamily="34" charset="-128"/>
              </a:rPr>
              <a:t>Correlation PCA</a:t>
            </a:r>
          </a:p>
        </p:txBody>
      </p:sp>
      <p:sp>
        <p:nvSpPr>
          <p:cNvPr id="41987" name="Rectangle 3"/>
          <p:cNvSpPr>
            <a:spLocks noGrp="1" noChangeArrowheads="1"/>
          </p:cNvSpPr>
          <p:nvPr>
            <p:ph type="body" idx="1"/>
          </p:nvPr>
        </p:nvSpPr>
        <p:spPr>
          <a:xfrm>
            <a:off x="152400" y="838200"/>
            <a:ext cx="8610600" cy="5867400"/>
          </a:xfrm>
        </p:spPr>
        <p:txBody>
          <a:bodyPr/>
          <a:lstStyle/>
          <a:p>
            <a:pPr marL="711200" indent="-711200" eaLnBrk="1" hangingPunct="1">
              <a:lnSpc>
                <a:spcPct val="110000"/>
              </a:lnSpc>
              <a:buFontTx/>
              <a:buNone/>
            </a:pPr>
            <a:r>
              <a:rPr lang="en-US" dirty="0">
                <a:solidFill>
                  <a:schemeClr val="bg2"/>
                </a:solidFill>
                <a:latin typeface="Arial Unicode MS" pitchFamily="34" charset="-128"/>
                <a:ea typeface="Arial Unicode MS" pitchFamily="34" charset="-128"/>
                <a:cs typeface="Arial Unicode MS" pitchFamily="34" charset="-128"/>
              </a:rPr>
              <a:t>Toy Example Contrasting </a:t>
            </a:r>
            <a:r>
              <a:rPr lang="en-US" dirty="0" err="1">
                <a:solidFill>
                  <a:schemeClr val="bg2"/>
                </a:solidFill>
                <a:latin typeface="Arial Unicode MS" pitchFamily="34" charset="-128"/>
                <a:ea typeface="Arial Unicode MS" pitchFamily="34" charset="-128"/>
                <a:cs typeface="Arial Unicode MS" pitchFamily="34" charset="-128"/>
              </a:rPr>
              <a:t>Cov</a:t>
            </a:r>
            <a:r>
              <a:rPr lang="en-US" dirty="0">
                <a:solidFill>
                  <a:schemeClr val="bg2"/>
                </a:solidFill>
                <a:latin typeface="Arial Unicode MS" pitchFamily="34" charset="-128"/>
                <a:ea typeface="Arial Unicode MS" pitchFamily="34" charset="-128"/>
                <a:cs typeface="Arial Unicode MS" pitchFamily="34" charset="-128"/>
              </a:rPr>
              <a:t>. vs. Corr.</a:t>
            </a:r>
          </a:p>
          <a:p>
            <a:pPr marL="711200" indent="-711200" eaLnBrk="1" hangingPunct="1">
              <a:lnSpc>
                <a:spcPct val="110000"/>
              </a:lnSpc>
              <a:buFontTx/>
              <a:buNone/>
            </a:pPr>
            <a:endParaRPr lang="en-US" dirty="0">
              <a:solidFill>
                <a:schemeClr val="bg2"/>
              </a:solidFill>
              <a:latin typeface="Arial Unicode MS" pitchFamily="34" charset="-128"/>
              <a:ea typeface="Arial Unicode MS" pitchFamily="34" charset="-128"/>
              <a:cs typeface="Arial Unicode MS" pitchFamily="34" charset="-128"/>
            </a:endParaRPr>
          </a:p>
          <a:p>
            <a:pPr marL="711200" indent="-711200" eaLnBrk="1" hangingPunct="1">
              <a:lnSpc>
                <a:spcPct val="110000"/>
              </a:lnSpc>
              <a:buFontTx/>
              <a:buNone/>
            </a:pPr>
            <a:r>
              <a:rPr lang="en-US" dirty="0">
                <a:solidFill>
                  <a:schemeClr val="bg2"/>
                </a:solidFill>
                <a:latin typeface="Arial Unicode MS" pitchFamily="34" charset="-128"/>
                <a:ea typeface="Arial Unicode MS" pitchFamily="34" charset="-128"/>
                <a:cs typeface="Arial Unicode MS" pitchFamily="34" charset="-128"/>
              </a:rPr>
              <a:t>Big </a:t>
            </a:r>
            <a:r>
              <a:rPr lang="en-US" dirty="0" err="1">
                <a:solidFill>
                  <a:schemeClr val="bg2"/>
                </a:solidFill>
                <a:latin typeface="Arial Unicode MS" pitchFamily="34" charset="-128"/>
                <a:ea typeface="Arial Unicode MS" pitchFamily="34" charset="-128"/>
                <a:cs typeface="Arial Unicode MS" pitchFamily="34" charset="-128"/>
              </a:rPr>
              <a:t>Var’n</a:t>
            </a:r>
            <a:endParaRPr lang="en-US" dirty="0">
              <a:solidFill>
                <a:schemeClr val="bg2"/>
              </a:solidFill>
              <a:latin typeface="Arial Unicode MS" pitchFamily="34" charset="-128"/>
              <a:ea typeface="Arial Unicode MS" pitchFamily="34" charset="-128"/>
              <a:cs typeface="Arial Unicode MS" pitchFamily="34" charset="-128"/>
            </a:endParaRPr>
          </a:p>
          <a:p>
            <a:pPr marL="711200" indent="-711200" eaLnBrk="1" hangingPunct="1">
              <a:lnSpc>
                <a:spcPct val="110000"/>
              </a:lnSpc>
              <a:buFontTx/>
              <a:buNone/>
            </a:pPr>
            <a:r>
              <a:rPr lang="en-US" dirty="0">
                <a:solidFill>
                  <a:schemeClr val="bg2"/>
                </a:solidFill>
                <a:latin typeface="Arial Unicode MS" pitchFamily="34" charset="-128"/>
                <a:ea typeface="Arial Unicode MS" pitchFamily="34" charset="-128"/>
                <a:cs typeface="Arial Unicode MS" pitchFamily="34" charset="-128"/>
              </a:rPr>
              <a:t>Part</a:t>
            </a:r>
          </a:p>
          <a:p>
            <a:pPr marL="711200" indent="-711200" eaLnBrk="1" hangingPunct="1">
              <a:lnSpc>
                <a:spcPct val="110000"/>
              </a:lnSpc>
              <a:buFontTx/>
              <a:buNone/>
            </a:pPr>
            <a:endParaRPr lang="en-US" dirty="0">
              <a:solidFill>
                <a:schemeClr val="bg2"/>
              </a:solidFill>
              <a:latin typeface="Arial Unicode MS" pitchFamily="34" charset="-128"/>
              <a:ea typeface="Arial Unicode MS" pitchFamily="34" charset="-128"/>
              <a:cs typeface="Arial Unicode MS" pitchFamily="34" charset="-128"/>
            </a:endParaRPr>
          </a:p>
          <a:p>
            <a:pPr marL="711200" indent="-711200" eaLnBrk="1" hangingPunct="1">
              <a:lnSpc>
                <a:spcPct val="110000"/>
              </a:lnSpc>
              <a:buFontTx/>
              <a:buNone/>
            </a:pPr>
            <a:r>
              <a:rPr lang="en-US" dirty="0">
                <a:solidFill>
                  <a:schemeClr val="bg2"/>
                </a:solidFill>
                <a:latin typeface="Arial Unicode MS" pitchFamily="34" charset="-128"/>
                <a:ea typeface="Arial Unicode MS" pitchFamily="34" charset="-128"/>
                <a:cs typeface="Arial Unicode MS" pitchFamily="34" charset="-128"/>
              </a:rPr>
              <a:t>Small</a:t>
            </a:r>
          </a:p>
          <a:p>
            <a:pPr marL="711200" indent="-711200" eaLnBrk="1" hangingPunct="1">
              <a:lnSpc>
                <a:spcPct val="110000"/>
              </a:lnSpc>
              <a:buFontTx/>
              <a:buNone/>
            </a:pPr>
            <a:r>
              <a:rPr lang="en-US" dirty="0" err="1">
                <a:solidFill>
                  <a:schemeClr val="bg2"/>
                </a:solidFill>
                <a:latin typeface="Arial Unicode MS" pitchFamily="34" charset="-128"/>
                <a:ea typeface="Arial Unicode MS" pitchFamily="34" charset="-128"/>
                <a:cs typeface="Arial Unicode MS" pitchFamily="34" charset="-128"/>
              </a:rPr>
              <a:t>Var’n</a:t>
            </a:r>
            <a:endParaRPr lang="en-US" dirty="0">
              <a:solidFill>
                <a:schemeClr val="bg2"/>
              </a:solidFill>
              <a:latin typeface="Arial Unicode MS" pitchFamily="34" charset="-128"/>
              <a:ea typeface="Arial Unicode MS" pitchFamily="34" charset="-128"/>
              <a:cs typeface="Arial Unicode MS" pitchFamily="34" charset="-128"/>
            </a:endParaRPr>
          </a:p>
          <a:p>
            <a:pPr marL="711200" indent="-711200" eaLnBrk="1" hangingPunct="1">
              <a:lnSpc>
                <a:spcPct val="110000"/>
              </a:lnSpc>
              <a:buFontTx/>
              <a:buNone/>
            </a:pPr>
            <a:r>
              <a:rPr lang="en-US" dirty="0">
                <a:solidFill>
                  <a:schemeClr val="bg2"/>
                </a:solidFill>
                <a:latin typeface="Arial Unicode MS" pitchFamily="34" charset="-128"/>
                <a:ea typeface="Arial Unicode MS" pitchFamily="34" charset="-128"/>
                <a:cs typeface="Arial Unicode MS" pitchFamily="34" charset="-128"/>
              </a:rPr>
              <a:t>Part</a:t>
            </a:r>
          </a:p>
        </p:txBody>
      </p:sp>
      <p:sp>
        <p:nvSpPr>
          <p:cNvPr id="41988" name="Rectangle 4"/>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89" name="Rectangle 5"/>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0" name="Rectangle 6"/>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1" name="Rectangle 7"/>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2" name="Rectangle 8"/>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3" name="Rectangle 9"/>
          <p:cNvSpPr>
            <a:spLocks noChangeArrowheads="1"/>
          </p:cNvSpPr>
          <p:nvPr/>
        </p:nvSpPr>
        <p:spPr bwMode="auto">
          <a:xfrm>
            <a:off x="0" y="33035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4" name="Rectangle 10"/>
          <p:cNvSpPr>
            <a:spLocks noChangeArrowheads="1"/>
          </p:cNvSpPr>
          <p:nvPr/>
        </p:nvSpPr>
        <p:spPr bwMode="auto">
          <a:xfrm>
            <a:off x="0" y="33035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5" name="Rectangle 11"/>
          <p:cNvSpPr>
            <a:spLocks noChangeArrowheads="1"/>
          </p:cNvSpPr>
          <p:nvPr/>
        </p:nvSpPr>
        <p:spPr bwMode="auto">
          <a:xfrm>
            <a:off x="0" y="2743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6" name="Rectangle 12"/>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7" name="Rectangle 13"/>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8" name="Rectangle 14"/>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9" name="Rectangle 15"/>
          <p:cNvSpPr>
            <a:spLocks noChangeArrowheads="1"/>
          </p:cNvSpPr>
          <p:nvPr/>
        </p:nvSpPr>
        <p:spPr bwMode="auto">
          <a:xfrm>
            <a:off x="0" y="30210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0" name="Rectangle 16"/>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1" name="Rectangle 17"/>
          <p:cNvSpPr>
            <a:spLocks noChangeArrowheads="1"/>
          </p:cNvSpPr>
          <p:nvPr/>
        </p:nvSpPr>
        <p:spPr bwMode="auto">
          <a:xfrm>
            <a:off x="0" y="3257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2" name="Rectangle 18"/>
          <p:cNvSpPr>
            <a:spLocks noChangeArrowheads="1"/>
          </p:cNvSpPr>
          <p:nvPr/>
        </p:nvSpPr>
        <p:spPr bwMode="auto">
          <a:xfrm>
            <a:off x="0" y="3001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3" name="Rectangle 19"/>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4" name="Rectangle 20"/>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5" name="Rectangle 21"/>
          <p:cNvSpPr>
            <a:spLocks noChangeArrowheads="1"/>
          </p:cNvSpPr>
          <p:nvPr/>
        </p:nvSpPr>
        <p:spPr bwMode="auto">
          <a:xfrm>
            <a:off x="0" y="32956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6" name="Rectangle 22"/>
          <p:cNvSpPr>
            <a:spLocks noChangeArrowheads="1"/>
          </p:cNvSpPr>
          <p:nvPr/>
        </p:nvSpPr>
        <p:spPr bwMode="auto">
          <a:xfrm>
            <a:off x="0" y="30178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7" name="Rectangle 23"/>
          <p:cNvSpPr>
            <a:spLocks noChangeArrowheads="1"/>
          </p:cNvSpPr>
          <p:nvPr/>
        </p:nvSpPr>
        <p:spPr bwMode="auto">
          <a:xfrm>
            <a:off x="0" y="3001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8" name="Rectangle 24"/>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9" name="Rectangle 25"/>
          <p:cNvSpPr>
            <a:spLocks noChangeArrowheads="1"/>
          </p:cNvSpPr>
          <p:nvPr/>
        </p:nvSpPr>
        <p:spPr bwMode="auto">
          <a:xfrm>
            <a:off x="0" y="32496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0" name="Rectangle 26"/>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1" name="Rectangle 27"/>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2" name="Rectangle 28"/>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3" name="Rectangle 29"/>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4" name="Rectangle 30"/>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5" name="Rectangle 31"/>
          <p:cNvSpPr>
            <a:spLocks noChangeArrowheads="1"/>
          </p:cNvSpPr>
          <p:nvPr/>
        </p:nvSpPr>
        <p:spPr bwMode="auto">
          <a:xfrm>
            <a:off x="0" y="2525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6" name="Rectangle 32"/>
          <p:cNvSpPr>
            <a:spLocks noChangeArrowheads="1"/>
          </p:cNvSpPr>
          <p:nvPr/>
        </p:nvSpPr>
        <p:spPr bwMode="auto">
          <a:xfrm>
            <a:off x="0" y="29829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2" name="Left Brace 1"/>
          <p:cNvSpPr/>
          <p:nvPr/>
        </p:nvSpPr>
        <p:spPr>
          <a:xfrm rot="16200000">
            <a:off x="5529618" y="2634018"/>
            <a:ext cx="533402" cy="4104566"/>
          </a:xfrm>
          <a:prstGeom prst="leftBrace">
            <a:avLst/>
          </a:prstGeom>
          <a:ln w="38100">
            <a:solidFill>
              <a:schemeClr val="bg2"/>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cxnSp>
        <p:nvCxnSpPr>
          <p:cNvPr id="4" name="Straight Connector 3"/>
          <p:cNvCxnSpPr>
            <a:endCxn id="2" idx="1"/>
          </p:cNvCxnSpPr>
          <p:nvPr/>
        </p:nvCxnSpPr>
        <p:spPr>
          <a:xfrm flipV="1">
            <a:off x="990600" y="4953002"/>
            <a:ext cx="4805719" cy="685798"/>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46074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B0F0"/>
            </a:gs>
            <a:gs pos="50000">
              <a:schemeClr val="tx1"/>
            </a:gs>
            <a:gs pos="100000">
              <a:srgbClr val="00B0F0"/>
            </a:gs>
          </a:gsLst>
          <a:lin ang="18900000" scaled="1"/>
        </a:gradFill>
        <a:effectLst/>
      </p:bgPr>
    </p:bg>
    <p:spTree>
      <p:nvGrpSpPr>
        <p:cNvPr id="1" name=""/>
        <p:cNvGrpSpPr/>
        <p:nvPr/>
      </p:nvGrpSpPr>
      <p:grpSpPr>
        <a:xfrm>
          <a:off x="0" y="0"/>
          <a:ext cx="0" cy="0"/>
          <a:chOff x="0" y="0"/>
          <a:chExt cx="0" cy="0"/>
        </a:xfrm>
      </p:grpSpPr>
      <p:pic>
        <p:nvPicPr>
          <p:cNvPr id="294916"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t="12066" b="12517"/>
          <a:stretch/>
        </p:blipFill>
        <p:spPr bwMode="auto">
          <a:xfrm>
            <a:off x="2722778" y="0"/>
            <a:ext cx="6421222"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1986" name="Rectangle 2"/>
          <p:cNvSpPr>
            <a:spLocks noGrp="1" noChangeArrowheads="1"/>
          </p:cNvSpPr>
          <p:nvPr>
            <p:ph type="title"/>
          </p:nvPr>
        </p:nvSpPr>
        <p:spPr>
          <a:xfrm>
            <a:off x="609600" y="76200"/>
            <a:ext cx="7772400" cy="762000"/>
          </a:xfrm>
        </p:spPr>
        <p:txBody>
          <a:bodyPr/>
          <a:lstStyle/>
          <a:p>
            <a:pPr eaLnBrk="1" hangingPunct="1"/>
            <a:r>
              <a:rPr lang="en-US">
                <a:solidFill>
                  <a:schemeClr val="bg2"/>
                </a:solidFill>
                <a:latin typeface="Arial Unicode MS" pitchFamily="34" charset="-128"/>
                <a:ea typeface="Arial Unicode MS" pitchFamily="34" charset="-128"/>
                <a:cs typeface="Arial Unicode MS" pitchFamily="34" charset="-128"/>
              </a:rPr>
              <a:t>Correlation PCA</a:t>
            </a:r>
          </a:p>
        </p:txBody>
      </p:sp>
      <p:sp>
        <p:nvSpPr>
          <p:cNvPr id="41987" name="Rectangle 3"/>
          <p:cNvSpPr>
            <a:spLocks noGrp="1" noChangeArrowheads="1"/>
          </p:cNvSpPr>
          <p:nvPr>
            <p:ph type="body" idx="1"/>
          </p:nvPr>
        </p:nvSpPr>
        <p:spPr>
          <a:xfrm>
            <a:off x="152400" y="838200"/>
            <a:ext cx="8610600" cy="5867400"/>
          </a:xfrm>
        </p:spPr>
        <p:txBody>
          <a:bodyPr/>
          <a:lstStyle/>
          <a:p>
            <a:pPr marL="711200" indent="-711200" eaLnBrk="1" hangingPunct="1">
              <a:lnSpc>
                <a:spcPct val="110000"/>
              </a:lnSpc>
              <a:buFontTx/>
              <a:buNone/>
            </a:pPr>
            <a:r>
              <a:rPr lang="en-US" dirty="0">
                <a:solidFill>
                  <a:schemeClr val="bg2"/>
                </a:solidFill>
                <a:latin typeface="Arial Unicode MS" pitchFamily="34" charset="-128"/>
                <a:ea typeface="Arial Unicode MS" pitchFamily="34" charset="-128"/>
                <a:cs typeface="Arial Unicode MS" pitchFamily="34" charset="-128"/>
              </a:rPr>
              <a:t>Toy Example Contrasting </a:t>
            </a:r>
            <a:r>
              <a:rPr lang="en-US" dirty="0" err="1">
                <a:solidFill>
                  <a:schemeClr val="bg2"/>
                </a:solidFill>
                <a:latin typeface="Arial Unicode MS" pitchFamily="34" charset="-128"/>
                <a:ea typeface="Arial Unicode MS" pitchFamily="34" charset="-128"/>
                <a:cs typeface="Arial Unicode MS" pitchFamily="34" charset="-128"/>
              </a:rPr>
              <a:t>Cov</a:t>
            </a:r>
            <a:r>
              <a:rPr lang="en-US" dirty="0">
                <a:solidFill>
                  <a:schemeClr val="bg2"/>
                </a:solidFill>
                <a:latin typeface="Arial Unicode MS" pitchFamily="34" charset="-128"/>
                <a:ea typeface="Arial Unicode MS" pitchFamily="34" charset="-128"/>
                <a:cs typeface="Arial Unicode MS" pitchFamily="34" charset="-128"/>
              </a:rPr>
              <a:t>. vs. Corr.</a:t>
            </a:r>
          </a:p>
          <a:p>
            <a:pPr marL="711200" indent="-711200" eaLnBrk="1" hangingPunct="1">
              <a:lnSpc>
                <a:spcPct val="110000"/>
              </a:lnSpc>
              <a:buFontTx/>
              <a:buNone/>
            </a:pPr>
            <a:r>
              <a:rPr lang="en-US" dirty="0">
                <a:solidFill>
                  <a:schemeClr val="bg2"/>
                </a:solidFill>
                <a:latin typeface="Arial Unicode MS" pitchFamily="34" charset="-128"/>
                <a:ea typeface="Arial Unicode MS" pitchFamily="34" charset="-128"/>
                <a:cs typeface="Arial Unicode MS" pitchFamily="34" charset="-128"/>
              </a:rPr>
              <a:t>1</a:t>
            </a:r>
            <a:r>
              <a:rPr lang="en-US" baseline="30000" dirty="0">
                <a:solidFill>
                  <a:schemeClr val="bg2"/>
                </a:solidFill>
                <a:latin typeface="Arial Unicode MS" pitchFamily="34" charset="-128"/>
                <a:ea typeface="Arial Unicode MS" pitchFamily="34" charset="-128"/>
                <a:cs typeface="Arial Unicode MS" pitchFamily="34" charset="-128"/>
              </a:rPr>
              <a:t>st</a:t>
            </a:r>
            <a:r>
              <a:rPr lang="en-US" dirty="0">
                <a:solidFill>
                  <a:schemeClr val="bg2"/>
                </a:solidFill>
                <a:latin typeface="Arial Unicode MS" pitchFamily="34" charset="-128"/>
                <a:ea typeface="Arial Unicode MS" pitchFamily="34" charset="-128"/>
                <a:cs typeface="Arial Unicode MS" pitchFamily="34" charset="-128"/>
              </a:rPr>
              <a:t> Comp:</a:t>
            </a:r>
          </a:p>
          <a:p>
            <a:pPr marL="711200" indent="-711200" eaLnBrk="1" hangingPunct="1">
              <a:lnSpc>
                <a:spcPct val="110000"/>
              </a:lnSpc>
              <a:buFontTx/>
              <a:buNone/>
            </a:pPr>
            <a:r>
              <a:rPr lang="en-US" dirty="0">
                <a:solidFill>
                  <a:schemeClr val="bg2"/>
                </a:solidFill>
                <a:latin typeface="Arial Unicode MS" pitchFamily="34" charset="-128"/>
                <a:ea typeface="Arial Unicode MS" pitchFamily="34" charset="-128"/>
                <a:cs typeface="Arial Unicode MS" pitchFamily="34" charset="-128"/>
              </a:rPr>
              <a:t>    Nearly Flat</a:t>
            </a:r>
          </a:p>
          <a:p>
            <a:pPr marL="711200" indent="-711200" eaLnBrk="1" hangingPunct="1">
              <a:lnSpc>
                <a:spcPct val="110000"/>
              </a:lnSpc>
              <a:buFontTx/>
              <a:buNone/>
            </a:pPr>
            <a:r>
              <a:rPr lang="en-US" dirty="0">
                <a:solidFill>
                  <a:schemeClr val="bg2"/>
                </a:solidFill>
                <a:latin typeface="Arial Unicode MS" pitchFamily="34" charset="-128"/>
                <a:ea typeface="Arial Unicode MS" pitchFamily="34" charset="-128"/>
                <a:cs typeface="Arial Unicode MS" pitchFamily="34" charset="-128"/>
              </a:rPr>
              <a:t>2</a:t>
            </a:r>
            <a:r>
              <a:rPr lang="en-US" baseline="30000" dirty="0">
                <a:solidFill>
                  <a:schemeClr val="bg2"/>
                </a:solidFill>
                <a:latin typeface="Arial Unicode MS" pitchFamily="34" charset="-128"/>
                <a:ea typeface="Arial Unicode MS" pitchFamily="34" charset="-128"/>
                <a:cs typeface="Arial Unicode MS" pitchFamily="34" charset="-128"/>
              </a:rPr>
              <a:t>nd</a:t>
            </a:r>
            <a:r>
              <a:rPr lang="en-US" dirty="0">
                <a:solidFill>
                  <a:schemeClr val="bg2"/>
                </a:solidFill>
                <a:latin typeface="Arial Unicode MS" pitchFamily="34" charset="-128"/>
                <a:ea typeface="Arial Unicode MS" pitchFamily="34" charset="-128"/>
                <a:cs typeface="Arial Unicode MS" pitchFamily="34" charset="-128"/>
              </a:rPr>
              <a:t> Comp:</a:t>
            </a:r>
          </a:p>
          <a:p>
            <a:pPr marL="711200" indent="-711200" eaLnBrk="1" hangingPunct="1">
              <a:lnSpc>
                <a:spcPct val="110000"/>
              </a:lnSpc>
              <a:buFontTx/>
              <a:buNone/>
            </a:pPr>
            <a:r>
              <a:rPr lang="en-US" dirty="0">
                <a:solidFill>
                  <a:schemeClr val="bg2"/>
                </a:solidFill>
                <a:latin typeface="Arial Unicode MS" pitchFamily="34" charset="-128"/>
                <a:ea typeface="Arial Unicode MS" pitchFamily="34" charset="-128"/>
                <a:cs typeface="Arial Unicode MS" pitchFamily="34" charset="-128"/>
              </a:rPr>
              <a:t>     Contrast</a:t>
            </a:r>
          </a:p>
          <a:p>
            <a:pPr marL="711200" indent="-711200" eaLnBrk="1" hangingPunct="1">
              <a:lnSpc>
                <a:spcPct val="110000"/>
              </a:lnSpc>
              <a:buFontTx/>
              <a:buNone/>
            </a:pPr>
            <a:r>
              <a:rPr lang="en-US" dirty="0">
                <a:solidFill>
                  <a:schemeClr val="bg2"/>
                </a:solidFill>
                <a:latin typeface="Arial Unicode MS" pitchFamily="34" charset="-128"/>
                <a:ea typeface="Arial Unicode MS" pitchFamily="34" charset="-128"/>
                <a:cs typeface="Arial Unicode MS" pitchFamily="34" charset="-128"/>
              </a:rPr>
              <a:t>3</a:t>
            </a:r>
            <a:r>
              <a:rPr lang="en-US" baseline="30000" dirty="0">
                <a:solidFill>
                  <a:schemeClr val="bg2"/>
                </a:solidFill>
                <a:latin typeface="Arial Unicode MS" pitchFamily="34" charset="-128"/>
                <a:ea typeface="Arial Unicode MS" pitchFamily="34" charset="-128"/>
                <a:cs typeface="Arial Unicode MS" pitchFamily="34" charset="-128"/>
              </a:rPr>
              <a:t>rd</a:t>
            </a:r>
            <a:r>
              <a:rPr lang="en-US" dirty="0">
                <a:solidFill>
                  <a:schemeClr val="bg2"/>
                </a:solidFill>
                <a:latin typeface="Arial Unicode MS" pitchFamily="34" charset="-128"/>
                <a:ea typeface="Arial Unicode MS" pitchFamily="34" charset="-128"/>
                <a:cs typeface="Arial Unicode MS" pitchFamily="34" charset="-128"/>
              </a:rPr>
              <a:t> &amp; 4</a:t>
            </a:r>
            <a:r>
              <a:rPr lang="en-US" baseline="30000" dirty="0">
                <a:solidFill>
                  <a:schemeClr val="bg2"/>
                </a:solidFill>
                <a:latin typeface="Arial Unicode MS" pitchFamily="34" charset="-128"/>
                <a:ea typeface="Arial Unicode MS" pitchFamily="34" charset="-128"/>
                <a:cs typeface="Arial Unicode MS" pitchFamily="34" charset="-128"/>
              </a:rPr>
              <a:t>th</a:t>
            </a:r>
            <a:r>
              <a:rPr lang="en-US" dirty="0">
                <a:solidFill>
                  <a:schemeClr val="bg2"/>
                </a:solidFill>
                <a:latin typeface="Arial Unicode MS" pitchFamily="34" charset="-128"/>
                <a:ea typeface="Arial Unicode MS" pitchFamily="34" charset="-128"/>
                <a:cs typeface="Arial Unicode MS" pitchFamily="34" charset="-128"/>
              </a:rPr>
              <a:t>:</a:t>
            </a:r>
          </a:p>
          <a:p>
            <a:pPr marL="711200" indent="-711200" eaLnBrk="1" hangingPunct="1">
              <a:lnSpc>
                <a:spcPct val="110000"/>
              </a:lnSpc>
              <a:buFontTx/>
              <a:buNone/>
            </a:pPr>
            <a:r>
              <a:rPr lang="en-US" dirty="0">
                <a:solidFill>
                  <a:schemeClr val="bg2"/>
                </a:solidFill>
                <a:latin typeface="Arial Unicode MS" pitchFamily="34" charset="-128"/>
                <a:ea typeface="Arial Unicode MS" pitchFamily="34" charset="-128"/>
                <a:cs typeface="Arial Unicode MS" pitchFamily="34" charset="-128"/>
              </a:rPr>
              <a:t>    Very Small</a:t>
            </a:r>
          </a:p>
        </p:txBody>
      </p:sp>
      <p:sp>
        <p:nvSpPr>
          <p:cNvPr id="41988" name="Rectangle 4"/>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89" name="Rectangle 5"/>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0" name="Rectangle 6"/>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1" name="Rectangle 7"/>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2" name="Rectangle 8"/>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3" name="Rectangle 9"/>
          <p:cNvSpPr>
            <a:spLocks noChangeArrowheads="1"/>
          </p:cNvSpPr>
          <p:nvPr/>
        </p:nvSpPr>
        <p:spPr bwMode="auto">
          <a:xfrm>
            <a:off x="0" y="33035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4" name="Rectangle 10"/>
          <p:cNvSpPr>
            <a:spLocks noChangeArrowheads="1"/>
          </p:cNvSpPr>
          <p:nvPr/>
        </p:nvSpPr>
        <p:spPr bwMode="auto">
          <a:xfrm>
            <a:off x="0" y="33035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5" name="Rectangle 11"/>
          <p:cNvSpPr>
            <a:spLocks noChangeArrowheads="1"/>
          </p:cNvSpPr>
          <p:nvPr/>
        </p:nvSpPr>
        <p:spPr bwMode="auto">
          <a:xfrm>
            <a:off x="0" y="2743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6" name="Rectangle 12"/>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7" name="Rectangle 13"/>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8" name="Rectangle 14"/>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9" name="Rectangle 15"/>
          <p:cNvSpPr>
            <a:spLocks noChangeArrowheads="1"/>
          </p:cNvSpPr>
          <p:nvPr/>
        </p:nvSpPr>
        <p:spPr bwMode="auto">
          <a:xfrm>
            <a:off x="0" y="30210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0" name="Rectangle 16"/>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1" name="Rectangle 17"/>
          <p:cNvSpPr>
            <a:spLocks noChangeArrowheads="1"/>
          </p:cNvSpPr>
          <p:nvPr/>
        </p:nvSpPr>
        <p:spPr bwMode="auto">
          <a:xfrm>
            <a:off x="0" y="3257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2" name="Rectangle 18"/>
          <p:cNvSpPr>
            <a:spLocks noChangeArrowheads="1"/>
          </p:cNvSpPr>
          <p:nvPr/>
        </p:nvSpPr>
        <p:spPr bwMode="auto">
          <a:xfrm>
            <a:off x="0" y="3001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3" name="Rectangle 19"/>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4" name="Rectangle 20"/>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5" name="Rectangle 21"/>
          <p:cNvSpPr>
            <a:spLocks noChangeArrowheads="1"/>
          </p:cNvSpPr>
          <p:nvPr/>
        </p:nvSpPr>
        <p:spPr bwMode="auto">
          <a:xfrm>
            <a:off x="0" y="32956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6" name="Rectangle 22"/>
          <p:cNvSpPr>
            <a:spLocks noChangeArrowheads="1"/>
          </p:cNvSpPr>
          <p:nvPr/>
        </p:nvSpPr>
        <p:spPr bwMode="auto">
          <a:xfrm>
            <a:off x="0" y="30178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7" name="Rectangle 23"/>
          <p:cNvSpPr>
            <a:spLocks noChangeArrowheads="1"/>
          </p:cNvSpPr>
          <p:nvPr/>
        </p:nvSpPr>
        <p:spPr bwMode="auto">
          <a:xfrm>
            <a:off x="0" y="3001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8" name="Rectangle 24"/>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9" name="Rectangle 25"/>
          <p:cNvSpPr>
            <a:spLocks noChangeArrowheads="1"/>
          </p:cNvSpPr>
          <p:nvPr/>
        </p:nvSpPr>
        <p:spPr bwMode="auto">
          <a:xfrm>
            <a:off x="0" y="32496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0" name="Rectangle 26"/>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1" name="Rectangle 27"/>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2" name="Rectangle 28"/>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3" name="Rectangle 29"/>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4" name="Rectangle 30"/>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5" name="Rectangle 31"/>
          <p:cNvSpPr>
            <a:spLocks noChangeArrowheads="1"/>
          </p:cNvSpPr>
          <p:nvPr/>
        </p:nvSpPr>
        <p:spPr bwMode="auto">
          <a:xfrm>
            <a:off x="0" y="2525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6" name="Rectangle 32"/>
          <p:cNvSpPr>
            <a:spLocks noChangeArrowheads="1"/>
          </p:cNvSpPr>
          <p:nvPr/>
        </p:nvSpPr>
        <p:spPr bwMode="auto">
          <a:xfrm>
            <a:off x="0" y="29829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Tree>
    <p:extLst>
      <p:ext uri="{BB962C8B-B14F-4D97-AF65-F5344CB8AC3E}">
        <p14:creationId xmlns:p14="http://schemas.microsoft.com/office/powerpoint/2010/main" val="482240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B0F0"/>
            </a:gs>
            <a:gs pos="50000">
              <a:schemeClr val="tx1"/>
            </a:gs>
            <a:gs pos="100000">
              <a:srgbClr val="00B0F0"/>
            </a:gs>
          </a:gsLst>
          <a:lin ang="18900000" scaled="1"/>
        </a:gradFill>
        <a:effectLst/>
      </p:bgPr>
    </p:bg>
    <p:spTree>
      <p:nvGrpSpPr>
        <p:cNvPr id="1" name=""/>
        <p:cNvGrpSpPr/>
        <p:nvPr/>
      </p:nvGrpSpPr>
      <p:grpSpPr>
        <a:xfrm>
          <a:off x="0" y="0"/>
          <a:ext cx="0" cy="0"/>
          <a:chOff x="0" y="0"/>
          <a:chExt cx="0" cy="0"/>
        </a:xfrm>
      </p:grpSpPr>
      <p:pic>
        <p:nvPicPr>
          <p:cNvPr id="29798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2825" b="11757"/>
          <a:stretch/>
        </p:blipFill>
        <p:spPr bwMode="auto">
          <a:xfrm>
            <a:off x="2722778" y="0"/>
            <a:ext cx="6421222"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1986" name="Rectangle 2"/>
          <p:cNvSpPr>
            <a:spLocks noGrp="1" noChangeArrowheads="1"/>
          </p:cNvSpPr>
          <p:nvPr>
            <p:ph type="title"/>
          </p:nvPr>
        </p:nvSpPr>
        <p:spPr>
          <a:xfrm>
            <a:off x="609600" y="76200"/>
            <a:ext cx="7772400" cy="762000"/>
          </a:xfrm>
        </p:spPr>
        <p:txBody>
          <a:bodyPr/>
          <a:lstStyle/>
          <a:p>
            <a:pPr eaLnBrk="1" hangingPunct="1"/>
            <a:r>
              <a:rPr lang="en-US">
                <a:solidFill>
                  <a:schemeClr val="bg2"/>
                </a:solidFill>
                <a:latin typeface="Arial Unicode MS" pitchFamily="34" charset="-128"/>
                <a:ea typeface="Arial Unicode MS" pitchFamily="34" charset="-128"/>
                <a:cs typeface="Arial Unicode MS" pitchFamily="34" charset="-128"/>
              </a:rPr>
              <a:t>Correlation PCA</a:t>
            </a:r>
          </a:p>
        </p:txBody>
      </p:sp>
      <p:sp>
        <p:nvSpPr>
          <p:cNvPr id="41987" name="Rectangle 3"/>
          <p:cNvSpPr>
            <a:spLocks noGrp="1" noChangeArrowheads="1"/>
          </p:cNvSpPr>
          <p:nvPr>
            <p:ph type="body" idx="1"/>
          </p:nvPr>
        </p:nvSpPr>
        <p:spPr>
          <a:xfrm>
            <a:off x="152400" y="838200"/>
            <a:ext cx="8610600" cy="5867400"/>
          </a:xfrm>
        </p:spPr>
        <p:txBody>
          <a:bodyPr/>
          <a:lstStyle/>
          <a:p>
            <a:pPr marL="711200" indent="-711200" eaLnBrk="1" hangingPunct="1">
              <a:lnSpc>
                <a:spcPct val="110000"/>
              </a:lnSpc>
              <a:buFontTx/>
              <a:buNone/>
            </a:pPr>
            <a:r>
              <a:rPr lang="en-US" dirty="0">
                <a:solidFill>
                  <a:schemeClr val="bg2"/>
                </a:solidFill>
                <a:latin typeface="Arial Unicode MS" pitchFamily="34" charset="-128"/>
                <a:ea typeface="Arial Unicode MS" pitchFamily="34" charset="-128"/>
                <a:cs typeface="Arial Unicode MS" pitchFamily="34" charset="-128"/>
              </a:rPr>
              <a:t>Toy Example Contrasting </a:t>
            </a:r>
            <a:r>
              <a:rPr lang="en-US" dirty="0" err="1">
                <a:solidFill>
                  <a:schemeClr val="bg2"/>
                </a:solidFill>
                <a:latin typeface="Arial Unicode MS" pitchFamily="34" charset="-128"/>
                <a:ea typeface="Arial Unicode MS" pitchFamily="34" charset="-128"/>
                <a:cs typeface="Arial Unicode MS" pitchFamily="34" charset="-128"/>
              </a:rPr>
              <a:t>Cov</a:t>
            </a:r>
            <a:r>
              <a:rPr lang="en-US" dirty="0">
                <a:solidFill>
                  <a:schemeClr val="bg2"/>
                </a:solidFill>
                <a:latin typeface="Arial Unicode MS" pitchFamily="34" charset="-128"/>
                <a:ea typeface="Arial Unicode MS" pitchFamily="34" charset="-128"/>
                <a:cs typeface="Arial Unicode MS" pitchFamily="34" charset="-128"/>
              </a:rPr>
              <a:t>. vs. Corr.</a:t>
            </a:r>
          </a:p>
          <a:p>
            <a:pPr marL="711200" indent="-711200" eaLnBrk="1" hangingPunct="1">
              <a:lnSpc>
                <a:spcPct val="110000"/>
              </a:lnSpc>
              <a:buFontTx/>
              <a:buNone/>
            </a:pPr>
            <a:r>
              <a:rPr lang="en-US" dirty="0">
                <a:solidFill>
                  <a:schemeClr val="bg2"/>
                </a:solidFill>
                <a:latin typeface="Arial Unicode MS" pitchFamily="34" charset="-128"/>
                <a:ea typeface="Arial Unicode MS" pitchFamily="34" charset="-128"/>
                <a:cs typeface="Arial Unicode MS" pitchFamily="34" charset="-128"/>
              </a:rPr>
              <a:t>Correlation</a:t>
            </a:r>
          </a:p>
          <a:p>
            <a:pPr marL="711200" indent="-711200" eaLnBrk="1" hangingPunct="1">
              <a:lnSpc>
                <a:spcPct val="110000"/>
              </a:lnSpc>
              <a:buFontTx/>
              <a:buNone/>
            </a:pPr>
            <a:r>
              <a:rPr lang="en-US" dirty="0">
                <a:solidFill>
                  <a:schemeClr val="bg2"/>
                </a:solidFill>
                <a:latin typeface="Arial Unicode MS" pitchFamily="34" charset="-128"/>
                <a:ea typeface="Arial Unicode MS" pitchFamily="34" charset="-128"/>
                <a:cs typeface="Arial Unicode MS" pitchFamily="34" charset="-128"/>
              </a:rPr>
              <a:t>“Whitened”</a:t>
            </a:r>
          </a:p>
          <a:p>
            <a:pPr marL="711200" indent="-711200" eaLnBrk="1" hangingPunct="1">
              <a:lnSpc>
                <a:spcPct val="110000"/>
              </a:lnSpc>
              <a:buFontTx/>
              <a:buNone/>
            </a:pPr>
            <a:r>
              <a:rPr lang="en-US" dirty="0">
                <a:solidFill>
                  <a:schemeClr val="bg2"/>
                </a:solidFill>
                <a:latin typeface="Arial Unicode MS" pitchFamily="34" charset="-128"/>
                <a:ea typeface="Arial Unicode MS" pitchFamily="34" charset="-128"/>
                <a:cs typeface="Arial Unicode MS" pitchFamily="34" charset="-128"/>
              </a:rPr>
              <a:t>Version</a:t>
            </a:r>
          </a:p>
          <a:p>
            <a:pPr marL="711200" indent="-711200" eaLnBrk="1" hangingPunct="1">
              <a:lnSpc>
                <a:spcPct val="110000"/>
              </a:lnSpc>
              <a:buFontTx/>
              <a:buNone/>
            </a:pPr>
            <a:endParaRPr lang="en-US" dirty="0">
              <a:solidFill>
                <a:srgbClr val="FF0000"/>
              </a:solidFill>
              <a:latin typeface="Arial Unicode MS" pitchFamily="34" charset="-128"/>
              <a:ea typeface="Arial Unicode MS" pitchFamily="34" charset="-128"/>
              <a:cs typeface="Arial Unicode MS" pitchFamily="34" charset="-128"/>
            </a:endParaRPr>
          </a:p>
          <a:p>
            <a:pPr marL="711200" indent="-711200" eaLnBrk="1" hangingPunct="1">
              <a:lnSpc>
                <a:spcPct val="110000"/>
              </a:lnSpc>
              <a:buFontTx/>
              <a:buNone/>
            </a:pPr>
            <a:r>
              <a:rPr lang="en-US" dirty="0">
                <a:solidFill>
                  <a:schemeClr val="bg2"/>
                </a:solidFill>
                <a:latin typeface="Arial Unicode MS" pitchFamily="34" charset="-128"/>
                <a:ea typeface="Arial Unicode MS" pitchFamily="34" charset="-128"/>
                <a:cs typeface="Arial Unicode MS" pitchFamily="34" charset="-128"/>
              </a:rPr>
              <a:t>All Much </a:t>
            </a:r>
          </a:p>
          <a:p>
            <a:pPr marL="711200" indent="-711200" eaLnBrk="1" hangingPunct="1">
              <a:lnSpc>
                <a:spcPct val="110000"/>
              </a:lnSpc>
              <a:buFontTx/>
              <a:buNone/>
            </a:pPr>
            <a:r>
              <a:rPr lang="en-US" dirty="0">
                <a:solidFill>
                  <a:schemeClr val="bg2"/>
                </a:solidFill>
                <a:latin typeface="Arial Unicode MS" pitchFamily="34" charset="-128"/>
                <a:ea typeface="Arial Unicode MS" pitchFamily="34" charset="-128"/>
                <a:cs typeface="Arial Unicode MS" pitchFamily="34" charset="-128"/>
              </a:rPr>
              <a:t>Different</a:t>
            </a:r>
          </a:p>
          <a:p>
            <a:pPr marL="711200" indent="-711200" eaLnBrk="1" hangingPunct="1">
              <a:lnSpc>
                <a:spcPct val="110000"/>
              </a:lnSpc>
              <a:buFontTx/>
              <a:buNone/>
            </a:pPr>
            <a:r>
              <a:rPr lang="en-US" b="1" dirty="0">
                <a:solidFill>
                  <a:srgbClr val="FF0000"/>
                </a:solidFill>
                <a:latin typeface="Arial Unicode MS" pitchFamily="34" charset="-128"/>
                <a:ea typeface="Arial Unicode MS" pitchFamily="34" charset="-128"/>
                <a:cs typeface="Arial Unicode MS" pitchFamily="34" charset="-128"/>
              </a:rPr>
              <a:t>Which Is</a:t>
            </a:r>
          </a:p>
          <a:p>
            <a:pPr marL="711200" indent="-711200" eaLnBrk="1" hangingPunct="1">
              <a:lnSpc>
                <a:spcPct val="110000"/>
              </a:lnSpc>
              <a:buFontTx/>
              <a:buNone/>
            </a:pPr>
            <a:r>
              <a:rPr lang="en-US" b="1" dirty="0">
                <a:solidFill>
                  <a:srgbClr val="FF0000"/>
                </a:solidFill>
                <a:latin typeface="Arial Unicode MS" pitchFamily="34" charset="-128"/>
                <a:ea typeface="Arial Unicode MS" pitchFamily="34" charset="-128"/>
                <a:cs typeface="Arial Unicode MS" pitchFamily="34" charset="-128"/>
              </a:rPr>
              <a:t>“Right” ???</a:t>
            </a:r>
          </a:p>
        </p:txBody>
      </p:sp>
      <p:sp>
        <p:nvSpPr>
          <p:cNvPr id="41988" name="Rectangle 4"/>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89" name="Rectangle 5"/>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0" name="Rectangle 6"/>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1" name="Rectangle 7"/>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2" name="Rectangle 8"/>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3" name="Rectangle 9"/>
          <p:cNvSpPr>
            <a:spLocks noChangeArrowheads="1"/>
          </p:cNvSpPr>
          <p:nvPr/>
        </p:nvSpPr>
        <p:spPr bwMode="auto">
          <a:xfrm>
            <a:off x="0" y="33035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4" name="Rectangle 10"/>
          <p:cNvSpPr>
            <a:spLocks noChangeArrowheads="1"/>
          </p:cNvSpPr>
          <p:nvPr/>
        </p:nvSpPr>
        <p:spPr bwMode="auto">
          <a:xfrm>
            <a:off x="0" y="33035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5" name="Rectangle 11"/>
          <p:cNvSpPr>
            <a:spLocks noChangeArrowheads="1"/>
          </p:cNvSpPr>
          <p:nvPr/>
        </p:nvSpPr>
        <p:spPr bwMode="auto">
          <a:xfrm>
            <a:off x="0" y="2743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6" name="Rectangle 12"/>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7" name="Rectangle 13"/>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8" name="Rectangle 14"/>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9" name="Rectangle 15"/>
          <p:cNvSpPr>
            <a:spLocks noChangeArrowheads="1"/>
          </p:cNvSpPr>
          <p:nvPr/>
        </p:nvSpPr>
        <p:spPr bwMode="auto">
          <a:xfrm>
            <a:off x="0" y="30210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0" name="Rectangle 16"/>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1" name="Rectangle 17"/>
          <p:cNvSpPr>
            <a:spLocks noChangeArrowheads="1"/>
          </p:cNvSpPr>
          <p:nvPr/>
        </p:nvSpPr>
        <p:spPr bwMode="auto">
          <a:xfrm>
            <a:off x="0" y="3257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2" name="Rectangle 18"/>
          <p:cNvSpPr>
            <a:spLocks noChangeArrowheads="1"/>
          </p:cNvSpPr>
          <p:nvPr/>
        </p:nvSpPr>
        <p:spPr bwMode="auto">
          <a:xfrm>
            <a:off x="0" y="3001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3" name="Rectangle 19"/>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4" name="Rectangle 20"/>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5" name="Rectangle 21"/>
          <p:cNvSpPr>
            <a:spLocks noChangeArrowheads="1"/>
          </p:cNvSpPr>
          <p:nvPr/>
        </p:nvSpPr>
        <p:spPr bwMode="auto">
          <a:xfrm>
            <a:off x="0" y="32956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6" name="Rectangle 22"/>
          <p:cNvSpPr>
            <a:spLocks noChangeArrowheads="1"/>
          </p:cNvSpPr>
          <p:nvPr/>
        </p:nvSpPr>
        <p:spPr bwMode="auto">
          <a:xfrm>
            <a:off x="0" y="30178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7" name="Rectangle 23"/>
          <p:cNvSpPr>
            <a:spLocks noChangeArrowheads="1"/>
          </p:cNvSpPr>
          <p:nvPr/>
        </p:nvSpPr>
        <p:spPr bwMode="auto">
          <a:xfrm>
            <a:off x="0" y="3001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8" name="Rectangle 24"/>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9" name="Rectangle 25"/>
          <p:cNvSpPr>
            <a:spLocks noChangeArrowheads="1"/>
          </p:cNvSpPr>
          <p:nvPr/>
        </p:nvSpPr>
        <p:spPr bwMode="auto">
          <a:xfrm>
            <a:off x="0" y="32496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0" name="Rectangle 26"/>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1" name="Rectangle 27"/>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2" name="Rectangle 28"/>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3" name="Rectangle 29"/>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4" name="Rectangle 30"/>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5" name="Rectangle 31"/>
          <p:cNvSpPr>
            <a:spLocks noChangeArrowheads="1"/>
          </p:cNvSpPr>
          <p:nvPr/>
        </p:nvSpPr>
        <p:spPr bwMode="auto">
          <a:xfrm>
            <a:off x="0" y="2525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6" name="Rectangle 32"/>
          <p:cNvSpPr>
            <a:spLocks noChangeArrowheads="1"/>
          </p:cNvSpPr>
          <p:nvPr/>
        </p:nvSpPr>
        <p:spPr bwMode="auto">
          <a:xfrm>
            <a:off x="0" y="29829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Tree>
    <p:extLst>
      <p:ext uri="{BB962C8B-B14F-4D97-AF65-F5344CB8AC3E}">
        <p14:creationId xmlns:p14="http://schemas.microsoft.com/office/powerpoint/2010/main" val="15584166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B0F0"/>
            </a:gs>
            <a:gs pos="50000">
              <a:schemeClr val="tx1"/>
            </a:gs>
            <a:gs pos="100000">
              <a:srgbClr val="00B0F0"/>
            </a:gs>
          </a:gsLst>
          <a:lin ang="18900000" scaled="1"/>
        </a:gra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609600" y="76200"/>
            <a:ext cx="7772400" cy="762000"/>
          </a:xfrm>
        </p:spPr>
        <p:txBody>
          <a:bodyPr/>
          <a:lstStyle/>
          <a:p>
            <a:pPr eaLnBrk="1" hangingPunct="1"/>
            <a:r>
              <a:rPr lang="en-US">
                <a:solidFill>
                  <a:schemeClr val="bg2"/>
                </a:solidFill>
                <a:latin typeface="Arial Unicode MS" pitchFamily="34" charset="-128"/>
                <a:ea typeface="Arial Unicode MS" pitchFamily="34" charset="-128"/>
                <a:cs typeface="Arial Unicode MS" pitchFamily="34" charset="-128"/>
              </a:rPr>
              <a:t>Correlation PCA</a:t>
            </a:r>
          </a:p>
        </p:txBody>
      </p:sp>
      <p:sp>
        <p:nvSpPr>
          <p:cNvPr id="41987" name="Rectangle 3"/>
          <p:cNvSpPr>
            <a:spLocks noGrp="1" noChangeArrowheads="1"/>
          </p:cNvSpPr>
          <p:nvPr>
            <p:ph type="body" idx="1"/>
          </p:nvPr>
        </p:nvSpPr>
        <p:spPr>
          <a:xfrm>
            <a:off x="457200" y="838200"/>
            <a:ext cx="8305800" cy="5867400"/>
          </a:xfrm>
        </p:spPr>
        <p:txBody>
          <a:bodyPr/>
          <a:lstStyle/>
          <a:p>
            <a:pPr marL="711200" indent="-711200" eaLnBrk="1" hangingPunct="1">
              <a:lnSpc>
                <a:spcPct val="110000"/>
              </a:lnSpc>
              <a:buFontTx/>
              <a:buNone/>
            </a:pPr>
            <a:r>
              <a:rPr lang="en-US" dirty="0">
                <a:solidFill>
                  <a:schemeClr val="bg2"/>
                </a:solidFill>
                <a:latin typeface="Arial Unicode MS" pitchFamily="34" charset="-128"/>
                <a:ea typeface="Arial Unicode MS" pitchFamily="34" charset="-128"/>
                <a:cs typeface="Arial Unicode MS" pitchFamily="34" charset="-128"/>
              </a:rPr>
              <a:t>Personal Thoughts on Correlation PCA:</a:t>
            </a:r>
          </a:p>
          <a:p>
            <a:pPr marL="711200" indent="-711200" eaLnBrk="1" hangingPunct="1">
              <a:lnSpc>
                <a:spcPct val="110000"/>
              </a:lnSpc>
            </a:pPr>
            <a:r>
              <a:rPr lang="en-US" dirty="0">
                <a:solidFill>
                  <a:schemeClr val="bg2"/>
                </a:solidFill>
                <a:latin typeface="Arial Unicode MS" pitchFamily="34" charset="-128"/>
                <a:ea typeface="Arial Unicode MS" pitchFamily="34" charset="-128"/>
                <a:cs typeface="Arial Unicode MS" pitchFamily="34" charset="-128"/>
              </a:rPr>
              <a:t>Can be very useful </a:t>
            </a:r>
          </a:p>
          <a:p>
            <a:pPr marL="711200" indent="-711200" algn="ctr" eaLnBrk="1" hangingPunct="1">
              <a:lnSpc>
                <a:spcPct val="110000"/>
              </a:lnSpc>
              <a:buFontTx/>
              <a:buNone/>
            </a:pPr>
            <a:r>
              <a:rPr lang="en-US" dirty="0">
                <a:solidFill>
                  <a:schemeClr val="bg2"/>
                </a:solidFill>
                <a:latin typeface="Arial Unicode MS" pitchFamily="34" charset="-128"/>
                <a:ea typeface="Arial Unicode MS" pitchFamily="34" charset="-128"/>
                <a:cs typeface="Arial Unicode MS" pitchFamily="34" charset="-128"/>
              </a:rPr>
              <a:t>(especially with </a:t>
            </a:r>
            <a:r>
              <a:rPr lang="en-US" i="1" dirty="0" err="1">
                <a:solidFill>
                  <a:schemeClr val="bg2"/>
                </a:solidFill>
                <a:latin typeface="Arial Unicode MS" pitchFamily="34" charset="-128"/>
                <a:ea typeface="Arial Unicode MS" pitchFamily="34" charset="-128"/>
                <a:cs typeface="Arial Unicode MS" pitchFamily="34" charset="-128"/>
              </a:rPr>
              <a:t>noncommensurate</a:t>
            </a:r>
            <a:r>
              <a:rPr lang="en-US" i="1" dirty="0">
                <a:solidFill>
                  <a:schemeClr val="bg2"/>
                </a:solidFill>
                <a:latin typeface="Arial Unicode MS" pitchFamily="34" charset="-128"/>
                <a:ea typeface="Arial Unicode MS" pitchFamily="34" charset="-128"/>
                <a:cs typeface="Arial Unicode MS" pitchFamily="34" charset="-128"/>
              </a:rPr>
              <a:t> units</a:t>
            </a:r>
            <a:r>
              <a:rPr lang="en-US" dirty="0">
                <a:solidFill>
                  <a:schemeClr val="bg2"/>
                </a:solidFill>
                <a:latin typeface="Arial Unicode MS" pitchFamily="34" charset="-128"/>
                <a:ea typeface="Arial Unicode MS" pitchFamily="34" charset="-128"/>
                <a:cs typeface="Arial Unicode MS" pitchFamily="34" charset="-128"/>
              </a:rPr>
              <a:t>)</a:t>
            </a:r>
          </a:p>
          <a:p>
            <a:pPr marL="711200" indent="-711200" eaLnBrk="1" hangingPunct="1">
              <a:lnSpc>
                <a:spcPct val="110000"/>
              </a:lnSpc>
            </a:pPr>
            <a:r>
              <a:rPr lang="en-US" dirty="0">
                <a:solidFill>
                  <a:schemeClr val="bg2"/>
                </a:solidFill>
                <a:latin typeface="Arial Unicode MS" pitchFamily="34" charset="-128"/>
                <a:ea typeface="Arial Unicode MS" pitchFamily="34" charset="-128"/>
                <a:cs typeface="Arial Unicode MS" pitchFamily="34" charset="-128"/>
              </a:rPr>
              <a:t>Not always, </a:t>
            </a:r>
            <a:r>
              <a:rPr lang="en-US" u="sng" dirty="0">
                <a:solidFill>
                  <a:schemeClr val="bg2"/>
                </a:solidFill>
                <a:latin typeface="Arial Unicode MS" pitchFamily="34" charset="-128"/>
                <a:ea typeface="Arial Unicode MS" pitchFamily="34" charset="-128"/>
                <a:cs typeface="Arial Unicode MS" pitchFamily="34" charset="-128"/>
              </a:rPr>
              <a:t>can hide important structure</a:t>
            </a:r>
          </a:p>
          <a:p>
            <a:pPr marL="0" indent="0" eaLnBrk="1" hangingPunct="1">
              <a:lnSpc>
                <a:spcPct val="110000"/>
              </a:lnSpc>
              <a:buNone/>
            </a:pPr>
            <a:endParaRPr lang="en-US" dirty="0">
              <a:solidFill>
                <a:schemeClr val="bg2"/>
              </a:solidFill>
              <a:latin typeface="Arial Unicode MS" pitchFamily="34" charset="-128"/>
              <a:ea typeface="Arial Unicode MS" pitchFamily="34" charset="-128"/>
              <a:cs typeface="Arial Unicode MS" pitchFamily="34" charset="-128"/>
            </a:endParaRPr>
          </a:p>
        </p:txBody>
      </p:sp>
      <p:sp>
        <p:nvSpPr>
          <p:cNvPr id="41988" name="Rectangle 4"/>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89" name="Rectangle 5"/>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0" name="Rectangle 6"/>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1" name="Rectangle 7"/>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2" name="Rectangle 8"/>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3" name="Rectangle 9"/>
          <p:cNvSpPr>
            <a:spLocks noChangeArrowheads="1"/>
          </p:cNvSpPr>
          <p:nvPr/>
        </p:nvSpPr>
        <p:spPr bwMode="auto">
          <a:xfrm>
            <a:off x="0" y="33035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4" name="Rectangle 10"/>
          <p:cNvSpPr>
            <a:spLocks noChangeArrowheads="1"/>
          </p:cNvSpPr>
          <p:nvPr/>
        </p:nvSpPr>
        <p:spPr bwMode="auto">
          <a:xfrm>
            <a:off x="0" y="33035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5" name="Rectangle 11"/>
          <p:cNvSpPr>
            <a:spLocks noChangeArrowheads="1"/>
          </p:cNvSpPr>
          <p:nvPr/>
        </p:nvSpPr>
        <p:spPr bwMode="auto">
          <a:xfrm>
            <a:off x="0" y="2743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6" name="Rectangle 12"/>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7" name="Rectangle 13"/>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8" name="Rectangle 14"/>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9" name="Rectangle 15"/>
          <p:cNvSpPr>
            <a:spLocks noChangeArrowheads="1"/>
          </p:cNvSpPr>
          <p:nvPr/>
        </p:nvSpPr>
        <p:spPr bwMode="auto">
          <a:xfrm>
            <a:off x="0" y="30210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0" name="Rectangle 16"/>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1" name="Rectangle 17"/>
          <p:cNvSpPr>
            <a:spLocks noChangeArrowheads="1"/>
          </p:cNvSpPr>
          <p:nvPr/>
        </p:nvSpPr>
        <p:spPr bwMode="auto">
          <a:xfrm>
            <a:off x="0" y="3257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2" name="Rectangle 18"/>
          <p:cNvSpPr>
            <a:spLocks noChangeArrowheads="1"/>
          </p:cNvSpPr>
          <p:nvPr/>
        </p:nvSpPr>
        <p:spPr bwMode="auto">
          <a:xfrm>
            <a:off x="0" y="3001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3" name="Rectangle 19"/>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4" name="Rectangle 20"/>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5" name="Rectangle 21"/>
          <p:cNvSpPr>
            <a:spLocks noChangeArrowheads="1"/>
          </p:cNvSpPr>
          <p:nvPr/>
        </p:nvSpPr>
        <p:spPr bwMode="auto">
          <a:xfrm>
            <a:off x="0" y="32956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6" name="Rectangle 22"/>
          <p:cNvSpPr>
            <a:spLocks noChangeArrowheads="1"/>
          </p:cNvSpPr>
          <p:nvPr/>
        </p:nvSpPr>
        <p:spPr bwMode="auto">
          <a:xfrm>
            <a:off x="0" y="30178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7" name="Rectangle 23"/>
          <p:cNvSpPr>
            <a:spLocks noChangeArrowheads="1"/>
          </p:cNvSpPr>
          <p:nvPr/>
        </p:nvSpPr>
        <p:spPr bwMode="auto">
          <a:xfrm>
            <a:off x="0" y="3001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8" name="Rectangle 24"/>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9" name="Rectangle 25"/>
          <p:cNvSpPr>
            <a:spLocks noChangeArrowheads="1"/>
          </p:cNvSpPr>
          <p:nvPr/>
        </p:nvSpPr>
        <p:spPr bwMode="auto">
          <a:xfrm>
            <a:off x="0" y="32496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0" name="Rectangle 26"/>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1" name="Rectangle 27"/>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2" name="Rectangle 28"/>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3" name="Rectangle 29"/>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4" name="Rectangle 30"/>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5" name="Rectangle 31"/>
          <p:cNvSpPr>
            <a:spLocks noChangeArrowheads="1"/>
          </p:cNvSpPr>
          <p:nvPr/>
        </p:nvSpPr>
        <p:spPr bwMode="auto">
          <a:xfrm>
            <a:off x="0" y="2525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6" name="Rectangle 32"/>
          <p:cNvSpPr>
            <a:spLocks noChangeArrowheads="1"/>
          </p:cNvSpPr>
          <p:nvPr/>
        </p:nvSpPr>
        <p:spPr bwMode="auto">
          <a:xfrm>
            <a:off x="0" y="29829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Tree>
    <p:extLst>
      <p:ext uri="{BB962C8B-B14F-4D97-AF65-F5344CB8AC3E}">
        <p14:creationId xmlns:p14="http://schemas.microsoft.com/office/powerpoint/2010/main" val="1156224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gradFill rotWithShape="0">
          <a:gsLst>
            <a:gs pos="0">
              <a:srgbClr val="92D050"/>
            </a:gs>
            <a:gs pos="50000">
              <a:schemeClr val="bg1"/>
            </a:gs>
            <a:gs pos="100000">
              <a:srgbClr val="92D050"/>
            </a:gs>
          </a:gsLst>
          <a:lin ang="5400000" scaled="1"/>
        </a:gra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152400"/>
            <a:ext cx="8229600" cy="914400"/>
          </a:xfrm>
        </p:spPr>
        <p:txBody>
          <a:bodyPr/>
          <a:lstStyle/>
          <a:p>
            <a:pPr eaLnBrk="1" hangingPunct="1"/>
            <a:r>
              <a:rPr lang="en-US"/>
              <a:t>Object Oriented Data Analysis</a:t>
            </a:r>
          </a:p>
        </p:txBody>
      </p:sp>
      <p:sp>
        <p:nvSpPr>
          <p:cNvPr id="11267" name="Rectangle 3"/>
          <p:cNvSpPr>
            <a:spLocks noGrp="1" noChangeArrowheads="1"/>
          </p:cNvSpPr>
          <p:nvPr>
            <p:ph type="body" idx="1"/>
          </p:nvPr>
        </p:nvSpPr>
        <p:spPr>
          <a:xfrm>
            <a:off x="533400" y="990600"/>
            <a:ext cx="8229600" cy="5638800"/>
          </a:xfrm>
        </p:spPr>
        <p:txBody>
          <a:bodyPr/>
          <a:lstStyle/>
          <a:p>
            <a:pPr eaLnBrk="1" hangingPunct="1">
              <a:buFontTx/>
              <a:buNone/>
            </a:pPr>
            <a:r>
              <a:rPr lang="en-US" dirty="0"/>
              <a:t>Three Major Phases of OODA:</a:t>
            </a:r>
          </a:p>
          <a:p>
            <a:pPr eaLnBrk="1" hangingPunct="1">
              <a:buFontTx/>
              <a:buNone/>
            </a:pPr>
            <a:endParaRPr lang="en-US" sz="2400" dirty="0"/>
          </a:p>
          <a:p>
            <a:pPr eaLnBrk="1" hangingPunct="1">
              <a:buFontTx/>
              <a:buNone/>
            </a:pPr>
            <a:r>
              <a:rPr lang="en-US" dirty="0">
                <a:solidFill>
                  <a:srgbClr val="7030A0"/>
                </a:solidFill>
              </a:rPr>
              <a:t>I.    Object Definition</a:t>
            </a:r>
          </a:p>
          <a:p>
            <a:pPr marL="0" indent="0" algn="ctr" eaLnBrk="1" hangingPunct="1">
              <a:buNone/>
            </a:pPr>
            <a:r>
              <a:rPr lang="en-US" dirty="0">
                <a:solidFill>
                  <a:srgbClr val="7030A0"/>
                </a:solidFill>
              </a:rPr>
              <a:t>“What are the Data Objects?”</a:t>
            </a:r>
          </a:p>
          <a:p>
            <a:pPr marL="0" indent="0" eaLnBrk="1" hangingPunct="1">
              <a:buNone/>
            </a:pPr>
            <a:endParaRPr lang="en-US" sz="2400" dirty="0"/>
          </a:p>
          <a:p>
            <a:pPr marL="571500" indent="-571500" eaLnBrk="1" hangingPunct="1">
              <a:buAutoNum type="romanUcPeriod" startAt="2"/>
            </a:pPr>
            <a:r>
              <a:rPr lang="en-US" dirty="0">
                <a:solidFill>
                  <a:srgbClr val="00B050"/>
                </a:solidFill>
              </a:rPr>
              <a:t>Exploratory Analysis</a:t>
            </a:r>
          </a:p>
          <a:p>
            <a:pPr marL="0" indent="0" algn="ctr" eaLnBrk="1" hangingPunct="1">
              <a:buNone/>
            </a:pPr>
            <a:r>
              <a:rPr lang="en-US" dirty="0">
                <a:solidFill>
                  <a:srgbClr val="00B050"/>
                </a:solidFill>
              </a:rPr>
              <a:t>“What Is Data Structure / Drivers?”</a:t>
            </a:r>
          </a:p>
          <a:p>
            <a:pPr marL="0" indent="0" eaLnBrk="1" hangingPunct="1">
              <a:buNone/>
            </a:pPr>
            <a:endParaRPr lang="en-US" sz="2400" dirty="0"/>
          </a:p>
          <a:p>
            <a:pPr marL="0" indent="0" eaLnBrk="1" hangingPunct="1">
              <a:buNone/>
            </a:pPr>
            <a:r>
              <a:rPr lang="en-US" dirty="0">
                <a:solidFill>
                  <a:srgbClr val="C00000"/>
                </a:solidFill>
              </a:rPr>
              <a:t>III.  Confirmatory Analysis / Validation</a:t>
            </a:r>
          </a:p>
          <a:p>
            <a:pPr marL="0" indent="0" algn="ctr" eaLnBrk="1" hangingPunct="1">
              <a:buNone/>
            </a:pPr>
            <a:r>
              <a:rPr lang="en-US" dirty="0">
                <a:solidFill>
                  <a:srgbClr val="C00000"/>
                </a:solidFill>
              </a:rPr>
              <a:t>Is it Really There (vs. Noise Artifact)?</a:t>
            </a:r>
          </a:p>
        </p:txBody>
      </p:sp>
      <p:sp>
        <p:nvSpPr>
          <p:cNvPr id="2" name="Rectangle 1"/>
          <p:cNvSpPr/>
          <p:nvPr/>
        </p:nvSpPr>
        <p:spPr>
          <a:xfrm>
            <a:off x="304800" y="1828800"/>
            <a:ext cx="7543800" cy="1600200"/>
          </a:xfrm>
          <a:prstGeom prst="rect">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3115451762"/>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0">
          <a:gsLst>
            <a:gs pos="0">
              <a:srgbClr val="A700D5"/>
            </a:gs>
            <a:gs pos="50000">
              <a:schemeClr val="bg1"/>
            </a:gs>
            <a:gs pos="100000">
              <a:srgbClr val="A700D5"/>
            </a:gs>
          </a:gsLst>
          <a:lin ang="0" scaled="0"/>
        </a:gra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152400"/>
            <a:ext cx="8229600" cy="914400"/>
          </a:xfrm>
        </p:spPr>
        <p:txBody>
          <a:bodyPr/>
          <a:lstStyle/>
          <a:p>
            <a:pPr eaLnBrk="1" hangingPunct="1"/>
            <a:r>
              <a:rPr lang="en-US" dirty="0"/>
              <a:t>Current Sections in Textbook</a:t>
            </a:r>
          </a:p>
        </p:txBody>
      </p:sp>
      <p:sp>
        <p:nvSpPr>
          <p:cNvPr id="11267" name="Rectangle 3"/>
          <p:cNvSpPr>
            <a:spLocks noGrp="1" noChangeArrowheads="1"/>
          </p:cNvSpPr>
          <p:nvPr>
            <p:ph type="body" idx="1"/>
          </p:nvPr>
        </p:nvSpPr>
        <p:spPr>
          <a:xfrm>
            <a:off x="533400" y="990600"/>
            <a:ext cx="8229600" cy="5638800"/>
          </a:xfrm>
        </p:spPr>
        <p:txBody>
          <a:bodyPr/>
          <a:lstStyle/>
          <a:p>
            <a:pPr eaLnBrk="1" hangingPunct="1">
              <a:lnSpc>
                <a:spcPct val="150000"/>
              </a:lnSpc>
              <a:buFontTx/>
              <a:buNone/>
            </a:pPr>
            <a:r>
              <a:rPr lang="en-US" dirty="0"/>
              <a:t>Today:</a:t>
            </a:r>
          </a:p>
          <a:p>
            <a:pPr algn="ctr" eaLnBrk="1" hangingPunct="1">
              <a:lnSpc>
                <a:spcPct val="150000"/>
              </a:lnSpc>
              <a:buFontTx/>
              <a:buNone/>
            </a:pPr>
            <a:r>
              <a:rPr lang="en-US" dirty="0"/>
              <a:t>Sections  5.3, 6.1</a:t>
            </a:r>
          </a:p>
          <a:p>
            <a:pPr eaLnBrk="1" hangingPunct="1">
              <a:lnSpc>
                <a:spcPct val="150000"/>
              </a:lnSpc>
              <a:buFontTx/>
              <a:buNone/>
            </a:pPr>
            <a:endParaRPr lang="en-US" dirty="0"/>
          </a:p>
          <a:p>
            <a:pPr eaLnBrk="1" hangingPunct="1">
              <a:lnSpc>
                <a:spcPct val="150000"/>
              </a:lnSpc>
              <a:buFontTx/>
              <a:buNone/>
            </a:pPr>
            <a:r>
              <a:rPr lang="en-US" dirty="0"/>
              <a:t>Next Class:</a:t>
            </a:r>
          </a:p>
          <a:p>
            <a:pPr algn="ctr" eaLnBrk="1" hangingPunct="1">
              <a:lnSpc>
                <a:spcPct val="150000"/>
              </a:lnSpc>
              <a:buFontTx/>
              <a:buNone/>
            </a:pPr>
            <a:r>
              <a:rPr lang="en-US" dirty="0"/>
              <a:t>Section 17.1</a:t>
            </a:r>
          </a:p>
          <a:p>
            <a:pPr algn="ctr" eaLnBrk="1" hangingPunct="1">
              <a:lnSpc>
                <a:spcPct val="150000"/>
              </a:lnSpc>
              <a:buFontTx/>
              <a:buNone/>
            </a:pPr>
            <a:endParaRPr lang="en-US" dirty="0"/>
          </a:p>
        </p:txBody>
      </p:sp>
    </p:spTree>
    <p:extLst>
      <p:ext uri="{BB962C8B-B14F-4D97-AF65-F5344CB8AC3E}">
        <p14:creationId xmlns:p14="http://schemas.microsoft.com/office/powerpoint/2010/main" val="1834401303"/>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bg>
      <p:bgPr>
        <a:gradFill rotWithShape="0">
          <a:gsLst>
            <a:gs pos="0">
              <a:srgbClr val="92D050"/>
            </a:gs>
            <a:gs pos="50000">
              <a:schemeClr val="tx1"/>
            </a:gs>
            <a:gs pos="100000">
              <a:srgbClr val="92D050"/>
            </a:gs>
          </a:gsLst>
          <a:lin ang="0" scaled="0"/>
        </a:gra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609600" y="76200"/>
            <a:ext cx="7772400" cy="762000"/>
          </a:xfrm>
        </p:spPr>
        <p:txBody>
          <a:bodyPr/>
          <a:lstStyle/>
          <a:p>
            <a:pPr eaLnBrk="1" hangingPunct="1"/>
            <a:r>
              <a:rPr lang="en-US" dirty="0">
                <a:solidFill>
                  <a:schemeClr val="bg2"/>
                </a:solidFill>
                <a:latin typeface="Arial Unicode MS" pitchFamily="34" charset="-128"/>
                <a:ea typeface="Arial Unicode MS" pitchFamily="34" charset="-128"/>
                <a:cs typeface="Arial Unicode MS" pitchFamily="34" charset="-128"/>
              </a:rPr>
              <a:t>Transformations</a:t>
            </a:r>
          </a:p>
        </p:txBody>
      </p:sp>
      <p:sp>
        <p:nvSpPr>
          <p:cNvPr id="41987" name="Rectangle 3"/>
          <p:cNvSpPr>
            <a:spLocks noGrp="1" noChangeArrowheads="1"/>
          </p:cNvSpPr>
          <p:nvPr>
            <p:ph type="body" idx="1"/>
          </p:nvPr>
        </p:nvSpPr>
        <p:spPr>
          <a:xfrm>
            <a:off x="457200" y="838200"/>
            <a:ext cx="8305800" cy="5867400"/>
          </a:xfrm>
        </p:spPr>
        <p:txBody>
          <a:bodyPr/>
          <a:lstStyle/>
          <a:p>
            <a:pPr eaLnBrk="1" hangingPunct="1">
              <a:lnSpc>
                <a:spcPct val="150000"/>
              </a:lnSpc>
              <a:buFont typeface="Wingdings" pitchFamily="2" charset="2"/>
              <a:buChar char="v"/>
            </a:pPr>
            <a:r>
              <a:rPr lang="en-US" dirty="0">
                <a:solidFill>
                  <a:schemeClr val="bg2"/>
                </a:solidFill>
                <a:latin typeface="Arial Unicode MS" pitchFamily="34" charset="-128"/>
                <a:ea typeface="Arial Unicode MS" pitchFamily="34" charset="-128"/>
                <a:cs typeface="Arial Unicode MS" pitchFamily="34" charset="-128"/>
              </a:rPr>
              <a:t>  Useful Method for Data Analysis</a:t>
            </a:r>
          </a:p>
          <a:p>
            <a:pPr eaLnBrk="1" hangingPunct="1">
              <a:lnSpc>
                <a:spcPct val="150000"/>
              </a:lnSpc>
              <a:buFont typeface="Wingdings" pitchFamily="2" charset="2"/>
              <a:buChar char="v"/>
            </a:pPr>
            <a:r>
              <a:rPr lang="en-US" dirty="0">
                <a:solidFill>
                  <a:schemeClr val="bg2"/>
                </a:solidFill>
                <a:latin typeface="Arial Unicode MS" pitchFamily="34" charset="-128"/>
                <a:ea typeface="Arial Unicode MS" pitchFamily="34" charset="-128"/>
                <a:cs typeface="Arial Unicode MS" pitchFamily="34" charset="-128"/>
              </a:rPr>
              <a:t>  Apply to Marginal Distributions</a:t>
            </a:r>
          </a:p>
          <a:p>
            <a:pPr marL="0" indent="0" algn="ctr" eaLnBrk="1" hangingPunct="1">
              <a:lnSpc>
                <a:spcPct val="150000"/>
              </a:lnSpc>
              <a:buNone/>
            </a:pPr>
            <a:r>
              <a:rPr lang="en-US" dirty="0">
                <a:solidFill>
                  <a:schemeClr val="bg2"/>
                </a:solidFill>
                <a:latin typeface="Arial Unicode MS" pitchFamily="34" charset="-128"/>
                <a:ea typeface="Arial Unicode MS" pitchFamily="34" charset="-128"/>
                <a:cs typeface="Arial Unicode MS" pitchFamily="34" charset="-128"/>
              </a:rPr>
              <a:t>(i.e. to </a:t>
            </a:r>
            <a:r>
              <a:rPr lang="en-US" i="1" dirty="0">
                <a:solidFill>
                  <a:schemeClr val="bg2"/>
                </a:solidFill>
                <a:latin typeface="Arial Unicode MS" pitchFamily="34" charset="-128"/>
                <a:ea typeface="Arial Unicode MS" pitchFamily="34" charset="-128"/>
                <a:cs typeface="Arial Unicode MS" pitchFamily="34" charset="-128"/>
              </a:rPr>
              <a:t>Individual Variables</a:t>
            </a:r>
            <a:r>
              <a:rPr lang="en-US" dirty="0">
                <a:solidFill>
                  <a:schemeClr val="bg2"/>
                </a:solidFill>
                <a:latin typeface="Arial Unicode MS" pitchFamily="34" charset="-128"/>
                <a:ea typeface="Arial Unicode MS" pitchFamily="34" charset="-128"/>
                <a:cs typeface="Arial Unicode MS" pitchFamily="34" charset="-128"/>
              </a:rPr>
              <a:t>)</a:t>
            </a:r>
          </a:p>
          <a:p>
            <a:pPr eaLnBrk="1" hangingPunct="1">
              <a:lnSpc>
                <a:spcPct val="150000"/>
              </a:lnSpc>
              <a:buFont typeface="Wingdings" pitchFamily="2" charset="2"/>
              <a:buChar char="v"/>
            </a:pPr>
            <a:r>
              <a:rPr lang="en-US" dirty="0">
                <a:solidFill>
                  <a:schemeClr val="bg2"/>
                </a:solidFill>
                <a:latin typeface="Arial Unicode MS" pitchFamily="34" charset="-128"/>
                <a:ea typeface="Arial Unicode MS" pitchFamily="34" charset="-128"/>
                <a:cs typeface="Arial Unicode MS" pitchFamily="34" charset="-128"/>
              </a:rPr>
              <a:t>  Idea:  Put Data on </a:t>
            </a:r>
            <a:r>
              <a:rPr lang="en-US" u="sng" dirty="0">
                <a:solidFill>
                  <a:schemeClr val="bg2"/>
                </a:solidFill>
                <a:latin typeface="Arial Unicode MS" pitchFamily="34" charset="-128"/>
                <a:ea typeface="Arial Unicode MS" pitchFamily="34" charset="-128"/>
                <a:cs typeface="Arial Unicode MS" pitchFamily="34" charset="-128"/>
              </a:rPr>
              <a:t>Right Scale</a:t>
            </a:r>
          </a:p>
          <a:p>
            <a:pPr eaLnBrk="1" hangingPunct="1">
              <a:lnSpc>
                <a:spcPct val="150000"/>
              </a:lnSpc>
              <a:buFont typeface="Wingdings" pitchFamily="2" charset="2"/>
              <a:buChar char="v"/>
            </a:pPr>
            <a:r>
              <a:rPr lang="en-US" i="1" dirty="0">
                <a:solidFill>
                  <a:schemeClr val="bg2"/>
                </a:solidFill>
                <a:latin typeface="Arial Unicode MS" pitchFamily="34" charset="-128"/>
                <a:ea typeface="Arial Unicode MS" pitchFamily="34" charset="-128"/>
                <a:cs typeface="Arial Unicode MS" pitchFamily="34" charset="-128"/>
              </a:rPr>
              <a:t>  </a:t>
            </a:r>
            <a:r>
              <a:rPr lang="en-US" dirty="0">
                <a:solidFill>
                  <a:schemeClr val="bg2"/>
                </a:solidFill>
                <a:latin typeface="Arial Unicode MS" pitchFamily="34" charset="-128"/>
                <a:ea typeface="Arial Unicode MS" pitchFamily="34" charset="-128"/>
                <a:cs typeface="Arial Unicode MS" pitchFamily="34" charset="-128"/>
              </a:rPr>
              <a:t>Common Example:</a:t>
            </a:r>
          </a:p>
          <a:p>
            <a:pPr marL="857250" lvl="1" indent="-457200" eaLnBrk="1" hangingPunct="1">
              <a:lnSpc>
                <a:spcPct val="150000"/>
              </a:lnSpc>
              <a:buFont typeface="Courier New" pitchFamily="49" charset="0"/>
              <a:buChar char="o"/>
            </a:pPr>
            <a:r>
              <a:rPr lang="en-US" dirty="0">
                <a:solidFill>
                  <a:schemeClr val="bg2"/>
                </a:solidFill>
                <a:latin typeface="Arial Unicode MS" pitchFamily="34" charset="-128"/>
                <a:ea typeface="Arial Unicode MS" pitchFamily="34" charset="-128"/>
                <a:cs typeface="Arial Unicode MS" pitchFamily="34" charset="-128"/>
              </a:rPr>
              <a:t>Data Orders of Magnitude Different</a:t>
            </a:r>
          </a:p>
          <a:p>
            <a:pPr marL="857250" lvl="1" indent="-457200" eaLnBrk="1" hangingPunct="1">
              <a:lnSpc>
                <a:spcPct val="150000"/>
              </a:lnSpc>
              <a:buFont typeface="Courier New" pitchFamily="49" charset="0"/>
              <a:buChar char="o"/>
            </a:pPr>
            <a:r>
              <a:rPr lang="en-US" dirty="0">
                <a:solidFill>
                  <a:schemeClr val="bg2"/>
                </a:solidFill>
                <a:latin typeface="Arial Unicode MS" pitchFamily="34" charset="-128"/>
                <a:ea typeface="Arial Unicode MS" pitchFamily="34" charset="-128"/>
                <a:cs typeface="Arial Unicode MS" pitchFamily="34" charset="-128"/>
              </a:rPr>
              <a:t>Log</a:t>
            </a:r>
            <a:r>
              <a:rPr lang="en-US" baseline="-25000" dirty="0">
                <a:solidFill>
                  <a:schemeClr val="bg2"/>
                </a:solidFill>
                <a:latin typeface="Arial Unicode MS" pitchFamily="34" charset="-128"/>
                <a:ea typeface="Arial Unicode MS" pitchFamily="34" charset="-128"/>
                <a:cs typeface="Arial Unicode MS" pitchFamily="34" charset="-128"/>
              </a:rPr>
              <a:t>10</a:t>
            </a:r>
            <a:r>
              <a:rPr lang="en-US" dirty="0">
                <a:solidFill>
                  <a:schemeClr val="bg2"/>
                </a:solidFill>
                <a:latin typeface="Arial Unicode MS" pitchFamily="34" charset="-128"/>
                <a:ea typeface="Arial Unicode MS" pitchFamily="34" charset="-128"/>
                <a:cs typeface="Arial Unicode MS" pitchFamily="34" charset="-128"/>
              </a:rPr>
              <a:t>   Puts Data on More Analyzable Scale</a:t>
            </a:r>
          </a:p>
          <a:p>
            <a:pPr marL="0" indent="0" eaLnBrk="1" hangingPunct="1">
              <a:lnSpc>
                <a:spcPct val="150000"/>
              </a:lnSpc>
              <a:buNone/>
            </a:pPr>
            <a:endParaRPr lang="en-US" i="1" dirty="0">
              <a:solidFill>
                <a:schemeClr val="bg2"/>
              </a:solidFill>
              <a:latin typeface="Arial Unicode MS" pitchFamily="34" charset="-128"/>
              <a:ea typeface="Arial Unicode MS" pitchFamily="34" charset="-128"/>
              <a:cs typeface="Arial Unicode MS" pitchFamily="34" charset="-128"/>
            </a:endParaRPr>
          </a:p>
        </p:txBody>
      </p:sp>
      <p:sp>
        <p:nvSpPr>
          <p:cNvPr id="41988" name="Rectangle 4"/>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89" name="Rectangle 5"/>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0" name="Rectangle 6"/>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1" name="Rectangle 7"/>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2" name="Rectangle 8"/>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3" name="Rectangle 9"/>
          <p:cNvSpPr>
            <a:spLocks noChangeArrowheads="1"/>
          </p:cNvSpPr>
          <p:nvPr/>
        </p:nvSpPr>
        <p:spPr bwMode="auto">
          <a:xfrm>
            <a:off x="0" y="33035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4" name="Rectangle 10"/>
          <p:cNvSpPr>
            <a:spLocks noChangeArrowheads="1"/>
          </p:cNvSpPr>
          <p:nvPr/>
        </p:nvSpPr>
        <p:spPr bwMode="auto">
          <a:xfrm>
            <a:off x="0" y="33035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5" name="Rectangle 11"/>
          <p:cNvSpPr>
            <a:spLocks noChangeArrowheads="1"/>
          </p:cNvSpPr>
          <p:nvPr/>
        </p:nvSpPr>
        <p:spPr bwMode="auto">
          <a:xfrm>
            <a:off x="0" y="2743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6" name="Rectangle 12"/>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7" name="Rectangle 13"/>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8" name="Rectangle 14"/>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9" name="Rectangle 15"/>
          <p:cNvSpPr>
            <a:spLocks noChangeArrowheads="1"/>
          </p:cNvSpPr>
          <p:nvPr/>
        </p:nvSpPr>
        <p:spPr bwMode="auto">
          <a:xfrm>
            <a:off x="0" y="30210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0" name="Rectangle 16"/>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1" name="Rectangle 17"/>
          <p:cNvSpPr>
            <a:spLocks noChangeArrowheads="1"/>
          </p:cNvSpPr>
          <p:nvPr/>
        </p:nvSpPr>
        <p:spPr bwMode="auto">
          <a:xfrm>
            <a:off x="0" y="3257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2" name="Rectangle 18"/>
          <p:cNvSpPr>
            <a:spLocks noChangeArrowheads="1"/>
          </p:cNvSpPr>
          <p:nvPr/>
        </p:nvSpPr>
        <p:spPr bwMode="auto">
          <a:xfrm>
            <a:off x="0" y="3001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3" name="Rectangle 19"/>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4" name="Rectangle 20"/>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5" name="Rectangle 21"/>
          <p:cNvSpPr>
            <a:spLocks noChangeArrowheads="1"/>
          </p:cNvSpPr>
          <p:nvPr/>
        </p:nvSpPr>
        <p:spPr bwMode="auto">
          <a:xfrm>
            <a:off x="0" y="32956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6" name="Rectangle 22"/>
          <p:cNvSpPr>
            <a:spLocks noChangeArrowheads="1"/>
          </p:cNvSpPr>
          <p:nvPr/>
        </p:nvSpPr>
        <p:spPr bwMode="auto">
          <a:xfrm>
            <a:off x="0" y="30178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7" name="Rectangle 23"/>
          <p:cNvSpPr>
            <a:spLocks noChangeArrowheads="1"/>
          </p:cNvSpPr>
          <p:nvPr/>
        </p:nvSpPr>
        <p:spPr bwMode="auto">
          <a:xfrm>
            <a:off x="0" y="3001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8" name="Rectangle 24"/>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9" name="Rectangle 25"/>
          <p:cNvSpPr>
            <a:spLocks noChangeArrowheads="1"/>
          </p:cNvSpPr>
          <p:nvPr/>
        </p:nvSpPr>
        <p:spPr bwMode="auto">
          <a:xfrm>
            <a:off x="0" y="32496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0" name="Rectangle 26"/>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1" name="Rectangle 27"/>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2" name="Rectangle 28"/>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3" name="Rectangle 29"/>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4" name="Rectangle 30"/>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5" name="Rectangle 31"/>
          <p:cNvSpPr>
            <a:spLocks noChangeArrowheads="1"/>
          </p:cNvSpPr>
          <p:nvPr/>
        </p:nvSpPr>
        <p:spPr bwMode="auto">
          <a:xfrm>
            <a:off x="0" y="2525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6" name="Rectangle 32"/>
          <p:cNvSpPr>
            <a:spLocks noChangeArrowheads="1"/>
          </p:cNvSpPr>
          <p:nvPr/>
        </p:nvSpPr>
        <p:spPr bwMode="auto">
          <a:xfrm>
            <a:off x="0" y="29829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2" name="TextBox 1"/>
          <p:cNvSpPr txBox="1"/>
          <p:nvPr/>
        </p:nvSpPr>
        <p:spPr>
          <a:xfrm>
            <a:off x="7010400" y="1584148"/>
            <a:ext cx="2085827" cy="1200329"/>
          </a:xfrm>
          <a:prstGeom prst="rect">
            <a:avLst/>
          </a:prstGeom>
          <a:noFill/>
          <a:ln w="25400">
            <a:solidFill>
              <a:srgbClr val="C00000"/>
            </a:solidFill>
          </a:ln>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C00000"/>
                </a:solidFill>
                <a:effectLst/>
                <a:uLnTx/>
                <a:uFillTx/>
                <a:latin typeface="Arial" charset="0"/>
                <a:ea typeface="+mn-ea"/>
                <a:cs typeface="+mn-cs"/>
              </a:rPr>
              <a:t>Recall Log for</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C00000"/>
                </a:solidFill>
                <a:effectLst/>
                <a:uLnTx/>
                <a:uFillTx/>
                <a:latin typeface="Arial" charset="0"/>
                <a:ea typeface="+mn-ea"/>
                <a:cs typeface="+mn-cs"/>
              </a:rPr>
              <a:t>Mortality and</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err="1">
                <a:ln>
                  <a:noFill/>
                </a:ln>
                <a:solidFill>
                  <a:srgbClr val="C00000"/>
                </a:solidFill>
                <a:effectLst/>
                <a:uLnTx/>
                <a:uFillTx/>
                <a:latin typeface="Arial" charset="0"/>
                <a:ea typeface="+mn-ea"/>
                <a:cs typeface="+mn-cs"/>
              </a:rPr>
              <a:t>RNAseq</a:t>
            </a:r>
            <a:r>
              <a:rPr kumimoji="0" lang="en-US" sz="2400" b="0" i="0" u="none" strike="noStrike" kern="1200" cap="none" spc="0" normalizeH="0" baseline="0" noProof="0" dirty="0">
                <a:ln>
                  <a:noFill/>
                </a:ln>
                <a:solidFill>
                  <a:srgbClr val="C00000"/>
                </a:solidFill>
                <a:effectLst/>
                <a:uLnTx/>
                <a:uFillTx/>
                <a:latin typeface="Arial" charset="0"/>
                <a:ea typeface="+mn-ea"/>
                <a:cs typeface="+mn-cs"/>
              </a:rPr>
              <a:t> Data</a:t>
            </a:r>
          </a:p>
        </p:txBody>
      </p:sp>
      <p:sp>
        <p:nvSpPr>
          <p:cNvPr id="3" name="TextBox 2">
            <a:extLst>
              <a:ext uri="{FF2B5EF4-FFF2-40B4-BE49-F238E27FC236}">
                <a16:creationId xmlns:a16="http://schemas.microsoft.com/office/drawing/2014/main" id="{C6FC8D58-A387-43A6-A815-51E2100A7541}"/>
              </a:ext>
            </a:extLst>
          </p:cNvPr>
          <p:cNvSpPr txBox="1"/>
          <p:nvPr/>
        </p:nvSpPr>
        <p:spPr>
          <a:xfrm>
            <a:off x="6858000" y="300335"/>
            <a:ext cx="2057400" cy="461665"/>
          </a:xfrm>
          <a:prstGeom prst="rect">
            <a:avLst/>
          </a:prstGeom>
          <a:noFill/>
          <a:ln w="25400">
            <a:solidFill>
              <a:srgbClr val="DC00FF"/>
            </a:solidFill>
          </a:ln>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DC00FF"/>
                </a:solidFill>
                <a:effectLst/>
                <a:uLnTx/>
                <a:uFillTx/>
                <a:latin typeface="Arial" charset="0"/>
                <a:ea typeface="+mn-ea"/>
                <a:cs typeface="+mn-cs"/>
              </a:rPr>
              <a:t>Text: Sec. 5.3</a:t>
            </a:r>
          </a:p>
        </p:txBody>
      </p:sp>
    </p:spTree>
    <p:extLst>
      <p:ext uri="{BB962C8B-B14F-4D97-AF65-F5344CB8AC3E}">
        <p14:creationId xmlns:p14="http://schemas.microsoft.com/office/powerpoint/2010/main" val="385508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gradFill rotWithShape="0">
          <a:gsLst>
            <a:gs pos="0">
              <a:srgbClr val="92D050"/>
            </a:gs>
            <a:gs pos="50000">
              <a:schemeClr val="tx1"/>
            </a:gs>
            <a:gs pos="100000">
              <a:srgbClr val="92D050"/>
            </a:gs>
          </a:gsLst>
          <a:lin ang="0" scaled="0"/>
        </a:gra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609600" y="76200"/>
            <a:ext cx="7772400" cy="762000"/>
          </a:xfrm>
        </p:spPr>
        <p:txBody>
          <a:bodyPr/>
          <a:lstStyle/>
          <a:p>
            <a:pPr eaLnBrk="1" hangingPunct="1"/>
            <a:r>
              <a:rPr lang="en-US" dirty="0">
                <a:solidFill>
                  <a:schemeClr val="bg2"/>
                </a:solidFill>
                <a:latin typeface="Arial Unicode MS" pitchFamily="34" charset="-128"/>
                <a:ea typeface="Arial Unicode MS" pitchFamily="34" charset="-128"/>
                <a:cs typeface="Arial Unicode MS" pitchFamily="34" charset="-128"/>
              </a:rPr>
              <a:t>Transformations</a:t>
            </a:r>
          </a:p>
        </p:txBody>
      </p:sp>
      <mc:AlternateContent xmlns:mc="http://schemas.openxmlformats.org/markup-compatibility/2006" xmlns:a14="http://schemas.microsoft.com/office/drawing/2010/main">
        <mc:Choice Requires="a14">
          <p:sp>
            <p:nvSpPr>
              <p:cNvPr id="41987" name="Rectangle 3"/>
              <p:cNvSpPr>
                <a:spLocks noGrp="1" noChangeArrowheads="1"/>
              </p:cNvSpPr>
              <p:nvPr>
                <p:ph type="body" idx="1"/>
              </p:nvPr>
            </p:nvSpPr>
            <p:spPr>
              <a:xfrm>
                <a:off x="457200" y="838200"/>
                <a:ext cx="8305800" cy="5867400"/>
              </a:xfrm>
            </p:spPr>
            <p:txBody>
              <a:bodyPr/>
              <a:lstStyle/>
              <a:p>
                <a:pPr marL="0" indent="0" eaLnBrk="1" hangingPunct="1">
                  <a:lnSpc>
                    <a:spcPct val="150000"/>
                  </a:lnSpc>
                  <a:buNone/>
                </a:pPr>
                <a:r>
                  <a:rPr lang="en-US" dirty="0">
                    <a:solidFill>
                      <a:schemeClr val="bg2"/>
                    </a:solidFill>
                    <a:latin typeface="Arial Unicode MS" pitchFamily="34" charset="-128"/>
                    <a:ea typeface="Arial Unicode MS" pitchFamily="34" charset="-128"/>
                    <a:cs typeface="Arial Unicode MS" pitchFamily="34" charset="-128"/>
                  </a:rPr>
                  <a:t>Famous Family:   </a:t>
                </a:r>
              </a:p>
              <a:p>
                <a:pPr marL="0" indent="0" algn="ctr" eaLnBrk="1" hangingPunct="1">
                  <a:lnSpc>
                    <a:spcPct val="150000"/>
                  </a:lnSpc>
                  <a:buNone/>
                </a:pPr>
                <a:r>
                  <a:rPr lang="en-US" dirty="0">
                    <a:solidFill>
                      <a:schemeClr val="bg2"/>
                    </a:solidFill>
                    <a:latin typeface="Arial Unicode MS" pitchFamily="34" charset="-128"/>
                    <a:ea typeface="Arial Unicode MS" pitchFamily="34" charset="-128"/>
                    <a:cs typeface="Arial Unicode MS" pitchFamily="34" charset="-128"/>
                  </a:rPr>
                  <a:t>Box – Cox Transformations</a:t>
                </a:r>
              </a:p>
              <a:p>
                <a:pPr marL="0" indent="0" eaLnBrk="1" hangingPunct="1">
                  <a:lnSpc>
                    <a:spcPct val="150000"/>
                  </a:lnSpc>
                  <a:buNone/>
                </a:pPr>
                <a:r>
                  <a:rPr lang="en-US" dirty="0">
                    <a:solidFill>
                      <a:schemeClr val="bg2"/>
                    </a:solidFill>
                    <a:latin typeface="Arial Unicode MS" pitchFamily="34" charset="-128"/>
                    <a:ea typeface="Arial Unicode MS" pitchFamily="34" charset="-128"/>
                    <a:cs typeface="Arial Unicode MS" pitchFamily="34" charset="-128"/>
                  </a:rPr>
                  <a:t>Box &amp; Cox (1964)</a:t>
                </a:r>
              </a:p>
              <a:p>
                <a:pPr marL="0" indent="0" eaLnBrk="1" hangingPunct="1">
                  <a:lnSpc>
                    <a:spcPct val="150000"/>
                  </a:lnSpc>
                  <a:buNone/>
                </a:pPr>
                <a:endParaRPr lang="en-US" sz="1800" dirty="0">
                  <a:solidFill>
                    <a:schemeClr val="bg2"/>
                  </a:solidFill>
                  <a:latin typeface="Arial Unicode MS" pitchFamily="34" charset="-128"/>
                  <a:ea typeface="Arial Unicode MS" pitchFamily="34" charset="-128"/>
                  <a:cs typeface="Arial Unicode MS" pitchFamily="34" charset="-128"/>
                </a:endParaRPr>
              </a:p>
              <a:p>
                <a:pPr marL="0" indent="0" eaLnBrk="1" hangingPunct="1">
                  <a:lnSpc>
                    <a:spcPct val="150000"/>
                  </a:lnSpc>
                  <a:buNone/>
                </a:pPr>
                <a:r>
                  <a:rPr lang="en-US" dirty="0">
                    <a:solidFill>
                      <a:schemeClr val="bg2"/>
                    </a:solidFill>
                    <a:latin typeface="Arial Unicode MS" pitchFamily="34" charset="-128"/>
                    <a:ea typeface="Arial Unicode MS" pitchFamily="34" charset="-128"/>
                    <a:cs typeface="Arial Unicode MS" pitchFamily="34" charset="-128"/>
                  </a:rPr>
                  <a:t>Given a parameter  </a:t>
                </a:r>
                <a14:m>
                  <m:oMath xmlns:m="http://schemas.openxmlformats.org/officeDocument/2006/math">
                    <m:r>
                      <a:rPr lang="en-US" i="1" smtClean="0">
                        <a:solidFill>
                          <a:schemeClr val="bg2"/>
                        </a:solidFill>
                        <a:latin typeface="Cambria Math" panose="02040503050406030204" pitchFamily="18" charset="0"/>
                        <a:ea typeface="Cambria Math" panose="02040503050406030204" pitchFamily="18" charset="0"/>
                        <a:cs typeface="Arial Unicode MS" pitchFamily="34" charset="-128"/>
                      </a:rPr>
                      <m:t>𝜆</m:t>
                    </m:r>
                    <m:r>
                      <a:rPr lang="en-US" i="1" smtClean="0">
                        <a:solidFill>
                          <a:schemeClr val="bg2"/>
                        </a:solidFill>
                        <a:latin typeface="Cambria Math" panose="02040503050406030204" pitchFamily="18" charset="0"/>
                        <a:ea typeface="Cambria Math" panose="02040503050406030204" pitchFamily="18" charset="0"/>
                        <a:cs typeface="Arial Unicode MS" pitchFamily="34" charset="-128"/>
                      </a:rPr>
                      <m:t>∈</m:t>
                    </m:r>
                    <m:r>
                      <a:rPr lang="en-US" i="1" smtClean="0">
                        <a:solidFill>
                          <a:schemeClr val="bg2"/>
                        </a:solidFill>
                        <a:latin typeface="Cambria Math" panose="02040503050406030204" pitchFamily="18" charset="0"/>
                        <a:ea typeface="Cambria Math" panose="02040503050406030204" pitchFamily="18" charset="0"/>
                        <a:cs typeface="Arial Unicode MS" pitchFamily="34" charset="-128"/>
                      </a:rPr>
                      <m:t>ℝ</m:t>
                    </m:r>
                  </m:oMath>
                </a14:m>
                <a:r>
                  <a:rPr lang="en-US" dirty="0">
                    <a:solidFill>
                      <a:schemeClr val="bg2"/>
                    </a:solidFill>
                    <a:latin typeface="Arial Unicode MS" pitchFamily="34" charset="-128"/>
                    <a:ea typeface="Arial Unicode MS" pitchFamily="34" charset="-128"/>
                    <a:cs typeface="Arial Unicode MS" pitchFamily="34" charset="-128"/>
                  </a:rPr>
                  <a:t>,</a:t>
                </a:r>
              </a:p>
              <a:p>
                <a:pPr marL="0" indent="0" algn="ctr" eaLnBrk="1" hangingPunct="1">
                  <a:lnSpc>
                    <a:spcPct val="150000"/>
                  </a:lnSpc>
                  <a:buNone/>
                </a:pPr>
                <a14:m>
                  <m:oMathPara xmlns:m="http://schemas.openxmlformats.org/officeDocument/2006/math">
                    <m:oMathParaPr>
                      <m:jc m:val="centerGroup"/>
                    </m:oMathParaPr>
                    <m:oMath xmlns:m="http://schemas.openxmlformats.org/officeDocument/2006/math">
                      <m:r>
                        <a:rPr lang="en-US" b="0" i="1" smtClean="0">
                          <a:solidFill>
                            <a:schemeClr val="bg2"/>
                          </a:solidFill>
                          <a:latin typeface="Cambria Math" panose="02040503050406030204" pitchFamily="18" charset="0"/>
                          <a:ea typeface="Arial Unicode MS" pitchFamily="34" charset="-128"/>
                          <a:cs typeface="Arial Unicode MS" pitchFamily="34" charset="-128"/>
                        </a:rPr>
                        <m:t>𝑥</m:t>
                      </m:r>
                      <m:r>
                        <a:rPr lang="en-US" b="0" i="1" smtClean="0">
                          <a:solidFill>
                            <a:schemeClr val="bg2"/>
                          </a:solidFill>
                          <a:latin typeface="Cambria Math" panose="02040503050406030204" pitchFamily="18" charset="0"/>
                          <a:ea typeface="Arial Unicode MS" pitchFamily="34" charset="-128"/>
                          <a:cs typeface="Arial Unicode MS" pitchFamily="34" charset="-128"/>
                        </a:rPr>
                        <m:t> ↦  </m:t>
                      </m:r>
                      <m:f>
                        <m:fPr>
                          <m:ctrlPr>
                            <a:rPr lang="en-US" b="0" i="1" smtClean="0">
                              <a:solidFill>
                                <a:schemeClr val="bg2"/>
                              </a:solidFill>
                              <a:latin typeface="Cambria Math" panose="02040503050406030204" pitchFamily="18" charset="0"/>
                              <a:ea typeface="Cambria Math" panose="02040503050406030204" pitchFamily="18" charset="0"/>
                              <a:cs typeface="Arial Unicode MS" pitchFamily="34" charset="-128"/>
                            </a:rPr>
                          </m:ctrlPr>
                        </m:fPr>
                        <m:num>
                          <m:sSup>
                            <m:sSupPr>
                              <m:ctrlPr>
                                <a:rPr lang="en-US" b="0" i="1" smtClean="0">
                                  <a:solidFill>
                                    <a:schemeClr val="bg2"/>
                                  </a:solidFill>
                                  <a:latin typeface="Cambria Math" panose="02040503050406030204" pitchFamily="18" charset="0"/>
                                  <a:ea typeface="Cambria Math" panose="02040503050406030204" pitchFamily="18" charset="0"/>
                                  <a:cs typeface="Arial Unicode MS" pitchFamily="34" charset="-128"/>
                                </a:rPr>
                              </m:ctrlPr>
                            </m:sSupPr>
                            <m:e>
                              <m:r>
                                <a:rPr lang="en-US" b="0" i="1" smtClean="0">
                                  <a:solidFill>
                                    <a:schemeClr val="bg2"/>
                                  </a:solidFill>
                                  <a:latin typeface="Cambria Math" panose="02040503050406030204" pitchFamily="18" charset="0"/>
                                  <a:ea typeface="Cambria Math" panose="02040503050406030204" pitchFamily="18" charset="0"/>
                                  <a:cs typeface="Arial Unicode MS" pitchFamily="34" charset="-128"/>
                                </a:rPr>
                                <m:t>𝑥</m:t>
                              </m:r>
                            </m:e>
                            <m:sup>
                              <m:r>
                                <a:rPr lang="en-US" i="1">
                                  <a:solidFill>
                                    <a:schemeClr val="bg2"/>
                                  </a:solidFill>
                                  <a:latin typeface="Cambria Math" panose="02040503050406030204" pitchFamily="18" charset="0"/>
                                  <a:ea typeface="Cambria Math" panose="02040503050406030204" pitchFamily="18" charset="0"/>
                                  <a:cs typeface="Arial Unicode MS" pitchFamily="34" charset="-128"/>
                                </a:rPr>
                                <m:t>𝜆</m:t>
                              </m:r>
                            </m:sup>
                          </m:sSup>
                          <m:r>
                            <a:rPr lang="en-US" b="0" i="1" smtClean="0">
                              <a:solidFill>
                                <a:schemeClr val="bg2"/>
                              </a:solidFill>
                              <a:latin typeface="Cambria Math" panose="02040503050406030204" pitchFamily="18" charset="0"/>
                              <a:ea typeface="Cambria Math" panose="02040503050406030204" pitchFamily="18" charset="0"/>
                              <a:cs typeface="Arial Unicode MS" pitchFamily="34" charset="-128"/>
                            </a:rPr>
                            <m:t>−1</m:t>
                          </m:r>
                        </m:num>
                        <m:den>
                          <m:r>
                            <a:rPr lang="en-US" i="1">
                              <a:solidFill>
                                <a:schemeClr val="bg2"/>
                              </a:solidFill>
                              <a:latin typeface="Cambria Math" panose="02040503050406030204" pitchFamily="18" charset="0"/>
                              <a:ea typeface="Cambria Math" panose="02040503050406030204" pitchFamily="18" charset="0"/>
                              <a:cs typeface="Arial Unicode MS" pitchFamily="34" charset="-128"/>
                            </a:rPr>
                            <m:t>𝜆</m:t>
                          </m:r>
                        </m:den>
                      </m:f>
                    </m:oMath>
                  </m:oMathPara>
                </a14:m>
                <a:endParaRPr lang="en-US" dirty="0">
                  <a:solidFill>
                    <a:schemeClr val="bg2"/>
                  </a:solidFill>
                  <a:latin typeface="Arial Unicode MS" pitchFamily="34" charset="-128"/>
                  <a:ea typeface="Arial Unicode MS" pitchFamily="34" charset="-128"/>
                  <a:cs typeface="Arial Unicode MS" pitchFamily="34" charset="-128"/>
                </a:endParaRPr>
              </a:p>
            </p:txBody>
          </p:sp>
        </mc:Choice>
        <mc:Fallback xmlns="">
          <p:sp>
            <p:nvSpPr>
              <p:cNvPr id="41987" name="Rectangle 3"/>
              <p:cNvSpPr>
                <a:spLocks noGrp="1" noRot="1" noChangeAspect="1" noMove="1" noResize="1" noEditPoints="1" noAdjustHandles="1" noChangeArrowheads="1" noChangeShapeType="1" noTextEdit="1"/>
              </p:cNvSpPr>
              <p:nvPr>
                <p:ph type="body" idx="1"/>
              </p:nvPr>
            </p:nvSpPr>
            <p:spPr>
              <a:xfrm>
                <a:off x="457200" y="838200"/>
                <a:ext cx="8305800" cy="5867400"/>
              </a:xfrm>
              <a:blipFill>
                <a:blip r:embed="rId3"/>
                <a:stretch>
                  <a:fillRect l="-1834"/>
                </a:stretch>
              </a:blipFill>
            </p:spPr>
            <p:txBody>
              <a:bodyPr/>
              <a:lstStyle/>
              <a:p>
                <a:r>
                  <a:rPr lang="en-US">
                    <a:noFill/>
                  </a:rPr>
                  <a:t> </a:t>
                </a:r>
              </a:p>
            </p:txBody>
          </p:sp>
        </mc:Fallback>
      </mc:AlternateContent>
      <p:sp>
        <p:nvSpPr>
          <p:cNvPr id="41988" name="Rectangle 4"/>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89" name="Rectangle 5"/>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0" name="Rectangle 6"/>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1" name="Rectangle 7"/>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2" name="Rectangle 8"/>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3" name="Rectangle 9"/>
          <p:cNvSpPr>
            <a:spLocks noChangeArrowheads="1"/>
          </p:cNvSpPr>
          <p:nvPr/>
        </p:nvSpPr>
        <p:spPr bwMode="auto">
          <a:xfrm>
            <a:off x="0" y="33035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4" name="Rectangle 10"/>
          <p:cNvSpPr>
            <a:spLocks noChangeArrowheads="1"/>
          </p:cNvSpPr>
          <p:nvPr/>
        </p:nvSpPr>
        <p:spPr bwMode="auto">
          <a:xfrm>
            <a:off x="0" y="33035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5" name="Rectangle 11"/>
          <p:cNvSpPr>
            <a:spLocks noChangeArrowheads="1"/>
          </p:cNvSpPr>
          <p:nvPr/>
        </p:nvSpPr>
        <p:spPr bwMode="auto">
          <a:xfrm>
            <a:off x="0" y="2743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6" name="Rectangle 12"/>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7" name="Rectangle 13"/>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8" name="Rectangle 14"/>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9" name="Rectangle 15"/>
          <p:cNvSpPr>
            <a:spLocks noChangeArrowheads="1"/>
          </p:cNvSpPr>
          <p:nvPr/>
        </p:nvSpPr>
        <p:spPr bwMode="auto">
          <a:xfrm>
            <a:off x="0" y="30210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0" name="Rectangle 16"/>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1" name="Rectangle 17"/>
          <p:cNvSpPr>
            <a:spLocks noChangeArrowheads="1"/>
          </p:cNvSpPr>
          <p:nvPr/>
        </p:nvSpPr>
        <p:spPr bwMode="auto">
          <a:xfrm>
            <a:off x="0" y="3257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2" name="Rectangle 18"/>
          <p:cNvSpPr>
            <a:spLocks noChangeArrowheads="1"/>
          </p:cNvSpPr>
          <p:nvPr/>
        </p:nvSpPr>
        <p:spPr bwMode="auto">
          <a:xfrm>
            <a:off x="0" y="3001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3" name="Rectangle 19"/>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4" name="Rectangle 20"/>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5" name="Rectangle 21"/>
          <p:cNvSpPr>
            <a:spLocks noChangeArrowheads="1"/>
          </p:cNvSpPr>
          <p:nvPr/>
        </p:nvSpPr>
        <p:spPr bwMode="auto">
          <a:xfrm>
            <a:off x="0" y="32956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6" name="Rectangle 22"/>
          <p:cNvSpPr>
            <a:spLocks noChangeArrowheads="1"/>
          </p:cNvSpPr>
          <p:nvPr/>
        </p:nvSpPr>
        <p:spPr bwMode="auto">
          <a:xfrm>
            <a:off x="0" y="30178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7" name="Rectangle 23"/>
          <p:cNvSpPr>
            <a:spLocks noChangeArrowheads="1"/>
          </p:cNvSpPr>
          <p:nvPr/>
        </p:nvSpPr>
        <p:spPr bwMode="auto">
          <a:xfrm>
            <a:off x="0" y="3001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8" name="Rectangle 24"/>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9" name="Rectangle 25"/>
          <p:cNvSpPr>
            <a:spLocks noChangeArrowheads="1"/>
          </p:cNvSpPr>
          <p:nvPr/>
        </p:nvSpPr>
        <p:spPr bwMode="auto">
          <a:xfrm>
            <a:off x="0" y="32496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0" name="Rectangle 26"/>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1" name="Rectangle 27"/>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2" name="Rectangle 28"/>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3" name="Rectangle 29"/>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4" name="Rectangle 30"/>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5" name="Rectangle 31"/>
          <p:cNvSpPr>
            <a:spLocks noChangeArrowheads="1"/>
          </p:cNvSpPr>
          <p:nvPr/>
        </p:nvSpPr>
        <p:spPr bwMode="auto">
          <a:xfrm>
            <a:off x="0" y="2525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6" name="Rectangle 32"/>
          <p:cNvSpPr>
            <a:spLocks noChangeArrowheads="1"/>
          </p:cNvSpPr>
          <p:nvPr/>
        </p:nvSpPr>
        <p:spPr bwMode="auto">
          <a:xfrm>
            <a:off x="0" y="29829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Tree>
    <p:extLst>
      <p:ext uri="{BB962C8B-B14F-4D97-AF65-F5344CB8AC3E}">
        <p14:creationId xmlns:p14="http://schemas.microsoft.com/office/powerpoint/2010/main" val="128483974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0">
          <a:gsLst>
            <a:gs pos="0">
              <a:srgbClr val="92D050"/>
            </a:gs>
            <a:gs pos="50000">
              <a:schemeClr val="tx1"/>
            </a:gs>
            <a:gs pos="100000">
              <a:srgbClr val="92D050"/>
            </a:gs>
          </a:gsLst>
          <a:lin ang="0" scaled="0"/>
        </a:gra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609600" y="76200"/>
            <a:ext cx="7772400" cy="762000"/>
          </a:xfrm>
        </p:spPr>
        <p:txBody>
          <a:bodyPr/>
          <a:lstStyle/>
          <a:p>
            <a:pPr eaLnBrk="1" hangingPunct="1"/>
            <a:r>
              <a:rPr lang="en-US" dirty="0">
                <a:solidFill>
                  <a:schemeClr val="bg2"/>
                </a:solidFill>
                <a:latin typeface="Arial Unicode MS" pitchFamily="34" charset="-128"/>
                <a:ea typeface="Arial Unicode MS" pitchFamily="34" charset="-128"/>
                <a:cs typeface="Arial Unicode MS" pitchFamily="34" charset="-128"/>
              </a:rPr>
              <a:t>Transformations</a:t>
            </a:r>
          </a:p>
        </p:txBody>
      </p:sp>
      <mc:AlternateContent xmlns:mc="http://schemas.openxmlformats.org/markup-compatibility/2006" xmlns:a14="http://schemas.microsoft.com/office/drawing/2010/main">
        <mc:Choice Requires="a14">
          <p:sp>
            <p:nvSpPr>
              <p:cNvPr id="41987" name="Rectangle 3"/>
              <p:cNvSpPr>
                <a:spLocks noGrp="1" noChangeArrowheads="1"/>
              </p:cNvSpPr>
              <p:nvPr>
                <p:ph type="body" idx="1"/>
              </p:nvPr>
            </p:nvSpPr>
            <p:spPr>
              <a:xfrm>
                <a:off x="457200" y="838200"/>
                <a:ext cx="8305800" cy="5867400"/>
              </a:xfrm>
            </p:spPr>
            <p:txBody>
              <a:bodyPr/>
              <a:lstStyle/>
              <a:p>
                <a:pPr marL="0" indent="0" eaLnBrk="1" hangingPunct="1">
                  <a:lnSpc>
                    <a:spcPct val="150000"/>
                  </a:lnSpc>
                  <a:buNone/>
                </a:pPr>
                <a:r>
                  <a:rPr lang="en-US" dirty="0">
                    <a:solidFill>
                      <a:schemeClr val="bg2"/>
                    </a:solidFill>
                    <a:latin typeface="Arial Unicode MS" pitchFamily="34" charset="-128"/>
                    <a:ea typeface="Arial Unicode MS" pitchFamily="34" charset="-128"/>
                    <a:cs typeface="Arial Unicode MS" pitchFamily="34" charset="-128"/>
                  </a:rPr>
                  <a:t>Another useful family:   </a:t>
                </a:r>
              </a:p>
              <a:p>
                <a:pPr marL="0" indent="0" algn="ctr" eaLnBrk="1" hangingPunct="1">
                  <a:lnSpc>
                    <a:spcPct val="150000"/>
                  </a:lnSpc>
                  <a:buNone/>
                </a:pPr>
                <a:r>
                  <a:rPr lang="en-US" dirty="0">
                    <a:solidFill>
                      <a:schemeClr val="bg2"/>
                    </a:solidFill>
                    <a:latin typeface="Arial Unicode MS" pitchFamily="34" charset="-128"/>
                    <a:ea typeface="Arial Unicode MS" pitchFamily="34" charset="-128"/>
                    <a:cs typeface="Arial Unicode MS" pitchFamily="34" charset="-128"/>
                  </a:rPr>
                  <a:t>Shifted Log Transformations</a:t>
                </a:r>
              </a:p>
              <a:p>
                <a:pPr marL="0" indent="0" algn="ctr" eaLnBrk="1" hangingPunct="1">
                  <a:lnSpc>
                    <a:spcPct val="150000"/>
                  </a:lnSpc>
                  <a:buNone/>
                </a:pPr>
                <a:endParaRPr lang="en-US" dirty="0">
                  <a:solidFill>
                    <a:schemeClr val="bg2"/>
                  </a:solidFill>
                  <a:latin typeface="Arial Unicode MS" pitchFamily="34" charset="-128"/>
                  <a:ea typeface="Arial Unicode MS" pitchFamily="34" charset="-128"/>
                  <a:cs typeface="Arial Unicode MS" pitchFamily="34" charset="-128"/>
                </a:endParaRPr>
              </a:p>
              <a:p>
                <a:pPr marL="0" indent="0" eaLnBrk="1" hangingPunct="1">
                  <a:lnSpc>
                    <a:spcPct val="150000"/>
                  </a:lnSpc>
                  <a:buNone/>
                </a:pPr>
                <a:r>
                  <a:rPr lang="en-US" dirty="0">
                    <a:solidFill>
                      <a:schemeClr val="bg2"/>
                    </a:solidFill>
                    <a:latin typeface="Arial Unicode MS" pitchFamily="34" charset="-128"/>
                    <a:ea typeface="Arial Unicode MS" pitchFamily="34" charset="-128"/>
                    <a:cs typeface="Arial Unicode MS" pitchFamily="34" charset="-128"/>
                  </a:rPr>
                  <a:t>Given a parameter  </a:t>
                </a:r>
                <a14:m>
                  <m:oMath xmlns:m="http://schemas.openxmlformats.org/officeDocument/2006/math">
                    <m:r>
                      <m:rPr>
                        <m:sty m:val="p"/>
                      </m:rPr>
                      <a:rPr lang="el-GR" i="1" smtClean="0">
                        <a:solidFill>
                          <a:schemeClr val="bg2"/>
                        </a:solidFill>
                        <a:latin typeface="Cambria Math" panose="02040503050406030204" pitchFamily="18" charset="0"/>
                        <a:ea typeface="Cambria Math" panose="02040503050406030204" pitchFamily="18" charset="0"/>
                        <a:cs typeface="Arial Unicode MS" pitchFamily="34" charset="-128"/>
                      </a:rPr>
                      <m:t>δ</m:t>
                    </m:r>
                    <m:r>
                      <a:rPr lang="en-US" i="1">
                        <a:solidFill>
                          <a:schemeClr val="bg2"/>
                        </a:solidFill>
                        <a:latin typeface="Cambria Math" panose="02040503050406030204" pitchFamily="18" charset="0"/>
                        <a:ea typeface="Cambria Math" panose="02040503050406030204" pitchFamily="18" charset="0"/>
                        <a:cs typeface="Arial Unicode MS" pitchFamily="34" charset="-128"/>
                      </a:rPr>
                      <m:t>∈</m:t>
                    </m:r>
                    <m:r>
                      <a:rPr lang="en-US" i="1">
                        <a:solidFill>
                          <a:schemeClr val="bg2"/>
                        </a:solidFill>
                        <a:latin typeface="Cambria Math" panose="02040503050406030204" pitchFamily="18" charset="0"/>
                        <a:ea typeface="Cambria Math" panose="02040503050406030204" pitchFamily="18" charset="0"/>
                        <a:cs typeface="Arial Unicode MS" pitchFamily="34" charset="-128"/>
                      </a:rPr>
                      <m:t>ℝ</m:t>
                    </m:r>
                  </m:oMath>
                </a14:m>
                <a:r>
                  <a:rPr lang="en-US" dirty="0">
                    <a:solidFill>
                      <a:schemeClr val="bg2"/>
                    </a:solidFill>
                    <a:latin typeface="Arial Unicode MS" pitchFamily="34" charset="-128"/>
                    <a:ea typeface="Arial Unicode MS" pitchFamily="34" charset="-128"/>
                    <a:cs typeface="Arial Unicode MS" pitchFamily="34" charset="-128"/>
                  </a:rPr>
                  <a:t>,</a:t>
                </a:r>
              </a:p>
              <a:p>
                <a:pPr marL="0" indent="0" algn="ctr" eaLnBrk="1" hangingPunct="1">
                  <a:lnSpc>
                    <a:spcPct val="150000"/>
                  </a:lnSpc>
                  <a:buNone/>
                </a:pPr>
                <a14:m>
                  <m:oMathPara xmlns:m="http://schemas.openxmlformats.org/officeDocument/2006/math">
                    <m:oMathParaPr>
                      <m:jc m:val="centerGroup"/>
                    </m:oMathParaPr>
                    <m:oMath xmlns:m="http://schemas.openxmlformats.org/officeDocument/2006/math">
                      <m:r>
                        <a:rPr lang="en-US" i="1">
                          <a:solidFill>
                            <a:schemeClr val="bg2"/>
                          </a:solidFill>
                          <a:latin typeface="Cambria Math" panose="02040503050406030204" pitchFamily="18" charset="0"/>
                          <a:ea typeface="Arial Unicode MS" pitchFamily="34" charset="-128"/>
                          <a:cs typeface="Arial Unicode MS" pitchFamily="34" charset="-128"/>
                        </a:rPr>
                        <m:t>𝑥</m:t>
                      </m:r>
                      <m:r>
                        <a:rPr lang="en-US" i="1">
                          <a:solidFill>
                            <a:schemeClr val="bg2"/>
                          </a:solidFill>
                          <a:latin typeface="Cambria Math" panose="02040503050406030204" pitchFamily="18" charset="0"/>
                          <a:ea typeface="Arial Unicode MS" pitchFamily="34" charset="-128"/>
                          <a:cs typeface="Arial Unicode MS" pitchFamily="34" charset="-128"/>
                        </a:rPr>
                        <m:t> ↦  </m:t>
                      </m:r>
                      <m:func>
                        <m:funcPr>
                          <m:ctrlPr>
                            <a:rPr lang="en-US" b="0" i="1" smtClean="0">
                              <a:solidFill>
                                <a:schemeClr val="bg2"/>
                              </a:solidFill>
                              <a:latin typeface="Cambria Math" panose="02040503050406030204" pitchFamily="18" charset="0"/>
                              <a:ea typeface="Arial Unicode MS" pitchFamily="34" charset="-128"/>
                              <a:cs typeface="Arial Unicode MS" pitchFamily="34" charset="-128"/>
                            </a:rPr>
                          </m:ctrlPr>
                        </m:funcPr>
                        <m:fName>
                          <m:r>
                            <m:rPr>
                              <m:sty m:val="p"/>
                            </m:rPr>
                            <a:rPr lang="en-US" b="0" i="0" smtClean="0">
                              <a:solidFill>
                                <a:schemeClr val="bg2"/>
                              </a:solidFill>
                              <a:latin typeface="Cambria Math" panose="02040503050406030204" pitchFamily="18" charset="0"/>
                              <a:ea typeface="Arial Unicode MS" pitchFamily="34" charset="-128"/>
                              <a:cs typeface="Arial Unicode MS" pitchFamily="34" charset="-128"/>
                            </a:rPr>
                            <m:t>log</m:t>
                          </m:r>
                        </m:fName>
                        <m:e>
                          <m:d>
                            <m:dPr>
                              <m:ctrlPr>
                                <a:rPr lang="en-US" b="0" i="1" smtClean="0">
                                  <a:solidFill>
                                    <a:schemeClr val="bg2"/>
                                  </a:solidFill>
                                  <a:latin typeface="Cambria Math" panose="02040503050406030204" pitchFamily="18" charset="0"/>
                                  <a:ea typeface="Arial Unicode MS" pitchFamily="34" charset="-128"/>
                                  <a:cs typeface="Arial Unicode MS" pitchFamily="34" charset="-128"/>
                                </a:rPr>
                              </m:ctrlPr>
                            </m:dPr>
                            <m:e>
                              <m:r>
                                <a:rPr lang="en-US" b="0" i="1" smtClean="0">
                                  <a:solidFill>
                                    <a:schemeClr val="bg2"/>
                                  </a:solidFill>
                                  <a:latin typeface="Cambria Math" panose="02040503050406030204" pitchFamily="18" charset="0"/>
                                  <a:ea typeface="Arial Unicode MS" pitchFamily="34" charset="-128"/>
                                  <a:cs typeface="Arial Unicode MS" pitchFamily="34" charset="-128"/>
                                </a:rPr>
                                <m:t>𝑥</m:t>
                              </m:r>
                              <m:r>
                                <a:rPr lang="en-US" b="0" i="1" smtClean="0">
                                  <a:solidFill>
                                    <a:schemeClr val="bg2"/>
                                  </a:solidFill>
                                  <a:latin typeface="Cambria Math" panose="02040503050406030204" pitchFamily="18" charset="0"/>
                                  <a:ea typeface="Arial Unicode MS" pitchFamily="34" charset="-128"/>
                                  <a:cs typeface="Arial Unicode MS" pitchFamily="34" charset="-128"/>
                                </a:rPr>
                                <m:t>+</m:t>
                              </m:r>
                              <m:r>
                                <a:rPr lang="en-US" b="0" i="1" smtClean="0">
                                  <a:solidFill>
                                    <a:schemeClr val="bg2"/>
                                  </a:solidFill>
                                  <a:latin typeface="Cambria Math" panose="02040503050406030204" pitchFamily="18" charset="0"/>
                                  <a:ea typeface="Cambria Math" panose="02040503050406030204" pitchFamily="18" charset="0"/>
                                  <a:cs typeface="Arial Unicode MS" pitchFamily="34" charset="-128"/>
                                </a:rPr>
                                <m:t>𝛿</m:t>
                              </m:r>
                            </m:e>
                          </m:d>
                        </m:e>
                      </m:func>
                    </m:oMath>
                  </m:oMathPara>
                </a14:m>
                <a:endParaRPr lang="en-US" dirty="0">
                  <a:solidFill>
                    <a:schemeClr val="bg2"/>
                  </a:solidFill>
                  <a:latin typeface="Arial Unicode MS" pitchFamily="34" charset="-128"/>
                  <a:ea typeface="Arial Unicode MS" pitchFamily="34" charset="-128"/>
                  <a:cs typeface="Arial Unicode MS" pitchFamily="34" charset="-128"/>
                </a:endParaRPr>
              </a:p>
              <a:p>
                <a:pPr marL="0" indent="0" eaLnBrk="1" hangingPunct="1">
                  <a:lnSpc>
                    <a:spcPct val="150000"/>
                  </a:lnSpc>
                  <a:buNone/>
                </a:pPr>
                <a:endParaRPr lang="en-US" dirty="0">
                  <a:solidFill>
                    <a:schemeClr val="bg2"/>
                  </a:solidFill>
                  <a:latin typeface="Arial Unicode MS" pitchFamily="34" charset="-128"/>
                  <a:ea typeface="Arial Unicode MS" pitchFamily="34" charset="-128"/>
                  <a:cs typeface="Arial Unicode MS" pitchFamily="34" charset="-128"/>
                </a:endParaRPr>
              </a:p>
              <a:p>
                <a:pPr marL="0" indent="0" eaLnBrk="1" hangingPunct="1">
                  <a:lnSpc>
                    <a:spcPct val="150000"/>
                  </a:lnSpc>
                  <a:buNone/>
                </a:pPr>
                <a:r>
                  <a:rPr lang="en-US" dirty="0">
                    <a:solidFill>
                      <a:schemeClr val="bg2"/>
                    </a:solidFill>
                    <a:latin typeface="Arial Unicode MS" pitchFamily="34" charset="-128"/>
                    <a:ea typeface="Arial Unicode MS" pitchFamily="34" charset="-128"/>
                    <a:cs typeface="Arial Unicode MS" pitchFamily="34" charset="-128"/>
                  </a:rPr>
                  <a:t>(Will use more below)</a:t>
                </a:r>
              </a:p>
            </p:txBody>
          </p:sp>
        </mc:Choice>
        <mc:Fallback xmlns="">
          <p:sp>
            <p:nvSpPr>
              <p:cNvPr id="41987" name="Rectangle 3"/>
              <p:cNvSpPr>
                <a:spLocks noGrp="1" noRot="1" noChangeAspect="1" noMove="1" noResize="1" noEditPoints="1" noAdjustHandles="1" noChangeArrowheads="1" noChangeShapeType="1" noTextEdit="1"/>
              </p:cNvSpPr>
              <p:nvPr>
                <p:ph type="body" idx="1"/>
              </p:nvPr>
            </p:nvSpPr>
            <p:spPr>
              <a:xfrm>
                <a:off x="457200" y="838200"/>
                <a:ext cx="8305800" cy="5867400"/>
              </a:xfrm>
              <a:blipFill>
                <a:blip r:embed="rId3"/>
                <a:stretch>
                  <a:fillRect l="-1834"/>
                </a:stretch>
              </a:blipFill>
            </p:spPr>
            <p:txBody>
              <a:bodyPr/>
              <a:lstStyle/>
              <a:p>
                <a:r>
                  <a:rPr lang="en-US">
                    <a:noFill/>
                  </a:rPr>
                  <a:t> </a:t>
                </a:r>
              </a:p>
            </p:txBody>
          </p:sp>
        </mc:Fallback>
      </mc:AlternateContent>
      <p:sp>
        <p:nvSpPr>
          <p:cNvPr id="41988" name="Rectangle 4"/>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89" name="Rectangle 5"/>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0" name="Rectangle 6"/>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1" name="Rectangle 7"/>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2" name="Rectangle 8"/>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3" name="Rectangle 9"/>
          <p:cNvSpPr>
            <a:spLocks noChangeArrowheads="1"/>
          </p:cNvSpPr>
          <p:nvPr/>
        </p:nvSpPr>
        <p:spPr bwMode="auto">
          <a:xfrm>
            <a:off x="0" y="33035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4" name="Rectangle 10"/>
          <p:cNvSpPr>
            <a:spLocks noChangeArrowheads="1"/>
          </p:cNvSpPr>
          <p:nvPr/>
        </p:nvSpPr>
        <p:spPr bwMode="auto">
          <a:xfrm>
            <a:off x="0" y="33035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5" name="Rectangle 11"/>
          <p:cNvSpPr>
            <a:spLocks noChangeArrowheads="1"/>
          </p:cNvSpPr>
          <p:nvPr/>
        </p:nvSpPr>
        <p:spPr bwMode="auto">
          <a:xfrm>
            <a:off x="0" y="2743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6" name="Rectangle 12"/>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7" name="Rectangle 13"/>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8" name="Rectangle 14"/>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9" name="Rectangle 15"/>
          <p:cNvSpPr>
            <a:spLocks noChangeArrowheads="1"/>
          </p:cNvSpPr>
          <p:nvPr/>
        </p:nvSpPr>
        <p:spPr bwMode="auto">
          <a:xfrm>
            <a:off x="0" y="30210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0" name="Rectangle 16"/>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1" name="Rectangle 17"/>
          <p:cNvSpPr>
            <a:spLocks noChangeArrowheads="1"/>
          </p:cNvSpPr>
          <p:nvPr/>
        </p:nvSpPr>
        <p:spPr bwMode="auto">
          <a:xfrm>
            <a:off x="0" y="3257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2" name="Rectangle 18"/>
          <p:cNvSpPr>
            <a:spLocks noChangeArrowheads="1"/>
          </p:cNvSpPr>
          <p:nvPr/>
        </p:nvSpPr>
        <p:spPr bwMode="auto">
          <a:xfrm>
            <a:off x="0" y="3001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3" name="Rectangle 19"/>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4" name="Rectangle 20"/>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5" name="Rectangle 21"/>
          <p:cNvSpPr>
            <a:spLocks noChangeArrowheads="1"/>
          </p:cNvSpPr>
          <p:nvPr/>
        </p:nvSpPr>
        <p:spPr bwMode="auto">
          <a:xfrm>
            <a:off x="0" y="32956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6" name="Rectangle 22"/>
          <p:cNvSpPr>
            <a:spLocks noChangeArrowheads="1"/>
          </p:cNvSpPr>
          <p:nvPr/>
        </p:nvSpPr>
        <p:spPr bwMode="auto">
          <a:xfrm>
            <a:off x="0" y="30178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7" name="Rectangle 23"/>
          <p:cNvSpPr>
            <a:spLocks noChangeArrowheads="1"/>
          </p:cNvSpPr>
          <p:nvPr/>
        </p:nvSpPr>
        <p:spPr bwMode="auto">
          <a:xfrm>
            <a:off x="0" y="3001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8" name="Rectangle 24"/>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9" name="Rectangle 25"/>
          <p:cNvSpPr>
            <a:spLocks noChangeArrowheads="1"/>
          </p:cNvSpPr>
          <p:nvPr/>
        </p:nvSpPr>
        <p:spPr bwMode="auto">
          <a:xfrm>
            <a:off x="0" y="32496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0" name="Rectangle 26"/>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1" name="Rectangle 27"/>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2" name="Rectangle 28"/>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3" name="Rectangle 29"/>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4" name="Rectangle 30"/>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5" name="Rectangle 31"/>
          <p:cNvSpPr>
            <a:spLocks noChangeArrowheads="1"/>
          </p:cNvSpPr>
          <p:nvPr/>
        </p:nvSpPr>
        <p:spPr bwMode="auto">
          <a:xfrm>
            <a:off x="0" y="2525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6" name="Rectangle 32"/>
          <p:cNvSpPr>
            <a:spLocks noChangeArrowheads="1"/>
          </p:cNvSpPr>
          <p:nvPr/>
        </p:nvSpPr>
        <p:spPr bwMode="auto">
          <a:xfrm>
            <a:off x="0" y="29829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Tree>
    <p:extLst>
      <p:ext uri="{BB962C8B-B14F-4D97-AF65-F5344CB8AC3E}">
        <p14:creationId xmlns:p14="http://schemas.microsoft.com/office/powerpoint/2010/main" val="242544464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gradFill rotWithShape="0">
          <a:gsLst>
            <a:gs pos="0">
              <a:srgbClr val="92D050"/>
            </a:gs>
            <a:gs pos="50000">
              <a:schemeClr val="tx1"/>
            </a:gs>
            <a:gs pos="100000">
              <a:srgbClr val="92D050"/>
            </a:gs>
          </a:gsLst>
          <a:lin ang="0" scaled="0"/>
        </a:gra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609600" y="76200"/>
            <a:ext cx="7772400" cy="762000"/>
          </a:xfrm>
        </p:spPr>
        <p:txBody>
          <a:bodyPr/>
          <a:lstStyle/>
          <a:p>
            <a:pPr eaLnBrk="1" hangingPunct="1"/>
            <a:r>
              <a:rPr lang="en-US" dirty="0">
                <a:solidFill>
                  <a:schemeClr val="bg2"/>
                </a:solidFill>
                <a:latin typeface="Arial Unicode MS" pitchFamily="34" charset="-128"/>
                <a:ea typeface="Arial Unicode MS" pitchFamily="34" charset="-128"/>
                <a:cs typeface="Arial Unicode MS" pitchFamily="34" charset="-128"/>
              </a:rPr>
              <a:t>Transformations</a:t>
            </a:r>
          </a:p>
        </p:txBody>
      </p:sp>
      <p:sp>
        <p:nvSpPr>
          <p:cNvPr id="41987" name="Rectangle 3"/>
          <p:cNvSpPr>
            <a:spLocks noGrp="1" noChangeArrowheads="1"/>
          </p:cNvSpPr>
          <p:nvPr>
            <p:ph type="body" idx="1"/>
          </p:nvPr>
        </p:nvSpPr>
        <p:spPr>
          <a:xfrm>
            <a:off x="457200" y="838200"/>
            <a:ext cx="8305800" cy="5867400"/>
          </a:xfrm>
        </p:spPr>
        <p:txBody>
          <a:bodyPr/>
          <a:lstStyle/>
          <a:p>
            <a:pPr marL="0" indent="0" eaLnBrk="1" hangingPunct="1">
              <a:lnSpc>
                <a:spcPct val="150000"/>
              </a:lnSpc>
              <a:buNone/>
            </a:pPr>
            <a:r>
              <a:rPr lang="en-US" dirty="0">
                <a:solidFill>
                  <a:schemeClr val="bg2"/>
                </a:solidFill>
                <a:latin typeface="Arial Unicode MS" pitchFamily="34" charset="-128"/>
                <a:ea typeface="Arial Unicode MS" pitchFamily="34" charset="-128"/>
                <a:cs typeface="Arial Unicode MS" pitchFamily="34" charset="-128"/>
              </a:rPr>
              <a:t>Example:    Melanoma Data Analysis</a:t>
            </a:r>
          </a:p>
          <a:p>
            <a:pPr marL="0" indent="0" eaLnBrk="1" hangingPunct="1">
              <a:lnSpc>
                <a:spcPct val="150000"/>
              </a:lnSpc>
              <a:buNone/>
            </a:pPr>
            <a:endParaRPr lang="en-US" dirty="0">
              <a:solidFill>
                <a:schemeClr val="bg2"/>
              </a:solidFill>
              <a:latin typeface="Arial Unicode MS" pitchFamily="34" charset="-128"/>
              <a:ea typeface="Arial Unicode MS" pitchFamily="34" charset="-128"/>
              <a:cs typeface="Arial Unicode MS" pitchFamily="34" charset="-128"/>
            </a:endParaRPr>
          </a:p>
          <a:p>
            <a:pPr marL="0" indent="0" eaLnBrk="1" hangingPunct="1">
              <a:lnSpc>
                <a:spcPct val="150000"/>
              </a:lnSpc>
              <a:buNone/>
            </a:pPr>
            <a:r>
              <a:rPr lang="en-US" dirty="0" err="1">
                <a:solidFill>
                  <a:schemeClr val="bg2"/>
                </a:solidFill>
                <a:latin typeface="Arial Unicode MS" pitchFamily="34" charset="-128"/>
                <a:ea typeface="Arial Unicode MS" pitchFamily="34" charset="-128"/>
                <a:cs typeface="Arial Unicode MS" pitchFamily="34" charset="-128"/>
              </a:rPr>
              <a:t>Miedema</a:t>
            </a:r>
            <a:r>
              <a:rPr lang="en-US" dirty="0">
                <a:solidFill>
                  <a:schemeClr val="bg2"/>
                </a:solidFill>
                <a:latin typeface="Arial Unicode MS" pitchFamily="34" charset="-128"/>
                <a:ea typeface="Arial Unicode MS" pitchFamily="34" charset="-128"/>
                <a:cs typeface="Arial Unicode MS" pitchFamily="34" charset="-128"/>
              </a:rPr>
              <a:t>, et al (2012)</a:t>
            </a:r>
          </a:p>
        </p:txBody>
      </p:sp>
      <p:sp>
        <p:nvSpPr>
          <p:cNvPr id="41988" name="Rectangle 4"/>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89" name="Rectangle 5"/>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0" name="Rectangle 6"/>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1" name="Rectangle 7"/>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2" name="Rectangle 8"/>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3" name="Rectangle 9"/>
          <p:cNvSpPr>
            <a:spLocks noChangeArrowheads="1"/>
          </p:cNvSpPr>
          <p:nvPr/>
        </p:nvSpPr>
        <p:spPr bwMode="auto">
          <a:xfrm>
            <a:off x="0" y="33035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4" name="Rectangle 10"/>
          <p:cNvSpPr>
            <a:spLocks noChangeArrowheads="1"/>
          </p:cNvSpPr>
          <p:nvPr/>
        </p:nvSpPr>
        <p:spPr bwMode="auto">
          <a:xfrm>
            <a:off x="0" y="33035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5" name="Rectangle 11"/>
          <p:cNvSpPr>
            <a:spLocks noChangeArrowheads="1"/>
          </p:cNvSpPr>
          <p:nvPr/>
        </p:nvSpPr>
        <p:spPr bwMode="auto">
          <a:xfrm>
            <a:off x="0" y="2743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6" name="Rectangle 12"/>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7" name="Rectangle 13"/>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8" name="Rectangle 14"/>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9" name="Rectangle 15"/>
          <p:cNvSpPr>
            <a:spLocks noChangeArrowheads="1"/>
          </p:cNvSpPr>
          <p:nvPr/>
        </p:nvSpPr>
        <p:spPr bwMode="auto">
          <a:xfrm>
            <a:off x="0" y="30210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0" name="Rectangle 16"/>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1" name="Rectangle 17"/>
          <p:cNvSpPr>
            <a:spLocks noChangeArrowheads="1"/>
          </p:cNvSpPr>
          <p:nvPr/>
        </p:nvSpPr>
        <p:spPr bwMode="auto">
          <a:xfrm>
            <a:off x="0" y="3257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2" name="Rectangle 18"/>
          <p:cNvSpPr>
            <a:spLocks noChangeArrowheads="1"/>
          </p:cNvSpPr>
          <p:nvPr/>
        </p:nvSpPr>
        <p:spPr bwMode="auto">
          <a:xfrm>
            <a:off x="0" y="3001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3" name="Rectangle 19"/>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4" name="Rectangle 20"/>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5" name="Rectangle 21"/>
          <p:cNvSpPr>
            <a:spLocks noChangeArrowheads="1"/>
          </p:cNvSpPr>
          <p:nvPr/>
        </p:nvSpPr>
        <p:spPr bwMode="auto">
          <a:xfrm>
            <a:off x="0" y="32956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6" name="Rectangle 22"/>
          <p:cNvSpPr>
            <a:spLocks noChangeArrowheads="1"/>
          </p:cNvSpPr>
          <p:nvPr/>
        </p:nvSpPr>
        <p:spPr bwMode="auto">
          <a:xfrm>
            <a:off x="0" y="30178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7" name="Rectangle 23"/>
          <p:cNvSpPr>
            <a:spLocks noChangeArrowheads="1"/>
          </p:cNvSpPr>
          <p:nvPr/>
        </p:nvSpPr>
        <p:spPr bwMode="auto">
          <a:xfrm>
            <a:off x="0" y="3001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8" name="Rectangle 24"/>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9" name="Rectangle 25"/>
          <p:cNvSpPr>
            <a:spLocks noChangeArrowheads="1"/>
          </p:cNvSpPr>
          <p:nvPr/>
        </p:nvSpPr>
        <p:spPr bwMode="auto">
          <a:xfrm>
            <a:off x="0" y="32496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0" name="Rectangle 26"/>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1" name="Rectangle 27"/>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2" name="Rectangle 28"/>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3" name="Rectangle 29"/>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4" name="Rectangle 30"/>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5" name="Rectangle 31"/>
          <p:cNvSpPr>
            <a:spLocks noChangeArrowheads="1"/>
          </p:cNvSpPr>
          <p:nvPr/>
        </p:nvSpPr>
        <p:spPr bwMode="auto">
          <a:xfrm>
            <a:off x="0" y="2525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6" name="Rectangle 32"/>
          <p:cNvSpPr>
            <a:spLocks noChangeArrowheads="1"/>
          </p:cNvSpPr>
          <p:nvPr/>
        </p:nvSpPr>
        <p:spPr bwMode="auto">
          <a:xfrm>
            <a:off x="0" y="29829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Tree>
    <p:extLst>
      <p:ext uri="{BB962C8B-B14F-4D97-AF65-F5344CB8AC3E}">
        <p14:creationId xmlns:p14="http://schemas.microsoft.com/office/powerpoint/2010/main" val="17178992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1"/>
          <p:cNvSpPr txBox="1">
            <a:spLocks noChangeArrowheads="1"/>
          </p:cNvSpPr>
          <p:nvPr/>
        </p:nvSpPr>
        <p:spPr bwMode="auto">
          <a:xfrm>
            <a:off x="76200" y="304800"/>
            <a:ext cx="9067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74880" rIns="90000" bIns="46800" anchor="ct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9pPr>
          </a:lstStyle>
          <a:p>
            <a:pPr marL="0" marR="0" lvl="0" indent="0" algn="l" defTabSz="457200" rtl="0" eaLnBrk="1" fontAlgn="base" latinLnBrk="0" hangingPunct="1">
              <a:lnSpc>
                <a:spcPct val="93000"/>
              </a:lnSpc>
              <a:spcBef>
                <a:spcPct val="0"/>
              </a:spcBef>
              <a:spcAft>
                <a:spcPct val="0"/>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GB" sz="3200" b="0" i="0" u="none" strike="noStrike" kern="1200" cap="none" spc="0" normalizeH="0" baseline="0" noProof="0">
                <a:ln>
                  <a:noFill/>
                </a:ln>
                <a:solidFill>
                  <a:srgbClr val="FFFFFF"/>
                </a:solidFill>
                <a:effectLst/>
                <a:uLnTx/>
                <a:uFillTx/>
                <a:latin typeface="Arial" pitchFamily="34" charset="0"/>
              </a:rPr>
              <a:t>Clinical diagnosis</a:t>
            </a:r>
          </a:p>
        </p:txBody>
      </p:sp>
      <p:grpSp>
        <p:nvGrpSpPr>
          <p:cNvPr id="7171" name="Group 2"/>
          <p:cNvGrpSpPr>
            <a:grpSpLocks/>
          </p:cNvGrpSpPr>
          <p:nvPr/>
        </p:nvGrpSpPr>
        <p:grpSpPr bwMode="auto">
          <a:xfrm>
            <a:off x="0" y="0"/>
            <a:ext cx="9142413" cy="317500"/>
            <a:chOff x="0" y="0"/>
            <a:chExt cx="5759" cy="200"/>
          </a:xfrm>
        </p:grpSpPr>
        <p:sp>
          <p:nvSpPr>
            <p:cNvPr id="7175" name="Rectangle 3"/>
            <p:cNvSpPr>
              <a:spLocks noChangeArrowheads="1"/>
            </p:cNvSpPr>
            <p:nvPr/>
          </p:nvSpPr>
          <p:spPr bwMode="auto">
            <a:xfrm>
              <a:off x="2880" y="0"/>
              <a:ext cx="2880" cy="200"/>
            </a:xfrm>
            <a:prstGeom prst="rect">
              <a:avLst/>
            </a:prstGeom>
            <a:solidFill>
              <a:srgbClr val="3333CC"/>
            </a:solidFill>
            <a:ln>
              <a:noFill/>
            </a:ln>
            <a:extLst>
              <a:ext uri="{91240B29-F687-4F45-9708-019B960494DF}">
                <a14:hiddenLine xmlns:a14="http://schemas.microsoft.com/office/drawing/2010/main" w="9525">
                  <a:solidFill>
                    <a:srgbClr val="000000"/>
                  </a:solidFill>
                  <a:round/>
                  <a:headEnd/>
                  <a:tailEnd/>
                </a14:hiddenLine>
              </a:ext>
            </a:extLst>
          </p:spPr>
          <p:txBody>
            <a:bodyPr wrap="none" lIns="90000" tIns="60120" rIns="90000" bIns="46800"/>
            <a:lstStyle/>
            <a:p>
              <a:pPr marL="0" marR="0" lvl="0" indent="0" algn="l" defTabSz="457200" rtl="0" eaLnBrk="1" fontAlgn="base" latinLnBrk="0" hangingPunct="1">
                <a:lnSpc>
                  <a:spcPct val="93000"/>
                </a:lnSpc>
                <a:spcBef>
                  <a:spcPts val="375"/>
                </a:spcBef>
                <a:spcAft>
                  <a:spcPct val="0"/>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GB" sz="1500" b="0" i="0" u="none" strike="noStrike" kern="1200" cap="none" spc="0" normalizeH="0" baseline="0" noProof="0">
                  <a:ln>
                    <a:noFill/>
                  </a:ln>
                  <a:solidFill>
                    <a:srgbClr val="FFFFFF"/>
                  </a:solidFill>
                  <a:effectLst/>
                  <a:uLnTx/>
                  <a:uFillTx/>
                  <a:latin typeface="Arial" pitchFamily="34" charset="0"/>
                  <a:ea typeface="+mn-ea"/>
                  <a:cs typeface="+mn-cs"/>
                </a:rPr>
                <a:t>Background</a:t>
              </a:r>
            </a:p>
          </p:txBody>
        </p:sp>
        <p:sp>
          <p:nvSpPr>
            <p:cNvPr id="7176" name="Rectangle 4"/>
            <p:cNvSpPr>
              <a:spLocks noChangeArrowheads="1"/>
            </p:cNvSpPr>
            <p:nvPr/>
          </p:nvSpPr>
          <p:spPr bwMode="auto">
            <a:xfrm>
              <a:off x="0" y="0"/>
              <a:ext cx="2880" cy="200"/>
            </a:xfrm>
            <a:prstGeom prst="rect">
              <a:avLst/>
            </a:prstGeom>
            <a:solidFill>
              <a:srgbClr val="1B1684"/>
            </a:solidFill>
            <a:ln>
              <a:noFill/>
            </a:ln>
            <a:extLst>
              <a:ext uri="{91240B29-F687-4F45-9708-019B960494DF}">
                <a14:hiddenLine xmlns:a14="http://schemas.microsoft.com/office/drawing/2010/main" w="9525">
                  <a:solidFill>
                    <a:srgbClr val="000000"/>
                  </a:solidFill>
                  <a:round/>
                  <a:headEnd/>
                  <a:tailEnd/>
                </a14:hiddenLine>
              </a:ext>
            </a:extLst>
          </p:spPr>
          <p:txBody>
            <a:bodyPr wrap="none" lIns="90000" tIns="60120" rIns="90000" bIns="46800"/>
            <a:lstStyle/>
            <a:p>
              <a:pPr marL="0" marR="0" lvl="0" indent="0" algn="r" defTabSz="457200" rtl="0" eaLnBrk="1" fontAlgn="base" latinLnBrk="0" hangingPunct="1">
                <a:lnSpc>
                  <a:spcPct val="93000"/>
                </a:lnSpc>
                <a:spcBef>
                  <a:spcPts val="375"/>
                </a:spcBef>
                <a:spcAft>
                  <a:spcPct val="0"/>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GB" sz="1500" b="0" i="0" u="none" strike="noStrike" kern="1200" cap="none" spc="0" normalizeH="0" baseline="0" noProof="0">
                  <a:ln>
                    <a:noFill/>
                  </a:ln>
                  <a:solidFill>
                    <a:srgbClr val="FFFFFF"/>
                  </a:solidFill>
                  <a:effectLst/>
                  <a:uLnTx/>
                  <a:uFillTx/>
                  <a:latin typeface="Arial" pitchFamily="34" charset="0"/>
                  <a:ea typeface="+mn-ea"/>
                  <a:cs typeface="+mn-cs"/>
                </a:rPr>
                <a:t>Introduction</a:t>
              </a:r>
            </a:p>
          </p:txBody>
        </p:sp>
        <p:sp>
          <p:nvSpPr>
            <p:cNvPr id="7177" name="Line 5"/>
            <p:cNvSpPr>
              <a:spLocks noChangeShapeType="1"/>
            </p:cNvSpPr>
            <p:nvPr/>
          </p:nvSpPr>
          <p:spPr bwMode="auto">
            <a:xfrm>
              <a:off x="0" y="0"/>
              <a:ext cx="2880" cy="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7178" name="Line 6"/>
            <p:cNvSpPr>
              <a:spLocks noChangeShapeType="1"/>
            </p:cNvSpPr>
            <p:nvPr/>
          </p:nvSpPr>
          <p:spPr bwMode="auto">
            <a:xfrm>
              <a:off x="0" y="200"/>
              <a:ext cx="2880" cy="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7179" name="Line 7"/>
            <p:cNvSpPr>
              <a:spLocks noChangeShapeType="1"/>
            </p:cNvSpPr>
            <p:nvPr/>
          </p:nvSpPr>
          <p:spPr bwMode="auto">
            <a:xfrm>
              <a:off x="0" y="0"/>
              <a:ext cx="1" cy="2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7180" name="Line 8"/>
            <p:cNvSpPr>
              <a:spLocks noChangeShapeType="1"/>
            </p:cNvSpPr>
            <p:nvPr/>
          </p:nvSpPr>
          <p:spPr bwMode="auto">
            <a:xfrm>
              <a:off x="5759" y="0"/>
              <a:ext cx="1" cy="2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7181" name="Line 9"/>
            <p:cNvSpPr>
              <a:spLocks noChangeShapeType="1"/>
            </p:cNvSpPr>
            <p:nvPr/>
          </p:nvSpPr>
          <p:spPr bwMode="auto">
            <a:xfrm>
              <a:off x="2880" y="0"/>
              <a:ext cx="2880" cy="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7182" name="Line 10"/>
            <p:cNvSpPr>
              <a:spLocks noChangeShapeType="1"/>
            </p:cNvSpPr>
            <p:nvPr/>
          </p:nvSpPr>
          <p:spPr bwMode="auto">
            <a:xfrm>
              <a:off x="2880" y="200"/>
              <a:ext cx="2880" cy="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itchFamily="34" charset="0"/>
                <a:ea typeface="+mn-ea"/>
                <a:cs typeface="+mn-cs"/>
              </a:endParaRPr>
            </a:p>
          </p:txBody>
        </p:sp>
      </p:grpSp>
      <p:grpSp>
        <p:nvGrpSpPr>
          <p:cNvPr id="7172" name="Group 3"/>
          <p:cNvGrpSpPr>
            <a:grpSpLocks noChangeAspect="1"/>
          </p:cNvGrpSpPr>
          <p:nvPr/>
        </p:nvGrpSpPr>
        <p:grpSpPr bwMode="auto">
          <a:xfrm>
            <a:off x="762000" y="2133600"/>
            <a:ext cx="7570788" cy="2514600"/>
            <a:chOff x="2268538" y="2362200"/>
            <a:chExt cx="4556125" cy="1374775"/>
          </a:xfrm>
        </p:grpSpPr>
        <p:pic>
          <p:nvPicPr>
            <p:cNvPr id="7173" name="Picture 2" descr="Dx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6013" y="2819400"/>
              <a:ext cx="1898650"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3" descr="Dx_Picture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8538" y="2362200"/>
              <a:ext cx="2619375" cy="137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245924186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1"/>
          <p:cNvSpPr txBox="1">
            <a:spLocks noChangeArrowheads="1"/>
          </p:cNvSpPr>
          <p:nvPr/>
        </p:nvSpPr>
        <p:spPr bwMode="auto">
          <a:xfrm>
            <a:off x="76200" y="304800"/>
            <a:ext cx="9067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74880" rIns="90000" bIns="46800" anchor="ct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9pPr>
          </a:lstStyle>
          <a:p>
            <a:pPr marL="0" marR="0" lvl="0" indent="0" algn="l" defTabSz="457200" rtl="0" eaLnBrk="1" fontAlgn="base" latinLnBrk="0" hangingPunct="1">
              <a:lnSpc>
                <a:spcPct val="93000"/>
              </a:lnSpc>
              <a:spcBef>
                <a:spcPct val="0"/>
              </a:spcBef>
              <a:spcAft>
                <a:spcPct val="0"/>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GB" sz="3200" b="0" i="0" u="none" strike="noStrike" kern="1200" cap="none" spc="0" normalizeH="0" baseline="0" noProof="0">
                <a:ln>
                  <a:noFill/>
                </a:ln>
                <a:solidFill>
                  <a:srgbClr val="FFFFFF"/>
                </a:solidFill>
                <a:effectLst/>
                <a:uLnTx/>
                <a:uFillTx/>
                <a:latin typeface="Arial" pitchFamily="34" charset="0"/>
              </a:rPr>
              <a:t>Image Analysis of Histology Slides</a:t>
            </a:r>
          </a:p>
        </p:txBody>
      </p:sp>
      <p:grpSp>
        <p:nvGrpSpPr>
          <p:cNvPr id="8195" name="Group 2"/>
          <p:cNvGrpSpPr>
            <a:grpSpLocks/>
          </p:cNvGrpSpPr>
          <p:nvPr/>
        </p:nvGrpSpPr>
        <p:grpSpPr bwMode="auto">
          <a:xfrm>
            <a:off x="-1588" y="0"/>
            <a:ext cx="9142413" cy="317500"/>
            <a:chOff x="-1" y="0"/>
            <a:chExt cx="5759" cy="200"/>
          </a:xfrm>
        </p:grpSpPr>
        <p:sp>
          <p:nvSpPr>
            <p:cNvPr id="8207" name="Rectangle 3"/>
            <p:cNvSpPr>
              <a:spLocks noChangeArrowheads="1"/>
            </p:cNvSpPr>
            <p:nvPr/>
          </p:nvSpPr>
          <p:spPr bwMode="auto">
            <a:xfrm>
              <a:off x="2879" y="0"/>
              <a:ext cx="2880" cy="200"/>
            </a:xfrm>
            <a:prstGeom prst="rect">
              <a:avLst/>
            </a:prstGeom>
            <a:solidFill>
              <a:srgbClr val="3333CC"/>
            </a:solidFill>
            <a:ln>
              <a:noFill/>
            </a:ln>
            <a:extLst>
              <a:ext uri="{91240B29-F687-4F45-9708-019B960494DF}">
                <a14:hiddenLine xmlns:a14="http://schemas.microsoft.com/office/drawing/2010/main" w="9525">
                  <a:solidFill>
                    <a:srgbClr val="000000"/>
                  </a:solidFill>
                  <a:round/>
                  <a:headEnd/>
                  <a:tailEnd/>
                </a14:hiddenLine>
              </a:ext>
            </a:extLst>
          </p:spPr>
          <p:txBody>
            <a:bodyPr wrap="none" lIns="90000" tIns="60120" rIns="90000" bIns="46800"/>
            <a:lstStyle/>
            <a:p>
              <a:pPr marL="0" marR="0" lvl="0" indent="0" algn="l" defTabSz="457200" rtl="0" eaLnBrk="1" fontAlgn="base" latinLnBrk="0" hangingPunct="1">
                <a:lnSpc>
                  <a:spcPct val="93000"/>
                </a:lnSpc>
                <a:spcBef>
                  <a:spcPts val="375"/>
                </a:spcBef>
                <a:spcAft>
                  <a:spcPct val="0"/>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GB" sz="1500" b="0" i="0" u="none" strike="noStrike" kern="1200" cap="none" spc="0" normalizeH="0" baseline="0" noProof="0">
                  <a:ln>
                    <a:noFill/>
                  </a:ln>
                  <a:solidFill>
                    <a:srgbClr val="FFFFFF"/>
                  </a:solidFill>
                  <a:effectLst/>
                  <a:uLnTx/>
                  <a:uFillTx/>
                  <a:latin typeface="Arial" pitchFamily="34" charset="0"/>
                  <a:ea typeface="+mn-ea"/>
                  <a:cs typeface="+mn-cs"/>
                </a:rPr>
                <a:t>Goal</a:t>
              </a:r>
            </a:p>
          </p:txBody>
        </p:sp>
        <p:sp>
          <p:nvSpPr>
            <p:cNvPr id="8208" name="Rectangle 4"/>
            <p:cNvSpPr>
              <a:spLocks noChangeArrowheads="1"/>
            </p:cNvSpPr>
            <p:nvPr/>
          </p:nvSpPr>
          <p:spPr bwMode="auto">
            <a:xfrm>
              <a:off x="-1" y="0"/>
              <a:ext cx="2880" cy="200"/>
            </a:xfrm>
            <a:prstGeom prst="rect">
              <a:avLst/>
            </a:prstGeom>
            <a:solidFill>
              <a:srgbClr val="1B1684"/>
            </a:solidFill>
            <a:ln>
              <a:noFill/>
            </a:ln>
            <a:extLst>
              <a:ext uri="{91240B29-F687-4F45-9708-019B960494DF}">
                <a14:hiddenLine xmlns:a14="http://schemas.microsoft.com/office/drawing/2010/main" w="9525">
                  <a:solidFill>
                    <a:srgbClr val="000000"/>
                  </a:solidFill>
                  <a:round/>
                  <a:headEnd/>
                  <a:tailEnd/>
                </a14:hiddenLine>
              </a:ext>
            </a:extLst>
          </p:spPr>
          <p:txBody>
            <a:bodyPr wrap="none" lIns="90000" tIns="60120" rIns="90000" bIns="46800"/>
            <a:lstStyle/>
            <a:p>
              <a:pPr marL="0" marR="0" lvl="0" indent="0" algn="r" defTabSz="457200" rtl="0" eaLnBrk="1" fontAlgn="base" latinLnBrk="0" hangingPunct="1">
                <a:lnSpc>
                  <a:spcPct val="93000"/>
                </a:lnSpc>
                <a:spcBef>
                  <a:spcPts val="375"/>
                </a:spcBef>
                <a:spcAft>
                  <a:spcPct val="0"/>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GB" sz="1500" b="0" i="0" u="none" strike="noStrike" kern="1200" cap="none" spc="0" normalizeH="0" baseline="0" noProof="0">
                  <a:ln>
                    <a:noFill/>
                  </a:ln>
                  <a:solidFill>
                    <a:srgbClr val="FFFFFF"/>
                  </a:solidFill>
                  <a:effectLst/>
                  <a:uLnTx/>
                  <a:uFillTx/>
                  <a:latin typeface="Arial" pitchFamily="34" charset="0"/>
                  <a:ea typeface="+mn-ea"/>
                  <a:cs typeface="+mn-cs"/>
                </a:rPr>
                <a:t>Background</a:t>
              </a:r>
            </a:p>
          </p:txBody>
        </p:sp>
        <p:sp>
          <p:nvSpPr>
            <p:cNvPr id="8209" name="Line 5"/>
            <p:cNvSpPr>
              <a:spLocks noChangeShapeType="1"/>
            </p:cNvSpPr>
            <p:nvPr/>
          </p:nvSpPr>
          <p:spPr bwMode="auto">
            <a:xfrm>
              <a:off x="-1" y="0"/>
              <a:ext cx="2880" cy="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8210" name="Line 6"/>
            <p:cNvSpPr>
              <a:spLocks noChangeShapeType="1"/>
            </p:cNvSpPr>
            <p:nvPr/>
          </p:nvSpPr>
          <p:spPr bwMode="auto">
            <a:xfrm>
              <a:off x="-1" y="200"/>
              <a:ext cx="2880" cy="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8211" name="Line 7"/>
            <p:cNvSpPr>
              <a:spLocks noChangeShapeType="1"/>
            </p:cNvSpPr>
            <p:nvPr/>
          </p:nvSpPr>
          <p:spPr bwMode="auto">
            <a:xfrm>
              <a:off x="-1" y="0"/>
              <a:ext cx="1" cy="2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8212" name="Line 8"/>
            <p:cNvSpPr>
              <a:spLocks noChangeShapeType="1"/>
            </p:cNvSpPr>
            <p:nvPr/>
          </p:nvSpPr>
          <p:spPr bwMode="auto">
            <a:xfrm>
              <a:off x="5758" y="0"/>
              <a:ext cx="1" cy="2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8213" name="Line 9"/>
            <p:cNvSpPr>
              <a:spLocks noChangeShapeType="1"/>
            </p:cNvSpPr>
            <p:nvPr/>
          </p:nvSpPr>
          <p:spPr bwMode="auto">
            <a:xfrm>
              <a:off x="2879" y="0"/>
              <a:ext cx="2880" cy="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8214" name="Line 10"/>
            <p:cNvSpPr>
              <a:spLocks noChangeShapeType="1"/>
            </p:cNvSpPr>
            <p:nvPr/>
          </p:nvSpPr>
          <p:spPr bwMode="auto">
            <a:xfrm>
              <a:off x="2879" y="200"/>
              <a:ext cx="2880" cy="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itchFamily="34" charset="0"/>
                <a:ea typeface="+mn-ea"/>
                <a:cs typeface="+mn-cs"/>
              </a:endParaRPr>
            </a:p>
          </p:txBody>
        </p:sp>
      </p:grpSp>
      <p:pic>
        <p:nvPicPr>
          <p:cNvPr id="8196"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6725" y="1204913"/>
            <a:ext cx="2605088" cy="2605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pic>
        <p:nvPicPr>
          <p:cNvPr id="8197" name="Picture 1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43313" y="1204913"/>
            <a:ext cx="2605087" cy="2605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8198" name="Text Box 13"/>
          <p:cNvSpPr txBox="1">
            <a:spLocks noChangeArrowheads="1"/>
          </p:cNvSpPr>
          <p:nvPr/>
        </p:nvSpPr>
        <p:spPr bwMode="auto">
          <a:xfrm>
            <a:off x="4114800" y="3810000"/>
            <a:ext cx="1828800"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117720" rIns="90000" bIns="45000"/>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9pPr>
          </a:lstStyle>
          <a:p>
            <a:pPr marL="0" marR="0" lvl="0" indent="0" algn="l" defTabSz="457200" rtl="0" eaLnBrk="1" fontAlgn="base" latinLnBrk="0" hangingPunct="1">
              <a:lnSpc>
                <a:spcPct val="76000"/>
              </a:lnSpc>
              <a:spcBef>
                <a:spcPct val="0"/>
              </a:spcBef>
              <a:spcAft>
                <a:spcPct val="0"/>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GB" sz="2400" b="0" i="0" u="none" strike="noStrike" kern="1200" cap="none" spc="0" normalizeH="0" baseline="0" noProof="0">
                <a:ln>
                  <a:noFill/>
                </a:ln>
                <a:solidFill>
                  <a:srgbClr val="000000"/>
                </a:solidFill>
                <a:effectLst/>
                <a:uLnTx/>
                <a:uFillTx/>
                <a:latin typeface="Arial" pitchFamily="34" charset="0"/>
              </a:rPr>
              <a:t>Melanoma</a:t>
            </a:r>
          </a:p>
        </p:txBody>
      </p:sp>
      <p:pic>
        <p:nvPicPr>
          <p:cNvPr id="8199" name="Picture 1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77000" y="990600"/>
            <a:ext cx="2667000" cy="232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8200" name="Text Box 15"/>
          <p:cNvSpPr txBox="1">
            <a:spLocks noChangeArrowheads="1"/>
          </p:cNvSpPr>
          <p:nvPr/>
        </p:nvSpPr>
        <p:spPr bwMode="auto">
          <a:xfrm>
            <a:off x="6781800" y="3349625"/>
            <a:ext cx="1677988"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75240" rIns="90000" bIns="45000"/>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9pPr>
          </a:lstStyle>
          <a:p>
            <a:pPr marL="0" marR="0" lvl="0" indent="0" algn="l" defTabSz="457200" rtl="0" eaLnBrk="1" fontAlgn="base" latinLnBrk="0" hangingPunct="1">
              <a:lnSpc>
                <a:spcPct val="76000"/>
              </a:lnSpc>
              <a:spcBef>
                <a:spcPct val="0"/>
              </a:spcBef>
              <a:spcAft>
                <a:spcPct val="0"/>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GB" sz="1000" b="0" i="0" u="none" strike="noStrike" kern="1200" cap="none" spc="0" normalizeH="0" baseline="0" noProof="0">
                <a:ln>
                  <a:noFill/>
                </a:ln>
                <a:solidFill>
                  <a:srgbClr val="000000"/>
                </a:solidFill>
                <a:effectLst/>
                <a:uLnTx/>
                <a:uFillTx/>
                <a:latin typeface="Arial" pitchFamily="34" charset="0"/>
              </a:rPr>
              <a:t>Image: www.melanoma.ca</a:t>
            </a:r>
          </a:p>
        </p:txBody>
      </p:sp>
      <p:sp>
        <p:nvSpPr>
          <p:cNvPr id="8201" name="Text Box 16"/>
          <p:cNvSpPr txBox="1">
            <a:spLocks noChangeArrowheads="1"/>
          </p:cNvSpPr>
          <p:nvPr/>
        </p:nvSpPr>
        <p:spPr bwMode="auto">
          <a:xfrm>
            <a:off x="1143000" y="3810000"/>
            <a:ext cx="1143000"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117720" rIns="90000" bIns="45000"/>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9pPr>
          </a:lstStyle>
          <a:p>
            <a:pPr marL="0" marR="0" lvl="0" indent="0" algn="l" defTabSz="457200" rtl="0" eaLnBrk="1" fontAlgn="base" latinLnBrk="0" hangingPunct="1">
              <a:lnSpc>
                <a:spcPct val="76000"/>
              </a:lnSpc>
              <a:spcBef>
                <a:spcPct val="0"/>
              </a:spcBef>
              <a:spcAft>
                <a:spcPct val="0"/>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GB" sz="2400" b="0" i="0" u="none" strike="noStrike" kern="1200" cap="none" spc="0" normalizeH="0" baseline="0" noProof="0">
                <a:ln>
                  <a:noFill/>
                </a:ln>
                <a:solidFill>
                  <a:srgbClr val="000000"/>
                </a:solidFill>
                <a:effectLst/>
                <a:uLnTx/>
                <a:uFillTx/>
                <a:latin typeface="Arial" pitchFamily="34" charset="0"/>
              </a:rPr>
              <a:t>Benign</a:t>
            </a:r>
          </a:p>
        </p:txBody>
      </p:sp>
      <p:sp>
        <p:nvSpPr>
          <p:cNvPr id="8202" name="Text Box 17"/>
          <p:cNvSpPr txBox="1">
            <a:spLocks noChangeArrowheads="1"/>
          </p:cNvSpPr>
          <p:nvPr/>
        </p:nvSpPr>
        <p:spPr bwMode="auto">
          <a:xfrm>
            <a:off x="228600" y="4232275"/>
            <a:ext cx="8686800" cy="56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117720" rIns="90000" bIns="45000"/>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9pPr>
          </a:lstStyle>
          <a:p>
            <a:pPr marL="0" marR="0" lvl="0" indent="0" algn="l" defTabSz="457200" rtl="0" eaLnBrk="1" fontAlgn="base" latinLnBrk="0" hangingPunct="1">
              <a:lnSpc>
                <a:spcPct val="76000"/>
              </a:lnSpc>
              <a:spcBef>
                <a:spcPct val="0"/>
              </a:spcBef>
              <a:spcAft>
                <a:spcPct val="0"/>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GB" sz="2400" b="0" i="0" u="none" strike="noStrike" kern="1200" cap="none" spc="0" normalizeH="0" baseline="0" noProof="0">
                <a:ln>
                  <a:noFill/>
                </a:ln>
                <a:solidFill>
                  <a:srgbClr val="000000"/>
                </a:solidFill>
                <a:effectLst/>
                <a:uLnTx/>
                <a:uFillTx/>
                <a:latin typeface="Arial" pitchFamily="34" charset="0"/>
              </a:rPr>
              <a:t>1 in 75 North Americans will develop a </a:t>
            </a:r>
          </a:p>
          <a:p>
            <a:pPr marL="0" marR="0" lvl="0" indent="0" algn="l" defTabSz="457200" rtl="0" eaLnBrk="1" fontAlgn="base" latinLnBrk="0" hangingPunct="1">
              <a:lnSpc>
                <a:spcPct val="76000"/>
              </a:lnSpc>
              <a:spcBef>
                <a:spcPct val="0"/>
              </a:spcBef>
              <a:spcAft>
                <a:spcPct val="0"/>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GB" sz="2400" b="0" i="0" u="none" strike="noStrike" kern="1200" cap="none" spc="0" normalizeH="0" baseline="0" noProof="0">
                <a:ln>
                  <a:noFill/>
                </a:ln>
                <a:solidFill>
                  <a:srgbClr val="000000"/>
                </a:solidFill>
                <a:effectLst/>
                <a:uLnTx/>
                <a:uFillTx/>
                <a:latin typeface="Arial" pitchFamily="34" charset="0"/>
              </a:rPr>
              <a:t>malignant melanoma in their lifetime.</a:t>
            </a:r>
          </a:p>
        </p:txBody>
      </p:sp>
      <p:sp>
        <p:nvSpPr>
          <p:cNvPr id="8203" name="Text Box 18"/>
          <p:cNvSpPr txBox="1">
            <a:spLocks noChangeArrowheads="1"/>
          </p:cNvSpPr>
          <p:nvPr/>
        </p:nvSpPr>
        <p:spPr bwMode="auto">
          <a:xfrm>
            <a:off x="1390650" y="5449888"/>
            <a:ext cx="180975" cy="34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pPr marL="0" marR="0" lvl="0" indent="0" algn="l" defTabSz="457200" rtl="0" eaLnBrk="1" fontAlgn="base" latinLnBrk="0" hangingPunct="1">
              <a:lnSpc>
                <a:spcPct val="76000"/>
              </a:lnSpc>
              <a:spcBef>
                <a:spcPct val="0"/>
              </a:spcBef>
              <a:spcAft>
                <a:spcPct val="0"/>
              </a:spcAft>
              <a:buClr>
                <a:srgbClr val="000000"/>
              </a:buClr>
              <a:buSzPct val="100000"/>
              <a:buFont typeface="Times New Roman" pitchFamily="18" charset="0"/>
              <a:buNone/>
              <a:tabLst/>
              <a:defRPr/>
            </a:pPr>
            <a:endParaRPr kumimoji="0" lang="en-US" sz="24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8204" name="Text Box 20"/>
          <p:cNvSpPr txBox="1">
            <a:spLocks noChangeArrowheads="1"/>
          </p:cNvSpPr>
          <p:nvPr/>
        </p:nvSpPr>
        <p:spPr bwMode="auto">
          <a:xfrm>
            <a:off x="228600" y="5029200"/>
            <a:ext cx="8610600" cy="101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117720" rIns="90000" bIns="45000"/>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Arial" pitchFamily="34" charset="0"/>
                <a:ea typeface="DejaVu LGC Sans"/>
                <a:cs typeface="DejaVu LGC Sans"/>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Arial" pitchFamily="34" charset="0"/>
                <a:ea typeface="DejaVu LGC Sans"/>
                <a:cs typeface="DejaVu LGC Sans"/>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Arial" pitchFamily="34" charset="0"/>
                <a:ea typeface="DejaVu LGC Sans"/>
                <a:cs typeface="DejaVu LGC Sans"/>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Arial" pitchFamily="34" charset="0"/>
                <a:ea typeface="DejaVu LGC Sans"/>
                <a:cs typeface="DejaVu LGC Sans"/>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Arial" pitchFamily="34" charset="0"/>
                <a:ea typeface="DejaVu LGC Sans"/>
                <a:cs typeface="DejaVu LGC Sans"/>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Arial" pitchFamily="34" charset="0"/>
                <a:ea typeface="DejaVu LGC Sans"/>
                <a:cs typeface="DejaVu LGC Sans"/>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Arial" pitchFamily="34" charset="0"/>
                <a:ea typeface="DejaVu LGC Sans"/>
                <a:cs typeface="DejaVu LGC Sans"/>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Arial" pitchFamily="34" charset="0"/>
                <a:ea typeface="DejaVu LGC Sans"/>
                <a:cs typeface="DejaVu LGC Sans"/>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sz="2400">
                <a:solidFill>
                  <a:schemeClr val="bg1"/>
                </a:solidFill>
                <a:latin typeface="Arial" pitchFamily="34" charset="0"/>
                <a:ea typeface="DejaVu LGC Sans"/>
                <a:cs typeface="DejaVu LGC Sans"/>
              </a:defRPr>
            </a:lvl9pPr>
          </a:lstStyle>
          <a:p>
            <a:pPr marL="0" marR="0" lvl="0" indent="0" algn="l" defTabSz="457200" rtl="0" eaLnBrk="1" fontAlgn="base" latinLnBrk="0" hangingPunct="1">
              <a:lnSpc>
                <a:spcPct val="76000"/>
              </a:lnSpc>
              <a:spcBef>
                <a:spcPct val="0"/>
              </a:spcBef>
              <a:spcAft>
                <a:spcPct val="0"/>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pPr>
            <a:r>
              <a:rPr kumimoji="0" lang="en-GB" sz="2400" b="0" i="0" u="none" strike="noStrike" kern="1200" cap="none" spc="0" normalizeH="0" baseline="0" noProof="0">
                <a:ln>
                  <a:noFill/>
                </a:ln>
                <a:solidFill>
                  <a:srgbClr val="3333CC"/>
                </a:solidFill>
                <a:effectLst/>
                <a:uLnTx/>
                <a:uFillTx/>
                <a:latin typeface="Arial" pitchFamily="34" charset="0"/>
              </a:rPr>
              <a:t>Initial goal: 	Automatically segment nuclei.</a:t>
            </a:r>
          </a:p>
          <a:p>
            <a:pPr marL="0" marR="0" lvl="0" indent="0" algn="l" defTabSz="457200" rtl="0" eaLnBrk="1" fontAlgn="base" latinLnBrk="0" hangingPunct="1">
              <a:lnSpc>
                <a:spcPct val="76000"/>
              </a:lnSpc>
              <a:spcBef>
                <a:spcPct val="0"/>
              </a:spcBef>
              <a:spcAft>
                <a:spcPct val="0"/>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pPr>
            <a:r>
              <a:rPr kumimoji="0" lang="en-GB" sz="2400" b="0" i="0" u="none" strike="noStrike" kern="1200" cap="none" spc="0" normalizeH="0" baseline="0" noProof="0">
                <a:ln>
                  <a:noFill/>
                </a:ln>
                <a:solidFill>
                  <a:srgbClr val="3333CC"/>
                </a:solidFill>
                <a:effectLst/>
                <a:uLnTx/>
                <a:uFillTx/>
                <a:latin typeface="Arial" pitchFamily="34" charset="0"/>
              </a:rPr>
              <a:t>Challenge: 	Dense packing of nuclei.</a:t>
            </a:r>
          </a:p>
          <a:p>
            <a:pPr marL="0" marR="0" lvl="0" indent="0" algn="l" defTabSz="457200" rtl="0" eaLnBrk="1" fontAlgn="base" latinLnBrk="0" hangingPunct="1">
              <a:lnSpc>
                <a:spcPct val="76000"/>
              </a:lnSpc>
              <a:spcBef>
                <a:spcPct val="0"/>
              </a:spcBef>
              <a:spcAft>
                <a:spcPct val="0"/>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 pos="10058400" algn="l"/>
                <a:tab pos="10515600" algn="l"/>
              </a:tabLst>
              <a:defRPr/>
            </a:pPr>
            <a:r>
              <a:rPr kumimoji="0" lang="en-GB" sz="2400" b="0" i="0" u="none" strike="noStrike" kern="1200" cap="none" spc="0" normalizeH="0" baseline="0" noProof="0">
                <a:ln>
                  <a:noFill/>
                </a:ln>
                <a:solidFill>
                  <a:srgbClr val="3333CC"/>
                </a:solidFill>
                <a:effectLst/>
                <a:uLnTx/>
                <a:uFillTx/>
                <a:latin typeface="Arial" pitchFamily="34" charset="0"/>
              </a:rPr>
              <a:t>Ultimately:	Cancer grading and patient survival.</a:t>
            </a:r>
          </a:p>
        </p:txBody>
      </p:sp>
      <p:pic>
        <p:nvPicPr>
          <p:cNvPr id="8205" name="Picture 2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40525" y="3657600"/>
            <a:ext cx="2098675" cy="1677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pic>
      <p:sp>
        <p:nvSpPr>
          <p:cNvPr id="8206" name="Text Box 22"/>
          <p:cNvSpPr txBox="1">
            <a:spLocks noChangeArrowheads="1"/>
          </p:cNvSpPr>
          <p:nvPr/>
        </p:nvSpPr>
        <p:spPr bwMode="auto">
          <a:xfrm>
            <a:off x="6705600" y="5407025"/>
            <a:ext cx="2051050" cy="23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54000" rIns="90000" bIns="45000"/>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9pPr>
          </a:lstStyle>
          <a:p>
            <a:pPr marL="0" marR="0" lvl="0" indent="0" algn="l" defTabSz="457200" rtl="0" eaLnBrk="1" fontAlgn="base" latinLnBrk="0" hangingPunct="1">
              <a:lnSpc>
                <a:spcPct val="93000"/>
              </a:lnSpc>
              <a:spcBef>
                <a:spcPct val="0"/>
              </a:spcBef>
              <a:spcAft>
                <a:spcPct val="0"/>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GB" sz="1000" b="0" i="0" u="none" strike="noStrike" kern="1200" cap="none" spc="0" normalizeH="0" baseline="0" noProof="0">
                <a:ln>
                  <a:noFill/>
                </a:ln>
                <a:solidFill>
                  <a:srgbClr val="000000"/>
                </a:solidFill>
                <a:effectLst/>
                <a:uLnTx/>
                <a:uFillTx/>
                <a:latin typeface="Arial" pitchFamily="34" charset="0"/>
              </a:rPr>
              <a:t>Image: melanoma.blogsome.com</a:t>
            </a:r>
          </a:p>
        </p:txBody>
      </p:sp>
    </p:spTree>
    <p:extLst>
      <p:ext uri="{BB962C8B-B14F-4D97-AF65-F5344CB8AC3E}">
        <p14:creationId xmlns:p14="http://schemas.microsoft.com/office/powerpoint/2010/main" val="1855300399"/>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1"/>
          <p:cNvSpPr txBox="1">
            <a:spLocks noChangeArrowheads="1"/>
          </p:cNvSpPr>
          <p:nvPr/>
        </p:nvSpPr>
        <p:spPr bwMode="auto">
          <a:xfrm>
            <a:off x="76200" y="304800"/>
            <a:ext cx="9067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74880" rIns="90000" bIns="46800" anchor="ct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9pPr>
          </a:lstStyle>
          <a:p>
            <a:pPr marL="0" marR="0" lvl="0" indent="0" algn="l" defTabSz="457200" rtl="0" eaLnBrk="1" fontAlgn="base" latinLnBrk="0" hangingPunct="1">
              <a:lnSpc>
                <a:spcPct val="93000"/>
              </a:lnSpc>
              <a:spcBef>
                <a:spcPct val="0"/>
              </a:spcBef>
              <a:spcAft>
                <a:spcPct val="0"/>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GB" sz="3200" b="0" i="0" u="none" strike="noStrike" kern="1200" cap="none" spc="0" normalizeH="0" baseline="0" noProof="0">
                <a:ln>
                  <a:noFill/>
                </a:ln>
                <a:solidFill>
                  <a:srgbClr val="FFFFFF"/>
                </a:solidFill>
                <a:effectLst/>
                <a:uLnTx/>
                <a:uFillTx/>
                <a:latin typeface="Arial" pitchFamily="34" charset="0"/>
              </a:rPr>
              <a:t>Cutting Cell Clusters</a:t>
            </a:r>
          </a:p>
        </p:txBody>
      </p:sp>
      <p:grpSp>
        <p:nvGrpSpPr>
          <p:cNvPr id="13315" name="Group 2"/>
          <p:cNvGrpSpPr>
            <a:grpSpLocks/>
          </p:cNvGrpSpPr>
          <p:nvPr/>
        </p:nvGrpSpPr>
        <p:grpSpPr bwMode="auto">
          <a:xfrm>
            <a:off x="0" y="0"/>
            <a:ext cx="9142413" cy="317500"/>
            <a:chOff x="0" y="0"/>
            <a:chExt cx="5759" cy="200"/>
          </a:xfrm>
        </p:grpSpPr>
        <p:sp>
          <p:nvSpPr>
            <p:cNvPr id="13324" name="Rectangle 3"/>
            <p:cNvSpPr>
              <a:spLocks noChangeArrowheads="1"/>
            </p:cNvSpPr>
            <p:nvPr/>
          </p:nvSpPr>
          <p:spPr bwMode="auto">
            <a:xfrm>
              <a:off x="2880" y="0"/>
              <a:ext cx="2880" cy="200"/>
            </a:xfrm>
            <a:prstGeom prst="rect">
              <a:avLst/>
            </a:prstGeom>
            <a:solidFill>
              <a:srgbClr val="3333CC"/>
            </a:solidFill>
            <a:ln>
              <a:noFill/>
            </a:ln>
            <a:extLst>
              <a:ext uri="{91240B29-F687-4F45-9708-019B960494DF}">
                <a14:hiddenLine xmlns:a14="http://schemas.microsoft.com/office/drawing/2010/main" w="9525">
                  <a:solidFill>
                    <a:srgbClr val="000000"/>
                  </a:solidFill>
                  <a:round/>
                  <a:headEnd/>
                  <a:tailEnd/>
                </a14:hiddenLine>
              </a:ext>
            </a:extLst>
          </p:spPr>
          <p:txBody>
            <a:bodyPr wrap="none" lIns="90000" tIns="60120" rIns="90000" bIns="46800"/>
            <a:lstStyle/>
            <a:p>
              <a:pPr marL="0" marR="0" lvl="0" indent="0" algn="l" defTabSz="457200" rtl="0" eaLnBrk="1" fontAlgn="base" latinLnBrk="0" hangingPunct="1">
                <a:lnSpc>
                  <a:spcPct val="93000"/>
                </a:lnSpc>
                <a:spcBef>
                  <a:spcPts val="375"/>
                </a:spcBef>
                <a:spcAft>
                  <a:spcPct val="0"/>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GB" sz="1500" b="0" i="0" u="none" strike="noStrike" kern="1200" cap="none" spc="0" normalizeH="0" baseline="0" noProof="0">
                  <a:ln>
                    <a:noFill/>
                  </a:ln>
                  <a:solidFill>
                    <a:srgbClr val="FFFFFF"/>
                  </a:solidFill>
                  <a:effectLst/>
                  <a:uLnTx/>
                  <a:uFillTx/>
                  <a:latin typeface="Arial" pitchFamily="34" charset="0"/>
                  <a:ea typeface="+mn-ea"/>
                  <a:cs typeface="+mn-cs"/>
                </a:rPr>
                <a:t>Cell Nuclei from Histology</a:t>
              </a:r>
            </a:p>
          </p:txBody>
        </p:sp>
        <p:sp>
          <p:nvSpPr>
            <p:cNvPr id="13325" name="Rectangle 4"/>
            <p:cNvSpPr>
              <a:spLocks noChangeArrowheads="1"/>
            </p:cNvSpPr>
            <p:nvPr/>
          </p:nvSpPr>
          <p:spPr bwMode="auto">
            <a:xfrm>
              <a:off x="0" y="0"/>
              <a:ext cx="2880" cy="200"/>
            </a:xfrm>
            <a:prstGeom prst="rect">
              <a:avLst/>
            </a:prstGeom>
            <a:solidFill>
              <a:srgbClr val="1B1684"/>
            </a:solidFill>
            <a:ln>
              <a:noFill/>
            </a:ln>
            <a:extLst>
              <a:ext uri="{91240B29-F687-4F45-9708-019B960494DF}">
                <a14:hiddenLine xmlns:a14="http://schemas.microsoft.com/office/drawing/2010/main" w="9525">
                  <a:solidFill>
                    <a:srgbClr val="000000"/>
                  </a:solidFill>
                  <a:round/>
                  <a:headEnd/>
                  <a:tailEnd/>
                </a14:hiddenLine>
              </a:ext>
            </a:extLst>
          </p:spPr>
          <p:txBody>
            <a:bodyPr wrap="none" lIns="90000" tIns="60120" rIns="90000" bIns="46800"/>
            <a:lstStyle/>
            <a:p>
              <a:pPr marL="0" marR="0" lvl="0" indent="0" algn="r" defTabSz="457200" rtl="0" eaLnBrk="1" fontAlgn="base" latinLnBrk="0" hangingPunct="1">
                <a:lnSpc>
                  <a:spcPct val="93000"/>
                </a:lnSpc>
                <a:spcBef>
                  <a:spcPts val="375"/>
                </a:spcBef>
                <a:spcAft>
                  <a:spcPct val="0"/>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GB" sz="1500" b="0" i="0" u="none" strike="noStrike" kern="1200" cap="none" spc="0" normalizeH="0" baseline="0" noProof="0">
                  <a:ln>
                    <a:noFill/>
                  </a:ln>
                  <a:solidFill>
                    <a:srgbClr val="FFFFFF"/>
                  </a:solidFill>
                  <a:effectLst/>
                  <a:uLnTx/>
                  <a:uFillTx/>
                  <a:latin typeface="Arial" pitchFamily="34" charset="0"/>
                  <a:ea typeface="+mn-ea"/>
                  <a:cs typeface="+mn-cs"/>
                </a:rPr>
                <a:t>Segmentation</a:t>
              </a:r>
            </a:p>
          </p:txBody>
        </p:sp>
        <p:sp>
          <p:nvSpPr>
            <p:cNvPr id="13326" name="Line 5"/>
            <p:cNvSpPr>
              <a:spLocks noChangeShapeType="1"/>
            </p:cNvSpPr>
            <p:nvPr/>
          </p:nvSpPr>
          <p:spPr bwMode="auto">
            <a:xfrm>
              <a:off x="0" y="0"/>
              <a:ext cx="2880" cy="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13327" name="Line 6"/>
            <p:cNvSpPr>
              <a:spLocks noChangeShapeType="1"/>
            </p:cNvSpPr>
            <p:nvPr/>
          </p:nvSpPr>
          <p:spPr bwMode="auto">
            <a:xfrm>
              <a:off x="0" y="200"/>
              <a:ext cx="2880" cy="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13328" name="Line 7"/>
            <p:cNvSpPr>
              <a:spLocks noChangeShapeType="1"/>
            </p:cNvSpPr>
            <p:nvPr/>
          </p:nvSpPr>
          <p:spPr bwMode="auto">
            <a:xfrm>
              <a:off x="0" y="0"/>
              <a:ext cx="1" cy="2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13329" name="Line 8"/>
            <p:cNvSpPr>
              <a:spLocks noChangeShapeType="1"/>
            </p:cNvSpPr>
            <p:nvPr/>
          </p:nvSpPr>
          <p:spPr bwMode="auto">
            <a:xfrm>
              <a:off x="5759" y="0"/>
              <a:ext cx="1" cy="2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13330" name="Line 9"/>
            <p:cNvSpPr>
              <a:spLocks noChangeShapeType="1"/>
            </p:cNvSpPr>
            <p:nvPr/>
          </p:nvSpPr>
          <p:spPr bwMode="auto">
            <a:xfrm>
              <a:off x="2880" y="0"/>
              <a:ext cx="2880" cy="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13331" name="Line 10"/>
            <p:cNvSpPr>
              <a:spLocks noChangeShapeType="1"/>
            </p:cNvSpPr>
            <p:nvPr/>
          </p:nvSpPr>
          <p:spPr bwMode="auto">
            <a:xfrm>
              <a:off x="2880" y="200"/>
              <a:ext cx="2880" cy="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itchFamily="34" charset="0"/>
                <a:ea typeface="+mn-ea"/>
                <a:cs typeface="+mn-cs"/>
              </a:endParaRPr>
            </a:p>
          </p:txBody>
        </p:sp>
      </p:grpSp>
      <p:sp>
        <p:nvSpPr>
          <p:cNvPr id="13316" name="Text Box 13"/>
          <p:cNvSpPr txBox="1">
            <a:spLocks noChangeArrowheads="1"/>
          </p:cNvSpPr>
          <p:nvPr/>
        </p:nvSpPr>
        <p:spPr bwMode="auto">
          <a:xfrm>
            <a:off x="3505200" y="5029200"/>
            <a:ext cx="2379663" cy="65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117720" rIns="90000" bIns="45000"/>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9pPr>
          </a:lstStyle>
          <a:p>
            <a:pPr marL="0" marR="0" lvl="0" indent="0" algn="l" defTabSz="457200" rtl="0" eaLnBrk="1" fontAlgn="base" latinLnBrk="0" hangingPunct="1">
              <a:lnSpc>
                <a:spcPct val="76000"/>
              </a:lnSpc>
              <a:spcBef>
                <a:spcPct val="0"/>
              </a:spcBef>
              <a:spcAft>
                <a:spcPct val="0"/>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US" sz="2400" b="0" i="0" u="none" strike="noStrike" kern="1200" cap="none" spc="0" normalizeH="0" baseline="0" noProof="0">
                <a:ln>
                  <a:noFill/>
                </a:ln>
                <a:solidFill>
                  <a:srgbClr val="000000"/>
                </a:solidFill>
                <a:effectLst/>
                <a:uLnTx/>
                <a:uFillTx/>
                <a:latin typeface="Arial" pitchFamily="34" charset="0"/>
              </a:rPr>
              <a:t>With subdivision</a:t>
            </a:r>
          </a:p>
        </p:txBody>
      </p:sp>
      <p:sp>
        <p:nvSpPr>
          <p:cNvPr id="13317" name="Text Box 14"/>
          <p:cNvSpPr txBox="1">
            <a:spLocks noChangeArrowheads="1"/>
          </p:cNvSpPr>
          <p:nvPr/>
        </p:nvSpPr>
        <p:spPr bwMode="auto">
          <a:xfrm>
            <a:off x="92075" y="5029200"/>
            <a:ext cx="2803525"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117720" rIns="90000" bIns="45000"/>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9pPr>
          </a:lstStyle>
          <a:p>
            <a:pPr marL="0" marR="0" lvl="0" indent="0" algn="l" defTabSz="457200" rtl="0" eaLnBrk="1" fontAlgn="base" latinLnBrk="0" hangingPunct="1">
              <a:lnSpc>
                <a:spcPct val="76000"/>
              </a:lnSpc>
              <a:spcBef>
                <a:spcPct val="0"/>
              </a:spcBef>
              <a:spcAft>
                <a:spcPct val="0"/>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US" sz="2400" b="0" i="0" u="none" strike="noStrike" kern="1200" cap="none" spc="0" normalizeH="0" baseline="0" noProof="0">
                <a:ln>
                  <a:noFill/>
                </a:ln>
                <a:solidFill>
                  <a:srgbClr val="000000"/>
                </a:solidFill>
                <a:effectLst/>
                <a:uLnTx/>
                <a:uFillTx/>
                <a:latin typeface="Arial" pitchFamily="34" charset="0"/>
              </a:rPr>
              <a:t>Without subdivision</a:t>
            </a:r>
          </a:p>
        </p:txBody>
      </p:sp>
      <p:cxnSp>
        <p:nvCxnSpPr>
          <p:cNvPr id="13318" name="AutoShape 15"/>
          <p:cNvCxnSpPr>
            <a:cxnSpLocks noChangeShapeType="1"/>
          </p:cNvCxnSpPr>
          <p:nvPr/>
        </p:nvCxnSpPr>
        <p:spPr bwMode="auto">
          <a:xfrm>
            <a:off x="2895600" y="5256213"/>
            <a:ext cx="609600" cy="1587"/>
          </a:xfrm>
          <a:prstGeom prst="straightConnector1">
            <a:avLst/>
          </a:prstGeom>
          <a:noFill/>
          <a:ln w="25560">
            <a:solidFill>
              <a:srgbClr val="000000"/>
            </a:solidFill>
            <a:miter lim="800000"/>
            <a:headEnd/>
            <a:tailEnd type="triangle" w="med" len="med"/>
          </a:ln>
          <a:extLst>
            <a:ext uri="{909E8E84-426E-40DD-AFC4-6F175D3DCCD1}">
              <a14:hiddenFill xmlns:a14="http://schemas.microsoft.com/office/drawing/2010/main">
                <a:noFill/>
              </a14:hiddenFill>
            </a:ext>
          </a:extLst>
        </p:spPr>
      </p:cxnSp>
      <p:sp>
        <p:nvSpPr>
          <p:cNvPr id="13319" name="Text Box 16"/>
          <p:cNvSpPr txBox="1">
            <a:spLocks noChangeArrowheads="1"/>
          </p:cNvSpPr>
          <p:nvPr/>
        </p:nvSpPr>
        <p:spPr bwMode="auto">
          <a:xfrm>
            <a:off x="155575" y="6019800"/>
            <a:ext cx="8993188"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9pPr>
          </a:lstStyle>
          <a:p>
            <a:pPr marL="0" marR="0" lvl="0" indent="0" algn="l" defTabSz="457200" rtl="0" eaLnBrk="1" fontAlgn="base" latinLnBrk="0" hangingPunct="1">
              <a:lnSpc>
                <a:spcPct val="76000"/>
              </a:lnSpc>
              <a:spcBef>
                <a:spcPct val="0"/>
              </a:spcBef>
              <a:spcAft>
                <a:spcPct val="0"/>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US" sz="2400" b="0" i="0" u="none" strike="noStrike" kern="1200" cap="none" spc="0" normalizeH="0" baseline="0" noProof="0">
                <a:ln>
                  <a:noFill/>
                </a:ln>
                <a:solidFill>
                  <a:srgbClr val="3333CC"/>
                </a:solidFill>
                <a:effectLst/>
                <a:uLnTx/>
                <a:uFillTx/>
                <a:latin typeface="Arial" pitchFamily="34" charset="0"/>
              </a:rPr>
              <a:t>Not perfect, but improved over standard algorithm (rq. validation).</a:t>
            </a:r>
          </a:p>
        </p:txBody>
      </p:sp>
      <p:pic>
        <p:nvPicPr>
          <p:cNvPr id="13320" name="Picture 17" descr="segmentation2_without_cutting.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 y="1838325"/>
            <a:ext cx="2924175"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1" name="Picture 18" descr="segmentation2_with_cutting.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124200" y="1828800"/>
            <a:ext cx="2924175"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2" name="Picture 19" descr="segmentation2_with_cutting_aperio_overlaid.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143625" y="1828800"/>
            <a:ext cx="2924175"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3" name="Text Box 13"/>
          <p:cNvSpPr txBox="1">
            <a:spLocks noChangeArrowheads="1"/>
          </p:cNvSpPr>
          <p:nvPr/>
        </p:nvSpPr>
        <p:spPr bwMode="auto">
          <a:xfrm>
            <a:off x="6307138" y="5029200"/>
            <a:ext cx="2379662" cy="65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117720" rIns="90000" bIns="45000"/>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9pPr>
          </a:lstStyle>
          <a:p>
            <a:pPr marL="0" marR="0" lvl="0" indent="0" algn="l" defTabSz="457200" rtl="0" eaLnBrk="1" fontAlgn="base" latinLnBrk="0" hangingPunct="1">
              <a:lnSpc>
                <a:spcPct val="76000"/>
              </a:lnSpc>
              <a:spcBef>
                <a:spcPct val="0"/>
              </a:spcBef>
              <a:spcAft>
                <a:spcPct val="0"/>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US" sz="2400" b="0" i="0" u="none" strike="noStrike" kern="1200" cap="none" spc="0" normalizeH="0" baseline="0" noProof="0">
                <a:ln>
                  <a:noFill/>
                </a:ln>
                <a:solidFill>
                  <a:srgbClr val="3333CC"/>
                </a:solidFill>
                <a:effectLst/>
                <a:uLnTx/>
                <a:uFillTx/>
                <a:latin typeface="Arial" pitchFamily="34" charset="0"/>
              </a:rPr>
              <a:t>Our segmentation</a:t>
            </a:r>
          </a:p>
          <a:p>
            <a:pPr marL="0" marR="0" lvl="0" indent="0" algn="l" defTabSz="457200" rtl="0" eaLnBrk="1" fontAlgn="base" latinLnBrk="0" hangingPunct="1">
              <a:lnSpc>
                <a:spcPct val="76000"/>
              </a:lnSpc>
              <a:spcBef>
                <a:spcPct val="0"/>
              </a:spcBef>
              <a:spcAft>
                <a:spcPct val="0"/>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US" sz="2400" b="0" i="0" u="none" strike="noStrike" kern="1200" cap="none" spc="0" normalizeH="0" baseline="0" noProof="0">
                <a:ln>
                  <a:noFill/>
                </a:ln>
                <a:solidFill>
                  <a:srgbClr val="FF0000"/>
                </a:solidFill>
                <a:effectLst/>
                <a:uLnTx/>
                <a:uFillTx/>
                <a:latin typeface="Arial" pitchFamily="34" charset="0"/>
              </a:rPr>
              <a:t>Commercial seg.</a:t>
            </a:r>
          </a:p>
        </p:txBody>
      </p:sp>
    </p:spTree>
    <p:extLst>
      <p:ext uri="{BB962C8B-B14F-4D97-AF65-F5344CB8AC3E}">
        <p14:creationId xmlns:p14="http://schemas.microsoft.com/office/powerpoint/2010/main" val="3018007596"/>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1"/>
          <p:cNvSpPr txBox="1">
            <a:spLocks noChangeArrowheads="1"/>
          </p:cNvSpPr>
          <p:nvPr/>
        </p:nvSpPr>
        <p:spPr bwMode="auto">
          <a:xfrm>
            <a:off x="76200" y="304800"/>
            <a:ext cx="9067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74880" rIns="90000" bIns="46800" anchor="ct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9pPr>
          </a:lstStyle>
          <a:p>
            <a:pPr marL="0" marR="0" lvl="0" indent="0" algn="l" defTabSz="457200" rtl="0" eaLnBrk="1" fontAlgn="base" latinLnBrk="0" hangingPunct="1">
              <a:lnSpc>
                <a:spcPct val="93000"/>
              </a:lnSpc>
              <a:spcBef>
                <a:spcPct val="0"/>
              </a:spcBef>
              <a:spcAft>
                <a:spcPct val="0"/>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GB" sz="3200" b="0" i="0" u="none" strike="noStrike" kern="1200" cap="none" spc="0" normalizeH="0" baseline="0" noProof="0">
                <a:ln>
                  <a:noFill/>
                </a:ln>
                <a:solidFill>
                  <a:srgbClr val="FFFFFF"/>
                </a:solidFill>
                <a:effectLst/>
                <a:uLnTx/>
                <a:uFillTx/>
                <a:latin typeface="Arial" pitchFamily="34" charset="0"/>
              </a:rPr>
              <a:t>Feature Extraction</a:t>
            </a:r>
          </a:p>
        </p:txBody>
      </p:sp>
      <p:grpSp>
        <p:nvGrpSpPr>
          <p:cNvPr id="14339" name="Group 2"/>
          <p:cNvGrpSpPr>
            <a:grpSpLocks/>
          </p:cNvGrpSpPr>
          <p:nvPr/>
        </p:nvGrpSpPr>
        <p:grpSpPr bwMode="auto">
          <a:xfrm>
            <a:off x="0" y="0"/>
            <a:ext cx="9142413" cy="317500"/>
            <a:chOff x="0" y="0"/>
            <a:chExt cx="5759" cy="200"/>
          </a:xfrm>
        </p:grpSpPr>
        <p:sp>
          <p:nvSpPr>
            <p:cNvPr id="14341" name="Rectangle 3"/>
            <p:cNvSpPr>
              <a:spLocks noChangeArrowheads="1"/>
            </p:cNvSpPr>
            <p:nvPr/>
          </p:nvSpPr>
          <p:spPr bwMode="auto">
            <a:xfrm>
              <a:off x="2880" y="0"/>
              <a:ext cx="2880" cy="200"/>
            </a:xfrm>
            <a:prstGeom prst="rect">
              <a:avLst/>
            </a:prstGeom>
            <a:solidFill>
              <a:srgbClr val="3333CC"/>
            </a:solidFill>
            <a:ln>
              <a:noFill/>
            </a:ln>
            <a:extLst>
              <a:ext uri="{91240B29-F687-4F45-9708-019B960494DF}">
                <a14:hiddenLine xmlns:a14="http://schemas.microsoft.com/office/drawing/2010/main" w="9525">
                  <a:solidFill>
                    <a:srgbClr val="000000"/>
                  </a:solidFill>
                  <a:round/>
                  <a:headEnd/>
                  <a:tailEnd/>
                </a14:hiddenLine>
              </a:ext>
            </a:extLst>
          </p:spPr>
          <p:txBody>
            <a:bodyPr wrap="none" lIns="90000" tIns="60120" rIns="90000" bIns="46800"/>
            <a:lstStyle/>
            <a:p>
              <a:pPr marL="0" marR="0" lvl="0" indent="0" algn="l" defTabSz="457200" rtl="0" eaLnBrk="1" fontAlgn="base" latinLnBrk="0" hangingPunct="1">
                <a:lnSpc>
                  <a:spcPct val="93000"/>
                </a:lnSpc>
                <a:spcBef>
                  <a:spcPts val="375"/>
                </a:spcBef>
                <a:spcAft>
                  <a:spcPct val="0"/>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GB" sz="1500" b="0" i="0" u="none" strike="noStrike" kern="1200" cap="none" spc="0" normalizeH="0" baseline="0" noProof="0">
                  <a:ln>
                    <a:noFill/>
                  </a:ln>
                  <a:solidFill>
                    <a:srgbClr val="FFFFFF"/>
                  </a:solidFill>
                  <a:effectLst/>
                  <a:uLnTx/>
                  <a:uFillTx/>
                  <a:latin typeface="Arial" pitchFamily="34" charset="0"/>
                  <a:ea typeface="+mn-ea"/>
                  <a:cs typeface="+mn-cs"/>
                </a:rPr>
                <a:t>Features from Cell Nuclei</a:t>
              </a:r>
            </a:p>
          </p:txBody>
        </p:sp>
        <p:sp>
          <p:nvSpPr>
            <p:cNvPr id="14342" name="Rectangle 4"/>
            <p:cNvSpPr>
              <a:spLocks noChangeArrowheads="1"/>
            </p:cNvSpPr>
            <p:nvPr/>
          </p:nvSpPr>
          <p:spPr bwMode="auto">
            <a:xfrm>
              <a:off x="0" y="0"/>
              <a:ext cx="2880" cy="200"/>
            </a:xfrm>
            <a:prstGeom prst="rect">
              <a:avLst/>
            </a:prstGeom>
            <a:solidFill>
              <a:srgbClr val="1B1684"/>
            </a:solidFill>
            <a:ln>
              <a:noFill/>
            </a:ln>
            <a:extLst>
              <a:ext uri="{91240B29-F687-4F45-9708-019B960494DF}">
                <a14:hiddenLine xmlns:a14="http://schemas.microsoft.com/office/drawing/2010/main" w="9525">
                  <a:solidFill>
                    <a:srgbClr val="000000"/>
                  </a:solidFill>
                  <a:round/>
                  <a:headEnd/>
                  <a:tailEnd/>
                </a14:hiddenLine>
              </a:ext>
            </a:extLst>
          </p:spPr>
          <p:txBody>
            <a:bodyPr wrap="none" lIns="90000" tIns="60120" rIns="90000" bIns="46800"/>
            <a:lstStyle/>
            <a:p>
              <a:pPr marL="0" marR="0" lvl="0" indent="0" algn="r" defTabSz="457200" rtl="0" eaLnBrk="1" fontAlgn="base" latinLnBrk="0" hangingPunct="1">
                <a:lnSpc>
                  <a:spcPct val="93000"/>
                </a:lnSpc>
                <a:spcBef>
                  <a:spcPts val="375"/>
                </a:spcBef>
                <a:spcAft>
                  <a:spcPct val="0"/>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GB" sz="1500" b="0" i="0" u="none" strike="noStrike" kern="1200" cap="none" spc="0" normalizeH="0" baseline="0" noProof="0">
                  <a:ln>
                    <a:noFill/>
                  </a:ln>
                  <a:solidFill>
                    <a:srgbClr val="FFFFFF"/>
                  </a:solidFill>
                  <a:effectLst/>
                  <a:uLnTx/>
                  <a:uFillTx/>
                  <a:latin typeface="Arial" pitchFamily="34" charset="0"/>
                  <a:ea typeface="+mn-ea"/>
                  <a:cs typeface="+mn-cs"/>
                </a:rPr>
                <a:t>Feature Extraction</a:t>
              </a:r>
            </a:p>
          </p:txBody>
        </p:sp>
        <p:sp>
          <p:nvSpPr>
            <p:cNvPr id="14343" name="Line 5"/>
            <p:cNvSpPr>
              <a:spLocks noChangeShapeType="1"/>
            </p:cNvSpPr>
            <p:nvPr/>
          </p:nvSpPr>
          <p:spPr bwMode="auto">
            <a:xfrm>
              <a:off x="0" y="0"/>
              <a:ext cx="2880" cy="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14344" name="Line 6"/>
            <p:cNvSpPr>
              <a:spLocks noChangeShapeType="1"/>
            </p:cNvSpPr>
            <p:nvPr/>
          </p:nvSpPr>
          <p:spPr bwMode="auto">
            <a:xfrm>
              <a:off x="0" y="200"/>
              <a:ext cx="2880" cy="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14345" name="Line 7"/>
            <p:cNvSpPr>
              <a:spLocks noChangeShapeType="1"/>
            </p:cNvSpPr>
            <p:nvPr/>
          </p:nvSpPr>
          <p:spPr bwMode="auto">
            <a:xfrm>
              <a:off x="0" y="0"/>
              <a:ext cx="1" cy="2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14346" name="Line 8"/>
            <p:cNvSpPr>
              <a:spLocks noChangeShapeType="1"/>
            </p:cNvSpPr>
            <p:nvPr/>
          </p:nvSpPr>
          <p:spPr bwMode="auto">
            <a:xfrm>
              <a:off x="5759" y="0"/>
              <a:ext cx="1" cy="2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14347" name="Line 9"/>
            <p:cNvSpPr>
              <a:spLocks noChangeShapeType="1"/>
            </p:cNvSpPr>
            <p:nvPr/>
          </p:nvSpPr>
          <p:spPr bwMode="auto">
            <a:xfrm>
              <a:off x="2880" y="0"/>
              <a:ext cx="2880" cy="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14348" name="Line 10"/>
            <p:cNvSpPr>
              <a:spLocks noChangeShapeType="1"/>
            </p:cNvSpPr>
            <p:nvPr/>
          </p:nvSpPr>
          <p:spPr bwMode="auto">
            <a:xfrm>
              <a:off x="2880" y="200"/>
              <a:ext cx="2880" cy="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itchFamily="34" charset="0"/>
                <a:ea typeface="+mn-ea"/>
                <a:cs typeface="+mn-cs"/>
              </a:endParaRPr>
            </a:p>
          </p:txBody>
        </p:sp>
      </p:grpSp>
      <p:sp>
        <p:nvSpPr>
          <p:cNvPr id="14340" name="TextBox 17"/>
          <p:cNvSpPr txBox="1">
            <a:spLocks noChangeArrowheads="1"/>
          </p:cNvSpPr>
          <p:nvPr/>
        </p:nvSpPr>
        <p:spPr bwMode="auto">
          <a:xfrm>
            <a:off x="381000" y="1371600"/>
            <a:ext cx="7620000" cy="346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457200" rtl="0" eaLnBrk="1" fontAlgn="base" latinLnBrk="0" hangingPunct="1">
              <a:lnSpc>
                <a:spcPct val="76000"/>
              </a:lnSpc>
              <a:spcBef>
                <a:spcPct val="0"/>
              </a:spcBef>
              <a:spcAft>
                <a:spcPct val="0"/>
              </a:spcAft>
              <a:buClr>
                <a:srgbClr val="000000"/>
              </a:buClr>
              <a:buSzPct val="100000"/>
              <a:buFont typeface="Times New Roman" pitchFamily="18" charset="0"/>
              <a:buNone/>
              <a:tabLst/>
              <a:defRPr/>
            </a:pPr>
            <a:r>
              <a:rPr kumimoji="0" lang="en-US" sz="2400" b="0" i="0" u="none" strike="noStrike" kern="1200" cap="none" spc="0" normalizeH="0" baseline="0" noProof="0" dirty="0">
                <a:ln>
                  <a:noFill/>
                </a:ln>
                <a:solidFill>
                  <a:srgbClr val="000000"/>
                </a:solidFill>
                <a:effectLst/>
                <a:uLnTx/>
                <a:uFillTx/>
                <a:latin typeface="Arial" pitchFamily="34" charset="0"/>
                <a:ea typeface="+mn-ea"/>
                <a:cs typeface="+mn-cs"/>
              </a:rPr>
              <a:t>Extract various features based on color and morphology</a:t>
            </a:r>
          </a:p>
          <a:p>
            <a:pPr marL="0" marR="0" lvl="0" indent="0" algn="l" defTabSz="457200" rtl="0" eaLnBrk="1" fontAlgn="base" latinLnBrk="0" hangingPunct="1">
              <a:lnSpc>
                <a:spcPct val="76000"/>
              </a:lnSpc>
              <a:spcBef>
                <a:spcPct val="0"/>
              </a:spcBef>
              <a:spcAft>
                <a:spcPct val="0"/>
              </a:spcAft>
              <a:buClr>
                <a:srgbClr val="000000"/>
              </a:buClr>
              <a:buSzPct val="100000"/>
              <a:buFont typeface="Times New Roman" pitchFamily="18" charset="0"/>
              <a:buNone/>
              <a:tabLst/>
              <a:defRPr/>
            </a:pPr>
            <a:endParaRPr kumimoji="0" lang="en-US" sz="2400" b="0" i="0" u="none" strike="noStrike" kern="1200" cap="none" spc="0" normalizeH="0" baseline="0" noProof="0" dirty="0">
              <a:ln>
                <a:noFill/>
              </a:ln>
              <a:solidFill>
                <a:srgbClr val="000000"/>
              </a:solidFill>
              <a:effectLst/>
              <a:uLnTx/>
              <a:uFillTx/>
              <a:latin typeface="Arial" pitchFamily="34" charset="0"/>
              <a:ea typeface="+mn-ea"/>
              <a:cs typeface="+mn-cs"/>
            </a:endParaRPr>
          </a:p>
          <a:p>
            <a:pPr marL="0" marR="0" lvl="0" indent="0" algn="l" defTabSz="457200" rtl="0" eaLnBrk="1" fontAlgn="base" latinLnBrk="0" hangingPunct="1">
              <a:lnSpc>
                <a:spcPct val="76000"/>
              </a:lnSpc>
              <a:spcBef>
                <a:spcPct val="0"/>
              </a:spcBef>
              <a:spcAft>
                <a:spcPct val="0"/>
              </a:spcAft>
              <a:buClr>
                <a:srgbClr val="000000"/>
              </a:buClr>
              <a:buSzPct val="100000"/>
              <a:buFont typeface="Times New Roman" pitchFamily="18" charset="0"/>
              <a:buNone/>
              <a:tabLst/>
              <a:defRPr/>
            </a:pPr>
            <a:r>
              <a:rPr kumimoji="0" lang="en-US" sz="2400" b="0" i="0" u="none" strike="noStrike" kern="1200" cap="none" spc="0" normalizeH="0" baseline="0" noProof="0" dirty="0">
                <a:ln>
                  <a:noFill/>
                </a:ln>
                <a:solidFill>
                  <a:srgbClr val="000000"/>
                </a:solidFill>
                <a:effectLst/>
                <a:uLnTx/>
                <a:uFillTx/>
                <a:latin typeface="Arial" pitchFamily="34" charset="0"/>
                <a:ea typeface="+mn-ea"/>
                <a:cs typeface="+mn-cs"/>
              </a:rPr>
              <a:t>Example “high-level” concepts:</a:t>
            </a:r>
          </a:p>
          <a:p>
            <a:pPr marL="0" marR="0" lvl="0" indent="0" algn="l" defTabSz="457200" rtl="0" eaLnBrk="1" fontAlgn="base" latinLnBrk="0" hangingPunct="1">
              <a:lnSpc>
                <a:spcPct val="76000"/>
              </a:lnSpc>
              <a:spcBef>
                <a:spcPct val="0"/>
              </a:spcBef>
              <a:spcAft>
                <a:spcPct val="0"/>
              </a:spcAft>
              <a:buClr>
                <a:srgbClr val="000000"/>
              </a:buClr>
              <a:buSzPct val="100000"/>
              <a:buFont typeface="Times New Roman" pitchFamily="18" charset="0"/>
              <a:buNone/>
              <a:tabLst/>
              <a:defRPr/>
            </a:pPr>
            <a:endParaRPr kumimoji="0" lang="en-US" sz="2400" b="0" i="0" u="none" strike="noStrike" kern="1200" cap="none" spc="0" normalizeH="0" baseline="0" noProof="0" dirty="0">
              <a:ln>
                <a:noFill/>
              </a:ln>
              <a:solidFill>
                <a:srgbClr val="000000"/>
              </a:solidFill>
              <a:effectLst/>
              <a:uLnTx/>
              <a:uFillTx/>
              <a:latin typeface="Arial" pitchFamily="34" charset="0"/>
              <a:ea typeface="+mn-ea"/>
              <a:cs typeface="+mn-cs"/>
            </a:endParaRPr>
          </a:p>
          <a:p>
            <a:pPr marL="0" marR="0" lvl="0" indent="0" algn="l" defTabSz="457200" rtl="0" eaLnBrk="1" fontAlgn="base" latinLnBrk="0" hangingPunct="1">
              <a:lnSpc>
                <a:spcPct val="76000"/>
              </a:lnSpc>
              <a:spcBef>
                <a:spcPct val="0"/>
              </a:spcBef>
              <a:spcAft>
                <a:spcPct val="0"/>
              </a:spcAft>
              <a:buClr>
                <a:srgbClr val="000000"/>
              </a:buClr>
              <a:buSzPct val="100000"/>
              <a:buFont typeface="Arial" pitchFamily="34" charset="0"/>
              <a:buChar char="•"/>
              <a:tabLst/>
              <a:defRPr/>
            </a:pPr>
            <a:r>
              <a:rPr kumimoji="0" lang="en-US" sz="2400" b="0" i="0" u="none" strike="noStrike" kern="1200" cap="none" spc="0" normalizeH="0" baseline="0" noProof="0" dirty="0">
                <a:ln>
                  <a:noFill/>
                </a:ln>
                <a:solidFill>
                  <a:srgbClr val="000000"/>
                </a:solidFill>
                <a:effectLst/>
                <a:uLnTx/>
                <a:uFillTx/>
                <a:latin typeface="Arial" pitchFamily="34" charset="0"/>
                <a:ea typeface="+mn-ea"/>
                <a:cs typeface="+mn-cs"/>
              </a:rPr>
              <a:t> Stain intensity</a:t>
            </a:r>
          </a:p>
          <a:p>
            <a:pPr marL="0" marR="0" lvl="0" indent="0" algn="l" defTabSz="457200" rtl="0" eaLnBrk="1" fontAlgn="base" latinLnBrk="0" hangingPunct="1">
              <a:lnSpc>
                <a:spcPct val="76000"/>
              </a:lnSpc>
              <a:spcBef>
                <a:spcPct val="0"/>
              </a:spcBef>
              <a:spcAft>
                <a:spcPct val="0"/>
              </a:spcAft>
              <a:buClr>
                <a:srgbClr val="000000"/>
              </a:buClr>
              <a:buSzPct val="100000"/>
              <a:buFont typeface="Arial" pitchFamily="34" charset="0"/>
              <a:buChar char="•"/>
              <a:tabLst/>
              <a:defRPr/>
            </a:pPr>
            <a:endParaRPr kumimoji="0" lang="en-US" sz="2400" b="0" i="0" u="none" strike="noStrike" kern="1200" cap="none" spc="0" normalizeH="0" baseline="0" noProof="0" dirty="0">
              <a:ln>
                <a:noFill/>
              </a:ln>
              <a:solidFill>
                <a:srgbClr val="000000"/>
              </a:solidFill>
              <a:effectLst/>
              <a:uLnTx/>
              <a:uFillTx/>
              <a:latin typeface="Arial" pitchFamily="34" charset="0"/>
              <a:ea typeface="+mn-ea"/>
              <a:cs typeface="+mn-cs"/>
            </a:endParaRPr>
          </a:p>
          <a:p>
            <a:pPr marL="0" marR="0" lvl="0" indent="0" algn="l" defTabSz="457200" rtl="0" eaLnBrk="1" fontAlgn="base" latinLnBrk="0" hangingPunct="1">
              <a:lnSpc>
                <a:spcPct val="76000"/>
              </a:lnSpc>
              <a:spcBef>
                <a:spcPct val="0"/>
              </a:spcBef>
              <a:spcAft>
                <a:spcPct val="0"/>
              </a:spcAft>
              <a:buClr>
                <a:srgbClr val="000000"/>
              </a:buClr>
              <a:buSzPct val="100000"/>
              <a:buFont typeface="Arial" pitchFamily="34" charset="0"/>
              <a:buChar char="•"/>
              <a:tabLst/>
              <a:defRPr/>
            </a:pPr>
            <a:r>
              <a:rPr kumimoji="0" lang="en-US" sz="2400" b="0" i="0" u="none" strike="noStrike" kern="1200" cap="none" spc="0" normalizeH="0" baseline="0" noProof="0" dirty="0">
                <a:ln>
                  <a:noFill/>
                </a:ln>
                <a:solidFill>
                  <a:srgbClr val="000000"/>
                </a:solidFill>
                <a:effectLst/>
                <a:uLnTx/>
                <a:uFillTx/>
                <a:latin typeface="Arial" pitchFamily="34" charset="0"/>
                <a:ea typeface="+mn-ea"/>
                <a:cs typeface="+mn-cs"/>
              </a:rPr>
              <a:t> Nuclear area</a:t>
            </a:r>
          </a:p>
          <a:p>
            <a:pPr marL="0" marR="0" lvl="0" indent="0" algn="l" defTabSz="457200" rtl="0" eaLnBrk="1" fontAlgn="base" latinLnBrk="0" hangingPunct="1">
              <a:lnSpc>
                <a:spcPct val="76000"/>
              </a:lnSpc>
              <a:spcBef>
                <a:spcPct val="0"/>
              </a:spcBef>
              <a:spcAft>
                <a:spcPct val="0"/>
              </a:spcAft>
              <a:buClr>
                <a:srgbClr val="000000"/>
              </a:buClr>
              <a:buSzPct val="100000"/>
              <a:buFont typeface="Arial" pitchFamily="34" charset="0"/>
              <a:buChar char="•"/>
              <a:tabLst/>
              <a:defRPr/>
            </a:pPr>
            <a:endParaRPr kumimoji="0" lang="en-US" sz="2400" b="0" i="0" u="none" strike="noStrike" kern="1200" cap="none" spc="0" normalizeH="0" baseline="0" noProof="0" dirty="0">
              <a:ln>
                <a:noFill/>
              </a:ln>
              <a:solidFill>
                <a:srgbClr val="000000"/>
              </a:solidFill>
              <a:effectLst/>
              <a:uLnTx/>
              <a:uFillTx/>
              <a:latin typeface="Arial" pitchFamily="34" charset="0"/>
              <a:ea typeface="+mn-ea"/>
              <a:cs typeface="+mn-cs"/>
            </a:endParaRPr>
          </a:p>
          <a:p>
            <a:pPr marL="0" marR="0" lvl="0" indent="0" algn="l" defTabSz="457200" rtl="0" eaLnBrk="1" fontAlgn="base" latinLnBrk="0" hangingPunct="1">
              <a:lnSpc>
                <a:spcPct val="76000"/>
              </a:lnSpc>
              <a:spcBef>
                <a:spcPct val="0"/>
              </a:spcBef>
              <a:spcAft>
                <a:spcPct val="0"/>
              </a:spcAft>
              <a:buClr>
                <a:srgbClr val="000000"/>
              </a:buClr>
              <a:buSzPct val="100000"/>
              <a:buFont typeface="Arial" pitchFamily="34" charset="0"/>
              <a:buChar char="•"/>
              <a:tabLst/>
              <a:defRPr/>
            </a:pPr>
            <a:r>
              <a:rPr kumimoji="0" lang="en-US" sz="2400" b="0" i="0" u="none" strike="noStrike" kern="1200" cap="none" spc="0" normalizeH="0" baseline="0" noProof="0" dirty="0">
                <a:ln>
                  <a:noFill/>
                </a:ln>
                <a:solidFill>
                  <a:srgbClr val="000000"/>
                </a:solidFill>
                <a:effectLst/>
                <a:uLnTx/>
                <a:uFillTx/>
                <a:latin typeface="Arial" pitchFamily="34" charset="0"/>
                <a:ea typeface="+mn-ea"/>
                <a:cs typeface="+mn-cs"/>
              </a:rPr>
              <a:t> Density of nuclei</a:t>
            </a:r>
          </a:p>
          <a:p>
            <a:pPr marL="0" marR="0" lvl="0" indent="0" algn="l" defTabSz="457200" rtl="0" eaLnBrk="1" fontAlgn="base" latinLnBrk="0" hangingPunct="1">
              <a:lnSpc>
                <a:spcPct val="76000"/>
              </a:lnSpc>
              <a:spcBef>
                <a:spcPct val="0"/>
              </a:spcBef>
              <a:spcAft>
                <a:spcPct val="0"/>
              </a:spcAft>
              <a:buClr>
                <a:srgbClr val="000000"/>
              </a:buClr>
              <a:buSzPct val="100000"/>
              <a:buFont typeface="Arial" pitchFamily="34" charset="0"/>
              <a:buChar char="•"/>
              <a:tabLst/>
              <a:defRPr/>
            </a:pPr>
            <a:endParaRPr kumimoji="0" lang="en-US" sz="2400" b="0" i="0" u="none" strike="noStrike" kern="1200" cap="none" spc="0" normalizeH="0" baseline="0" noProof="0" dirty="0">
              <a:ln>
                <a:noFill/>
              </a:ln>
              <a:solidFill>
                <a:srgbClr val="000000"/>
              </a:solidFill>
              <a:effectLst/>
              <a:uLnTx/>
              <a:uFillTx/>
              <a:latin typeface="Arial" pitchFamily="34" charset="0"/>
              <a:ea typeface="+mn-ea"/>
              <a:cs typeface="+mn-cs"/>
            </a:endParaRPr>
          </a:p>
          <a:p>
            <a:pPr marL="0" marR="0" lvl="0" indent="0" algn="l" defTabSz="457200" rtl="0" eaLnBrk="1" fontAlgn="base" latinLnBrk="0" hangingPunct="1">
              <a:lnSpc>
                <a:spcPct val="76000"/>
              </a:lnSpc>
              <a:spcBef>
                <a:spcPct val="0"/>
              </a:spcBef>
              <a:spcAft>
                <a:spcPct val="0"/>
              </a:spcAft>
              <a:buClr>
                <a:srgbClr val="000000"/>
              </a:buClr>
              <a:buSzPct val="100000"/>
              <a:buFont typeface="Arial" pitchFamily="34" charset="0"/>
              <a:buChar char="•"/>
              <a:tabLst/>
              <a:defRPr/>
            </a:pPr>
            <a:r>
              <a:rPr kumimoji="0" lang="en-US" sz="2400" b="0" i="0" u="none" strike="noStrike" kern="1200" cap="none" spc="0" normalizeH="0" baseline="0" noProof="0" dirty="0">
                <a:ln>
                  <a:noFill/>
                </a:ln>
                <a:solidFill>
                  <a:srgbClr val="000000"/>
                </a:solidFill>
                <a:effectLst/>
                <a:uLnTx/>
                <a:uFillTx/>
                <a:latin typeface="Arial" pitchFamily="34" charset="0"/>
                <a:ea typeface="+mn-ea"/>
                <a:cs typeface="+mn-cs"/>
              </a:rPr>
              <a:t> Regularity of nuclear shape</a:t>
            </a:r>
          </a:p>
        </p:txBody>
      </p:sp>
      <p:sp>
        <p:nvSpPr>
          <p:cNvPr id="2" name="TextBox 1"/>
          <p:cNvSpPr txBox="1"/>
          <p:nvPr/>
        </p:nvSpPr>
        <p:spPr>
          <a:xfrm>
            <a:off x="2223283" y="4876800"/>
            <a:ext cx="4482317" cy="46166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C00000"/>
                </a:solidFill>
                <a:effectLst/>
                <a:uLnTx/>
                <a:uFillTx/>
                <a:latin typeface="Arial" charset="0"/>
                <a:ea typeface="+mn-ea"/>
                <a:cs typeface="+mn-cs"/>
              </a:rPr>
              <a:t>Called “Hand Crafted Features”</a:t>
            </a:r>
          </a:p>
        </p:txBody>
      </p:sp>
      <p:sp>
        <p:nvSpPr>
          <p:cNvPr id="14" name="TextBox 13"/>
          <p:cNvSpPr txBox="1"/>
          <p:nvPr/>
        </p:nvSpPr>
        <p:spPr>
          <a:xfrm>
            <a:off x="557652" y="5410200"/>
            <a:ext cx="8129148" cy="46166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C00000"/>
                </a:solidFill>
                <a:effectLst/>
                <a:uLnTx/>
                <a:uFillTx/>
                <a:latin typeface="Arial" charset="0"/>
                <a:ea typeface="+mn-ea"/>
                <a:cs typeface="+mn-cs"/>
              </a:rPr>
              <a:t>Currently Obsolete:  Replaced by Deep Learning Features</a:t>
            </a:r>
          </a:p>
        </p:txBody>
      </p:sp>
      <p:sp>
        <p:nvSpPr>
          <p:cNvPr id="15" name="TextBox 14"/>
          <p:cNvSpPr txBox="1"/>
          <p:nvPr/>
        </p:nvSpPr>
        <p:spPr>
          <a:xfrm>
            <a:off x="1351514" y="6015335"/>
            <a:ext cx="6344686" cy="46166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C00000"/>
                </a:solidFill>
                <a:effectLst/>
                <a:uLnTx/>
                <a:uFillTx/>
                <a:latin typeface="Arial" charset="0"/>
                <a:ea typeface="+mn-ea"/>
                <a:cs typeface="+mn-cs"/>
              </a:rPr>
              <a:t>But Transformation Point (of this) Still Applies</a:t>
            </a:r>
          </a:p>
        </p:txBody>
      </p:sp>
    </p:spTree>
    <p:extLst>
      <p:ext uri="{BB962C8B-B14F-4D97-AF65-F5344CB8AC3E}">
        <p14:creationId xmlns:p14="http://schemas.microsoft.com/office/powerpoint/2010/main" val="29099542"/>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4" grpId="0"/>
      <p:bldP spid="15"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1"/>
          <p:cNvSpPr txBox="1">
            <a:spLocks noChangeArrowheads="1"/>
          </p:cNvSpPr>
          <p:nvPr/>
        </p:nvSpPr>
        <p:spPr bwMode="auto">
          <a:xfrm>
            <a:off x="76200" y="304800"/>
            <a:ext cx="9067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74880" rIns="90000" bIns="46800" anchor="ct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9pPr>
          </a:lstStyle>
          <a:p>
            <a:pPr marL="0" marR="0" lvl="0" indent="0" algn="l" defTabSz="457200" rtl="0" eaLnBrk="1" fontAlgn="base" latinLnBrk="0" hangingPunct="1">
              <a:lnSpc>
                <a:spcPct val="93000"/>
              </a:lnSpc>
              <a:spcBef>
                <a:spcPct val="0"/>
              </a:spcBef>
              <a:spcAft>
                <a:spcPct val="0"/>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US" sz="3200" b="0" i="0" u="none" strike="noStrike" kern="1200" cap="none" spc="0" normalizeH="0" baseline="0" noProof="0">
                <a:ln>
                  <a:noFill/>
                </a:ln>
                <a:solidFill>
                  <a:srgbClr val="FFFFFF"/>
                </a:solidFill>
                <a:effectLst/>
                <a:uLnTx/>
                <a:uFillTx/>
                <a:latin typeface="Arial" pitchFamily="34" charset="0"/>
              </a:rPr>
              <a:t>Original Image</a:t>
            </a:r>
            <a:endParaRPr kumimoji="0" lang="en-GB" sz="3200" b="0" i="0" u="none" strike="noStrike" kern="1200" cap="none" spc="0" normalizeH="0" baseline="0" noProof="0">
              <a:ln>
                <a:noFill/>
              </a:ln>
              <a:solidFill>
                <a:srgbClr val="FFFFFF"/>
              </a:solidFill>
              <a:effectLst/>
              <a:uLnTx/>
              <a:uFillTx/>
              <a:latin typeface="Arial" pitchFamily="34" charset="0"/>
            </a:endParaRPr>
          </a:p>
        </p:txBody>
      </p:sp>
      <p:grpSp>
        <p:nvGrpSpPr>
          <p:cNvPr id="15363" name="Group 2"/>
          <p:cNvGrpSpPr>
            <a:grpSpLocks/>
          </p:cNvGrpSpPr>
          <p:nvPr/>
        </p:nvGrpSpPr>
        <p:grpSpPr bwMode="auto">
          <a:xfrm>
            <a:off x="0" y="0"/>
            <a:ext cx="9142413" cy="317500"/>
            <a:chOff x="0" y="0"/>
            <a:chExt cx="5759" cy="200"/>
          </a:xfrm>
        </p:grpSpPr>
        <p:sp>
          <p:nvSpPr>
            <p:cNvPr id="15368" name="Rectangle 3"/>
            <p:cNvSpPr>
              <a:spLocks noChangeArrowheads="1"/>
            </p:cNvSpPr>
            <p:nvPr/>
          </p:nvSpPr>
          <p:spPr bwMode="auto">
            <a:xfrm>
              <a:off x="2880" y="0"/>
              <a:ext cx="2880" cy="200"/>
            </a:xfrm>
            <a:prstGeom prst="rect">
              <a:avLst/>
            </a:prstGeom>
            <a:solidFill>
              <a:srgbClr val="3333CC"/>
            </a:solidFill>
            <a:ln>
              <a:noFill/>
            </a:ln>
            <a:extLst>
              <a:ext uri="{91240B29-F687-4F45-9708-019B960494DF}">
                <a14:hiddenLine xmlns:a14="http://schemas.microsoft.com/office/drawing/2010/main" w="9525">
                  <a:solidFill>
                    <a:srgbClr val="000000"/>
                  </a:solidFill>
                  <a:round/>
                  <a:headEnd/>
                  <a:tailEnd/>
                </a14:hiddenLine>
              </a:ext>
            </a:extLst>
          </p:spPr>
          <p:txBody>
            <a:bodyPr wrap="none" lIns="90000" tIns="60120" rIns="90000" bIns="46800"/>
            <a:lstStyle/>
            <a:p>
              <a:pPr marL="0" marR="0" lvl="0" indent="0" algn="l" defTabSz="457200" rtl="0" eaLnBrk="1" fontAlgn="base" latinLnBrk="0" hangingPunct="1">
                <a:lnSpc>
                  <a:spcPct val="93000"/>
                </a:lnSpc>
                <a:spcBef>
                  <a:spcPts val="375"/>
                </a:spcBef>
                <a:spcAft>
                  <a:spcPct val="0"/>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GB" sz="1500" b="0" i="0" u="none" strike="noStrike" kern="1200" cap="none" spc="0" normalizeH="0" baseline="0" noProof="0">
                  <a:ln>
                    <a:noFill/>
                  </a:ln>
                  <a:solidFill>
                    <a:srgbClr val="FFFFFF"/>
                  </a:solidFill>
                  <a:effectLst/>
                  <a:uLnTx/>
                  <a:uFillTx/>
                  <a:latin typeface="Arial" pitchFamily="34" charset="0"/>
                  <a:ea typeface="+mn-ea"/>
                  <a:cs typeface="+mn-cs"/>
                </a:rPr>
                <a:t>Features from Cell Nuclei</a:t>
              </a:r>
            </a:p>
          </p:txBody>
        </p:sp>
        <p:sp>
          <p:nvSpPr>
            <p:cNvPr id="15369" name="Rectangle 4"/>
            <p:cNvSpPr>
              <a:spLocks noChangeArrowheads="1"/>
            </p:cNvSpPr>
            <p:nvPr/>
          </p:nvSpPr>
          <p:spPr bwMode="auto">
            <a:xfrm>
              <a:off x="0" y="0"/>
              <a:ext cx="2880" cy="200"/>
            </a:xfrm>
            <a:prstGeom prst="rect">
              <a:avLst/>
            </a:prstGeom>
            <a:solidFill>
              <a:srgbClr val="1B1684"/>
            </a:solidFill>
            <a:ln>
              <a:noFill/>
            </a:ln>
            <a:extLst>
              <a:ext uri="{91240B29-F687-4F45-9708-019B960494DF}">
                <a14:hiddenLine xmlns:a14="http://schemas.microsoft.com/office/drawing/2010/main" w="9525">
                  <a:solidFill>
                    <a:srgbClr val="000000"/>
                  </a:solidFill>
                  <a:round/>
                  <a:headEnd/>
                  <a:tailEnd/>
                </a14:hiddenLine>
              </a:ext>
            </a:extLst>
          </p:spPr>
          <p:txBody>
            <a:bodyPr wrap="none" lIns="90000" tIns="60120" rIns="90000" bIns="46800"/>
            <a:lstStyle/>
            <a:p>
              <a:pPr marL="0" marR="0" lvl="0" indent="0" algn="r" defTabSz="457200" rtl="0" eaLnBrk="1" fontAlgn="base" latinLnBrk="0" hangingPunct="1">
                <a:lnSpc>
                  <a:spcPct val="93000"/>
                </a:lnSpc>
                <a:spcBef>
                  <a:spcPts val="375"/>
                </a:spcBef>
                <a:spcAft>
                  <a:spcPct val="0"/>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GB" sz="1500" b="0" i="0" u="none" strike="noStrike" kern="1200" cap="none" spc="0" normalizeH="0" baseline="0" noProof="0">
                  <a:ln>
                    <a:noFill/>
                  </a:ln>
                  <a:solidFill>
                    <a:srgbClr val="FFFFFF"/>
                  </a:solidFill>
                  <a:effectLst/>
                  <a:uLnTx/>
                  <a:uFillTx/>
                  <a:latin typeface="Arial" pitchFamily="34" charset="0"/>
                  <a:ea typeface="+mn-ea"/>
                  <a:cs typeface="+mn-cs"/>
                </a:rPr>
                <a:t>Feature Extraction</a:t>
              </a:r>
            </a:p>
          </p:txBody>
        </p:sp>
        <p:sp>
          <p:nvSpPr>
            <p:cNvPr id="15370" name="Line 5"/>
            <p:cNvSpPr>
              <a:spLocks noChangeShapeType="1"/>
            </p:cNvSpPr>
            <p:nvPr/>
          </p:nvSpPr>
          <p:spPr bwMode="auto">
            <a:xfrm>
              <a:off x="0" y="0"/>
              <a:ext cx="2880" cy="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15371" name="Line 6"/>
            <p:cNvSpPr>
              <a:spLocks noChangeShapeType="1"/>
            </p:cNvSpPr>
            <p:nvPr/>
          </p:nvSpPr>
          <p:spPr bwMode="auto">
            <a:xfrm>
              <a:off x="0" y="200"/>
              <a:ext cx="2880" cy="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15372" name="Line 7"/>
            <p:cNvSpPr>
              <a:spLocks noChangeShapeType="1"/>
            </p:cNvSpPr>
            <p:nvPr/>
          </p:nvSpPr>
          <p:spPr bwMode="auto">
            <a:xfrm>
              <a:off x="0" y="0"/>
              <a:ext cx="1" cy="2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15373" name="Line 8"/>
            <p:cNvSpPr>
              <a:spLocks noChangeShapeType="1"/>
            </p:cNvSpPr>
            <p:nvPr/>
          </p:nvSpPr>
          <p:spPr bwMode="auto">
            <a:xfrm>
              <a:off x="5759" y="0"/>
              <a:ext cx="1" cy="2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15374" name="Line 9"/>
            <p:cNvSpPr>
              <a:spLocks noChangeShapeType="1"/>
            </p:cNvSpPr>
            <p:nvPr/>
          </p:nvSpPr>
          <p:spPr bwMode="auto">
            <a:xfrm>
              <a:off x="2880" y="0"/>
              <a:ext cx="2880" cy="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15375" name="Line 10"/>
            <p:cNvSpPr>
              <a:spLocks noChangeShapeType="1"/>
            </p:cNvSpPr>
            <p:nvPr/>
          </p:nvSpPr>
          <p:spPr bwMode="auto">
            <a:xfrm>
              <a:off x="2880" y="200"/>
              <a:ext cx="2880" cy="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itchFamily="34" charset="0"/>
                <a:ea typeface="+mn-ea"/>
                <a:cs typeface="+mn-cs"/>
              </a:endParaRPr>
            </a:p>
          </p:txBody>
        </p:sp>
      </p:grpSp>
      <p:pic>
        <p:nvPicPr>
          <p:cNvPr id="1536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3048000"/>
            <a:ext cx="3971925"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5450" y="2667000"/>
            <a:ext cx="2952750"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6" name="TextBox 14"/>
          <p:cNvSpPr txBox="1">
            <a:spLocks noChangeArrowheads="1"/>
          </p:cNvSpPr>
          <p:nvPr/>
        </p:nvSpPr>
        <p:spPr bwMode="auto">
          <a:xfrm>
            <a:off x="533400" y="1676400"/>
            <a:ext cx="4038600"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457200" rtl="0" eaLnBrk="1" fontAlgn="base" latinLnBrk="0" hangingPunct="1">
              <a:lnSpc>
                <a:spcPct val="76000"/>
              </a:lnSpc>
              <a:spcBef>
                <a:spcPct val="0"/>
              </a:spcBef>
              <a:spcAft>
                <a:spcPct val="0"/>
              </a:spcAft>
              <a:buClr>
                <a:srgbClr val="000000"/>
              </a:buClr>
              <a:buSzPct val="100000"/>
              <a:buFont typeface="Times New Roman" pitchFamily="18" charset="0"/>
              <a:buNone/>
              <a:tabLst/>
              <a:defRPr/>
            </a:pPr>
            <a:r>
              <a:rPr kumimoji="0" lang="en-US" sz="2400" b="0" i="0" u="none" strike="noStrike" kern="1200" cap="none" spc="0" normalizeH="0" baseline="0" noProof="0">
                <a:ln>
                  <a:noFill/>
                </a:ln>
                <a:solidFill>
                  <a:srgbClr val="000000"/>
                </a:solidFill>
                <a:effectLst/>
                <a:uLnTx/>
                <a:uFillTx/>
                <a:latin typeface="Arial" pitchFamily="34" charset="0"/>
                <a:ea typeface="+mn-ea"/>
                <a:cs typeface="+mn-cs"/>
              </a:rPr>
              <a:t>Conventional Nevus</a:t>
            </a:r>
          </a:p>
        </p:txBody>
      </p:sp>
      <p:sp>
        <p:nvSpPr>
          <p:cNvPr id="15367" name="TextBox 15"/>
          <p:cNvSpPr txBox="1">
            <a:spLocks noChangeArrowheads="1"/>
          </p:cNvSpPr>
          <p:nvPr/>
        </p:nvSpPr>
        <p:spPr bwMode="auto">
          <a:xfrm>
            <a:off x="4953000" y="1676400"/>
            <a:ext cx="4038600"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457200" rtl="0" eaLnBrk="1" fontAlgn="base" latinLnBrk="0" hangingPunct="1">
              <a:lnSpc>
                <a:spcPct val="76000"/>
              </a:lnSpc>
              <a:spcBef>
                <a:spcPct val="0"/>
              </a:spcBef>
              <a:spcAft>
                <a:spcPct val="0"/>
              </a:spcAft>
              <a:buClr>
                <a:srgbClr val="000000"/>
              </a:buClr>
              <a:buSzPct val="100000"/>
              <a:buFont typeface="Times New Roman" pitchFamily="18" charset="0"/>
              <a:buNone/>
              <a:tabLst/>
              <a:defRPr/>
            </a:pPr>
            <a:r>
              <a:rPr kumimoji="0" lang="en-US" sz="2400" b="0" i="0" u="none" strike="noStrike" kern="1200" cap="none" spc="0" normalizeH="0" baseline="0" noProof="0">
                <a:ln>
                  <a:noFill/>
                </a:ln>
                <a:solidFill>
                  <a:srgbClr val="000000"/>
                </a:solidFill>
                <a:effectLst/>
                <a:uLnTx/>
                <a:uFillTx/>
                <a:latin typeface="Arial" pitchFamily="34" charset="0"/>
                <a:ea typeface="+mn-ea"/>
                <a:cs typeface="+mn-cs"/>
              </a:rPr>
              <a:t>Superficial Spreading Melanoma</a:t>
            </a:r>
          </a:p>
        </p:txBody>
      </p:sp>
    </p:spTree>
    <p:extLst>
      <p:ext uri="{BB962C8B-B14F-4D97-AF65-F5344CB8AC3E}">
        <p14:creationId xmlns:p14="http://schemas.microsoft.com/office/powerpoint/2010/main" val="83637675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1"/>
          <p:cNvSpPr txBox="1">
            <a:spLocks noChangeArrowheads="1"/>
          </p:cNvSpPr>
          <p:nvPr/>
        </p:nvSpPr>
        <p:spPr bwMode="auto">
          <a:xfrm>
            <a:off x="76200" y="304800"/>
            <a:ext cx="9067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74880" rIns="90000" bIns="46800" anchor="ct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9pPr>
          </a:lstStyle>
          <a:p>
            <a:pPr marL="0" marR="0" lvl="0" indent="0" algn="l" defTabSz="457200" rtl="0" eaLnBrk="1" fontAlgn="base" latinLnBrk="0" hangingPunct="1">
              <a:lnSpc>
                <a:spcPct val="93000"/>
              </a:lnSpc>
              <a:spcBef>
                <a:spcPct val="0"/>
              </a:spcBef>
              <a:spcAft>
                <a:spcPct val="0"/>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US" sz="3200" b="0" i="0" u="none" strike="noStrike" kern="1200" cap="none" spc="0" normalizeH="0" baseline="0" noProof="0">
                <a:ln>
                  <a:noFill/>
                </a:ln>
                <a:solidFill>
                  <a:srgbClr val="FFFFFF"/>
                </a:solidFill>
                <a:effectLst/>
                <a:uLnTx/>
                <a:uFillTx/>
                <a:latin typeface="Arial" pitchFamily="34" charset="0"/>
              </a:rPr>
              <a:t>Restained Image</a:t>
            </a:r>
            <a:endParaRPr kumimoji="0" lang="en-GB" sz="3200" b="0" i="0" u="none" strike="noStrike" kern="1200" cap="none" spc="0" normalizeH="0" baseline="0" noProof="0">
              <a:ln>
                <a:noFill/>
              </a:ln>
              <a:solidFill>
                <a:srgbClr val="FFFFFF"/>
              </a:solidFill>
              <a:effectLst/>
              <a:uLnTx/>
              <a:uFillTx/>
              <a:latin typeface="Arial" pitchFamily="34" charset="0"/>
            </a:endParaRPr>
          </a:p>
        </p:txBody>
      </p:sp>
      <p:grpSp>
        <p:nvGrpSpPr>
          <p:cNvPr id="16387" name="Group 2"/>
          <p:cNvGrpSpPr>
            <a:grpSpLocks/>
          </p:cNvGrpSpPr>
          <p:nvPr/>
        </p:nvGrpSpPr>
        <p:grpSpPr bwMode="auto">
          <a:xfrm>
            <a:off x="0" y="0"/>
            <a:ext cx="9142413" cy="317500"/>
            <a:chOff x="0" y="0"/>
            <a:chExt cx="5759" cy="200"/>
          </a:xfrm>
        </p:grpSpPr>
        <p:sp>
          <p:nvSpPr>
            <p:cNvPr id="16392" name="Rectangle 3"/>
            <p:cNvSpPr>
              <a:spLocks noChangeArrowheads="1"/>
            </p:cNvSpPr>
            <p:nvPr/>
          </p:nvSpPr>
          <p:spPr bwMode="auto">
            <a:xfrm>
              <a:off x="2880" y="0"/>
              <a:ext cx="2880" cy="200"/>
            </a:xfrm>
            <a:prstGeom prst="rect">
              <a:avLst/>
            </a:prstGeom>
            <a:solidFill>
              <a:srgbClr val="3333CC"/>
            </a:solidFill>
            <a:ln>
              <a:noFill/>
            </a:ln>
            <a:extLst>
              <a:ext uri="{91240B29-F687-4F45-9708-019B960494DF}">
                <a14:hiddenLine xmlns:a14="http://schemas.microsoft.com/office/drawing/2010/main" w="9525">
                  <a:solidFill>
                    <a:srgbClr val="000000"/>
                  </a:solidFill>
                  <a:round/>
                  <a:headEnd/>
                  <a:tailEnd/>
                </a14:hiddenLine>
              </a:ext>
            </a:extLst>
          </p:spPr>
          <p:txBody>
            <a:bodyPr wrap="none" lIns="90000" tIns="60120" rIns="90000" bIns="46800"/>
            <a:lstStyle/>
            <a:p>
              <a:pPr marL="0" marR="0" lvl="0" indent="0" algn="l" defTabSz="457200" rtl="0" eaLnBrk="1" fontAlgn="base" latinLnBrk="0" hangingPunct="1">
                <a:lnSpc>
                  <a:spcPct val="93000"/>
                </a:lnSpc>
                <a:spcBef>
                  <a:spcPts val="375"/>
                </a:spcBef>
                <a:spcAft>
                  <a:spcPct val="0"/>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GB" sz="1500" b="0" i="0" u="none" strike="noStrike" kern="1200" cap="none" spc="0" normalizeH="0" baseline="0" noProof="0">
                  <a:ln>
                    <a:noFill/>
                  </a:ln>
                  <a:solidFill>
                    <a:srgbClr val="FFFFFF"/>
                  </a:solidFill>
                  <a:effectLst/>
                  <a:uLnTx/>
                  <a:uFillTx/>
                  <a:latin typeface="Arial" pitchFamily="34" charset="0"/>
                  <a:ea typeface="+mn-ea"/>
                  <a:cs typeface="+mn-cs"/>
                </a:rPr>
                <a:t>Features from Cell Nuclei</a:t>
              </a:r>
            </a:p>
          </p:txBody>
        </p:sp>
        <p:sp>
          <p:nvSpPr>
            <p:cNvPr id="16393" name="Rectangle 4"/>
            <p:cNvSpPr>
              <a:spLocks noChangeArrowheads="1"/>
            </p:cNvSpPr>
            <p:nvPr/>
          </p:nvSpPr>
          <p:spPr bwMode="auto">
            <a:xfrm>
              <a:off x="0" y="0"/>
              <a:ext cx="2880" cy="200"/>
            </a:xfrm>
            <a:prstGeom prst="rect">
              <a:avLst/>
            </a:prstGeom>
            <a:solidFill>
              <a:srgbClr val="1B1684"/>
            </a:solidFill>
            <a:ln>
              <a:noFill/>
            </a:ln>
            <a:extLst>
              <a:ext uri="{91240B29-F687-4F45-9708-019B960494DF}">
                <a14:hiddenLine xmlns:a14="http://schemas.microsoft.com/office/drawing/2010/main" w="9525">
                  <a:solidFill>
                    <a:srgbClr val="000000"/>
                  </a:solidFill>
                  <a:round/>
                  <a:headEnd/>
                  <a:tailEnd/>
                </a14:hiddenLine>
              </a:ext>
            </a:extLst>
          </p:spPr>
          <p:txBody>
            <a:bodyPr wrap="none" lIns="90000" tIns="60120" rIns="90000" bIns="46800"/>
            <a:lstStyle/>
            <a:p>
              <a:pPr marL="0" marR="0" lvl="0" indent="0" algn="r" defTabSz="457200" rtl="0" eaLnBrk="1" fontAlgn="base" latinLnBrk="0" hangingPunct="1">
                <a:lnSpc>
                  <a:spcPct val="93000"/>
                </a:lnSpc>
                <a:spcBef>
                  <a:spcPts val="375"/>
                </a:spcBef>
                <a:spcAft>
                  <a:spcPct val="0"/>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GB" sz="1500" b="0" i="0" u="none" strike="noStrike" kern="1200" cap="none" spc="0" normalizeH="0" baseline="0" noProof="0">
                  <a:ln>
                    <a:noFill/>
                  </a:ln>
                  <a:solidFill>
                    <a:srgbClr val="FFFFFF"/>
                  </a:solidFill>
                  <a:effectLst/>
                  <a:uLnTx/>
                  <a:uFillTx/>
                  <a:latin typeface="Arial" pitchFamily="34" charset="0"/>
                  <a:ea typeface="+mn-ea"/>
                  <a:cs typeface="+mn-cs"/>
                </a:rPr>
                <a:t>Feature Extraction</a:t>
              </a:r>
            </a:p>
          </p:txBody>
        </p:sp>
        <p:sp>
          <p:nvSpPr>
            <p:cNvPr id="16394" name="Line 5"/>
            <p:cNvSpPr>
              <a:spLocks noChangeShapeType="1"/>
            </p:cNvSpPr>
            <p:nvPr/>
          </p:nvSpPr>
          <p:spPr bwMode="auto">
            <a:xfrm>
              <a:off x="0" y="0"/>
              <a:ext cx="2880" cy="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16395" name="Line 6"/>
            <p:cNvSpPr>
              <a:spLocks noChangeShapeType="1"/>
            </p:cNvSpPr>
            <p:nvPr/>
          </p:nvSpPr>
          <p:spPr bwMode="auto">
            <a:xfrm>
              <a:off x="0" y="200"/>
              <a:ext cx="2880" cy="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16396" name="Line 7"/>
            <p:cNvSpPr>
              <a:spLocks noChangeShapeType="1"/>
            </p:cNvSpPr>
            <p:nvPr/>
          </p:nvSpPr>
          <p:spPr bwMode="auto">
            <a:xfrm>
              <a:off x="0" y="0"/>
              <a:ext cx="1" cy="2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16397" name="Line 8"/>
            <p:cNvSpPr>
              <a:spLocks noChangeShapeType="1"/>
            </p:cNvSpPr>
            <p:nvPr/>
          </p:nvSpPr>
          <p:spPr bwMode="auto">
            <a:xfrm>
              <a:off x="5759" y="0"/>
              <a:ext cx="1" cy="2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16398" name="Line 9"/>
            <p:cNvSpPr>
              <a:spLocks noChangeShapeType="1"/>
            </p:cNvSpPr>
            <p:nvPr/>
          </p:nvSpPr>
          <p:spPr bwMode="auto">
            <a:xfrm>
              <a:off x="2880" y="0"/>
              <a:ext cx="2880" cy="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16399" name="Line 10"/>
            <p:cNvSpPr>
              <a:spLocks noChangeShapeType="1"/>
            </p:cNvSpPr>
            <p:nvPr/>
          </p:nvSpPr>
          <p:spPr bwMode="auto">
            <a:xfrm>
              <a:off x="2880" y="200"/>
              <a:ext cx="2880" cy="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itchFamily="34" charset="0"/>
                <a:ea typeface="+mn-ea"/>
                <a:cs typeface="+mn-cs"/>
              </a:endParaRPr>
            </a:p>
          </p:txBody>
        </p:sp>
      </p:grpSp>
      <p:sp>
        <p:nvSpPr>
          <p:cNvPr id="16388" name="TextBox 16"/>
          <p:cNvSpPr txBox="1">
            <a:spLocks noChangeArrowheads="1"/>
          </p:cNvSpPr>
          <p:nvPr/>
        </p:nvSpPr>
        <p:spPr bwMode="auto">
          <a:xfrm>
            <a:off x="533400" y="1676400"/>
            <a:ext cx="4038600"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457200" rtl="0" eaLnBrk="1" fontAlgn="base" latinLnBrk="0" hangingPunct="1">
              <a:lnSpc>
                <a:spcPct val="76000"/>
              </a:lnSpc>
              <a:spcBef>
                <a:spcPct val="0"/>
              </a:spcBef>
              <a:spcAft>
                <a:spcPct val="0"/>
              </a:spcAft>
              <a:buClr>
                <a:srgbClr val="000000"/>
              </a:buClr>
              <a:buSzPct val="100000"/>
              <a:buFont typeface="Times New Roman" pitchFamily="18" charset="0"/>
              <a:buNone/>
              <a:tabLst/>
              <a:defRPr/>
            </a:pPr>
            <a:r>
              <a:rPr kumimoji="0" lang="en-US" sz="2400" b="0" i="0" u="none" strike="noStrike" kern="1200" cap="none" spc="0" normalizeH="0" baseline="0" noProof="0">
                <a:ln>
                  <a:noFill/>
                </a:ln>
                <a:solidFill>
                  <a:srgbClr val="000000"/>
                </a:solidFill>
                <a:effectLst/>
                <a:uLnTx/>
                <a:uFillTx/>
                <a:latin typeface="Arial" pitchFamily="34" charset="0"/>
                <a:ea typeface="+mn-ea"/>
                <a:cs typeface="+mn-cs"/>
              </a:rPr>
              <a:t>Conventional Nevus</a:t>
            </a:r>
          </a:p>
        </p:txBody>
      </p:sp>
      <p:sp>
        <p:nvSpPr>
          <p:cNvPr id="16389" name="TextBox 17"/>
          <p:cNvSpPr txBox="1">
            <a:spLocks noChangeArrowheads="1"/>
          </p:cNvSpPr>
          <p:nvPr/>
        </p:nvSpPr>
        <p:spPr bwMode="auto">
          <a:xfrm>
            <a:off x="4953000" y="1676400"/>
            <a:ext cx="4038600"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457200" rtl="0" eaLnBrk="1" fontAlgn="base" latinLnBrk="0" hangingPunct="1">
              <a:lnSpc>
                <a:spcPct val="76000"/>
              </a:lnSpc>
              <a:spcBef>
                <a:spcPct val="0"/>
              </a:spcBef>
              <a:spcAft>
                <a:spcPct val="0"/>
              </a:spcAft>
              <a:buClr>
                <a:srgbClr val="000000"/>
              </a:buClr>
              <a:buSzPct val="100000"/>
              <a:buFont typeface="Times New Roman" pitchFamily="18" charset="0"/>
              <a:buNone/>
              <a:tabLst/>
              <a:defRPr/>
            </a:pPr>
            <a:r>
              <a:rPr kumimoji="0" lang="en-US" sz="2400" b="0" i="0" u="none" strike="noStrike" kern="1200" cap="none" spc="0" normalizeH="0" baseline="0" noProof="0">
                <a:ln>
                  <a:noFill/>
                </a:ln>
                <a:solidFill>
                  <a:srgbClr val="000000"/>
                </a:solidFill>
                <a:effectLst/>
                <a:uLnTx/>
                <a:uFillTx/>
                <a:latin typeface="Arial" pitchFamily="34" charset="0"/>
                <a:ea typeface="+mn-ea"/>
                <a:cs typeface="+mn-cs"/>
              </a:rPr>
              <a:t>Superficial Spreading Melanoma</a:t>
            </a:r>
          </a:p>
        </p:txBody>
      </p:sp>
      <p:pic>
        <p:nvPicPr>
          <p:cNvPr id="163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3048000"/>
            <a:ext cx="3971925"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9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5450" y="2667000"/>
            <a:ext cx="2952750"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1516087" y="609600"/>
            <a:ext cx="5722913" cy="830997"/>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charset="0"/>
                <a:ea typeface="+mn-ea"/>
                <a:cs typeface="+mn-cs"/>
              </a:rPr>
              <a:t>1.  Color Normalization,</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charset="0"/>
                <a:ea typeface="+mn-ea"/>
                <a:cs typeface="+mn-cs"/>
              </a:rPr>
              <a:t>    Addresses Different Staining &amp; Fading</a:t>
            </a:r>
          </a:p>
        </p:txBody>
      </p:sp>
    </p:spTree>
    <p:extLst>
      <p:ext uri="{BB962C8B-B14F-4D97-AF65-F5344CB8AC3E}">
        <p14:creationId xmlns:p14="http://schemas.microsoft.com/office/powerpoint/2010/main" val="24595485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0000"/>
            </a:gs>
            <a:gs pos="50000">
              <a:schemeClr val="bg1"/>
            </a:gs>
            <a:gs pos="100000">
              <a:srgbClr val="FF0000"/>
            </a:gs>
          </a:gsLst>
          <a:lin ang="0" scaled="0"/>
        </a:gra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274638"/>
            <a:ext cx="8229600" cy="944562"/>
          </a:xfrm>
        </p:spPr>
        <p:txBody>
          <a:bodyPr/>
          <a:lstStyle/>
          <a:p>
            <a:pPr eaLnBrk="1" hangingPunct="1"/>
            <a:r>
              <a:rPr lang="en-US" dirty="0"/>
              <a:t>Participant Presentations</a:t>
            </a:r>
          </a:p>
        </p:txBody>
      </p:sp>
      <p:sp>
        <p:nvSpPr>
          <p:cNvPr id="7171" name="Rectangle 3"/>
          <p:cNvSpPr>
            <a:spLocks noGrp="1" noChangeArrowheads="1"/>
          </p:cNvSpPr>
          <p:nvPr>
            <p:ph type="body" idx="1"/>
          </p:nvPr>
        </p:nvSpPr>
        <p:spPr>
          <a:xfrm>
            <a:off x="381000" y="1219200"/>
            <a:ext cx="8229600" cy="5257800"/>
          </a:xfrm>
        </p:spPr>
        <p:txBody>
          <a:bodyPr/>
          <a:lstStyle/>
          <a:p>
            <a:pPr eaLnBrk="1" hangingPunct="1">
              <a:buFontTx/>
              <a:buNone/>
            </a:pPr>
            <a:r>
              <a:rPr lang="en-US" dirty="0"/>
              <a:t>Please Sign Up:</a:t>
            </a:r>
          </a:p>
          <a:p>
            <a:pPr eaLnBrk="1" hangingPunct="1">
              <a:buFont typeface="Arial" pitchFamily="34" charset="0"/>
              <a:buChar char="•"/>
            </a:pPr>
            <a:r>
              <a:rPr lang="en-US" dirty="0"/>
              <a:t> Name</a:t>
            </a:r>
          </a:p>
          <a:p>
            <a:pPr eaLnBrk="1" hangingPunct="1">
              <a:buFont typeface="Arial" pitchFamily="34" charset="0"/>
              <a:buChar char="•"/>
            </a:pPr>
            <a:r>
              <a:rPr lang="en-US" dirty="0"/>
              <a:t> Email  (</a:t>
            </a:r>
            <a:r>
              <a:rPr lang="en-US" dirty="0" err="1"/>
              <a:t>Onyen</a:t>
            </a:r>
            <a:r>
              <a:rPr lang="en-US" dirty="0"/>
              <a:t> is fine, or …)</a:t>
            </a:r>
          </a:p>
          <a:p>
            <a:pPr eaLnBrk="1" hangingPunct="1">
              <a:buFont typeface="Arial" pitchFamily="34" charset="0"/>
              <a:buChar char="•"/>
            </a:pPr>
            <a:r>
              <a:rPr lang="en-US" dirty="0"/>
              <a:t> Are You </a:t>
            </a:r>
            <a:r>
              <a:rPr lang="en-US" dirty="0" err="1"/>
              <a:t>ENRolled</a:t>
            </a:r>
            <a:r>
              <a:rPr lang="en-US" dirty="0"/>
              <a:t>?</a:t>
            </a:r>
          </a:p>
          <a:p>
            <a:pPr eaLnBrk="1" hangingPunct="1">
              <a:buFont typeface="Arial" pitchFamily="34" charset="0"/>
              <a:buChar char="•"/>
            </a:pPr>
            <a:r>
              <a:rPr lang="en-US" dirty="0"/>
              <a:t> Dept. &amp; Advisor (Lab?)</a:t>
            </a:r>
          </a:p>
          <a:p>
            <a:pPr eaLnBrk="1" hangingPunct="1">
              <a:buFont typeface="Arial" pitchFamily="34" charset="0"/>
              <a:buChar char="•"/>
            </a:pPr>
            <a:r>
              <a:rPr lang="en-US" dirty="0"/>
              <a:t> Tentative Title    (“????” Is OK)</a:t>
            </a:r>
          </a:p>
          <a:p>
            <a:pPr eaLnBrk="1" hangingPunct="1">
              <a:buFont typeface="Arial" pitchFamily="34" charset="0"/>
              <a:buChar char="•"/>
            </a:pPr>
            <a:r>
              <a:rPr lang="en-US" dirty="0"/>
              <a:t> When:</a:t>
            </a:r>
          </a:p>
          <a:p>
            <a:pPr marL="457200" lvl="1" indent="0" algn="ctr" eaLnBrk="1" hangingPunct="1">
              <a:buNone/>
            </a:pPr>
            <a:r>
              <a:rPr lang="en-US" dirty="0"/>
              <a:t>Next Week, Early, Oct., Nov., Late</a:t>
            </a:r>
          </a:p>
        </p:txBody>
      </p:sp>
      <p:sp>
        <p:nvSpPr>
          <p:cNvPr id="2" name="TextBox 1">
            <a:extLst>
              <a:ext uri="{FF2B5EF4-FFF2-40B4-BE49-F238E27FC236}">
                <a16:creationId xmlns:a16="http://schemas.microsoft.com/office/drawing/2014/main" id="{D42C230E-0B57-41C7-ADCC-FB1C32657B9D}"/>
              </a:ext>
            </a:extLst>
          </p:cNvPr>
          <p:cNvSpPr txBox="1"/>
          <p:nvPr/>
        </p:nvSpPr>
        <p:spPr>
          <a:xfrm>
            <a:off x="6288731" y="1066800"/>
            <a:ext cx="2855269" cy="1569660"/>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FFFF"/>
                </a:solidFill>
                <a:effectLst/>
                <a:uLnTx/>
                <a:uFillTx/>
                <a:latin typeface="Arial" charset="0"/>
                <a:ea typeface="+mn-ea"/>
                <a:cs typeface="+mn-cs"/>
              </a:rPr>
              <a:t>Online Participants:</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FFFF"/>
                </a:solidFill>
                <a:effectLst/>
                <a:uLnTx/>
                <a:uFillTx/>
                <a:latin typeface="Arial" charset="0"/>
                <a:ea typeface="+mn-ea"/>
                <a:cs typeface="+mn-cs"/>
              </a:rPr>
              <a:t>Please Send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FFFF"/>
                </a:solidFill>
                <a:effectLst/>
                <a:uLnTx/>
                <a:uFillTx/>
                <a:latin typeface="Arial" charset="0"/>
                <a:ea typeface="+mn-ea"/>
                <a:cs typeface="+mn-cs"/>
              </a:rPr>
              <a:t>An Email.  </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FFFF"/>
                </a:solidFill>
                <a:effectLst/>
                <a:uLnTx/>
                <a:uFillTx/>
                <a:latin typeface="Arial" charset="0"/>
                <a:ea typeface="+mn-ea"/>
                <a:cs typeface="+mn-cs"/>
              </a:rPr>
              <a:t>Including Auditors</a:t>
            </a:r>
          </a:p>
        </p:txBody>
      </p:sp>
      <p:sp>
        <p:nvSpPr>
          <p:cNvPr id="5" name="TextBox 4">
            <a:extLst>
              <a:ext uri="{FF2B5EF4-FFF2-40B4-BE49-F238E27FC236}">
                <a16:creationId xmlns:a16="http://schemas.microsoft.com/office/drawing/2014/main" id="{AB6BE34D-9975-46EE-88FF-62FDC48E63BC}"/>
              </a:ext>
            </a:extLst>
          </p:cNvPr>
          <p:cNvSpPr txBox="1"/>
          <p:nvPr/>
        </p:nvSpPr>
        <p:spPr>
          <a:xfrm>
            <a:off x="7077294" y="3242608"/>
            <a:ext cx="1914306" cy="1938992"/>
          </a:xfrm>
          <a:prstGeom prst="rect">
            <a:avLst/>
          </a:prstGeom>
          <a:noFill/>
        </p:spPr>
        <p:txBody>
          <a:bodyPr wrap="non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FFFF"/>
                </a:solidFill>
                <a:effectLst/>
                <a:uLnTx/>
                <a:uFillTx/>
                <a:latin typeface="Arial" charset="0"/>
                <a:ea typeface="+mn-ea"/>
                <a:cs typeface="+mn-cs"/>
              </a:rPr>
              <a:t>Please</a:t>
            </a:r>
            <a:r>
              <a:rPr kumimoji="0" lang="en-US" sz="2400" b="0" i="0" u="none" strike="noStrike" kern="1200" cap="none" spc="0" normalizeH="0" noProof="0" dirty="0">
                <a:ln>
                  <a:noFill/>
                </a:ln>
                <a:solidFill>
                  <a:srgbClr val="00FFFF"/>
                </a:solidFill>
                <a:effectLst/>
                <a:uLnTx/>
                <a:uFillTx/>
                <a:latin typeface="Arial" charset="0"/>
                <a:ea typeface="+mn-ea"/>
                <a:cs typeface="+mn-cs"/>
              </a:rPr>
              <a:t> Save</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sz="2400" baseline="0" dirty="0">
                <a:solidFill>
                  <a:srgbClr val="00FFFF"/>
                </a:solidFill>
              </a:rPr>
              <a:t>My</a:t>
            </a:r>
            <a:r>
              <a:rPr lang="en-US" sz="2400" dirty="0">
                <a:solidFill>
                  <a:srgbClr val="00FFFF"/>
                </a:solidFill>
              </a:rPr>
              <a:t> Time</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FFFF"/>
                </a:solidFill>
                <a:effectLst/>
                <a:uLnTx/>
                <a:uFillTx/>
                <a:latin typeface="Arial" charset="0"/>
                <a:ea typeface="+mn-ea"/>
                <a:cs typeface="+mn-cs"/>
              </a:rPr>
              <a:t>Needed</a:t>
            </a:r>
            <a:r>
              <a:rPr kumimoji="0" lang="en-US" sz="2400" b="0" i="0" u="none" strike="noStrike" kern="1200" cap="none" spc="0" normalizeH="0" noProof="0" dirty="0">
                <a:ln>
                  <a:noFill/>
                </a:ln>
                <a:solidFill>
                  <a:srgbClr val="00FFFF"/>
                </a:solidFill>
                <a:effectLst/>
                <a:uLnTx/>
                <a:uFillTx/>
                <a:latin typeface="Arial" charset="0"/>
                <a:ea typeface="+mn-ea"/>
                <a:cs typeface="+mn-cs"/>
              </a:rPr>
              <a:t> To</a:t>
            </a:r>
          </a:p>
          <a:p>
            <a:pPr marL="0" marR="0" lvl="0" indent="0" algn="ctr" defTabSz="914400" rtl="0" eaLnBrk="1" fontAlgn="base" latinLnBrk="0" hangingPunct="1">
              <a:lnSpc>
                <a:spcPct val="100000"/>
              </a:lnSpc>
              <a:spcBef>
                <a:spcPct val="0"/>
              </a:spcBef>
              <a:spcAft>
                <a:spcPct val="0"/>
              </a:spcAft>
              <a:buClrTx/>
              <a:buSzTx/>
              <a:buFontTx/>
              <a:buNone/>
              <a:tabLst/>
              <a:defRPr/>
            </a:pPr>
            <a:r>
              <a:rPr lang="en-US" sz="2400" baseline="0" dirty="0">
                <a:solidFill>
                  <a:srgbClr val="00FFFF"/>
                </a:solidFill>
              </a:rPr>
              <a:t>Contact</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noProof="0" dirty="0">
                <a:ln>
                  <a:noFill/>
                </a:ln>
                <a:solidFill>
                  <a:srgbClr val="00FFFF"/>
                </a:solidFill>
                <a:effectLst/>
                <a:uLnTx/>
                <a:uFillTx/>
                <a:latin typeface="Arial" charset="0"/>
                <a:ea typeface="+mn-ea"/>
                <a:cs typeface="+mn-cs"/>
              </a:rPr>
              <a:t>Individuals</a:t>
            </a:r>
            <a:endParaRPr kumimoji="0" lang="en-US" sz="2400" b="0" i="0" u="none" strike="noStrike" kern="1200" cap="none" spc="0" normalizeH="0" baseline="0" noProof="0" dirty="0">
              <a:ln>
                <a:noFill/>
              </a:ln>
              <a:solidFill>
                <a:srgbClr val="00FFFF"/>
              </a:solidFill>
              <a:effectLst/>
              <a:uLnTx/>
              <a:uFillTx/>
              <a:latin typeface="Arial" charset="0"/>
              <a:ea typeface="+mn-ea"/>
              <a:cs typeface="+mn-cs"/>
            </a:endParaRPr>
          </a:p>
        </p:txBody>
      </p:sp>
    </p:spTree>
    <p:extLst>
      <p:ext uri="{BB962C8B-B14F-4D97-AF65-F5344CB8AC3E}">
        <p14:creationId xmlns:p14="http://schemas.microsoft.com/office/powerpoint/2010/main" val="71265441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1"/>
          <p:cNvSpPr txBox="1">
            <a:spLocks noChangeArrowheads="1"/>
          </p:cNvSpPr>
          <p:nvPr/>
        </p:nvSpPr>
        <p:spPr bwMode="auto">
          <a:xfrm>
            <a:off x="76200" y="304800"/>
            <a:ext cx="9067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74880" rIns="90000" bIns="46800" anchor="ct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9pPr>
          </a:lstStyle>
          <a:p>
            <a:pPr marL="0" marR="0" lvl="0" indent="0" algn="l" defTabSz="457200" rtl="0" eaLnBrk="1" fontAlgn="base" latinLnBrk="0" hangingPunct="1">
              <a:lnSpc>
                <a:spcPct val="93000"/>
              </a:lnSpc>
              <a:spcBef>
                <a:spcPct val="0"/>
              </a:spcBef>
              <a:spcAft>
                <a:spcPct val="0"/>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US" sz="3200" b="0" i="0" u="none" strike="noStrike" kern="1200" cap="none" spc="0" normalizeH="0" baseline="0" noProof="0">
                <a:ln>
                  <a:noFill/>
                </a:ln>
                <a:solidFill>
                  <a:srgbClr val="FFFFFF"/>
                </a:solidFill>
                <a:effectLst/>
                <a:uLnTx/>
                <a:uFillTx/>
                <a:latin typeface="Arial" pitchFamily="34" charset="0"/>
              </a:rPr>
              <a:t>Masked Region</a:t>
            </a:r>
            <a:endParaRPr kumimoji="0" lang="en-GB" sz="3200" b="0" i="0" u="none" strike="noStrike" kern="1200" cap="none" spc="0" normalizeH="0" baseline="0" noProof="0">
              <a:ln>
                <a:noFill/>
              </a:ln>
              <a:solidFill>
                <a:srgbClr val="FFFFFF"/>
              </a:solidFill>
              <a:effectLst/>
              <a:uLnTx/>
              <a:uFillTx/>
              <a:latin typeface="Arial" pitchFamily="34" charset="0"/>
            </a:endParaRPr>
          </a:p>
        </p:txBody>
      </p:sp>
      <p:grpSp>
        <p:nvGrpSpPr>
          <p:cNvPr id="17411" name="Group 2"/>
          <p:cNvGrpSpPr>
            <a:grpSpLocks/>
          </p:cNvGrpSpPr>
          <p:nvPr/>
        </p:nvGrpSpPr>
        <p:grpSpPr bwMode="auto">
          <a:xfrm>
            <a:off x="0" y="0"/>
            <a:ext cx="9142413" cy="317500"/>
            <a:chOff x="0" y="0"/>
            <a:chExt cx="5759" cy="200"/>
          </a:xfrm>
        </p:grpSpPr>
        <p:sp>
          <p:nvSpPr>
            <p:cNvPr id="17423" name="Rectangle 3"/>
            <p:cNvSpPr>
              <a:spLocks noChangeArrowheads="1"/>
            </p:cNvSpPr>
            <p:nvPr/>
          </p:nvSpPr>
          <p:spPr bwMode="auto">
            <a:xfrm>
              <a:off x="2880" y="0"/>
              <a:ext cx="2880" cy="200"/>
            </a:xfrm>
            <a:prstGeom prst="rect">
              <a:avLst/>
            </a:prstGeom>
            <a:solidFill>
              <a:srgbClr val="3333CC"/>
            </a:solidFill>
            <a:ln>
              <a:noFill/>
            </a:ln>
            <a:extLst>
              <a:ext uri="{91240B29-F687-4F45-9708-019B960494DF}">
                <a14:hiddenLine xmlns:a14="http://schemas.microsoft.com/office/drawing/2010/main" w="9525">
                  <a:solidFill>
                    <a:srgbClr val="000000"/>
                  </a:solidFill>
                  <a:round/>
                  <a:headEnd/>
                  <a:tailEnd/>
                </a14:hiddenLine>
              </a:ext>
            </a:extLst>
          </p:spPr>
          <p:txBody>
            <a:bodyPr wrap="none" lIns="90000" tIns="60120" rIns="90000" bIns="46800"/>
            <a:lstStyle/>
            <a:p>
              <a:pPr marL="0" marR="0" lvl="0" indent="0" algn="l" defTabSz="457200" rtl="0" eaLnBrk="1" fontAlgn="base" latinLnBrk="0" hangingPunct="1">
                <a:lnSpc>
                  <a:spcPct val="93000"/>
                </a:lnSpc>
                <a:spcBef>
                  <a:spcPts val="375"/>
                </a:spcBef>
                <a:spcAft>
                  <a:spcPct val="0"/>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GB" sz="1500" b="0" i="0" u="none" strike="noStrike" kern="1200" cap="none" spc="0" normalizeH="0" baseline="0" noProof="0">
                  <a:ln>
                    <a:noFill/>
                  </a:ln>
                  <a:solidFill>
                    <a:srgbClr val="FFFFFF"/>
                  </a:solidFill>
                  <a:effectLst/>
                  <a:uLnTx/>
                  <a:uFillTx/>
                  <a:latin typeface="Arial" pitchFamily="34" charset="0"/>
                  <a:ea typeface="+mn-ea"/>
                  <a:cs typeface="+mn-cs"/>
                </a:rPr>
                <a:t>Features from Cell Nuclei</a:t>
              </a:r>
            </a:p>
          </p:txBody>
        </p:sp>
        <p:sp>
          <p:nvSpPr>
            <p:cNvPr id="17424" name="Rectangle 4"/>
            <p:cNvSpPr>
              <a:spLocks noChangeArrowheads="1"/>
            </p:cNvSpPr>
            <p:nvPr/>
          </p:nvSpPr>
          <p:spPr bwMode="auto">
            <a:xfrm>
              <a:off x="0" y="0"/>
              <a:ext cx="2880" cy="200"/>
            </a:xfrm>
            <a:prstGeom prst="rect">
              <a:avLst/>
            </a:prstGeom>
            <a:solidFill>
              <a:srgbClr val="1B1684"/>
            </a:solidFill>
            <a:ln>
              <a:noFill/>
            </a:ln>
            <a:extLst>
              <a:ext uri="{91240B29-F687-4F45-9708-019B960494DF}">
                <a14:hiddenLine xmlns:a14="http://schemas.microsoft.com/office/drawing/2010/main" w="9525">
                  <a:solidFill>
                    <a:srgbClr val="000000"/>
                  </a:solidFill>
                  <a:round/>
                  <a:headEnd/>
                  <a:tailEnd/>
                </a14:hiddenLine>
              </a:ext>
            </a:extLst>
          </p:spPr>
          <p:txBody>
            <a:bodyPr wrap="none" lIns="90000" tIns="60120" rIns="90000" bIns="46800"/>
            <a:lstStyle/>
            <a:p>
              <a:pPr marL="0" marR="0" lvl="0" indent="0" algn="r" defTabSz="457200" rtl="0" eaLnBrk="1" fontAlgn="base" latinLnBrk="0" hangingPunct="1">
                <a:lnSpc>
                  <a:spcPct val="93000"/>
                </a:lnSpc>
                <a:spcBef>
                  <a:spcPts val="375"/>
                </a:spcBef>
                <a:spcAft>
                  <a:spcPct val="0"/>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GB" sz="1500" b="0" i="0" u="none" strike="noStrike" kern="1200" cap="none" spc="0" normalizeH="0" baseline="0" noProof="0">
                  <a:ln>
                    <a:noFill/>
                  </a:ln>
                  <a:solidFill>
                    <a:srgbClr val="FFFFFF"/>
                  </a:solidFill>
                  <a:effectLst/>
                  <a:uLnTx/>
                  <a:uFillTx/>
                  <a:latin typeface="Arial" pitchFamily="34" charset="0"/>
                  <a:ea typeface="+mn-ea"/>
                  <a:cs typeface="+mn-cs"/>
                </a:rPr>
                <a:t>Feature Extraction</a:t>
              </a:r>
            </a:p>
          </p:txBody>
        </p:sp>
        <p:sp>
          <p:nvSpPr>
            <p:cNvPr id="17425" name="Line 5"/>
            <p:cNvSpPr>
              <a:spLocks noChangeShapeType="1"/>
            </p:cNvSpPr>
            <p:nvPr/>
          </p:nvSpPr>
          <p:spPr bwMode="auto">
            <a:xfrm>
              <a:off x="0" y="0"/>
              <a:ext cx="2880" cy="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17426" name="Line 6"/>
            <p:cNvSpPr>
              <a:spLocks noChangeShapeType="1"/>
            </p:cNvSpPr>
            <p:nvPr/>
          </p:nvSpPr>
          <p:spPr bwMode="auto">
            <a:xfrm>
              <a:off x="0" y="200"/>
              <a:ext cx="2880" cy="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17427" name="Line 7"/>
            <p:cNvSpPr>
              <a:spLocks noChangeShapeType="1"/>
            </p:cNvSpPr>
            <p:nvPr/>
          </p:nvSpPr>
          <p:spPr bwMode="auto">
            <a:xfrm>
              <a:off x="0" y="0"/>
              <a:ext cx="1" cy="2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17428" name="Line 8"/>
            <p:cNvSpPr>
              <a:spLocks noChangeShapeType="1"/>
            </p:cNvSpPr>
            <p:nvPr/>
          </p:nvSpPr>
          <p:spPr bwMode="auto">
            <a:xfrm>
              <a:off x="5759" y="0"/>
              <a:ext cx="1" cy="2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17429" name="Line 9"/>
            <p:cNvSpPr>
              <a:spLocks noChangeShapeType="1"/>
            </p:cNvSpPr>
            <p:nvPr/>
          </p:nvSpPr>
          <p:spPr bwMode="auto">
            <a:xfrm>
              <a:off x="2880" y="0"/>
              <a:ext cx="2880" cy="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17430" name="Line 10"/>
            <p:cNvSpPr>
              <a:spLocks noChangeShapeType="1"/>
            </p:cNvSpPr>
            <p:nvPr/>
          </p:nvSpPr>
          <p:spPr bwMode="auto">
            <a:xfrm>
              <a:off x="2880" y="200"/>
              <a:ext cx="2880" cy="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itchFamily="34" charset="0"/>
                <a:ea typeface="+mn-ea"/>
                <a:cs typeface="+mn-cs"/>
              </a:endParaRPr>
            </a:p>
          </p:txBody>
        </p:sp>
      </p:grpSp>
      <p:sp>
        <p:nvSpPr>
          <p:cNvPr id="17412" name="TextBox 16"/>
          <p:cNvSpPr txBox="1">
            <a:spLocks noChangeArrowheads="1"/>
          </p:cNvSpPr>
          <p:nvPr/>
        </p:nvSpPr>
        <p:spPr bwMode="auto">
          <a:xfrm>
            <a:off x="533400" y="1676400"/>
            <a:ext cx="4038600"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457200" rtl="0" eaLnBrk="1" fontAlgn="base" latinLnBrk="0" hangingPunct="1">
              <a:lnSpc>
                <a:spcPct val="76000"/>
              </a:lnSpc>
              <a:spcBef>
                <a:spcPct val="0"/>
              </a:spcBef>
              <a:spcAft>
                <a:spcPct val="0"/>
              </a:spcAft>
              <a:buClr>
                <a:srgbClr val="000000"/>
              </a:buClr>
              <a:buSzPct val="100000"/>
              <a:buFont typeface="Times New Roman" pitchFamily="18" charset="0"/>
              <a:buNone/>
              <a:tabLst/>
              <a:defRPr/>
            </a:pPr>
            <a:r>
              <a:rPr kumimoji="0" lang="en-US" sz="2400" b="0" i="0" u="none" strike="noStrike" kern="1200" cap="none" spc="0" normalizeH="0" baseline="0" noProof="0">
                <a:ln>
                  <a:noFill/>
                </a:ln>
                <a:solidFill>
                  <a:srgbClr val="000000"/>
                </a:solidFill>
                <a:effectLst/>
                <a:uLnTx/>
                <a:uFillTx/>
                <a:latin typeface="Arial" pitchFamily="34" charset="0"/>
                <a:ea typeface="+mn-ea"/>
                <a:cs typeface="+mn-cs"/>
              </a:rPr>
              <a:t>Conventional Nevus</a:t>
            </a:r>
          </a:p>
        </p:txBody>
      </p:sp>
      <p:sp>
        <p:nvSpPr>
          <p:cNvPr id="17413" name="TextBox 17"/>
          <p:cNvSpPr txBox="1">
            <a:spLocks noChangeArrowheads="1"/>
          </p:cNvSpPr>
          <p:nvPr/>
        </p:nvSpPr>
        <p:spPr bwMode="auto">
          <a:xfrm>
            <a:off x="4953000" y="1676400"/>
            <a:ext cx="4038600"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457200" rtl="0" eaLnBrk="1" fontAlgn="base" latinLnBrk="0" hangingPunct="1">
              <a:lnSpc>
                <a:spcPct val="76000"/>
              </a:lnSpc>
              <a:spcBef>
                <a:spcPct val="0"/>
              </a:spcBef>
              <a:spcAft>
                <a:spcPct val="0"/>
              </a:spcAft>
              <a:buClr>
                <a:srgbClr val="000000"/>
              </a:buClr>
              <a:buSzPct val="100000"/>
              <a:buFont typeface="Times New Roman" pitchFamily="18" charset="0"/>
              <a:buNone/>
              <a:tabLst/>
              <a:defRPr/>
            </a:pPr>
            <a:r>
              <a:rPr kumimoji="0" lang="en-US" sz="2400" b="0" i="0" u="none" strike="noStrike" kern="1200" cap="none" spc="0" normalizeH="0" baseline="0" noProof="0">
                <a:ln>
                  <a:noFill/>
                </a:ln>
                <a:solidFill>
                  <a:srgbClr val="000000"/>
                </a:solidFill>
                <a:effectLst/>
                <a:uLnTx/>
                <a:uFillTx/>
                <a:latin typeface="Arial" pitchFamily="34" charset="0"/>
                <a:ea typeface="+mn-ea"/>
                <a:cs typeface="+mn-cs"/>
              </a:rPr>
              <a:t>Superficial Spreading Melanoma</a:t>
            </a:r>
          </a:p>
        </p:txBody>
      </p:sp>
      <p:pic>
        <p:nvPicPr>
          <p:cNvPr id="174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3048000"/>
            <a:ext cx="3971925"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5450" y="2667000"/>
            <a:ext cx="2952750"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6" name="TextBox 15"/>
          <p:cNvSpPr txBox="1">
            <a:spLocks noChangeArrowheads="1"/>
          </p:cNvSpPr>
          <p:nvPr/>
        </p:nvSpPr>
        <p:spPr bwMode="auto">
          <a:xfrm>
            <a:off x="533400" y="1676400"/>
            <a:ext cx="4038600"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457200" rtl="0" eaLnBrk="1" fontAlgn="base" latinLnBrk="0" hangingPunct="1">
              <a:lnSpc>
                <a:spcPct val="76000"/>
              </a:lnSpc>
              <a:spcBef>
                <a:spcPct val="0"/>
              </a:spcBef>
              <a:spcAft>
                <a:spcPct val="0"/>
              </a:spcAft>
              <a:buClr>
                <a:srgbClr val="000000"/>
              </a:buClr>
              <a:buSzPct val="100000"/>
              <a:buFont typeface="Times New Roman" pitchFamily="18" charset="0"/>
              <a:buNone/>
              <a:tabLst/>
              <a:defRPr/>
            </a:pPr>
            <a:r>
              <a:rPr kumimoji="0" lang="en-US" sz="2400" b="0" i="0" u="none" strike="noStrike" kern="1200" cap="none" spc="0" normalizeH="0" baseline="0" noProof="0">
                <a:ln>
                  <a:noFill/>
                </a:ln>
                <a:solidFill>
                  <a:srgbClr val="000000"/>
                </a:solidFill>
                <a:effectLst/>
                <a:uLnTx/>
                <a:uFillTx/>
                <a:latin typeface="Arial" pitchFamily="34" charset="0"/>
                <a:ea typeface="+mn-ea"/>
                <a:cs typeface="+mn-cs"/>
              </a:rPr>
              <a:t>Conventional Nevus</a:t>
            </a:r>
          </a:p>
        </p:txBody>
      </p:sp>
      <p:sp>
        <p:nvSpPr>
          <p:cNvPr id="17417" name="TextBox 20"/>
          <p:cNvSpPr txBox="1">
            <a:spLocks noChangeArrowheads="1"/>
          </p:cNvSpPr>
          <p:nvPr/>
        </p:nvSpPr>
        <p:spPr bwMode="auto">
          <a:xfrm>
            <a:off x="4953000" y="1676400"/>
            <a:ext cx="4038600"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457200" rtl="0" eaLnBrk="1" fontAlgn="base" latinLnBrk="0" hangingPunct="1">
              <a:lnSpc>
                <a:spcPct val="76000"/>
              </a:lnSpc>
              <a:spcBef>
                <a:spcPct val="0"/>
              </a:spcBef>
              <a:spcAft>
                <a:spcPct val="0"/>
              </a:spcAft>
              <a:buClr>
                <a:srgbClr val="000000"/>
              </a:buClr>
              <a:buSzPct val="100000"/>
              <a:buFont typeface="Times New Roman" pitchFamily="18" charset="0"/>
              <a:buNone/>
              <a:tabLst/>
              <a:defRPr/>
            </a:pPr>
            <a:r>
              <a:rPr kumimoji="0" lang="en-US" sz="2400" b="0" i="0" u="none" strike="noStrike" kern="1200" cap="none" spc="0" normalizeH="0" baseline="0" noProof="0">
                <a:ln>
                  <a:noFill/>
                </a:ln>
                <a:solidFill>
                  <a:srgbClr val="000000"/>
                </a:solidFill>
                <a:effectLst/>
                <a:uLnTx/>
                <a:uFillTx/>
                <a:latin typeface="Arial" pitchFamily="34" charset="0"/>
                <a:ea typeface="+mn-ea"/>
                <a:cs typeface="+mn-cs"/>
              </a:rPr>
              <a:t>Superficial Spreading Melanoma</a:t>
            </a:r>
          </a:p>
        </p:txBody>
      </p:sp>
      <p:pic>
        <p:nvPicPr>
          <p:cNvPr id="174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3048000"/>
            <a:ext cx="3971925"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4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05450" y="2667000"/>
            <a:ext cx="2952750"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Rectangle 23"/>
          <p:cNvSpPr/>
          <p:nvPr/>
        </p:nvSpPr>
        <p:spPr>
          <a:xfrm>
            <a:off x="609600" y="3048000"/>
            <a:ext cx="3968750" cy="2193925"/>
          </a:xfrm>
          <a:prstGeom prst="rect">
            <a:avLst/>
          </a:prstGeom>
          <a:blipFill dpi="0" rotWithShape="1">
            <a:blip r:embed="rId5" cstate="print">
              <a:alphaModFix amt="5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base" latinLnBrk="0" hangingPunct="1">
              <a:lnSpc>
                <a:spcPct val="76000"/>
              </a:lnSpc>
              <a:spcBef>
                <a:spcPct val="0"/>
              </a:spcBef>
              <a:spcAft>
                <a:spcPct val="0"/>
              </a:spcAft>
              <a:buClr>
                <a:srgbClr val="000000"/>
              </a:buClr>
              <a:buSzPct val="100000"/>
              <a:buFont typeface="Times New Roman" pitchFamily="16" charset="0"/>
              <a:buNone/>
              <a:tabLst/>
              <a:defRPr/>
            </a:pPr>
            <a:endParaRPr kumimoji="0" lang="en-US" sz="24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25" name="Rectangle 24"/>
          <p:cNvSpPr/>
          <p:nvPr/>
        </p:nvSpPr>
        <p:spPr>
          <a:xfrm>
            <a:off x="5505450" y="2667000"/>
            <a:ext cx="2952750" cy="2952750"/>
          </a:xfrm>
          <a:prstGeom prst="rect">
            <a:avLst/>
          </a:prstGeom>
          <a:blipFill dpi="0" rotWithShape="1">
            <a:blip r:embed="rId5" cstate="print">
              <a:alphaModFix amt="5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base" latinLnBrk="0" hangingPunct="1">
              <a:lnSpc>
                <a:spcPct val="76000"/>
              </a:lnSpc>
              <a:spcBef>
                <a:spcPct val="0"/>
              </a:spcBef>
              <a:spcAft>
                <a:spcPct val="0"/>
              </a:spcAft>
              <a:buClr>
                <a:srgbClr val="000000"/>
              </a:buClr>
              <a:buSzPct val="100000"/>
              <a:buFont typeface="Times New Roman" pitchFamily="16" charset="0"/>
              <a:buNone/>
              <a:tabLst/>
              <a:defRPr/>
            </a:pPr>
            <a:endParaRPr kumimoji="0" lang="en-US" sz="2400" b="0" i="0" u="none" strike="noStrike" kern="1200" cap="none" spc="0" normalizeH="0" baseline="0" noProof="0">
              <a:ln>
                <a:noFill/>
              </a:ln>
              <a:solidFill>
                <a:srgbClr val="FFFFFF"/>
              </a:solidFill>
              <a:effectLst/>
              <a:uLnTx/>
              <a:uFillTx/>
              <a:latin typeface="Times New Roman"/>
              <a:ea typeface="+mn-ea"/>
              <a:cs typeface="+mn-cs"/>
            </a:endParaRPr>
          </a:p>
        </p:txBody>
      </p:sp>
      <p:sp>
        <p:nvSpPr>
          <p:cNvPr id="17422" name="TextBox 25"/>
          <p:cNvSpPr txBox="1">
            <a:spLocks noChangeArrowheads="1"/>
          </p:cNvSpPr>
          <p:nvPr/>
        </p:nvSpPr>
        <p:spPr bwMode="auto">
          <a:xfrm>
            <a:off x="228600" y="6096000"/>
            <a:ext cx="4648200" cy="32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457200" rtl="0" eaLnBrk="1" fontAlgn="base" latinLnBrk="0" hangingPunct="1">
              <a:lnSpc>
                <a:spcPct val="76000"/>
              </a:lnSpc>
              <a:spcBef>
                <a:spcPct val="0"/>
              </a:spcBef>
              <a:spcAft>
                <a:spcPct val="0"/>
              </a:spcAft>
              <a:buClr>
                <a:srgbClr val="000000"/>
              </a:buClr>
              <a:buSzPct val="100000"/>
              <a:buFont typeface="Times New Roman" pitchFamily="18" charset="0"/>
              <a:buNone/>
              <a:tabLst/>
              <a:defRPr/>
            </a:pPr>
            <a:r>
              <a:rPr kumimoji="0" lang="en-US" sz="2000" b="0" i="0" u="none" strike="noStrike" kern="1200" cap="none" spc="0" normalizeH="0" baseline="0" noProof="0">
                <a:ln>
                  <a:noFill/>
                </a:ln>
                <a:solidFill>
                  <a:srgbClr val="000000"/>
                </a:solidFill>
                <a:effectLst/>
                <a:uLnTx/>
                <a:uFillTx/>
                <a:latin typeface="Arial" pitchFamily="34" charset="0"/>
                <a:ea typeface="+mn-ea"/>
                <a:cs typeface="+mn-cs"/>
              </a:rPr>
              <a:t>Masks generated by pathologist</a:t>
            </a:r>
          </a:p>
        </p:txBody>
      </p:sp>
      <p:sp>
        <p:nvSpPr>
          <p:cNvPr id="23" name="TextBox 22"/>
          <p:cNvSpPr txBox="1"/>
          <p:nvPr/>
        </p:nvSpPr>
        <p:spPr>
          <a:xfrm>
            <a:off x="1516087" y="609600"/>
            <a:ext cx="4597734" cy="46166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charset="0"/>
                <a:ea typeface="+mn-ea"/>
                <a:cs typeface="+mn-cs"/>
              </a:rPr>
              <a:t>2.  Focus on “Region of Interest”</a:t>
            </a:r>
          </a:p>
        </p:txBody>
      </p:sp>
    </p:spTree>
    <p:extLst>
      <p:ext uri="{BB962C8B-B14F-4D97-AF65-F5344CB8AC3E}">
        <p14:creationId xmlns:p14="http://schemas.microsoft.com/office/powerpoint/2010/main" val="30102074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1"/>
          <p:cNvSpPr txBox="1">
            <a:spLocks noChangeArrowheads="1"/>
          </p:cNvSpPr>
          <p:nvPr/>
        </p:nvSpPr>
        <p:spPr bwMode="auto">
          <a:xfrm>
            <a:off x="76200" y="304800"/>
            <a:ext cx="9067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74880" rIns="90000" bIns="46800" anchor="ct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9pPr>
          </a:lstStyle>
          <a:p>
            <a:pPr marL="0" marR="0" lvl="0" indent="0" algn="l" defTabSz="457200" rtl="0" eaLnBrk="1" fontAlgn="base" latinLnBrk="0" hangingPunct="1">
              <a:lnSpc>
                <a:spcPct val="93000"/>
              </a:lnSpc>
              <a:spcBef>
                <a:spcPct val="0"/>
              </a:spcBef>
              <a:spcAft>
                <a:spcPct val="0"/>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US" sz="3200" b="0" i="0" u="none" strike="noStrike" kern="1200" cap="none" spc="0" normalizeH="0" baseline="0" noProof="0">
                <a:ln>
                  <a:noFill/>
                </a:ln>
                <a:solidFill>
                  <a:srgbClr val="FFFFFF"/>
                </a:solidFill>
                <a:effectLst/>
                <a:uLnTx/>
                <a:uFillTx/>
                <a:latin typeface="Arial" pitchFamily="34" charset="0"/>
              </a:rPr>
              <a:t>Segmented Nuclei</a:t>
            </a:r>
            <a:endParaRPr kumimoji="0" lang="en-GB" sz="3200" b="0" i="0" u="none" strike="noStrike" kern="1200" cap="none" spc="0" normalizeH="0" baseline="0" noProof="0">
              <a:ln>
                <a:noFill/>
              </a:ln>
              <a:solidFill>
                <a:srgbClr val="FFFFFF"/>
              </a:solidFill>
              <a:effectLst/>
              <a:uLnTx/>
              <a:uFillTx/>
              <a:latin typeface="Arial" pitchFamily="34" charset="0"/>
            </a:endParaRPr>
          </a:p>
        </p:txBody>
      </p:sp>
      <p:grpSp>
        <p:nvGrpSpPr>
          <p:cNvPr id="18435" name="Group 2"/>
          <p:cNvGrpSpPr>
            <a:grpSpLocks/>
          </p:cNvGrpSpPr>
          <p:nvPr/>
        </p:nvGrpSpPr>
        <p:grpSpPr bwMode="auto">
          <a:xfrm>
            <a:off x="0" y="0"/>
            <a:ext cx="9142413" cy="317500"/>
            <a:chOff x="0" y="0"/>
            <a:chExt cx="5759" cy="200"/>
          </a:xfrm>
        </p:grpSpPr>
        <p:sp>
          <p:nvSpPr>
            <p:cNvPr id="18442" name="Rectangle 3"/>
            <p:cNvSpPr>
              <a:spLocks noChangeArrowheads="1"/>
            </p:cNvSpPr>
            <p:nvPr/>
          </p:nvSpPr>
          <p:spPr bwMode="auto">
            <a:xfrm>
              <a:off x="2880" y="0"/>
              <a:ext cx="2880" cy="200"/>
            </a:xfrm>
            <a:prstGeom prst="rect">
              <a:avLst/>
            </a:prstGeom>
            <a:solidFill>
              <a:srgbClr val="3333CC"/>
            </a:solidFill>
            <a:ln>
              <a:noFill/>
            </a:ln>
            <a:extLst>
              <a:ext uri="{91240B29-F687-4F45-9708-019B960494DF}">
                <a14:hiddenLine xmlns:a14="http://schemas.microsoft.com/office/drawing/2010/main" w="9525">
                  <a:solidFill>
                    <a:srgbClr val="000000"/>
                  </a:solidFill>
                  <a:round/>
                  <a:headEnd/>
                  <a:tailEnd/>
                </a14:hiddenLine>
              </a:ext>
            </a:extLst>
          </p:spPr>
          <p:txBody>
            <a:bodyPr wrap="none" lIns="90000" tIns="60120" rIns="90000" bIns="46800"/>
            <a:lstStyle/>
            <a:p>
              <a:pPr marL="0" marR="0" lvl="0" indent="0" algn="l" defTabSz="457200" rtl="0" eaLnBrk="1" fontAlgn="base" latinLnBrk="0" hangingPunct="1">
                <a:lnSpc>
                  <a:spcPct val="93000"/>
                </a:lnSpc>
                <a:spcBef>
                  <a:spcPts val="375"/>
                </a:spcBef>
                <a:spcAft>
                  <a:spcPct val="0"/>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GB" sz="1500" b="0" i="0" u="none" strike="noStrike" kern="1200" cap="none" spc="0" normalizeH="0" baseline="0" noProof="0">
                  <a:ln>
                    <a:noFill/>
                  </a:ln>
                  <a:solidFill>
                    <a:srgbClr val="FFFFFF"/>
                  </a:solidFill>
                  <a:effectLst/>
                  <a:uLnTx/>
                  <a:uFillTx/>
                  <a:latin typeface="Arial" pitchFamily="34" charset="0"/>
                  <a:ea typeface="+mn-ea"/>
                  <a:cs typeface="+mn-cs"/>
                </a:rPr>
                <a:t>Features from Cell Nuclei</a:t>
              </a:r>
            </a:p>
          </p:txBody>
        </p:sp>
        <p:sp>
          <p:nvSpPr>
            <p:cNvPr id="18443" name="Rectangle 4"/>
            <p:cNvSpPr>
              <a:spLocks noChangeArrowheads="1"/>
            </p:cNvSpPr>
            <p:nvPr/>
          </p:nvSpPr>
          <p:spPr bwMode="auto">
            <a:xfrm>
              <a:off x="0" y="0"/>
              <a:ext cx="2880" cy="200"/>
            </a:xfrm>
            <a:prstGeom prst="rect">
              <a:avLst/>
            </a:prstGeom>
            <a:solidFill>
              <a:srgbClr val="1B1684"/>
            </a:solidFill>
            <a:ln>
              <a:noFill/>
            </a:ln>
            <a:extLst>
              <a:ext uri="{91240B29-F687-4F45-9708-019B960494DF}">
                <a14:hiddenLine xmlns:a14="http://schemas.microsoft.com/office/drawing/2010/main" w="9525">
                  <a:solidFill>
                    <a:srgbClr val="000000"/>
                  </a:solidFill>
                  <a:round/>
                  <a:headEnd/>
                  <a:tailEnd/>
                </a14:hiddenLine>
              </a:ext>
            </a:extLst>
          </p:spPr>
          <p:txBody>
            <a:bodyPr wrap="none" lIns="90000" tIns="60120" rIns="90000" bIns="46800"/>
            <a:lstStyle/>
            <a:p>
              <a:pPr marL="0" marR="0" lvl="0" indent="0" algn="r" defTabSz="457200" rtl="0" eaLnBrk="1" fontAlgn="base" latinLnBrk="0" hangingPunct="1">
                <a:lnSpc>
                  <a:spcPct val="93000"/>
                </a:lnSpc>
                <a:spcBef>
                  <a:spcPts val="375"/>
                </a:spcBef>
                <a:spcAft>
                  <a:spcPct val="0"/>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GB" sz="1500" b="0" i="0" u="none" strike="noStrike" kern="1200" cap="none" spc="0" normalizeH="0" baseline="0" noProof="0">
                  <a:ln>
                    <a:noFill/>
                  </a:ln>
                  <a:solidFill>
                    <a:srgbClr val="FFFFFF"/>
                  </a:solidFill>
                  <a:effectLst/>
                  <a:uLnTx/>
                  <a:uFillTx/>
                  <a:latin typeface="Arial" pitchFamily="34" charset="0"/>
                  <a:ea typeface="+mn-ea"/>
                  <a:cs typeface="+mn-cs"/>
                </a:rPr>
                <a:t>Feature Extraction</a:t>
              </a:r>
            </a:p>
          </p:txBody>
        </p:sp>
        <p:sp>
          <p:nvSpPr>
            <p:cNvPr id="18444" name="Line 5"/>
            <p:cNvSpPr>
              <a:spLocks noChangeShapeType="1"/>
            </p:cNvSpPr>
            <p:nvPr/>
          </p:nvSpPr>
          <p:spPr bwMode="auto">
            <a:xfrm>
              <a:off x="0" y="0"/>
              <a:ext cx="2880" cy="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18445" name="Line 6"/>
            <p:cNvSpPr>
              <a:spLocks noChangeShapeType="1"/>
            </p:cNvSpPr>
            <p:nvPr/>
          </p:nvSpPr>
          <p:spPr bwMode="auto">
            <a:xfrm>
              <a:off x="0" y="200"/>
              <a:ext cx="2880" cy="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18446" name="Line 7"/>
            <p:cNvSpPr>
              <a:spLocks noChangeShapeType="1"/>
            </p:cNvSpPr>
            <p:nvPr/>
          </p:nvSpPr>
          <p:spPr bwMode="auto">
            <a:xfrm>
              <a:off x="0" y="0"/>
              <a:ext cx="1" cy="2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18447" name="Line 8"/>
            <p:cNvSpPr>
              <a:spLocks noChangeShapeType="1"/>
            </p:cNvSpPr>
            <p:nvPr/>
          </p:nvSpPr>
          <p:spPr bwMode="auto">
            <a:xfrm>
              <a:off x="5759" y="0"/>
              <a:ext cx="1" cy="2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18448" name="Line 9"/>
            <p:cNvSpPr>
              <a:spLocks noChangeShapeType="1"/>
            </p:cNvSpPr>
            <p:nvPr/>
          </p:nvSpPr>
          <p:spPr bwMode="auto">
            <a:xfrm>
              <a:off x="2880" y="0"/>
              <a:ext cx="2880" cy="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18449" name="Line 10"/>
            <p:cNvSpPr>
              <a:spLocks noChangeShapeType="1"/>
            </p:cNvSpPr>
            <p:nvPr/>
          </p:nvSpPr>
          <p:spPr bwMode="auto">
            <a:xfrm>
              <a:off x="2880" y="200"/>
              <a:ext cx="2880" cy="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itchFamily="34" charset="0"/>
                <a:ea typeface="+mn-ea"/>
                <a:cs typeface="+mn-cs"/>
              </a:endParaRPr>
            </a:p>
          </p:txBody>
        </p:sp>
      </p:grpSp>
      <p:sp>
        <p:nvSpPr>
          <p:cNvPr id="18436" name="TextBox 26"/>
          <p:cNvSpPr txBox="1">
            <a:spLocks noChangeArrowheads="1"/>
          </p:cNvSpPr>
          <p:nvPr/>
        </p:nvSpPr>
        <p:spPr bwMode="auto">
          <a:xfrm>
            <a:off x="533400" y="1676400"/>
            <a:ext cx="4038600"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457200" rtl="0" eaLnBrk="1" fontAlgn="base" latinLnBrk="0" hangingPunct="1">
              <a:lnSpc>
                <a:spcPct val="76000"/>
              </a:lnSpc>
              <a:spcBef>
                <a:spcPct val="0"/>
              </a:spcBef>
              <a:spcAft>
                <a:spcPct val="0"/>
              </a:spcAft>
              <a:buClr>
                <a:srgbClr val="000000"/>
              </a:buClr>
              <a:buSzPct val="100000"/>
              <a:buFont typeface="Times New Roman" pitchFamily="18" charset="0"/>
              <a:buNone/>
              <a:tabLst/>
              <a:defRPr/>
            </a:pPr>
            <a:r>
              <a:rPr kumimoji="0" lang="en-US" sz="2400" b="0" i="0" u="none" strike="noStrike" kern="1200" cap="none" spc="0" normalizeH="0" baseline="0" noProof="0">
                <a:ln>
                  <a:noFill/>
                </a:ln>
                <a:solidFill>
                  <a:srgbClr val="000000"/>
                </a:solidFill>
                <a:effectLst/>
                <a:uLnTx/>
                <a:uFillTx/>
                <a:latin typeface="Arial" pitchFamily="34" charset="0"/>
                <a:ea typeface="+mn-ea"/>
                <a:cs typeface="+mn-cs"/>
              </a:rPr>
              <a:t>Conventional Nevus</a:t>
            </a:r>
          </a:p>
        </p:txBody>
      </p:sp>
      <p:sp>
        <p:nvSpPr>
          <p:cNvPr id="18437" name="TextBox 27"/>
          <p:cNvSpPr txBox="1">
            <a:spLocks noChangeArrowheads="1"/>
          </p:cNvSpPr>
          <p:nvPr/>
        </p:nvSpPr>
        <p:spPr bwMode="auto">
          <a:xfrm>
            <a:off x="4953000" y="1676400"/>
            <a:ext cx="4038600"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457200" rtl="0" eaLnBrk="1" fontAlgn="base" latinLnBrk="0" hangingPunct="1">
              <a:lnSpc>
                <a:spcPct val="76000"/>
              </a:lnSpc>
              <a:spcBef>
                <a:spcPct val="0"/>
              </a:spcBef>
              <a:spcAft>
                <a:spcPct val="0"/>
              </a:spcAft>
              <a:buClr>
                <a:srgbClr val="000000"/>
              </a:buClr>
              <a:buSzPct val="100000"/>
              <a:buFont typeface="Times New Roman" pitchFamily="18" charset="0"/>
              <a:buNone/>
              <a:tabLst/>
              <a:defRPr/>
            </a:pPr>
            <a:r>
              <a:rPr kumimoji="0" lang="en-US" sz="2400" b="0" i="0" u="none" strike="noStrike" kern="1200" cap="none" spc="0" normalizeH="0" baseline="0" noProof="0">
                <a:ln>
                  <a:noFill/>
                </a:ln>
                <a:solidFill>
                  <a:srgbClr val="000000"/>
                </a:solidFill>
                <a:effectLst/>
                <a:uLnTx/>
                <a:uFillTx/>
                <a:latin typeface="Arial" pitchFamily="34" charset="0"/>
                <a:ea typeface="+mn-ea"/>
                <a:cs typeface="+mn-cs"/>
              </a:rPr>
              <a:t>Superficial Spreading Melanoma</a:t>
            </a:r>
          </a:p>
        </p:txBody>
      </p:sp>
      <p:pic>
        <p:nvPicPr>
          <p:cNvPr id="184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3048000"/>
            <a:ext cx="3971925"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29250" y="2667000"/>
            <a:ext cx="2952750"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3400" y="2571750"/>
            <a:ext cx="4191000" cy="314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41"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53000" y="2667000"/>
            <a:ext cx="39624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p:cNvSpPr txBox="1"/>
          <p:nvPr/>
        </p:nvSpPr>
        <p:spPr>
          <a:xfrm>
            <a:off x="1516087" y="609600"/>
            <a:ext cx="3659976" cy="830997"/>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charset="0"/>
                <a:ea typeface="+mn-ea"/>
                <a:cs typeface="+mn-cs"/>
              </a:rPr>
              <a:t>3.  Nuclei “Segmentation”</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charset="0"/>
                <a:ea typeface="+mn-ea"/>
                <a:cs typeface="+mn-cs"/>
              </a:rPr>
              <a:t>       Find </a:t>
            </a:r>
            <a:r>
              <a:rPr kumimoji="0" lang="en-US" sz="2400" b="0" i="0" u="none" strike="noStrike" kern="1200" cap="none" spc="0" normalizeH="0" baseline="0" noProof="0" dirty="0">
                <a:ln>
                  <a:noFill/>
                </a:ln>
                <a:solidFill>
                  <a:srgbClr val="0000FF"/>
                </a:solidFill>
                <a:effectLst/>
                <a:uLnTx/>
                <a:uFillTx/>
                <a:latin typeface="Arial" charset="0"/>
                <a:ea typeface="+mn-ea"/>
                <a:cs typeface="+mn-cs"/>
              </a:rPr>
              <a:t>“Boundaries”</a:t>
            </a:r>
          </a:p>
        </p:txBody>
      </p:sp>
    </p:spTree>
    <p:extLst>
      <p:ext uri="{BB962C8B-B14F-4D97-AF65-F5344CB8AC3E}">
        <p14:creationId xmlns:p14="http://schemas.microsoft.com/office/powerpoint/2010/main" val="3940978398"/>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 Box 1"/>
          <p:cNvSpPr txBox="1">
            <a:spLocks noChangeArrowheads="1"/>
          </p:cNvSpPr>
          <p:nvPr/>
        </p:nvSpPr>
        <p:spPr bwMode="auto">
          <a:xfrm>
            <a:off x="76200" y="304800"/>
            <a:ext cx="9067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74880" rIns="90000" bIns="46800" anchor="ct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9pPr>
          </a:lstStyle>
          <a:p>
            <a:pPr marL="0" marR="0" lvl="0" indent="0" algn="l" defTabSz="457200" rtl="0" eaLnBrk="1" fontAlgn="base" latinLnBrk="0" hangingPunct="1">
              <a:lnSpc>
                <a:spcPct val="93000"/>
              </a:lnSpc>
              <a:spcBef>
                <a:spcPct val="0"/>
              </a:spcBef>
              <a:spcAft>
                <a:spcPct val="0"/>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US" sz="3200" b="0" i="0" u="none" strike="noStrike" kern="1200" cap="none" spc="0" normalizeH="0" baseline="0" noProof="0">
                <a:ln>
                  <a:noFill/>
                </a:ln>
                <a:solidFill>
                  <a:srgbClr val="FFFFFF"/>
                </a:solidFill>
                <a:effectLst/>
                <a:uLnTx/>
                <a:uFillTx/>
                <a:latin typeface="Arial" pitchFamily="34" charset="0"/>
              </a:rPr>
              <a:t>Labeled Nuclei</a:t>
            </a:r>
            <a:endParaRPr kumimoji="0" lang="en-GB" sz="3200" b="0" i="0" u="none" strike="noStrike" kern="1200" cap="none" spc="0" normalizeH="0" baseline="0" noProof="0">
              <a:ln>
                <a:noFill/>
              </a:ln>
              <a:solidFill>
                <a:srgbClr val="FFFFFF"/>
              </a:solidFill>
              <a:effectLst/>
              <a:uLnTx/>
              <a:uFillTx/>
              <a:latin typeface="Arial" pitchFamily="34" charset="0"/>
            </a:endParaRPr>
          </a:p>
        </p:txBody>
      </p:sp>
      <p:grpSp>
        <p:nvGrpSpPr>
          <p:cNvPr id="19459" name="Group 2"/>
          <p:cNvGrpSpPr>
            <a:grpSpLocks/>
          </p:cNvGrpSpPr>
          <p:nvPr/>
        </p:nvGrpSpPr>
        <p:grpSpPr bwMode="auto">
          <a:xfrm>
            <a:off x="0" y="0"/>
            <a:ext cx="9142413" cy="317500"/>
            <a:chOff x="0" y="0"/>
            <a:chExt cx="5759" cy="200"/>
          </a:xfrm>
        </p:grpSpPr>
        <p:sp>
          <p:nvSpPr>
            <p:cNvPr id="19468" name="Rectangle 3"/>
            <p:cNvSpPr>
              <a:spLocks noChangeArrowheads="1"/>
            </p:cNvSpPr>
            <p:nvPr/>
          </p:nvSpPr>
          <p:spPr bwMode="auto">
            <a:xfrm>
              <a:off x="2880" y="0"/>
              <a:ext cx="2880" cy="200"/>
            </a:xfrm>
            <a:prstGeom prst="rect">
              <a:avLst/>
            </a:prstGeom>
            <a:solidFill>
              <a:srgbClr val="3333CC"/>
            </a:solidFill>
            <a:ln>
              <a:noFill/>
            </a:ln>
            <a:extLst>
              <a:ext uri="{91240B29-F687-4F45-9708-019B960494DF}">
                <a14:hiddenLine xmlns:a14="http://schemas.microsoft.com/office/drawing/2010/main" w="9525">
                  <a:solidFill>
                    <a:srgbClr val="000000"/>
                  </a:solidFill>
                  <a:round/>
                  <a:headEnd/>
                  <a:tailEnd/>
                </a14:hiddenLine>
              </a:ext>
            </a:extLst>
          </p:spPr>
          <p:txBody>
            <a:bodyPr wrap="none" lIns="90000" tIns="60120" rIns="90000" bIns="46800"/>
            <a:lstStyle/>
            <a:p>
              <a:pPr marL="0" marR="0" lvl="0" indent="0" algn="l" defTabSz="457200" rtl="0" eaLnBrk="1" fontAlgn="base" latinLnBrk="0" hangingPunct="1">
                <a:lnSpc>
                  <a:spcPct val="93000"/>
                </a:lnSpc>
                <a:spcBef>
                  <a:spcPts val="375"/>
                </a:spcBef>
                <a:spcAft>
                  <a:spcPct val="0"/>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GB" sz="1500" b="0" i="0" u="none" strike="noStrike" kern="1200" cap="none" spc="0" normalizeH="0" baseline="0" noProof="0">
                  <a:ln>
                    <a:noFill/>
                  </a:ln>
                  <a:solidFill>
                    <a:srgbClr val="FFFFFF"/>
                  </a:solidFill>
                  <a:effectLst/>
                  <a:uLnTx/>
                  <a:uFillTx/>
                  <a:latin typeface="Arial" pitchFamily="34" charset="0"/>
                  <a:ea typeface="+mn-ea"/>
                  <a:cs typeface="+mn-cs"/>
                </a:rPr>
                <a:t>Features from Cell Nuclei</a:t>
              </a:r>
            </a:p>
          </p:txBody>
        </p:sp>
        <p:sp>
          <p:nvSpPr>
            <p:cNvPr id="19469" name="Rectangle 4"/>
            <p:cNvSpPr>
              <a:spLocks noChangeArrowheads="1"/>
            </p:cNvSpPr>
            <p:nvPr/>
          </p:nvSpPr>
          <p:spPr bwMode="auto">
            <a:xfrm>
              <a:off x="0" y="0"/>
              <a:ext cx="2880" cy="200"/>
            </a:xfrm>
            <a:prstGeom prst="rect">
              <a:avLst/>
            </a:prstGeom>
            <a:solidFill>
              <a:srgbClr val="1B1684"/>
            </a:solidFill>
            <a:ln>
              <a:noFill/>
            </a:ln>
            <a:extLst>
              <a:ext uri="{91240B29-F687-4F45-9708-019B960494DF}">
                <a14:hiddenLine xmlns:a14="http://schemas.microsoft.com/office/drawing/2010/main" w="9525">
                  <a:solidFill>
                    <a:srgbClr val="000000"/>
                  </a:solidFill>
                  <a:round/>
                  <a:headEnd/>
                  <a:tailEnd/>
                </a14:hiddenLine>
              </a:ext>
            </a:extLst>
          </p:spPr>
          <p:txBody>
            <a:bodyPr wrap="none" lIns="90000" tIns="60120" rIns="90000" bIns="46800"/>
            <a:lstStyle/>
            <a:p>
              <a:pPr marL="0" marR="0" lvl="0" indent="0" algn="r" defTabSz="457200" rtl="0" eaLnBrk="1" fontAlgn="base" latinLnBrk="0" hangingPunct="1">
                <a:lnSpc>
                  <a:spcPct val="93000"/>
                </a:lnSpc>
                <a:spcBef>
                  <a:spcPts val="375"/>
                </a:spcBef>
                <a:spcAft>
                  <a:spcPct val="0"/>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GB" sz="1500" b="0" i="0" u="none" strike="noStrike" kern="1200" cap="none" spc="0" normalizeH="0" baseline="0" noProof="0">
                  <a:ln>
                    <a:noFill/>
                  </a:ln>
                  <a:solidFill>
                    <a:srgbClr val="FFFFFF"/>
                  </a:solidFill>
                  <a:effectLst/>
                  <a:uLnTx/>
                  <a:uFillTx/>
                  <a:latin typeface="Arial" pitchFamily="34" charset="0"/>
                  <a:ea typeface="+mn-ea"/>
                  <a:cs typeface="+mn-cs"/>
                </a:rPr>
                <a:t>Feature Extraction</a:t>
              </a:r>
            </a:p>
          </p:txBody>
        </p:sp>
        <p:sp>
          <p:nvSpPr>
            <p:cNvPr id="19470" name="Line 5"/>
            <p:cNvSpPr>
              <a:spLocks noChangeShapeType="1"/>
            </p:cNvSpPr>
            <p:nvPr/>
          </p:nvSpPr>
          <p:spPr bwMode="auto">
            <a:xfrm>
              <a:off x="0" y="0"/>
              <a:ext cx="2880" cy="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19471" name="Line 6"/>
            <p:cNvSpPr>
              <a:spLocks noChangeShapeType="1"/>
            </p:cNvSpPr>
            <p:nvPr/>
          </p:nvSpPr>
          <p:spPr bwMode="auto">
            <a:xfrm>
              <a:off x="0" y="200"/>
              <a:ext cx="2880" cy="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19472" name="Line 7"/>
            <p:cNvSpPr>
              <a:spLocks noChangeShapeType="1"/>
            </p:cNvSpPr>
            <p:nvPr/>
          </p:nvSpPr>
          <p:spPr bwMode="auto">
            <a:xfrm>
              <a:off x="0" y="0"/>
              <a:ext cx="1" cy="2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19473" name="Line 8"/>
            <p:cNvSpPr>
              <a:spLocks noChangeShapeType="1"/>
            </p:cNvSpPr>
            <p:nvPr/>
          </p:nvSpPr>
          <p:spPr bwMode="auto">
            <a:xfrm>
              <a:off x="5759" y="0"/>
              <a:ext cx="1" cy="2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19474" name="Line 9"/>
            <p:cNvSpPr>
              <a:spLocks noChangeShapeType="1"/>
            </p:cNvSpPr>
            <p:nvPr/>
          </p:nvSpPr>
          <p:spPr bwMode="auto">
            <a:xfrm>
              <a:off x="2880" y="0"/>
              <a:ext cx="2880" cy="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19475" name="Line 10"/>
            <p:cNvSpPr>
              <a:spLocks noChangeShapeType="1"/>
            </p:cNvSpPr>
            <p:nvPr/>
          </p:nvSpPr>
          <p:spPr bwMode="auto">
            <a:xfrm>
              <a:off x="2880" y="200"/>
              <a:ext cx="2880" cy="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itchFamily="34" charset="0"/>
                <a:ea typeface="+mn-ea"/>
                <a:cs typeface="+mn-cs"/>
              </a:endParaRPr>
            </a:p>
          </p:txBody>
        </p:sp>
      </p:grpSp>
      <p:sp>
        <p:nvSpPr>
          <p:cNvPr id="19460" name="TextBox 23"/>
          <p:cNvSpPr txBox="1">
            <a:spLocks noChangeArrowheads="1"/>
          </p:cNvSpPr>
          <p:nvPr/>
        </p:nvSpPr>
        <p:spPr bwMode="auto">
          <a:xfrm>
            <a:off x="533400" y="1676400"/>
            <a:ext cx="4038600"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457200" rtl="0" eaLnBrk="1" fontAlgn="base" latinLnBrk="0" hangingPunct="1">
              <a:lnSpc>
                <a:spcPct val="76000"/>
              </a:lnSpc>
              <a:spcBef>
                <a:spcPct val="0"/>
              </a:spcBef>
              <a:spcAft>
                <a:spcPct val="0"/>
              </a:spcAft>
              <a:buClr>
                <a:srgbClr val="000000"/>
              </a:buClr>
              <a:buSzPct val="100000"/>
              <a:buFont typeface="Times New Roman" pitchFamily="18" charset="0"/>
              <a:buNone/>
              <a:tabLst/>
              <a:defRPr/>
            </a:pPr>
            <a:r>
              <a:rPr kumimoji="0" lang="en-US" sz="2400" b="0" i="0" u="none" strike="noStrike" kern="1200" cap="none" spc="0" normalizeH="0" baseline="0" noProof="0">
                <a:ln>
                  <a:noFill/>
                </a:ln>
                <a:solidFill>
                  <a:srgbClr val="000000"/>
                </a:solidFill>
                <a:effectLst/>
                <a:uLnTx/>
                <a:uFillTx/>
                <a:latin typeface="Arial" pitchFamily="34" charset="0"/>
                <a:ea typeface="+mn-ea"/>
                <a:cs typeface="+mn-cs"/>
              </a:rPr>
              <a:t>Conventional Nevus</a:t>
            </a:r>
          </a:p>
        </p:txBody>
      </p:sp>
      <p:sp>
        <p:nvSpPr>
          <p:cNvPr id="19461" name="TextBox 24"/>
          <p:cNvSpPr txBox="1">
            <a:spLocks noChangeArrowheads="1"/>
          </p:cNvSpPr>
          <p:nvPr/>
        </p:nvSpPr>
        <p:spPr bwMode="auto">
          <a:xfrm>
            <a:off x="4953000" y="1676400"/>
            <a:ext cx="4038600"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457200" rtl="0" eaLnBrk="1" fontAlgn="base" latinLnBrk="0" hangingPunct="1">
              <a:lnSpc>
                <a:spcPct val="76000"/>
              </a:lnSpc>
              <a:spcBef>
                <a:spcPct val="0"/>
              </a:spcBef>
              <a:spcAft>
                <a:spcPct val="0"/>
              </a:spcAft>
              <a:buClr>
                <a:srgbClr val="000000"/>
              </a:buClr>
              <a:buSzPct val="100000"/>
              <a:buFont typeface="Times New Roman" pitchFamily="18" charset="0"/>
              <a:buNone/>
              <a:tabLst/>
              <a:defRPr/>
            </a:pPr>
            <a:r>
              <a:rPr kumimoji="0" lang="en-US" sz="2400" b="0" i="0" u="none" strike="noStrike" kern="1200" cap="none" spc="0" normalizeH="0" baseline="0" noProof="0">
                <a:ln>
                  <a:noFill/>
                </a:ln>
                <a:solidFill>
                  <a:srgbClr val="000000"/>
                </a:solidFill>
                <a:effectLst/>
                <a:uLnTx/>
                <a:uFillTx/>
                <a:latin typeface="Arial" pitchFamily="34" charset="0"/>
                <a:ea typeface="+mn-ea"/>
                <a:cs typeface="+mn-cs"/>
              </a:rPr>
              <a:t>Superficial Spreading Melanoma</a:t>
            </a:r>
          </a:p>
        </p:txBody>
      </p:sp>
      <p:grpSp>
        <p:nvGrpSpPr>
          <p:cNvPr id="19462" name="Group 25"/>
          <p:cNvGrpSpPr>
            <a:grpSpLocks/>
          </p:cNvGrpSpPr>
          <p:nvPr/>
        </p:nvGrpSpPr>
        <p:grpSpPr bwMode="auto">
          <a:xfrm>
            <a:off x="609600" y="3048000"/>
            <a:ext cx="3971925" cy="2193925"/>
            <a:chOff x="609600" y="3048000"/>
            <a:chExt cx="3971925" cy="2194560"/>
          </a:xfrm>
        </p:grpSpPr>
        <p:pic>
          <p:nvPicPr>
            <p:cNvPr id="194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3048000"/>
              <a:ext cx="3971925"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Rectangle 33"/>
            <p:cNvSpPr/>
            <p:nvPr/>
          </p:nvSpPr>
          <p:spPr>
            <a:xfrm>
              <a:off x="609600" y="3048000"/>
              <a:ext cx="3968750" cy="2194560"/>
            </a:xfrm>
            <a:prstGeom prst="rect">
              <a:avLst/>
            </a:prstGeom>
            <a:blipFill dpi="0" rotWithShape="1">
              <a:blip r:embed="rId4" cstate="print">
                <a:alphaModFix amt="5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base" latinLnBrk="0" hangingPunct="1">
                <a:lnSpc>
                  <a:spcPct val="76000"/>
                </a:lnSpc>
                <a:spcBef>
                  <a:spcPct val="0"/>
                </a:spcBef>
                <a:spcAft>
                  <a:spcPct val="0"/>
                </a:spcAft>
                <a:buClr>
                  <a:srgbClr val="000000"/>
                </a:buClr>
                <a:buSzPct val="100000"/>
                <a:buFont typeface="Times New Roman" pitchFamily="16" charset="0"/>
                <a:buNone/>
                <a:tabLst/>
                <a:defRPr/>
              </a:pPr>
              <a:endParaRPr kumimoji="0" lang="en-US" sz="2400" b="0" i="0" u="none" strike="noStrike" kern="1200" cap="none" spc="0" normalizeH="0" baseline="0" noProof="0">
                <a:ln>
                  <a:noFill/>
                </a:ln>
                <a:solidFill>
                  <a:srgbClr val="FFFFFF"/>
                </a:solidFill>
                <a:effectLst/>
                <a:uLnTx/>
                <a:uFillTx/>
                <a:latin typeface="Times New Roman"/>
                <a:ea typeface="+mn-ea"/>
                <a:cs typeface="+mn-cs"/>
              </a:endParaRPr>
            </a:p>
          </p:txBody>
        </p:sp>
      </p:grpSp>
      <p:grpSp>
        <p:nvGrpSpPr>
          <p:cNvPr id="19463" name="Group 34"/>
          <p:cNvGrpSpPr>
            <a:grpSpLocks/>
          </p:cNvGrpSpPr>
          <p:nvPr/>
        </p:nvGrpSpPr>
        <p:grpSpPr bwMode="auto">
          <a:xfrm>
            <a:off x="5505450" y="2667000"/>
            <a:ext cx="2952750" cy="2952750"/>
            <a:chOff x="5504688" y="2667000"/>
            <a:chExt cx="2953512" cy="2953512"/>
          </a:xfrm>
        </p:grpSpPr>
        <p:pic>
          <p:nvPicPr>
            <p:cNvPr id="19464"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05450" y="2667000"/>
              <a:ext cx="2952750"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 name="Rectangle 36"/>
            <p:cNvSpPr/>
            <p:nvPr/>
          </p:nvSpPr>
          <p:spPr>
            <a:xfrm>
              <a:off x="5504688" y="2667000"/>
              <a:ext cx="2953512" cy="2953512"/>
            </a:xfrm>
            <a:prstGeom prst="rect">
              <a:avLst/>
            </a:prstGeom>
            <a:blipFill dpi="0" rotWithShape="1">
              <a:blip r:embed="rId6" cstate="print">
                <a:alphaModFix amt="5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base" latinLnBrk="0" hangingPunct="1">
                <a:lnSpc>
                  <a:spcPct val="76000"/>
                </a:lnSpc>
                <a:spcBef>
                  <a:spcPct val="0"/>
                </a:spcBef>
                <a:spcAft>
                  <a:spcPct val="0"/>
                </a:spcAft>
                <a:buClr>
                  <a:srgbClr val="000000"/>
                </a:buClr>
                <a:buSzPct val="100000"/>
                <a:buFont typeface="Times New Roman" pitchFamily="16" charset="0"/>
                <a:buNone/>
                <a:tabLst/>
                <a:defRPr/>
              </a:pPr>
              <a:endParaRPr kumimoji="0" lang="en-US" sz="2400" b="0" i="0" u="none" strike="noStrike" kern="1200" cap="none" spc="0" normalizeH="0" baseline="0" noProof="0">
                <a:ln>
                  <a:noFill/>
                </a:ln>
                <a:solidFill>
                  <a:srgbClr val="FFFFFF"/>
                </a:solidFill>
                <a:effectLst/>
                <a:uLnTx/>
                <a:uFillTx/>
                <a:latin typeface="Times New Roman"/>
                <a:ea typeface="+mn-ea"/>
                <a:cs typeface="+mn-cs"/>
              </a:endParaRPr>
            </a:p>
          </p:txBody>
        </p:sp>
      </p:grpSp>
      <p:sp>
        <p:nvSpPr>
          <p:cNvPr id="20" name="TextBox 19"/>
          <p:cNvSpPr txBox="1"/>
          <p:nvPr/>
        </p:nvSpPr>
        <p:spPr>
          <a:xfrm>
            <a:off x="1516087" y="609600"/>
            <a:ext cx="2754280" cy="46166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charset="0"/>
                <a:ea typeface="+mn-ea"/>
                <a:cs typeface="+mn-cs"/>
              </a:rPr>
              <a:t>4.  Highlight Nuclei</a:t>
            </a:r>
          </a:p>
        </p:txBody>
      </p:sp>
    </p:spTree>
    <p:extLst>
      <p:ext uri="{BB962C8B-B14F-4D97-AF65-F5344CB8AC3E}">
        <p14:creationId xmlns:p14="http://schemas.microsoft.com/office/powerpoint/2010/main" val="792987091"/>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ext Box 1"/>
          <p:cNvSpPr txBox="1">
            <a:spLocks noChangeArrowheads="1"/>
          </p:cNvSpPr>
          <p:nvPr/>
        </p:nvSpPr>
        <p:spPr bwMode="auto">
          <a:xfrm>
            <a:off x="76200" y="304800"/>
            <a:ext cx="9067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74880" rIns="90000" bIns="46800" anchor="ct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9pPr>
          </a:lstStyle>
          <a:p>
            <a:pPr marL="0" marR="0" lvl="0" indent="0" algn="l" defTabSz="457200" rtl="0" eaLnBrk="1" fontAlgn="base" latinLnBrk="0" hangingPunct="1">
              <a:lnSpc>
                <a:spcPct val="93000"/>
              </a:lnSpc>
              <a:spcBef>
                <a:spcPct val="0"/>
              </a:spcBef>
              <a:spcAft>
                <a:spcPct val="0"/>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US" sz="3200" b="0" i="0" u="none" strike="noStrike" kern="1200" cap="none" spc="0" normalizeH="0" baseline="0" noProof="0">
                <a:ln>
                  <a:noFill/>
                </a:ln>
                <a:solidFill>
                  <a:srgbClr val="FFFFFF"/>
                </a:solidFill>
                <a:effectLst/>
                <a:uLnTx/>
                <a:uFillTx/>
                <a:latin typeface="Arial" pitchFamily="34" charset="0"/>
              </a:rPr>
              <a:t>Nuclear Regions</a:t>
            </a:r>
            <a:endParaRPr kumimoji="0" lang="en-GB" sz="3200" b="0" i="0" u="none" strike="noStrike" kern="1200" cap="none" spc="0" normalizeH="0" baseline="0" noProof="0">
              <a:ln>
                <a:noFill/>
              </a:ln>
              <a:solidFill>
                <a:srgbClr val="FFFFFF"/>
              </a:solidFill>
              <a:effectLst/>
              <a:uLnTx/>
              <a:uFillTx/>
              <a:latin typeface="Arial" pitchFamily="34" charset="0"/>
            </a:endParaRPr>
          </a:p>
        </p:txBody>
      </p:sp>
      <p:grpSp>
        <p:nvGrpSpPr>
          <p:cNvPr id="20483" name="Group 2"/>
          <p:cNvGrpSpPr>
            <a:grpSpLocks/>
          </p:cNvGrpSpPr>
          <p:nvPr/>
        </p:nvGrpSpPr>
        <p:grpSpPr bwMode="auto">
          <a:xfrm>
            <a:off x="0" y="0"/>
            <a:ext cx="9142413" cy="317500"/>
            <a:chOff x="0" y="0"/>
            <a:chExt cx="5759" cy="200"/>
          </a:xfrm>
        </p:grpSpPr>
        <p:sp>
          <p:nvSpPr>
            <p:cNvPr id="20493" name="Rectangle 3"/>
            <p:cNvSpPr>
              <a:spLocks noChangeArrowheads="1"/>
            </p:cNvSpPr>
            <p:nvPr/>
          </p:nvSpPr>
          <p:spPr bwMode="auto">
            <a:xfrm>
              <a:off x="2880" y="0"/>
              <a:ext cx="2880" cy="200"/>
            </a:xfrm>
            <a:prstGeom prst="rect">
              <a:avLst/>
            </a:prstGeom>
            <a:solidFill>
              <a:srgbClr val="3333CC"/>
            </a:solidFill>
            <a:ln>
              <a:noFill/>
            </a:ln>
            <a:extLst>
              <a:ext uri="{91240B29-F687-4F45-9708-019B960494DF}">
                <a14:hiddenLine xmlns:a14="http://schemas.microsoft.com/office/drawing/2010/main" w="9525">
                  <a:solidFill>
                    <a:srgbClr val="000000"/>
                  </a:solidFill>
                  <a:round/>
                  <a:headEnd/>
                  <a:tailEnd/>
                </a14:hiddenLine>
              </a:ext>
            </a:extLst>
          </p:spPr>
          <p:txBody>
            <a:bodyPr wrap="none" lIns="90000" tIns="60120" rIns="90000" bIns="46800"/>
            <a:lstStyle/>
            <a:p>
              <a:pPr marL="0" marR="0" lvl="0" indent="0" algn="l" defTabSz="457200" rtl="0" eaLnBrk="1" fontAlgn="base" latinLnBrk="0" hangingPunct="1">
                <a:lnSpc>
                  <a:spcPct val="93000"/>
                </a:lnSpc>
                <a:spcBef>
                  <a:spcPts val="375"/>
                </a:spcBef>
                <a:spcAft>
                  <a:spcPct val="0"/>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GB" sz="1500" b="0" i="0" u="none" strike="noStrike" kern="1200" cap="none" spc="0" normalizeH="0" baseline="0" noProof="0">
                  <a:ln>
                    <a:noFill/>
                  </a:ln>
                  <a:solidFill>
                    <a:srgbClr val="FFFFFF"/>
                  </a:solidFill>
                  <a:effectLst/>
                  <a:uLnTx/>
                  <a:uFillTx/>
                  <a:latin typeface="Arial" pitchFamily="34" charset="0"/>
                  <a:ea typeface="+mn-ea"/>
                  <a:cs typeface="+mn-cs"/>
                </a:rPr>
                <a:t>Features from Cell Nuclei</a:t>
              </a:r>
            </a:p>
          </p:txBody>
        </p:sp>
        <p:sp>
          <p:nvSpPr>
            <p:cNvPr id="20494" name="Rectangle 4"/>
            <p:cNvSpPr>
              <a:spLocks noChangeArrowheads="1"/>
            </p:cNvSpPr>
            <p:nvPr/>
          </p:nvSpPr>
          <p:spPr bwMode="auto">
            <a:xfrm>
              <a:off x="0" y="0"/>
              <a:ext cx="2880" cy="200"/>
            </a:xfrm>
            <a:prstGeom prst="rect">
              <a:avLst/>
            </a:prstGeom>
            <a:solidFill>
              <a:srgbClr val="1B1684"/>
            </a:solidFill>
            <a:ln>
              <a:noFill/>
            </a:ln>
            <a:extLst>
              <a:ext uri="{91240B29-F687-4F45-9708-019B960494DF}">
                <a14:hiddenLine xmlns:a14="http://schemas.microsoft.com/office/drawing/2010/main" w="9525">
                  <a:solidFill>
                    <a:srgbClr val="000000"/>
                  </a:solidFill>
                  <a:round/>
                  <a:headEnd/>
                  <a:tailEnd/>
                </a14:hiddenLine>
              </a:ext>
            </a:extLst>
          </p:spPr>
          <p:txBody>
            <a:bodyPr wrap="none" lIns="90000" tIns="60120" rIns="90000" bIns="46800"/>
            <a:lstStyle/>
            <a:p>
              <a:pPr marL="0" marR="0" lvl="0" indent="0" algn="r" defTabSz="457200" rtl="0" eaLnBrk="1" fontAlgn="base" latinLnBrk="0" hangingPunct="1">
                <a:lnSpc>
                  <a:spcPct val="93000"/>
                </a:lnSpc>
                <a:spcBef>
                  <a:spcPts val="375"/>
                </a:spcBef>
                <a:spcAft>
                  <a:spcPct val="0"/>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GB" sz="1500" b="0" i="0" u="none" strike="noStrike" kern="1200" cap="none" spc="0" normalizeH="0" baseline="0" noProof="0">
                  <a:ln>
                    <a:noFill/>
                  </a:ln>
                  <a:solidFill>
                    <a:srgbClr val="FFFFFF"/>
                  </a:solidFill>
                  <a:effectLst/>
                  <a:uLnTx/>
                  <a:uFillTx/>
                  <a:latin typeface="Arial" pitchFamily="34" charset="0"/>
                  <a:ea typeface="+mn-ea"/>
                  <a:cs typeface="+mn-cs"/>
                </a:rPr>
                <a:t>Feature Extraction</a:t>
              </a:r>
            </a:p>
          </p:txBody>
        </p:sp>
        <p:sp>
          <p:nvSpPr>
            <p:cNvPr id="20495" name="Line 5"/>
            <p:cNvSpPr>
              <a:spLocks noChangeShapeType="1"/>
            </p:cNvSpPr>
            <p:nvPr/>
          </p:nvSpPr>
          <p:spPr bwMode="auto">
            <a:xfrm>
              <a:off x="0" y="0"/>
              <a:ext cx="2880" cy="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20496" name="Line 6"/>
            <p:cNvSpPr>
              <a:spLocks noChangeShapeType="1"/>
            </p:cNvSpPr>
            <p:nvPr/>
          </p:nvSpPr>
          <p:spPr bwMode="auto">
            <a:xfrm>
              <a:off x="0" y="200"/>
              <a:ext cx="2880" cy="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20497" name="Line 7"/>
            <p:cNvSpPr>
              <a:spLocks noChangeShapeType="1"/>
            </p:cNvSpPr>
            <p:nvPr/>
          </p:nvSpPr>
          <p:spPr bwMode="auto">
            <a:xfrm>
              <a:off x="0" y="0"/>
              <a:ext cx="1" cy="2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20498" name="Line 8"/>
            <p:cNvSpPr>
              <a:spLocks noChangeShapeType="1"/>
            </p:cNvSpPr>
            <p:nvPr/>
          </p:nvSpPr>
          <p:spPr bwMode="auto">
            <a:xfrm>
              <a:off x="5759" y="0"/>
              <a:ext cx="1" cy="2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20499" name="Line 9"/>
            <p:cNvSpPr>
              <a:spLocks noChangeShapeType="1"/>
            </p:cNvSpPr>
            <p:nvPr/>
          </p:nvSpPr>
          <p:spPr bwMode="auto">
            <a:xfrm>
              <a:off x="2880" y="0"/>
              <a:ext cx="2880" cy="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20500" name="Line 10"/>
            <p:cNvSpPr>
              <a:spLocks noChangeShapeType="1"/>
            </p:cNvSpPr>
            <p:nvPr/>
          </p:nvSpPr>
          <p:spPr bwMode="auto">
            <a:xfrm>
              <a:off x="2880" y="200"/>
              <a:ext cx="2880" cy="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itchFamily="34" charset="0"/>
                <a:ea typeface="+mn-ea"/>
                <a:cs typeface="+mn-cs"/>
              </a:endParaRPr>
            </a:p>
          </p:txBody>
        </p:sp>
      </p:grpSp>
      <p:sp>
        <p:nvSpPr>
          <p:cNvPr id="20484" name="TextBox 23"/>
          <p:cNvSpPr txBox="1">
            <a:spLocks noChangeArrowheads="1"/>
          </p:cNvSpPr>
          <p:nvPr/>
        </p:nvSpPr>
        <p:spPr bwMode="auto">
          <a:xfrm>
            <a:off x="533400" y="1676400"/>
            <a:ext cx="4038600"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457200" rtl="0" eaLnBrk="1" fontAlgn="base" latinLnBrk="0" hangingPunct="1">
              <a:lnSpc>
                <a:spcPct val="76000"/>
              </a:lnSpc>
              <a:spcBef>
                <a:spcPct val="0"/>
              </a:spcBef>
              <a:spcAft>
                <a:spcPct val="0"/>
              </a:spcAft>
              <a:buClr>
                <a:srgbClr val="000000"/>
              </a:buClr>
              <a:buSzPct val="100000"/>
              <a:buFont typeface="Times New Roman" pitchFamily="18" charset="0"/>
              <a:buNone/>
              <a:tabLst/>
              <a:defRPr/>
            </a:pPr>
            <a:r>
              <a:rPr kumimoji="0" lang="en-US" sz="2400" b="0" i="0" u="none" strike="noStrike" kern="1200" cap="none" spc="0" normalizeH="0" baseline="0" noProof="0">
                <a:ln>
                  <a:noFill/>
                </a:ln>
                <a:solidFill>
                  <a:srgbClr val="000000"/>
                </a:solidFill>
                <a:effectLst/>
                <a:uLnTx/>
                <a:uFillTx/>
                <a:latin typeface="Arial" pitchFamily="34" charset="0"/>
                <a:ea typeface="+mn-ea"/>
                <a:cs typeface="+mn-cs"/>
              </a:rPr>
              <a:t>Conventional Nevus</a:t>
            </a:r>
          </a:p>
        </p:txBody>
      </p:sp>
      <p:sp>
        <p:nvSpPr>
          <p:cNvPr id="20485" name="TextBox 24"/>
          <p:cNvSpPr txBox="1">
            <a:spLocks noChangeArrowheads="1"/>
          </p:cNvSpPr>
          <p:nvPr/>
        </p:nvSpPr>
        <p:spPr bwMode="auto">
          <a:xfrm>
            <a:off x="4953000" y="1676400"/>
            <a:ext cx="4038600"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457200" rtl="0" eaLnBrk="1" fontAlgn="base" latinLnBrk="0" hangingPunct="1">
              <a:lnSpc>
                <a:spcPct val="76000"/>
              </a:lnSpc>
              <a:spcBef>
                <a:spcPct val="0"/>
              </a:spcBef>
              <a:spcAft>
                <a:spcPct val="0"/>
              </a:spcAft>
              <a:buClr>
                <a:srgbClr val="000000"/>
              </a:buClr>
              <a:buSzPct val="100000"/>
              <a:buFont typeface="Times New Roman" pitchFamily="18" charset="0"/>
              <a:buNone/>
              <a:tabLst/>
              <a:defRPr/>
            </a:pPr>
            <a:r>
              <a:rPr kumimoji="0" lang="en-US" sz="2400" b="0" i="0" u="none" strike="noStrike" kern="1200" cap="none" spc="0" normalizeH="0" baseline="0" noProof="0">
                <a:ln>
                  <a:noFill/>
                </a:ln>
                <a:solidFill>
                  <a:srgbClr val="000000"/>
                </a:solidFill>
                <a:effectLst/>
                <a:uLnTx/>
                <a:uFillTx/>
                <a:latin typeface="Arial" pitchFamily="34" charset="0"/>
                <a:ea typeface="+mn-ea"/>
                <a:cs typeface="+mn-cs"/>
              </a:rPr>
              <a:t>Superficial Spreading Melanoma</a:t>
            </a:r>
          </a:p>
        </p:txBody>
      </p:sp>
      <p:grpSp>
        <p:nvGrpSpPr>
          <p:cNvPr id="20486" name="Group 19"/>
          <p:cNvGrpSpPr>
            <a:grpSpLocks/>
          </p:cNvGrpSpPr>
          <p:nvPr/>
        </p:nvGrpSpPr>
        <p:grpSpPr bwMode="auto">
          <a:xfrm>
            <a:off x="609600" y="3048000"/>
            <a:ext cx="3971925" cy="2193925"/>
            <a:chOff x="609600" y="3048000"/>
            <a:chExt cx="3971925" cy="2194560"/>
          </a:xfrm>
        </p:grpSpPr>
        <p:pic>
          <p:nvPicPr>
            <p:cNvPr id="20491"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3048000"/>
              <a:ext cx="3971925"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Rectangle 21"/>
            <p:cNvSpPr/>
            <p:nvPr/>
          </p:nvSpPr>
          <p:spPr>
            <a:xfrm>
              <a:off x="609600" y="3048000"/>
              <a:ext cx="3968750" cy="2194560"/>
            </a:xfrm>
            <a:prstGeom prst="rect">
              <a:avLst/>
            </a:prstGeom>
            <a:blipFill dpi="0" rotWithShape="1">
              <a:blip r:embed="rId4" cstate="print">
                <a:alphaModFix amt="5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base" latinLnBrk="0" hangingPunct="1">
                <a:lnSpc>
                  <a:spcPct val="76000"/>
                </a:lnSpc>
                <a:spcBef>
                  <a:spcPct val="0"/>
                </a:spcBef>
                <a:spcAft>
                  <a:spcPct val="0"/>
                </a:spcAft>
                <a:buClr>
                  <a:srgbClr val="000000"/>
                </a:buClr>
                <a:buSzPct val="100000"/>
                <a:buFont typeface="Times New Roman" pitchFamily="16" charset="0"/>
                <a:buNone/>
                <a:tabLst/>
                <a:defRPr/>
              </a:pPr>
              <a:endParaRPr kumimoji="0" lang="en-US" sz="2400" b="0" i="0" u="none" strike="noStrike" kern="1200" cap="none" spc="0" normalizeH="0" baseline="0" noProof="0">
                <a:ln>
                  <a:noFill/>
                </a:ln>
                <a:solidFill>
                  <a:srgbClr val="FFFFFF"/>
                </a:solidFill>
                <a:effectLst/>
                <a:uLnTx/>
                <a:uFillTx/>
                <a:latin typeface="Times New Roman"/>
                <a:ea typeface="+mn-ea"/>
                <a:cs typeface="+mn-cs"/>
              </a:endParaRPr>
            </a:p>
          </p:txBody>
        </p:sp>
      </p:grpSp>
      <p:grpSp>
        <p:nvGrpSpPr>
          <p:cNvPr id="20487" name="Group 22"/>
          <p:cNvGrpSpPr>
            <a:grpSpLocks/>
          </p:cNvGrpSpPr>
          <p:nvPr/>
        </p:nvGrpSpPr>
        <p:grpSpPr bwMode="auto">
          <a:xfrm>
            <a:off x="5505450" y="2667000"/>
            <a:ext cx="2952750" cy="2952750"/>
            <a:chOff x="5504688" y="2667000"/>
            <a:chExt cx="2953512" cy="2953512"/>
          </a:xfrm>
        </p:grpSpPr>
        <p:pic>
          <p:nvPicPr>
            <p:cNvPr id="20489"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05450" y="2667000"/>
              <a:ext cx="2952750"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 name="Rectangle 26"/>
            <p:cNvSpPr/>
            <p:nvPr/>
          </p:nvSpPr>
          <p:spPr>
            <a:xfrm>
              <a:off x="5504688" y="2667000"/>
              <a:ext cx="2953512" cy="2953512"/>
            </a:xfrm>
            <a:prstGeom prst="rect">
              <a:avLst/>
            </a:prstGeom>
            <a:blipFill dpi="0" rotWithShape="1">
              <a:blip r:embed="rId6" cstate="print">
                <a:alphaModFix amt="5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base" latinLnBrk="0" hangingPunct="1">
                <a:lnSpc>
                  <a:spcPct val="76000"/>
                </a:lnSpc>
                <a:spcBef>
                  <a:spcPct val="0"/>
                </a:spcBef>
                <a:spcAft>
                  <a:spcPct val="0"/>
                </a:spcAft>
                <a:buClr>
                  <a:srgbClr val="000000"/>
                </a:buClr>
                <a:buSzPct val="100000"/>
                <a:buFont typeface="Times New Roman" pitchFamily="16" charset="0"/>
                <a:buNone/>
                <a:tabLst/>
                <a:defRPr/>
              </a:pPr>
              <a:endParaRPr kumimoji="0" lang="en-US" sz="2400" b="0" i="0" u="none" strike="noStrike" kern="1200" cap="none" spc="0" normalizeH="0" baseline="0" noProof="0">
                <a:ln>
                  <a:noFill/>
                </a:ln>
                <a:solidFill>
                  <a:srgbClr val="FFFFFF"/>
                </a:solidFill>
                <a:effectLst/>
                <a:uLnTx/>
                <a:uFillTx/>
                <a:latin typeface="Times New Roman"/>
                <a:ea typeface="+mn-ea"/>
                <a:cs typeface="+mn-cs"/>
              </a:endParaRPr>
            </a:p>
          </p:txBody>
        </p:sp>
      </p:grpSp>
      <p:sp>
        <p:nvSpPr>
          <p:cNvPr id="20488" name="TextBox 27"/>
          <p:cNvSpPr txBox="1">
            <a:spLocks noChangeArrowheads="1"/>
          </p:cNvSpPr>
          <p:nvPr/>
        </p:nvSpPr>
        <p:spPr bwMode="auto">
          <a:xfrm>
            <a:off x="228600" y="5486400"/>
            <a:ext cx="6477000"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457200" rtl="0" eaLnBrk="1" fontAlgn="base" latinLnBrk="0" hangingPunct="1">
              <a:lnSpc>
                <a:spcPct val="76000"/>
              </a:lnSpc>
              <a:spcBef>
                <a:spcPct val="0"/>
              </a:spcBef>
              <a:spcAft>
                <a:spcPct val="0"/>
              </a:spcAft>
              <a:buClr>
                <a:srgbClr val="000000"/>
              </a:buClr>
              <a:buSzPct val="100000"/>
              <a:buFont typeface="Times New Roman" pitchFamily="18" charset="0"/>
              <a:buNone/>
              <a:tabLst/>
              <a:defRPr/>
            </a:pPr>
            <a:r>
              <a:rPr kumimoji="0" lang="en-US" sz="1800" b="0" i="0" u="none" strike="noStrike" kern="1200" cap="none" spc="0" normalizeH="0" baseline="0" noProof="0">
                <a:ln>
                  <a:noFill/>
                </a:ln>
                <a:solidFill>
                  <a:srgbClr val="000000"/>
                </a:solidFill>
                <a:effectLst/>
                <a:uLnTx/>
                <a:uFillTx/>
                <a:latin typeface="Arial" pitchFamily="34" charset="0"/>
                <a:ea typeface="+mn-ea"/>
                <a:cs typeface="+mn-cs"/>
              </a:rPr>
              <a:t>Generated by growing nuclei out from boundary</a:t>
            </a:r>
          </a:p>
          <a:p>
            <a:pPr marL="0" marR="0" lvl="0" indent="0" algn="l" defTabSz="457200" rtl="0" eaLnBrk="1" fontAlgn="base" latinLnBrk="0" hangingPunct="1">
              <a:lnSpc>
                <a:spcPct val="76000"/>
              </a:lnSpc>
              <a:spcBef>
                <a:spcPct val="0"/>
              </a:spcBef>
              <a:spcAft>
                <a:spcPct val="0"/>
              </a:spcAft>
              <a:buClr>
                <a:srgbClr val="000000"/>
              </a:buClr>
              <a:buSzPct val="100000"/>
              <a:buFont typeface="Times New Roman" pitchFamily="18" charset="0"/>
              <a:buNone/>
              <a:tabLst/>
              <a:defRPr/>
            </a:pPr>
            <a:endParaRPr kumimoji="0" lang="en-US" sz="1800" b="0" i="0" u="none" strike="noStrike" kern="1200" cap="none" spc="0" normalizeH="0" baseline="0" noProof="0">
              <a:ln>
                <a:noFill/>
              </a:ln>
              <a:solidFill>
                <a:srgbClr val="000000"/>
              </a:solidFill>
              <a:effectLst/>
              <a:uLnTx/>
              <a:uFillTx/>
              <a:latin typeface="Arial" pitchFamily="34" charset="0"/>
              <a:ea typeface="+mn-ea"/>
              <a:cs typeface="+mn-cs"/>
            </a:endParaRPr>
          </a:p>
          <a:p>
            <a:pPr marL="0" marR="0" lvl="0" indent="0" algn="l" defTabSz="457200" rtl="0" eaLnBrk="1" fontAlgn="base" latinLnBrk="0" hangingPunct="1">
              <a:lnSpc>
                <a:spcPct val="76000"/>
              </a:lnSpc>
              <a:spcBef>
                <a:spcPct val="0"/>
              </a:spcBef>
              <a:spcAft>
                <a:spcPct val="0"/>
              </a:spcAft>
              <a:buClr>
                <a:srgbClr val="000000"/>
              </a:buClr>
              <a:buSzPct val="100000"/>
              <a:buFont typeface="Times New Roman" pitchFamily="18" charset="0"/>
              <a:buNone/>
              <a:tabLst/>
              <a:defRPr/>
            </a:pPr>
            <a:r>
              <a:rPr kumimoji="0" lang="en-US" sz="1800" b="0" i="0" u="none" strike="noStrike" kern="1200" cap="none" spc="0" normalizeH="0" baseline="0" noProof="0">
                <a:ln>
                  <a:noFill/>
                </a:ln>
                <a:solidFill>
                  <a:srgbClr val="000000"/>
                </a:solidFill>
                <a:effectLst/>
                <a:uLnTx/>
                <a:uFillTx/>
                <a:latin typeface="Arial" pitchFamily="34" charset="0"/>
                <a:ea typeface="+mn-ea"/>
                <a:cs typeface="+mn-cs"/>
              </a:rPr>
              <a:t>Used for various color and density features:  </a:t>
            </a:r>
          </a:p>
          <a:p>
            <a:pPr marL="0" marR="0" lvl="0" indent="0" algn="l" defTabSz="457200" rtl="0" eaLnBrk="1" fontAlgn="base" latinLnBrk="0" hangingPunct="1">
              <a:lnSpc>
                <a:spcPct val="76000"/>
              </a:lnSpc>
              <a:spcBef>
                <a:spcPct val="0"/>
              </a:spcBef>
              <a:spcAft>
                <a:spcPct val="0"/>
              </a:spcAft>
              <a:buClr>
                <a:srgbClr val="000000"/>
              </a:buClr>
              <a:buSzPct val="100000"/>
              <a:buFont typeface="Times New Roman" pitchFamily="18" charset="0"/>
              <a:buNone/>
              <a:tabLst/>
              <a:defRPr/>
            </a:pPr>
            <a:r>
              <a:rPr kumimoji="0" lang="en-US" sz="1800" b="0" i="0" u="none" strike="noStrike" kern="1200" cap="none" spc="0" normalizeH="0" baseline="0" noProof="0">
                <a:ln>
                  <a:noFill/>
                </a:ln>
                <a:solidFill>
                  <a:srgbClr val="000000"/>
                </a:solidFill>
                <a:effectLst/>
                <a:uLnTx/>
                <a:uFillTx/>
                <a:latin typeface="Arial" pitchFamily="34" charset="0"/>
                <a:ea typeface="+mn-ea"/>
                <a:cs typeface="+mn-cs"/>
              </a:rPr>
              <a:t>	Region Stain 2, Region Area Ratio, etc.</a:t>
            </a:r>
          </a:p>
        </p:txBody>
      </p:sp>
      <p:sp>
        <p:nvSpPr>
          <p:cNvPr id="21" name="TextBox 20"/>
          <p:cNvSpPr txBox="1"/>
          <p:nvPr/>
        </p:nvSpPr>
        <p:spPr>
          <a:xfrm>
            <a:off x="1516087" y="609600"/>
            <a:ext cx="5200463" cy="46166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charset="0"/>
                <a:ea typeface="+mn-ea"/>
                <a:cs typeface="+mn-cs"/>
              </a:rPr>
              <a:t>5.  Expand to Generate Cell Regions</a:t>
            </a:r>
          </a:p>
        </p:txBody>
      </p:sp>
    </p:spTree>
    <p:extLst>
      <p:ext uri="{BB962C8B-B14F-4D97-AF65-F5344CB8AC3E}">
        <p14:creationId xmlns:p14="http://schemas.microsoft.com/office/powerpoint/2010/main" val="1308141480"/>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ext Box 1"/>
          <p:cNvSpPr txBox="1">
            <a:spLocks noChangeArrowheads="1"/>
          </p:cNvSpPr>
          <p:nvPr/>
        </p:nvSpPr>
        <p:spPr bwMode="auto">
          <a:xfrm>
            <a:off x="76200" y="304800"/>
            <a:ext cx="90678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74880" rIns="90000" bIns="46800" anchor="ctr"/>
          <a:lstStyle>
            <a:lvl1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1pPr>
            <a:lvl2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2pPr>
            <a:lvl3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3pPr>
            <a:lvl4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4pPr>
            <a:lvl5pPr eaLnBrk="0" hangingPunc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5pPr>
            <a:lvl6pPr marL="25146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6pPr>
            <a:lvl7pPr marL="29718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7pPr>
            <a:lvl8pPr marL="34290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8pPr>
            <a:lvl9pPr marL="3886200" indent="-228600" defTabSz="457200" eaLnBrk="0" fontAlgn="base" hangingPunct="0">
              <a:spcBef>
                <a:spcPct val="0"/>
              </a:spcBef>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chemeClr val="bg1"/>
                </a:solidFill>
                <a:latin typeface="Arial" pitchFamily="34" charset="0"/>
                <a:ea typeface="DejaVu LGC Sans"/>
                <a:cs typeface="DejaVu LGC Sans"/>
              </a:defRPr>
            </a:lvl9pPr>
          </a:lstStyle>
          <a:p>
            <a:pPr marL="0" marR="0" lvl="0" indent="0" algn="l" defTabSz="457200" rtl="0" eaLnBrk="1" fontAlgn="base" latinLnBrk="0" hangingPunct="1">
              <a:lnSpc>
                <a:spcPct val="93000"/>
              </a:lnSpc>
              <a:spcBef>
                <a:spcPct val="0"/>
              </a:spcBef>
              <a:spcAft>
                <a:spcPct val="0"/>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US" sz="3200" b="0" i="0" u="none" strike="noStrike" kern="1200" cap="none" spc="0" normalizeH="0" baseline="0" noProof="0">
                <a:ln>
                  <a:noFill/>
                </a:ln>
                <a:solidFill>
                  <a:srgbClr val="FFFFFF"/>
                </a:solidFill>
                <a:effectLst/>
                <a:uLnTx/>
                <a:uFillTx/>
                <a:latin typeface="Arial" pitchFamily="34" charset="0"/>
              </a:rPr>
              <a:t>Delaunay Triangulation</a:t>
            </a:r>
            <a:endParaRPr kumimoji="0" lang="en-GB" sz="3200" b="0" i="0" u="none" strike="noStrike" kern="1200" cap="none" spc="0" normalizeH="0" baseline="0" noProof="0">
              <a:ln>
                <a:noFill/>
              </a:ln>
              <a:solidFill>
                <a:srgbClr val="FFFFFF"/>
              </a:solidFill>
              <a:effectLst/>
              <a:uLnTx/>
              <a:uFillTx/>
              <a:latin typeface="Arial" pitchFamily="34" charset="0"/>
            </a:endParaRPr>
          </a:p>
        </p:txBody>
      </p:sp>
      <p:grpSp>
        <p:nvGrpSpPr>
          <p:cNvPr id="21507" name="Group 2"/>
          <p:cNvGrpSpPr>
            <a:grpSpLocks/>
          </p:cNvGrpSpPr>
          <p:nvPr/>
        </p:nvGrpSpPr>
        <p:grpSpPr bwMode="auto">
          <a:xfrm>
            <a:off x="0" y="0"/>
            <a:ext cx="9142413" cy="317500"/>
            <a:chOff x="0" y="0"/>
            <a:chExt cx="5759" cy="200"/>
          </a:xfrm>
        </p:grpSpPr>
        <p:sp>
          <p:nvSpPr>
            <p:cNvPr id="21517" name="Rectangle 3"/>
            <p:cNvSpPr>
              <a:spLocks noChangeArrowheads="1"/>
            </p:cNvSpPr>
            <p:nvPr/>
          </p:nvSpPr>
          <p:spPr bwMode="auto">
            <a:xfrm>
              <a:off x="2880" y="0"/>
              <a:ext cx="2880" cy="200"/>
            </a:xfrm>
            <a:prstGeom prst="rect">
              <a:avLst/>
            </a:prstGeom>
            <a:solidFill>
              <a:srgbClr val="3333CC"/>
            </a:solidFill>
            <a:ln>
              <a:noFill/>
            </a:ln>
            <a:extLst>
              <a:ext uri="{91240B29-F687-4F45-9708-019B960494DF}">
                <a14:hiddenLine xmlns:a14="http://schemas.microsoft.com/office/drawing/2010/main" w="9525">
                  <a:solidFill>
                    <a:srgbClr val="000000"/>
                  </a:solidFill>
                  <a:round/>
                  <a:headEnd/>
                  <a:tailEnd/>
                </a14:hiddenLine>
              </a:ext>
            </a:extLst>
          </p:spPr>
          <p:txBody>
            <a:bodyPr wrap="none" lIns="90000" tIns="60120" rIns="90000" bIns="46800"/>
            <a:lstStyle/>
            <a:p>
              <a:pPr marL="0" marR="0" lvl="0" indent="0" algn="l" defTabSz="457200" rtl="0" eaLnBrk="1" fontAlgn="base" latinLnBrk="0" hangingPunct="1">
                <a:lnSpc>
                  <a:spcPct val="93000"/>
                </a:lnSpc>
                <a:spcBef>
                  <a:spcPts val="375"/>
                </a:spcBef>
                <a:spcAft>
                  <a:spcPct val="0"/>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GB" sz="1500" b="0" i="0" u="none" strike="noStrike" kern="1200" cap="none" spc="0" normalizeH="0" baseline="0" noProof="0">
                  <a:ln>
                    <a:noFill/>
                  </a:ln>
                  <a:solidFill>
                    <a:srgbClr val="FFFFFF"/>
                  </a:solidFill>
                  <a:effectLst/>
                  <a:uLnTx/>
                  <a:uFillTx/>
                  <a:latin typeface="Arial" pitchFamily="34" charset="0"/>
                  <a:ea typeface="+mn-ea"/>
                  <a:cs typeface="+mn-cs"/>
                </a:rPr>
                <a:t>Features from Cell Nuclei</a:t>
              </a:r>
            </a:p>
          </p:txBody>
        </p:sp>
        <p:sp>
          <p:nvSpPr>
            <p:cNvPr id="21518" name="Rectangle 4"/>
            <p:cNvSpPr>
              <a:spLocks noChangeArrowheads="1"/>
            </p:cNvSpPr>
            <p:nvPr/>
          </p:nvSpPr>
          <p:spPr bwMode="auto">
            <a:xfrm>
              <a:off x="0" y="0"/>
              <a:ext cx="2880" cy="200"/>
            </a:xfrm>
            <a:prstGeom prst="rect">
              <a:avLst/>
            </a:prstGeom>
            <a:solidFill>
              <a:srgbClr val="1B1684"/>
            </a:solidFill>
            <a:ln>
              <a:noFill/>
            </a:ln>
            <a:extLst>
              <a:ext uri="{91240B29-F687-4F45-9708-019B960494DF}">
                <a14:hiddenLine xmlns:a14="http://schemas.microsoft.com/office/drawing/2010/main" w="9525">
                  <a:solidFill>
                    <a:srgbClr val="000000"/>
                  </a:solidFill>
                  <a:round/>
                  <a:headEnd/>
                  <a:tailEnd/>
                </a14:hiddenLine>
              </a:ext>
            </a:extLst>
          </p:spPr>
          <p:txBody>
            <a:bodyPr wrap="none" lIns="90000" tIns="60120" rIns="90000" bIns="46800"/>
            <a:lstStyle/>
            <a:p>
              <a:pPr marL="0" marR="0" lvl="0" indent="0" algn="r" defTabSz="457200" rtl="0" eaLnBrk="1" fontAlgn="base" latinLnBrk="0" hangingPunct="1">
                <a:lnSpc>
                  <a:spcPct val="93000"/>
                </a:lnSpc>
                <a:spcBef>
                  <a:spcPts val="375"/>
                </a:spcBef>
                <a:spcAft>
                  <a:spcPct val="0"/>
                </a:spcAft>
                <a:buClr>
                  <a:srgbClr val="000000"/>
                </a:buClr>
                <a:buSzPct val="100000"/>
                <a:buFont typeface="Times New Roman" pitchFamily="18" charset="0"/>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pPr>
              <a:r>
                <a:rPr kumimoji="0" lang="en-GB" sz="1500" b="0" i="0" u="none" strike="noStrike" kern="1200" cap="none" spc="0" normalizeH="0" baseline="0" noProof="0">
                  <a:ln>
                    <a:noFill/>
                  </a:ln>
                  <a:solidFill>
                    <a:srgbClr val="FFFFFF"/>
                  </a:solidFill>
                  <a:effectLst/>
                  <a:uLnTx/>
                  <a:uFillTx/>
                  <a:latin typeface="Arial" pitchFamily="34" charset="0"/>
                  <a:ea typeface="+mn-ea"/>
                  <a:cs typeface="+mn-cs"/>
                </a:rPr>
                <a:t>Feature Extraction</a:t>
              </a:r>
            </a:p>
          </p:txBody>
        </p:sp>
        <p:sp>
          <p:nvSpPr>
            <p:cNvPr id="21519" name="Line 5"/>
            <p:cNvSpPr>
              <a:spLocks noChangeShapeType="1"/>
            </p:cNvSpPr>
            <p:nvPr/>
          </p:nvSpPr>
          <p:spPr bwMode="auto">
            <a:xfrm>
              <a:off x="0" y="0"/>
              <a:ext cx="2880" cy="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21520" name="Line 6"/>
            <p:cNvSpPr>
              <a:spLocks noChangeShapeType="1"/>
            </p:cNvSpPr>
            <p:nvPr/>
          </p:nvSpPr>
          <p:spPr bwMode="auto">
            <a:xfrm>
              <a:off x="0" y="200"/>
              <a:ext cx="2880" cy="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21521" name="Line 7"/>
            <p:cNvSpPr>
              <a:spLocks noChangeShapeType="1"/>
            </p:cNvSpPr>
            <p:nvPr/>
          </p:nvSpPr>
          <p:spPr bwMode="auto">
            <a:xfrm>
              <a:off x="0" y="0"/>
              <a:ext cx="1" cy="2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21522" name="Line 8"/>
            <p:cNvSpPr>
              <a:spLocks noChangeShapeType="1"/>
            </p:cNvSpPr>
            <p:nvPr/>
          </p:nvSpPr>
          <p:spPr bwMode="auto">
            <a:xfrm>
              <a:off x="5759" y="0"/>
              <a:ext cx="1" cy="20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21523" name="Line 9"/>
            <p:cNvSpPr>
              <a:spLocks noChangeShapeType="1"/>
            </p:cNvSpPr>
            <p:nvPr/>
          </p:nvSpPr>
          <p:spPr bwMode="auto">
            <a:xfrm>
              <a:off x="2880" y="0"/>
              <a:ext cx="2880" cy="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itchFamily="34" charset="0"/>
                <a:ea typeface="+mn-ea"/>
                <a:cs typeface="+mn-cs"/>
              </a:endParaRPr>
            </a:p>
          </p:txBody>
        </p:sp>
        <p:sp>
          <p:nvSpPr>
            <p:cNvPr id="21524" name="Line 10"/>
            <p:cNvSpPr>
              <a:spLocks noChangeShapeType="1"/>
            </p:cNvSpPr>
            <p:nvPr/>
          </p:nvSpPr>
          <p:spPr bwMode="auto">
            <a:xfrm>
              <a:off x="2880" y="200"/>
              <a:ext cx="2880" cy="1"/>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pitchFamily="34" charset="0"/>
                <a:ea typeface="+mn-ea"/>
                <a:cs typeface="+mn-cs"/>
              </a:endParaRPr>
            </a:p>
          </p:txBody>
        </p:sp>
      </p:grpSp>
      <p:sp>
        <p:nvSpPr>
          <p:cNvPr id="21508" name="TextBox 23"/>
          <p:cNvSpPr txBox="1">
            <a:spLocks noChangeArrowheads="1"/>
          </p:cNvSpPr>
          <p:nvPr/>
        </p:nvSpPr>
        <p:spPr bwMode="auto">
          <a:xfrm>
            <a:off x="533400" y="1676400"/>
            <a:ext cx="4038600" cy="37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457200" rtl="0" eaLnBrk="1" fontAlgn="base" latinLnBrk="0" hangingPunct="1">
              <a:lnSpc>
                <a:spcPct val="76000"/>
              </a:lnSpc>
              <a:spcBef>
                <a:spcPct val="0"/>
              </a:spcBef>
              <a:spcAft>
                <a:spcPct val="0"/>
              </a:spcAft>
              <a:buClr>
                <a:srgbClr val="000000"/>
              </a:buClr>
              <a:buSzPct val="100000"/>
              <a:buFont typeface="Times New Roman" pitchFamily="18" charset="0"/>
              <a:buNone/>
              <a:tabLst/>
              <a:defRPr/>
            </a:pPr>
            <a:r>
              <a:rPr kumimoji="0" lang="en-US" sz="2400" b="0" i="0" u="none" strike="noStrike" kern="1200" cap="none" spc="0" normalizeH="0" baseline="0" noProof="0">
                <a:ln>
                  <a:noFill/>
                </a:ln>
                <a:solidFill>
                  <a:srgbClr val="000000"/>
                </a:solidFill>
                <a:effectLst/>
                <a:uLnTx/>
                <a:uFillTx/>
                <a:latin typeface="Arial" pitchFamily="34" charset="0"/>
                <a:ea typeface="+mn-ea"/>
                <a:cs typeface="+mn-cs"/>
              </a:rPr>
              <a:t>Conventional Nevus</a:t>
            </a:r>
          </a:p>
        </p:txBody>
      </p:sp>
      <p:sp>
        <p:nvSpPr>
          <p:cNvPr id="21509" name="TextBox 24"/>
          <p:cNvSpPr txBox="1">
            <a:spLocks noChangeArrowheads="1"/>
          </p:cNvSpPr>
          <p:nvPr/>
        </p:nvSpPr>
        <p:spPr bwMode="auto">
          <a:xfrm>
            <a:off x="4953000" y="1676400"/>
            <a:ext cx="4038600" cy="65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ctr" defTabSz="457200" rtl="0" eaLnBrk="1" fontAlgn="base" latinLnBrk="0" hangingPunct="1">
              <a:lnSpc>
                <a:spcPct val="76000"/>
              </a:lnSpc>
              <a:spcBef>
                <a:spcPct val="0"/>
              </a:spcBef>
              <a:spcAft>
                <a:spcPct val="0"/>
              </a:spcAft>
              <a:buClr>
                <a:srgbClr val="000000"/>
              </a:buClr>
              <a:buSzPct val="100000"/>
              <a:buFont typeface="Times New Roman" pitchFamily="18" charset="0"/>
              <a:buNone/>
              <a:tabLst/>
              <a:defRPr/>
            </a:pPr>
            <a:r>
              <a:rPr kumimoji="0" lang="en-US" sz="2400" b="0" i="0" u="none" strike="noStrike" kern="1200" cap="none" spc="0" normalizeH="0" baseline="0" noProof="0">
                <a:ln>
                  <a:noFill/>
                </a:ln>
                <a:solidFill>
                  <a:srgbClr val="000000"/>
                </a:solidFill>
                <a:effectLst/>
                <a:uLnTx/>
                <a:uFillTx/>
                <a:latin typeface="Arial" pitchFamily="34" charset="0"/>
                <a:ea typeface="+mn-ea"/>
                <a:cs typeface="+mn-cs"/>
              </a:rPr>
              <a:t>Superficial Spreading Melanoma</a:t>
            </a:r>
          </a:p>
        </p:txBody>
      </p:sp>
      <p:grpSp>
        <p:nvGrpSpPr>
          <p:cNvPr id="21510" name="Group 19"/>
          <p:cNvGrpSpPr>
            <a:grpSpLocks/>
          </p:cNvGrpSpPr>
          <p:nvPr/>
        </p:nvGrpSpPr>
        <p:grpSpPr bwMode="auto">
          <a:xfrm>
            <a:off x="609600" y="3048000"/>
            <a:ext cx="3971925" cy="2193925"/>
            <a:chOff x="609600" y="3048000"/>
            <a:chExt cx="3971925" cy="2194560"/>
          </a:xfrm>
        </p:grpSpPr>
        <p:pic>
          <p:nvPicPr>
            <p:cNvPr id="2151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3048000"/>
              <a:ext cx="3971925" cy="2190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Rectangle 27"/>
            <p:cNvSpPr/>
            <p:nvPr/>
          </p:nvSpPr>
          <p:spPr>
            <a:xfrm>
              <a:off x="609600" y="3048000"/>
              <a:ext cx="3968750" cy="2194560"/>
            </a:xfrm>
            <a:prstGeom prst="rect">
              <a:avLst/>
            </a:prstGeom>
            <a:blipFill dpi="0" rotWithShape="1">
              <a:blip r:embed="rId4" cstate="print">
                <a:alphaModFix amt="5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base" latinLnBrk="0" hangingPunct="1">
                <a:lnSpc>
                  <a:spcPct val="76000"/>
                </a:lnSpc>
                <a:spcBef>
                  <a:spcPct val="0"/>
                </a:spcBef>
                <a:spcAft>
                  <a:spcPct val="0"/>
                </a:spcAft>
                <a:buClr>
                  <a:srgbClr val="000000"/>
                </a:buClr>
                <a:buSzPct val="100000"/>
                <a:buFont typeface="Times New Roman" pitchFamily="16" charset="0"/>
                <a:buNone/>
                <a:tabLst/>
                <a:defRPr/>
              </a:pPr>
              <a:endParaRPr kumimoji="0" lang="en-US" sz="2400" b="0" i="0" u="none" strike="noStrike" kern="1200" cap="none" spc="0" normalizeH="0" baseline="0" noProof="0">
                <a:ln>
                  <a:noFill/>
                </a:ln>
                <a:solidFill>
                  <a:srgbClr val="FFFFFF"/>
                </a:solidFill>
                <a:effectLst/>
                <a:uLnTx/>
                <a:uFillTx/>
                <a:latin typeface="Times New Roman"/>
                <a:ea typeface="+mn-ea"/>
                <a:cs typeface="+mn-cs"/>
              </a:endParaRPr>
            </a:p>
          </p:txBody>
        </p:sp>
      </p:grpSp>
      <p:grpSp>
        <p:nvGrpSpPr>
          <p:cNvPr id="21511" name="Group 28"/>
          <p:cNvGrpSpPr>
            <a:grpSpLocks/>
          </p:cNvGrpSpPr>
          <p:nvPr/>
        </p:nvGrpSpPr>
        <p:grpSpPr bwMode="auto">
          <a:xfrm>
            <a:off x="5505450" y="2667000"/>
            <a:ext cx="2952750" cy="2952750"/>
            <a:chOff x="5504688" y="2667000"/>
            <a:chExt cx="2953512" cy="2953512"/>
          </a:xfrm>
        </p:grpSpPr>
        <p:pic>
          <p:nvPicPr>
            <p:cNvPr id="2151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05450" y="2667000"/>
              <a:ext cx="2952750" cy="295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 name="Rectangle 30"/>
            <p:cNvSpPr/>
            <p:nvPr/>
          </p:nvSpPr>
          <p:spPr>
            <a:xfrm>
              <a:off x="5504688" y="2667000"/>
              <a:ext cx="2953512" cy="2953512"/>
            </a:xfrm>
            <a:prstGeom prst="rect">
              <a:avLst/>
            </a:prstGeom>
            <a:blipFill dpi="0" rotWithShape="1">
              <a:blip r:embed="rId6" cstate="print">
                <a:alphaModFix amt="5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457200" rtl="0" eaLnBrk="1" fontAlgn="base" latinLnBrk="0" hangingPunct="1">
                <a:lnSpc>
                  <a:spcPct val="76000"/>
                </a:lnSpc>
                <a:spcBef>
                  <a:spcPct val="0"/>
                </a:spcBef>
                <a:spcAft>
                  <a:spcPct val="0"/>
                </a:spcAft>
                <a:buClr>
                  <a:srgbClr val="000000"/>
                </a:buClr>
                <a:buSzPct val="100000"/>
                <a:buFont typeface="Times New Roman" pitchFamily="16" charset="0"/>
                <a:buNone/>
                <a:tabLst/>
                <a:defRPr/>
              </a:pPr>
              <a:endParaRPr kumimoji="0" lang="en-US" sz="2400" b="0" i="0" u="none" strike="noStrike" kern="1200" cap="none" spc="0" normalizeH="0" baseline="0" noProof="0">
                <a:ln>
                  <a:noFill/>
                </a:ln>
                <a:solidFill>
                  <a:srgbClr val="FFFFFF"/>
                </a:solidFill>
                <a:effectLst/>
                <a:uLnTx/>
                <a:uFillTx/>
                <a:latin typeface="Times New Roman"/>
                <a:ea typeface="+mn-ea"/>
                <a:cs typeface="+mn-cs"/>
              </a:endParaRPr>
            </a:p>
          </p:txBody>
        </p:sp>
      </p:grpSp>
      <p:sp>
        <p:nvSpPr>
          <p:cNvPr id="21512" name="TextBox 31"/>
          <p:cNvSpPr txBox="1">
            <a:spLocks noChangeArrowheads="1"/>
          </p:cNvSpPr>
          <p:nvPr/>
        </p:nvSpPr>
        <p:spPr bwMode="auto">
          <a:xfrm>
            <a:off x="685800" y="5486400"/>
            <a:ext cx="6477000" cy="93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0" marR="0" lvl="0" indent="0" algn="l" defTabSz="457200" rtl="0" eaLnBrk="1" fontAlgn="base" latinLnBrk="0" hangingPunct="1">
              <a:lnSpc>
                <a:spcPct val="76000"/>
              </a:lnSpc>
              <a:spcBef>
                <a:spcPct val="0"/>
              </a:spcBef>
              <a:spcAft>
                <a:spcPct val="0"/>
              </a:spcAft>
              <a:buClr>
                <a:srgbClr val="000000"/>
              </a:buClr>
              <a:buSzPct val="100000"/>
              <a:buFont typeface="Times New Roman" pitchFamily="18" charset="0"/>
              <a:buNone/>
              <a:tabLst/>
              <a:defRPr/>
            </a:pPr>
            <a:r>
              <a:rPr kumimoji="0" lang="en-US" sz="1800" b="0" i="0" u="none" strike="noStrike" kern="1200" cap="none" spc="0" normalizeH="0" baseline="0" noProof="0">
                <a:ln>
                  <a:noFill/>
                </a:ln>
                <a:solidFill>
                  <a:srgbClr val="000000"/>
                </a:solidFill>
                <a:effectLst/>
                <a:uLnTx/>
                <a:uFillTx/>
                <a:latin typeface="Arial" pitchFamily="34" charset="0"/>
                <a:ea typeface="+mn-ea"/>
                <a:cs typeface="+mn-cs"/>
              </a:rPr>
              <a:t>Triangulation of nuclear centers</a:t>
            </a:r>
          </a:p>
          <a:p>
            <a:pPr marL="0" marR="0" lvl="0" indent="0" algn="l" defTabSz="457200" rtl="0" eaLnBrk="1" fontAlgn="base" latinLnBrk="0" hangingPunct="1">
              <a:lnSpc>
                <a:spcPct val="76000"/>
              </a:lnSpc>
              <a:spcBef>
                <a:spcPct val="0"/>
              </a:spcBef>
              <a:spcAft>
                <a:spcPct val="0"/>
              </a:spcAft>
              <a:buClr>
                <a:srgbClr val="000000"/>
              </a:buClr>
              <a:buSzPct val="100000"/>
              <a:buFont typeface="Times New Roman" pitchFamily="18" charset="0"/>
              <a:buNone/>
              <a:tabLst/>
              <a:defRPr/>
            </a:pPr>
            <a:endParaRPr kumimoji="0" lang="en-US" sz="1800" b="0" i="0" u="none" strike="noStrike" kern="1200" cap="none" spc="0" normalizeH="0" baseline="0" noProof="0">
              <a:ln>
                <a:noFill/>
              </a:ln>
              <a:solidFill>
                <a:srgbClr val="000000"/>
              </a:solidFill>
              <a:effectLst/>
              <a:uLnTx/>
              <a:uFillTx/>
              <a:latin typeface="Arial" pitchFamily="34" charset="0"/>
              <a:ea typeface="+mn-ea"/>
              <a:cs typeface="+mn-cs"/>
            </a:endParaRPr>
          </a:p>
          <a:p>
            <a:pPr marL="0" marR="0" lvl="0" indent="0" algn="l" defTabSz="457200" rtl="0" eaLnBrk="1" fontAlgn="base" latinLnBrk="0" hangingPunct="1">
              <a:lnSpc>
                <a:spcPct val="76000"/>
              </a:lnSpc>
              <a:spcBef>
                <a:spcPct val="0"/>
              </a:spcBef>
              <a:spcAft>
                <a:spcPct val="0"/>
              </a:spcAft>
              <a:buClr>
                <a:srgbClr val="000000"/>
              </a:buClr>
              <a:buSzPct val="100000"/>
              <a:buFont typeface="Times New Roman" pitchFamily="18" charset="0"/>
              <a:buNone/>
              <a:tabLst/>
              <a:defRPr/>
            </a:pPr>
            <a:r>
              <a:rPr kumimoji="0" lang="en-US" sz="1800" b="0" i="0" u="none" strike="noStrike" kern="1200" cap="none" spc="0" normalizeH="0" baseline="0" noProof="0">
                <a:ln>
                  <a:noFill/>
                </a:ln>
                <a:solidFill>
                  <a:srgbClr val="000000"/>
                </a:solidFill>
                <a:effectLst/>
                <a:uLnTx/>
                <a:uFillTx/>
                <a:latin typeface="Arial" pitchFamily="34" charset="0"/>
                <a:ea typeface="+mn-ea"/>
                <a:cs typeface="+mn-cs"/>
              </a:rPr>
              <a:t>Used for various density features:  </a:t>
            </a:r>
          </a:p>
          <a:p>
            <a:pPr marL="0" marR="0" lvl="0" indent="0" algn="l" defTabSz="457200" rtl="0" eaLnBrk="1" fontAlgn="base" latinLnBrk="0" hangingPunct="1">
              <a:lnSpc>
                <a:spcPct val="76000"/>
              </a:lnSpc>
              <a:spcBef>
                <a:spcPct val="0"/>
              </a:spcBef>
              <a:spcAft>
                <a:spcPct val="0"/>
              </a:spcAft>
              <a:buClr>
                <a:srgbClr val="000000"/>
              </a:buClr>
              <a:buSzPct val="100000"/>
              <a:buFont typeface="Times New Roman" pitchFamily="18" charset="0"/>
              <a:buNone/>
              <a:tabLst/>
              <a:defRPr/>
            </a:pPr>
            <a:r>
              <a:rPr kumimoji="0" lang="en-US" sz="1800" b="0" i="0" u="none" strike="noStrike" kern="1200" cap="none" spc="0" normalizeH="0" baseline="0" noProof="0">
                <a:ln>
                  <a:noFill/>
                </a:ln>
                <a:solidFill>
                  <a:srgbClr val="000000"/>
                </a:solidFill>
                <a:effectLst/>
                <a:uLnTx/>
                <a:uFillTx/>
                <a:latin typeface="Arial" pitchFamily="34" charset="0"/>
                <a:ea typeface="+mn-ea"/>
                <a:cs typeface="+mn-cs"/>
              </a:rPr>
              <a:t>	Mean Delaunay, Max. Delaunay, etc.</a:t>
            </a:r>
          </a:p>
        </p:txBody>
      </p:sp>
      <p:sp>
        <p:nvSpPr>
          <p:cNvPr id="21" name="TextBox 20"/>
          <p:cNvSpPr txBox="1"/>
          <p:nvPr/>
        </p:nvSpPr>
        <p:spPr>
          <a:xfrm>
            <a:off x="1516087" y="609600"/>
            <a:ext cx="6606937" cy="46166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charset="0"/>
                <a:ea typeface="+mn-ea"/>
                <a:cs typeface="+mn-cs"/>
              </a:rPr>
              <a:t>6.  </a:t>
            </a:r>
            <a:r>
              <a:rPr kumimoji="0" lang="en-US" sz="2400" b="0" i="0" u="none" strike="noStrike" kern="1200" cap="none" spc="0" normalizeH="0" baseline="0" noProof="0" dirty="0" err="1">
                <a:ln>
                  <a:noFill/>
                </a:ln>
                <a:solidFill>
                  <a:srgbClr val="000000"/>
                </a:solidFill>
                <a:effectLst/>
                <a:uLnTx/>
                <a:uFillTx/>
                <a:latin typeface="Arial" charset="0"/>
                <a:ea typeface="+mn-ea"/>
                <a:cs typeface="+mn-cs"/>
              </a:rPr>
              <a:t>Delauney</a:t>
            </a:r>
            <a:r>
              <a:rPr kumimoji="0" lang="en-US" sz="2400" b="0" i="0" u="none" strike="noStrike" kern="1200" cap="none" spc="0" normalizeH="0" baseline="0" noProof="0" dirty="0">
                <a:ln>
                  <a:noFill/>
                </a:ln>
                <a:solidFill>
                  <a:srgbClr val="000000"/>
                </a:solidFill>
                <a:effectLst/>
                <a:uLnTx/>
                <a:uFillTx/>
                <a:latin typeface="Arial" charset="0"/>
                <a:ea typeface="+mn-ea"/>
                <a:cs typeface="+mn-cs"/>
              </a:rPr>
              <a:t> Triangulation Quantifies Relations</a:t>
            </a:r>
          </a:p>
        </p:txBody>
      </p:sp>
    </p:spTree>
    <p:extLst>
      <p:ext uri="{BB962C8B-B14F-4D97-AF65-F5344CB8AC3E}">
        <p14:creationId xmlns:p14="http://schemas.microsoft.com/office/powerpoint/2010/main" val="4242320843"/>
      </p:ext>
    </p:extLst>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gradFill rotWithShape="0">
          <a:gsLst>
            <a:gs pos="0">
              <a:srgbClr val="92D050"/>
            </a:gs>
            <a:gs pos="50000">
              <a:schemeClr val="tx1"/>
            </a:gs>
            <a:gs pos="100000">
              <a:srgbClr val="92D050"/>
            </a:gs>
          </a:gsLst>
          <a:lin ang="0" scaled="0"/>
        </a:gra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609600" y="76200"/>
            <a:ext cx="7772400" cy="762000"/>
          </a:xfrm>
        </p:spPr>
        <p:txBody>
          <a:bodyPr/>
          <a:lstStyle/>
          <a:p>
            <a:pPr eaLnBrk="1" hangingPunct="1"/>
            <a:r>
              <a:rPr lang="en-US" dirty="0">
                <a:solidFill>
                  <a:schemeClr val="bg2"/>
                </a:solidFill>
                <a:latin typeface="Arial Unicode MS" pitchFamily="34" charset="-128"/>
                <a:ea typeface="Arial Unicode MS" pitchFamily="34" charset="-128"/>
                <a:cs typeface="Arial Unicode MS" pitchFamily="34" charset="-128"/>
              </a:rPr>
              <a:t>Transformations</a:t>
            </a:r>
          </a:p>
        </p:txBody>
      </p:sp>
      <p:sp>
        <p:nvSpPr>
          <p:cNvPr id="41987" name="Rectangle 3"/>
          <p:cNvSpPr>
            <a:spLocks noGrp="1" noChangeArrowheads="1"/>
          </p:cNvSpPr>
          <p:nvPr>
            <p:ph type="body" idx="1"/>
          </p:nvPr>
        </p:nvSpPr>
        <p:spPr>
          <a:xfrm>
            <a:off x="457200" y="838200"/>
            <a:ext cx="8534400" cy="5867400"/>
          </a:xfrm>
        </p:spPr>
        <p:txBody>
          <a:bodyPr/>
          <a:lstStyle/>
          <a:p>
            <a:pPr marL="0" indent="0" eaLnBrk="1" hangingPunct="1">
              <a:lnSpc>
                <a:spcPct val="150000"/>
              </a:lnSpc>
              <a:buNone/>
            </a:pPr>
            <a:r>
              <a:rPr lang="en-US" dirty="0">
                <a:solidFill>
                  <a:schemeClr val="bg2"/>
                </a:solidFill>
                <a:latin typeface="Arial Unicode MS" pitchFamily="34" charset="-128"/>
                <a:ea typeface="Arial Unicode MS" pitchFamily="34" charset="-128"/>
                <a:cs typeface="Arial Unicode MS" pitchFamily="34" charset="-128"/>
              </a:rPr>
              <a:t>Statistical Challenge:</a:t>
            </a:r>
          </a:p>
          <a:p>
            <a:pPr eaLnBrk="1" hangingPunct="1">
              <a:lnSpc>
                <a:spcPct val="150000"/>
              </a:lnSpc>
              <a:buFont typeface="Arial" pitchFamily="34" charset="0"/>
              <a:buChar char="•"/>
            </a:pPr>
            <a:r>
              <a:rPr lang="en-US" dirty="0">
                <a:solidFill>
                  <a:schemeClr val="bg2"/>
                </a:solidFill>
                <a:latin typeface="Arial Unicode MS" pitchFamily="34" charset="-128"/>
                <a:ea typeface="Arial Unicode MS" pitchFamily="34" charset="-128"/>
                <a:cs typeface="Arial Unicode MS" pitchFamily="34" charset="-128"/>
              </a:rPr>
              <a:t> Some Features Spread Over Several Orders of Magnitude</a:t>
            </a:r>
          </a:p>
          <a:p>
            <a:pPr eaLnBrk="1" hangingPunct="1">
              <a:lnSpc>
                <a:spcPct val="150000"/>
              </a:lnSpc>
              <a:buFont typeface="Arial" pitchFamily="34" charset="0"/>
              <a:buChar char="•"/>
            </a:pPr>
            <a:r>
              <a:rPr lang="en-US" dirty="0">
                <a:solidFill>
                  <a:schemeClr val="bg2"/>
                </a:solidFill>
                <a:latin typeface="Arial Unicode MS" pitchFamily="34" charset="-128"/>
                <a:ea typeface="Arial Unicode MS" pitchFamily="34" charset="-128"/>
                <a:cs typeface="Arial Unicode MS" pitchFamily="34" charset="-128"/>
              </a:rPr>
              <a:t>Few Big Values Can Dominate Analysis</a:t>
            </a:r>
          </a:p>
        </p:txBody>
      </p:sp>
      <p:sp>
        <p:nvSpPr>
          <p:cNvPr id="41988" name="Rectangle 4"/>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89" name="Rectangle 5"/>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0" name="Rectangle 6"/>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1" name="Rectangle 7"/>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2" name="Rectangle 8"/>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3" name="Rectangle 9"/>
          <p:cNvSpPr>
            <a:spLocks noChangeArrowheads="1"/>
          </p:cNvSpPr>
          <p:nvPr/>
        </p:nvSpPr>
        <p:spPr bwMode="auto">
          <a:xfrm>
            <a:off x="0" y="33035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4" name="Rectangle 10"/>
          <p:cNvSpPr>
            <a:spLocks noChangeArrowheads="1"/>
          </p:cNvSpPr>
          <p:nvPr/>
        </p:nvSpPr>
        <p:spPr bwMode="auto">
          <a:xfrm>
            <a:off x="0" y="33035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5" name="Rectangle 11"/>
          <p:cNvSpPr>
            <a:spLocks noChangeArrowheads="1"/>
          </p:cNvSpPr>
          <p:nvPr/>
        </p:nvSpPr>
        <p:spPr bwMode="auto">
          <a:xfrm>
            <a:off x="0" y="2743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6" name="Rectangle 12"/>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7" name="Rectangle 13"/>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8" name="Rectangle 14"/>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9" name="Rectangle 15"/>
          <p:cNvSpPr>
            <a:spLocks noChangeArrowheads="1"/>
          </p:cNvSpPr>
          <p:nvPr/>
        </p:nvSpPr>
        <p:spPr bwMode="auto">
          <a:xfrm>
            <a:off x="0" y="30210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0" name="Rectangle 16"/>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1" name="Rectangle 17"/>
          <p:cNvSpPr>
            <a:spLocks noChangeArrowheads="1"/>
          </p:cNvSpPr>
          <p:nvPr/>
        </p:nvSpPr>
        <p:spPr bwMode="auto">
          <a:xfrm>
            <a:off x="0" y="3257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2" name="Rectangle 18"/>
          <p:cNvSpPr>
            <a:spLocks noChangeArrowheads="1"/>
          </p:cNvSpPr>
          <p:nvPr/>
        </p:nvSpPr>
        <p:spPr bwMode="auto">
          <a:xfrm>
            <a:off x="0" y="3001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3" name="Rectangle 19"/>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4" name="Rectangle 20"/>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5" name="Rectangle 21"/>
          <p:cNvSpPr>
            <a:spLocks noChangeArrowheads="1"/>
          </p:cNvSpPr>
          <p:nvPr/>
        </p:nvSpPr>
        <p:spPr bwMode="auto">
          <a:xfrm>
            <a:off x="0" y="32956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6" name="Rectangle 22"/>
          <p:cNvSpPr>
            <a:spLocks noChangeArrowheads="1"/>
          </p:cNvSpPr>
          <p:nvPr/>
        </p:nvSpPr>
        <p:spPr bwMode="auto">
          <a:xfrm>
            <a:off x="0" y="30178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7" name="Rectangle 23"/>
          <p:cNvSpPr>
            <a:spLocks noChangeArrowheads="1"/>
          </p:cNvSpPr>
          <p:nvPr/>
        </p:nvSpPr>
        <p:spPr bwMode="auto">
          <a:xfrm>
            <a:off x="0" y="3001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8" name="Rectangle 24"/>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9" name="Rectangle 25"/>
          <p:cNvSpPr>
            <a:spLocks noChangeArrowheads="1"/>
          </p:cNvSpPr>
          <p:nvPr/>
        </p:nvSpPr>
        <p:spPr bwMode="auto">
          <a:xfrm>
            <a:off x="0" y="32496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0" name="Rectangle 26"/>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1" name="Rectangle 27"/>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2" name="Rectangle 28"/>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3" name="Rectangle 29"/>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4" name="Rectangle 30"/>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5" name="Rectangle 31"/>
          <p:cNvSpPr>
            <a:spLocks noChangeArrowheads="1"/>
          </p:cNvSpPr>
          <p:nvPr/>
        </p:nvSpPr>
        <p:spPr bwMode="auto">
          <a:xfrm>
            <a:off x="0" y="2525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6" name="Rectangle 32"/>
          <p:cNvSpPr>
            <a:spLocks noChangeArrowheads="1"/>
          </p:cNvSpPr>
          <p:nvPr/>
        </p:nvSpPr>
        <p:spPr bwMode="auto">
          <a:xfrm>
            <a:off x="0" y="29829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Tree>
    <p:extLst>
      <p:ext uri="{BB962C8B-B14F-4D97-AF65-F5344CB8AC3E}">
        <p14:creationId xmlns:p14="http://schemas.microsoft.com/office/powerpoint/2010/main" val="352048442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gradFill rotWithShape="0">
          <a:gsLst>
            <a:gs pos="0">
              <a:srgbClr val="92D050"/>
            </a:gs>
            <a:gs pos="50000">
              <a:schemeClr val="tx1"/>
            </a:gs>
            <a:gs pos="100000">
              <a:srgbClr val="92D050"/>
            </a:gs>
          </a:gsLst>
          <a:lin ang="0" scaled="0"/>
        </a:gra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609600" y="76200"/>
            <a:ext cx="7772400" cy="762000"/>
          </a:xfrm>
        </p:spPr>
        <p:txBody>
          <a:bodyPr/>
          <a:lstStyle/>
          <a:p>
            <a:pPr eaLnBrk="1" hangingPunct="1"/>
            <a:r>
              <a:rPr lang="en-US" dirty="0">
                <a:solidFill>
                  <a:schemeClr val="bg2"/>
                </a:solidFill>
                <a:latin typeface="Arial Unicode MS" pitchFamily="34" charset="-128"/>
                <a:ea typeface="Arial Unicode MS" pitchFamily="34" charset="-128"/>
                <a:cs typeface="Arial Unicode MS" pitchFamily="34" charset="-128"/>
              </a:rPr>
              <a:t>Transformations</a:t>
            </a:r>
          </a:p>
        </p:txBody>
      </p:sp>
      <p:sp>
        <p:nvSpPr>
          <p:cNvPr id="41987" name="Rectangle 3"/>
          <p:cNvSpPr>
            <a:spLocks noGrp="1" noChangeArrowheads="1"/>
          </p:cNvSpPr>
          <p:nvPr>
            <p:ph type="body" idx="1"/>
          </p:nvPr>
        </p:nvSpPr>
        <p:spPr>
          <a:xfrm>
            <a:off x="152400" y="838200"/>
            <a:ext cx="8839200" cy="5867400"/>
          </a:xfrm>
        </p:spPr>
        <p:txBody>
          <a:bodyPr/>
          <a:lstStyle/>
          <a:p>
            <a:pPr marL="0" indent="0" eaLnBrk="1" hangingPunct="1">
              <a:buNone/>
            </a:pPr>
            <a:r>
              <a:rPr lang="en-US" dirty="0">
                <a:solidFill>
                  <a:schemeClr val="bg2"/>
                </a:solidFill>
                <a:latin typeface="Arial Unicode MS" pitchFamily="34" charset="-128"/>
                <a:ea typeface="Arial Unicode MS" pitchFamily="34" charset="-128"/>
                <a:cs typeface="Arial Unicode MS" pitchFamily="34" charset="-128"/>
              </a:rPr>
              <a:t>Few Large Values Can Dominate Analysis</a:t>
            </a:r>
          </a:p>
        </p:txBody>
      </p:sp>
      <p:sp>
        <p:nvSpPr>
          <p:cNvPr id="41988" name="Rectangle 4"/>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89" name="Rectangle 5"/>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0" name="Rectangle 6"/>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1" name="Rectangle 7"/>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2" name="Rectangle 8"/>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3" name="Rectangle 9"/>
          <p:cNvSpPr>
            <a:spLocks noChangeArrowheads="1"/>
          </p:cNvSpPr>
          <p:nvPr/>
        </p:nvSpPr>
        <p:spPr bwMode="auto">
          <a:xfrm>
            <a:off x="0" y="33035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4" name="Rectangle 10"/>
          <p:cNvSpPr>
            <a:spLocks noChangeArrowheads="1"/>
          </p:cNvSpPr>
          <p:nvPr/>
        </p:nvSpPr>
        <p:spPr bwMode="auto">
          <a:xfrm>
            <a:off x="0" y="33035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5" name="Rectangle 11"/>
          <p:cNvSpPr>
            <a:spLocks noChangeArrowheads="1"/>
          </p:cNvSpPr>
          <p:nvPr/>
        </p:nvSpPr>
        <p:spPr bwMode="auto">
          <a:xfrm>
            <a:off x="0" y="2743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6" name="Rectangle 12"/>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7" name="Rectangle 13"/>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8" name="Rectangle 14"/>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9" name="Rectangle 15"/>
          <p:cNvSpPr>
            <a:spLocks noChangeArrowheads="1"/>
          </p:cNvSpPr>
          <p:nvPr/>
        </p:nvSpPr>
        <p:spPr bwMode="auto">
          <a:xfrm>
            <a:off x="0" y="30210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0" name="Rectangle 16"/>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1" name="Rectangle 17"/>
          <p:cNvSpPr>
            <a:spLocks noChangeArrowheads="1"/>
          </p:cNvSpPr>
          <p:nvPr/>
        </p:nvSpPr>
        <p:spPr bwMode="auto">
          <a:xfrm>
            <a:off x="0" y="3257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2" name="Rectangle 18"/>
          <p:cNvSpPr>
            <a:spLocks noChangeArrowheads="1"/>
          </p:cNvSpPr>
          <p:nvPr/>
        </p:nvSpPr>
        <p:spPr bwMode="auto">
          <a:xfrm>
            <a:off x="0" y="3001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3" name="Rectangle 19"/>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4" name="Rectangle 20"/>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5" name="Rectangle 21"/>
          <p:cNvSpPr>
            <a:spLocks noChangeArrowheads="1"/>
          </p:cNvSpPr>
          <p:nvPr/>
        </p:nvSpPr>
        <p:spPr bwMode="auto">
          <a:xfrm>
            <a:off x="0" y="32956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6" name="Rectangle 22"/>
          <p:cNvSpPr>
            <a:spLocks noChangeArrowheads="1"/>
          </p:cNvSpPr>
          <p:nvPr/>
        </p:nvSpPr>
        <p:spPr bwMode="auto">
          <a:xfrm>
            <a:off x="0" y="30178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7" name="Rectangle 23"/>
          <p:cNvSpPr>
            <a:spLocks noChangeArrowheads="1"/>
          </p:cNvSpPr>
          <p:nvPr/>
        </p:nvSpPr>
        <p:spPr bwMode="auto">
          <a:xfrm>
            <a:off x="0" y="3001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8" name="Rectangle 24"/>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9" name="Rectangle 25"/>
          <p:cNvSpPr>
            <a:spLocks noChangeArrowheads="1"/>
          </p:cNvSpPr>
          <p:nvPr/>
        </p:nvSpPr>
        <p:spPr bwMode="auto">
          <a:xfrm>
            <a:off x="0" y="32496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0" name="Rectangle 26"/>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1" name="Rectangle 27"/>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2" name="Rectangle 28"/>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3" name="Rectangle 29"/>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4" name="Rectangle 30"/>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5" name="Rectangle 31"/>
          <p:cNvSpPr>
            <a:spLocks noChangeArrowheads="1"/>
          </p:cNvSpPr>
          <p:nvPr/>
        </p:nvSpPr>
        <p:spPr bwMode="auto">
          <a:xfrm>
            <a:off x="0" y="2525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6" name="Rectangle 32"/>
          <p:cNvSpPr>
            <a:spLocks noChangeArrowheads="1"/>
          </p:cNvSpPr>
          <p:nvPr/>
        </p:nvSpPr>
        <p:spPr bwMode="auto">
          <a:xfrm>
            <a:off x="0" y="29829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pic>
        <p:nvPicPr>
          <p:cNvPr id="7168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3622" y="1568320"/>
            <a:ext cx="7490378" cy="5289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Straight Arrow Connector 2"/>
          <p:cNvCxnSpPr/>
          <p:nvPr/>
        </p:nvCxnSpPr>
        <p:spPr>
          <a:xfrm>
            <a:off x="3276600" y="1371600"/>
            <a:ext cx="4191000" cy="1524000"/>
          </a:xfrm>
          <a:prstGeom prst="straightConnector1">
            <a:avLst/>
          </a:prstGeom>
          <a:ln w="25400">
            <a:solidFill>
              <a:schemeClr val="bg2"/>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3276600" y="1371600"/>
            <a:ext cx="3048000" cy="2667000"/>
          </a:xfrm>
          <a:prstGeom prst="straightConnector1">
            <a:avLst/>
          </a:prstGeom>
          <a:ln w="25400">
            <a:solidFill>
              <a:schemeClr val="bg2"/>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52561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gradFill rotWithShape="0">
          <a:gsLst>
            <a:gs pos="0">
              <a:srgbClr val="92D050"/>
            </a:gs>
            <a:gs pos="50000">
              <a:schemeClr val="tx1"/>
            </a:gs>
            <a:gs pos="100000">
              <a:srgbClr val="92D050"/>
            </a:gs>
          </a:gsLst>
          <a:lin ang="0" scaled="0"/>
        </a:gradFill>
        <a:effectLst/>
      </p:bgPr>
    </p:bg>
    <p:spTree>
      <p:nvGrpSpPr>
        <p:cNvPr id="1" name=""/>
        <p:cNvGrpSpPr/>
        <p:nvPr/>
      </p:nvGrpSpPr>
      <p:grpSpPr>
        <a:xfrm>
          <a:off x="0" y="0"/>
          <a:ext cx="0" cy="0"/>
          <a:chOff x="0" y="0"/>
          <a:chExt cx="0" cy="0"/>
        </a:xfrm>
      </p:grpSpPr>
      <p:pic>
        <p:nvPicPr>
          <p:cNvPr id="7270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3622" y="1568320"/>
            <a:ext cx="7490378" cy="5289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986" name="Rectangle 2"/>
          <p:cNvSpPr>
            <a:spLocks noGrp="1" noChangeArrowheads="1"/>
          </p:cNvSpPr>
          <p:nvPr>
            <p:ph type="title"/>
          </p:nvPr>
        </p:nvSpPr>
        <p:spPr>
          <a:xfrm>
            <a:off x="609600" y="76200"/>
            <a:ext cx="7772400" cy="762000"/>
          </a:xfrm>
        </p:spPr>
        <p:txBody>
          <a:bodyPr/>
          <a:lstStyle/>
          <a:p>
            <a:pPr eaLnBrk="1" hangingPunct="1"/>
            <a:r>
              <a:rPr lang="en-US" dirty="0">
                <a:solidFill>
                  <a:schemeClr val="bg2"/>
                </a:solidFill>
                <a:latin typeface="Arial Unicode MS" pitchFamily="34" charset="-128"/>
                <a:ea typeface="Arial Unicode MS" pitchFamily="34" charset="-128"/>
                <a:cs typeface="Arial Unicode MS" pitchFamily="34" charset="-128"/>
              </a:rPr>
              <a:t>Transformations</a:t>
            </a:r>
          </a:p>
        </p:txBody>
      </p:sp>
      <p:sp>
        <p:nvSpPr>
          <p:cNvPr id="41987" name="Rectangle 3"/>
          <p:cNvSpPr>
            <a:spLocks noGrp="1" noChangeArrowheads="1"/>
          </p:cNvSpPr>
          <p:nvPr>
            <p:ph type="body" idx="1"/>
          </p:nvPr>
        </p:nvSpPr>
        <p:spPr>
          <a:xfrm>
            <a:off x="152400" y="838200"/>
            <a:ext cx="8839200" cy="5867400"/>
          </a:xfrm>
        </p:spPr>
        <p:txBody>
          <a:bodyPr/>
          <a:lstStyle/>
          <a:p>
            <a:pPr marL="0" indent="0" eaLnBrk="1" hangingPunct="1">
              <a:buNone/>
            </a:pPr>
            <a:r>
              <a:rPr lang="en-US" dirty="0">
                <a:solidFill>
                  <a:schemeClr val="bg2"/>
                </a:solidFill>
                <a:latin typeface="Arial Unicode MS" pitchFamily="34" charset="-128"/>
                <a:ea typeface="Arial Unicode MS" pitchFamily="34" charset="-128"/>
                <a:cs typeface="Arial Unicode MS" pitchFamily="34" charset="-128"/>
              </a:rPr>
              <a:t>Log Scale Gives All More Appropriate Weight</a:t>
            </a:r>
          </a:p>
          <a:p>
            <a:pPr marL="0" indent="0" eaLnBrk="1" hangingPunct="1">
              <a:buNone/>
            </a:pPr>
            <a:endParaRPr lang="en-US" dirty="0">
              <a:solidFill>
                <a:schemeClr val="bg2"/>
              </a:solidFill>
              <a:latin typeface="Arial Unicode MS" pitchFamily="34" charset="-128"/>
              <a:ea typeface="Arial Unicode MS" pitchFamily="34" charset="-128"/>
              <a:cs typeface="Arial Unicode MS" pitchFamily="34" charset="-128"/>
            </a:endParaRPr>
          </a:p>
          <a:p>
            <a:pPr marL="0" indent="0" eaLnBrk="1" hangingPunct="1">
              <a:buNone/>
            </a:pPr>
            <a:r>
              <a:rPr lang="en-US" dirty="0">
                <a:solidFill>
                  <a:schemeClr val="bg2"/>
                </a:solidFill>
                <a:latin typeface="Arial Unicode MS" pitchFamily="34" charset="-128"/>
                <a:ea typeface="Arial Unicode MS" pitchFamily="34" charset="-128"/>
                <a:cs typeface="Arial Unicode MS" pitchFamily="34" charset="-128"/>
              </a:rPr>
              <a:t>Note: </a:t>
            </a:r>
          </a:p>
          <a:p>
            <a:pPr marL="0" indent="0" eaLnBrk="1" hangingPunct="1">
              <a:buNone/>
            </a:pPr>
            <a:r>
              <a:rPr lang="en-US" dirty="0">
                <a:solidFill>
                  <a:schemeClr val="bg2"/>
                </a:solidFill>
                <a:latin typeface="Arial Unicode MS" pitchFamily="34" charset="-128"/>
                <a:ea typeface="Arial Unicode MS" pitchFamily="34" charset="-128"/>
                <a:cs typeface="Arial Unicode MS" pitchFamily="34" charset="-128"/>
              </a:rPr>
              <a:t>Orders</a:t>
            </a:r>
          </a:p>
          <a:p>
            <a:pPr marL="0" indent="0" eaLnBrk="1" hangingPunct="1">
              <a:buNone/>
            </a:pPr>
            <a:r>
              <a:rPr lang="en-US" dirty="0">
                <a:solidFill>
                  <a:schemeClr val="bg2"/>
                </a:solidFill>
                <a:latin typeface="Arial Unicode MS" pitchFamily="34" charset="-128"/>
                <a:ea typeface="Arial Unicode MS" pitchFamily="34" charset="-128"/>
                <a:cs typeface="Arial Unicode MS" pitchFamily="34" charset="-128"/>
              </a:rPr>
              <a:t>Of</a:t>
            </a:r>
          </a:p>
          <a:p>
            <a:pPr marL="0" indent="0" eaLnBrk="1" hangingPunct="1">
              <a:buNone/>
            </a:pPr>
            <a:r>
              <a:rPr lang="en-US" dirty="0">
                <a:solidFill>
                  <a:schemeClr val="bg2"/>
                </a:solidFill>
                <a:latin typeface="Arial Unicode MS" pitchFamily="34" charset="-128"/>
                <a:ea typeface="Arial Unicode MS" pitchFamily="34" charset="-128"/>
                <a:cs typeface="Arial Unicode MS" pitchFamily="34" charset="-128"/>
              </a:rPr>
              <a:t>Magnitude</a:t>
            </a:r>
          </a:p>
          <a:p>
            <a:pPr marL="0" indent="0" eaLnBrk="1" hangingPunct="1">
              <a:buNone/>
            </a:pPr>
            <a:endParaRPr lang="en-US" dirty="0">
              <a:solidFill>
                <a:schemeClr val="bg2"/>
              </a:solidFill>
              <a:latin typeface="Arial Unicode MS" pitchFamily="34" charset="-128"/>
              <a:ea typeface="Arial Unicode MS" pitchFamily="34" charset="-128"/>
              <a:cs typeface="Arial Unicode MS" pitchFamily="34" charset="-128"/>
            </a:endParaRPr>
          </a:p>
          <a:p>
            <a:pPr marL="0" indent="0" eaLnBrk="1" hangingPunct="1">
              <a:buNone/>
            </a:pPr>
            <a:r>
              <a:rPr lang="en-US" dirty="0">
                <a:solidFill>
                  <a:schemeClr val="bg2"/>
                </a:solidFill>
                <a:latin typeface="Arial Unicode MS" pitchFamily="34" charset="-128"/>
                <a:ea typeface="Arial Unicode MS" pitchFamily="34" charset="-128"/>
                <a:cs typeface="Arial Unicode MS" pitchFamily="34" charset="-128"/>
              </a:rPr>
              <a:t>Log</a:t>
            </a:r>
            <a:r>
              <a:rPr lang="en-US" baseline="-25000" dirty="0">
                <a:solidFill>
                  <a:schemeClr val="bg2"/>
                </a:solidFill>
                <a:latin typeface="Arial Unicode MS" pitchFamily="34" charset="-128"/>
                <a:ea typeface="Arial Unicode MS" pitchFamily="34" charset="-128"/>
                <a:cs typeface="Arial Unicode MS" pitchFamily="34" charset="-128"/>
              </a:rPr>
              <a:t>10</a:t>
            </a:r>
            <a:r>
              <a:rPr lang="en-US" dirty="0">
                <a:solidFill>
                  <a:schemeClr val="bg2"/>
                </a:solidFill>
                <a:latin typeface="Arial Unicode MS" pitchFamily="34" charset="-128"/>
                <a:ea typeface="Arial Unicode MS" pitchFamily="34" charset="-128"/>
                <a:cs typeface="Arial Unicode MS" pitchFamily="34" charset="-128"/>
              </a:rPr>
              <a:t>  most</a:t>
            </a:r>
          </a:p>
          <a:p>
            <a:pPr marL="0" indent="0" eaLnBrk="1" hangingPunct="1">
              <a:buNone/>
            </a:pPr>
            <a:r>
              <a:rPr lang="en-US" dirty="0">
                <a:solidFill>
                  <a:schemeClr val="bg2"/>
                </a:solidFill>
                <a:latin typeface="Arial Unicode MS" pitchFamily="34" charset="-128"/>
                <a:ea typeface="Arial Unicode MS" pitchFamily="34" charset="-128"/>
                <a:cs typeface="Arial Unicode MS" pitchFamily="34" charset="-128"/>
              </a:rPr>
              <a:t>Interpretable</a:t>
            </a:r>
          </a:p>
        </p:txBody>
      </p:sp>
      <p:sp>
        <p:nvSpPr>
          <p:cNvPr id="41988" name="Rectangle 4"/>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89" name="Rectangle 5"/>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0" name="Rectangle 6"/>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1" name="Rectangle 7"/>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2" name="Rectangle 8"/>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3" name="Rectangle 9"/>
          <p:cNvSpPr>
            <a:spLocks noChangeArrowheads="1"/>
          </p:cNvSpPr>
          <p:nvPr/>
        </p:nvSpPr>
        <p:spPr bwMode="auto">
          <a:xfrm>
            <a:off x="0" y="33035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4" name="Rectangle 10"/>
          <p:cNvSpPr>
            <a:spLocks noChangeArrowheads="1"/>
          </p:cNvSpPr>
          <p:nvPr/>
        </p:nvSpPr>
        <p:spPr bwMode="auto">
          <a:xfrm>
            <a:off x="0" y="33035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5" name="Rectangle 11"/>
          <p:cNvSpPr>
            <a:spLocks noChangeArrowheads="1"/>
          </p:cNvSpPr>
          <p:nvPr/>
        </p:nvSpPr>
        <p:spPr bwMode="auto">
          <a:xfrm>
            <a:off x="0" y="2743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6" name="Rectangle 12"/>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7" name="Rectangle 13"/>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8" name="Rectangle 14"/>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9" name="Rectangle 15"/>
          <p:cNvSpPr>
            <a:spLocks noChangeArrowheads="1"/>
          </p:cNvSpPr>
          <p:nvPr/>
        </p:nvSpPr>
        <p:spPr bwMode="auto">
          <a:xfrm>
            <a:off x="0" y="30210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0" name="Rectangle 16"/>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1" name="Rectangle 17"/>
          <p:cNvSpPr>
            <a:spLocks noChangeArrowheads="1"/>
          </p:cNvSpPr>
          <p:nvPr/>
        </p:nvSpPr>
        <p:spPr bwMode="auto">
          <a:xfrm>
            <a:off x="0" y="3257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2" name="Rectangle 18"/>
          <p:cNvSpPr>
            <a:spLocks noChangeArrowheads="1"/>
          </p:cNvSpPr>
          <p:nvPr/>
        </p:nvSpPr>
        <p:spPr bwMode="auto">
          <a:xfrm>
            <a:off x="0" y="3001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3" name="Rectangle 19"/>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4" name="Rectangle 20"/>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5" name="Rectangle 21"/>
          <p:cNvSpPr>
            <a:spLocks noChangeArrowheads="1"/>
          </p:cNvSpPr>
          <p:nvPr/>
        </p:nvSpPr>
        <p:spPr bwMode="auto">
          <a:xfrm>
            <a:off x="0" y="32956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6" name="Rectangle 22"/>
          <p:cNvSpPr>
            <a:spLocks noChangeArrowheads="1"/>
          </p:cNvSpPr>
          <p:nvPr/>
        </p:nvSpPr>
        <p:spPr bwMode="auto">
          <a:xfrm>
            <a:off x="0" y="30178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7" name="Rectangle 23"/>
          <p:cNvSpPr>
            <a:spLocks noChangeArrowheads="1"/>
          </p:cNvSpPr>
          <p:nvPr/>
        </p:nvSpPr>
        <p:spPr bwMode="auto">
          <a:xfrm>
            <a:off x="0" y="3001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8" name="Rectangle 24"/>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9" name="Rectangle 25"/>
          <p:cNvSpPr>
            <a:spLocks noChangeArrowheads="1"/>
          </p:cNvSpPr>
          <p:nvPr/>
        </p:nvSpPr>
        <p:spPr bwMode="auto">
          <a:xfrm>
            <a:off x="0" y="32496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0" name="Rectangle 26"/>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1" name="Rectangle 27"/>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2" name="Rectangle 28"/>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3" name="Rectangle 29"/>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4" name="Rectangle 30"/>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5" name="Rectangle 31"/>
          <p:cNvSpPr>
            <a:spLocks noChangeArrowheads="1"/>
          </p:cNvSpPr>
          <p:nvPr/>
        </p:nvSpPr>
        <p:spPr bwMode="auto">
          <a:xfrm>
            <a:off x="0" y="2525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6" name="Rectangle 32"/>
          <p:cNvSpPr>
            <a:spLocks noChangeArrowheads="1"/>
          </p:cNvSpPr>
          <p:nvPr/>
        </p:nvSpPr>
        <p:spPr bwMode="auto">
          <a:xfrm>
            <a:off x="0" y="29829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cxnSp>
        <p:nvCxnSpPr>
          <p:cNvPr id="3" name="Straight Arrow Connector 2"/>
          <p:cNvCxnSpPr/>
          <p:nvPr/>
        </p:nvCxnSpPr>
        <p:spPr>
          <a:xfrm>
            <a:off x="1653622" y="2982914"/>
            <a:ext cx="4899578" cy="3265486"/>
          </a:xfrm>
          <a:prstGeom prst="straightConnector1">
            <a:avLst/>
          </a:prstGeom>
          <a:ln w="25400">
            <a:solidFill>
              <a:schemeClr val="bg2"/>
            </a:solidFill>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a:off x="1653622" y="2982913"/>
            <a:ext cx="2003978" cy="3265487"/>
          </a:xfrm>
          <a:prstGeom prst="straightConnector1">
            <a:avLst/>
          </a:prstGeom>
          <a:ln w="25400">
            <a:solidFill>
              <a:schemeClr val="bg2"/>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684655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gradFill rotWithShape="0">
          <a:gsLst>
            <a:gs pos="0">
              <a:srgbClr val="92D050"/>
            </a:gs>
            <a:gs pos="50000">
              <a:schemeClr val="tx1"/>
            </a:gs>
            <a:gs pos="100000">
              <a:srgbClr val="92D050"/>
            </a:gs>
          </a:gsLst>
          <a:lin ang="0" scaled="0"/>
        </a:gra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609600" y="76200"/>
            <a:ext cx="7772400" cy="762000"/>
          </a:xfrm>
        </p:spPr>
        <p:txBody>
          <a:bodyPr/>
          <a:lstStyle/>
          <a:p>
            <a:pPr eaLnBrk="1" hangingPunct="1"/>
            <a:r>
              <a:rPr lang="en-US" dirty="0">
                <a:solidFill>
                  <a:schemeClr val="bg2"/>
                </a:solidFill>
                <a:latin typeface="Arial Unicode MS" pitchFamily="34" charset="-128"/>
                <a:ea typeface="Arial Unicode MS" pitchFamily="34" charset="-128"/>
                <a:cs typeface="Arial Unicode MS" pitchFamily="34" charset="-128"/>
              </a:rPr>
              <a:t>Transformations</a:t>
            </a:r>
          </a:p>
        </p:txBody>
      </p:sp>
      <mc:AlternateContent xmlns:mc="http://schemas.openxmlformats.org/markup-compatibility/2006" xmlns:a14="http://schemas.microsoft.com/office/drawing/2010/main">
        <mc:Choice Requires="a14">
          <p:sp>
            <p:nvSpPr>
              <p:cNvPr id="41987" name="Rectangle 3"/>
              <p:cNvSpPr>
                <a:spLocks noGrp="1" noChangeArrowheads="1"/>
              </p:cNvSpPr>
              <p:nvPr>
                <p:ph type="body" idx="1"/>
              </p:nvPr>
            </p:nvSpPr>
            <p:spPr>
              <a:xfrm>
                <a:off x="457200" y="838200"/>
                <a:ext cx="8534400" cy="5867400"/>
              </a:xfrm>
            </p:spPr>
            <p:txBody>
              <a:bodyPr/>
              <a:lstStyle/>
              <a:p>
                <a:pPr marL="0" indent="0" eaLnBrk="1" hangingPunct="1">
                  <a:lnSpc>
                    <a:spcPct val="150000"/>
                  </a:lnSpc>
                  <a:buNone/>
                </a:pPr>
                <a:r>
                  <a:rPr lang="en-US" dirty="0">
                    <a:solidFill>
                      <a:schemeClr val="bg2"/>
                    </a:solidFill>
                    <a:latin typeface="Arial Unicode MS" pitchFamily="34" charset="-128"/>
                    <a:ea typeface="Arial Unicode MS" pitchFamily="34" charset="-128"/>
                    <a:cs typeface="Arial Unicode MS" pitchFamily="34" charset="-128"/>
                  </a:rPr>
                  <a:t>Note That Order Matters:    </a:t>
                </a:r>
              </a:p>
              <a:p>
                <a:pPr marL="514350" indent="-514350" eaLnBrk="1" hangingPunct="1">
                  <a:lnSpc>
                    <a:spcPct val="150000"/>
                  </a:lnSpc>
                  <a:buFont typeface="+mj-lt"/>
                  <a:buAutoNum type="arabicPeriod"/>
                </a:pPr>
                <a:r>
                  <a:rPr lang="en-US" dirty="0">
                    <a:solidFill>
                      <a:schemeClr val="bg2"/>
                    </a:solidFill>
                    <a:latin typeface="Arial Unicode MS" pitchFamily="34" charset="-128"/>
                    <a:ea typeface="Arial Unicode MS" pitchFamily="34" charset="-128"/>
                    <a:cs typeface="Arial Unicode MS" pitchFamily="34" charset="-128"/>
                  </a:rPr>
                  <a:t>Log Transform </a:t>
                </a:r>
                <a:r>
                  <a:rPr lang="en-US" u="sng" dirty="0">
                    <a:solidFill>
                      <a:schemeClr val="bg2"/>
                    </a:solidFill>
                    <a:latin typeface="Arial Unicode MS" pitchFamily="34" charset="-128"/>
                    <a:ea typeface="Arial Unicode MS" pitchFamily="34" charset="-128"/>
                    <a:cs typeface="Arial Unicode MS" pitchFamily="34" charset="-128"/>
                  </a:rPr>
                  <a:t>First</a:t>
                </a:r>
                <a:r>
                  <a:rPr lang="en-US" dirty="0">
                    <a:solidFill>
                      <a:schemeClr val="bg2"/>
                    </a:solidFill>
                    <a:latin typeface="Arial Unicode MS" pitchFamily="34" charset="-128"/>
                    <a:ea typeface="Arial Unicode MS" pitchFamily="34" charset="-128"/>
                    <a:cs typeface="Arial Unicode MS" pitchFamily="34" charset="-128"/>
                  </a:rPr>
                  <a:t> </a:t>
                </a:r>
              </a:p>
              <a:p>
                <a:pPr marL="514350" indent="-514350" eaLnBrk="1" hangingPunct="1">
                  <a:lnSpc>
                    <a:spcPct val="150000"/>
                  </a:lnSpc>
                  <a:buFont typeface="+mj-lt"/>
                  <a:buAutoNum type="arabicPeriod"/>
                </a:pPr>
                <a:r>
                  <a:rPr lang="en-US" dirty="0">
                    <a:solidFill>
                      <a:schemeClr val="bg2"/>
                    </a:solidFill>
                    <a:latin typeface="Arial Unicode MS" pitchFamily="34" charset="-128"/>
                    <a:ea typeface="Arial Unicode MS" pitchFamily="34" charset="-128"/>
                    <a:cs typeface="Arial Unicode MS" pitchFamily="34" charset="-128"/>
                  </a:rPr>
                  <a:t>Standardize (</a:t>
                </a:r>
                <a14:m>
                  <m:oMath xmlns:m="http://schemas.openxmlformats.org/officeDocument/2006/math">
                    <m:r>
                      <a:rPr lang="en-US" i="1" smtClean="0">
                        <a:solidFill>
                          <a:schemeClr val="bg2"/>
                        </a:solidFill>
                        <a:latin typeface="Cambria Math" panose="02040503050406030204" pitchFamily="18" charset="0"/>
                        <a:ea typeface="Cambria Math" panose="02040503050406030204" pitchFamily="18" charset="0"/>
                        <a:cs typeface="Arial Unicode MS" pitchFamily="34" charset="-128"/>
                      </a:rPr>
                      <m:t>∙</m:t>
                    </m:r>
                    <m:r>
                      <a:rPr lang="en-US" b="0" i="1" smtClean="0">
                        <a:solidFill>
                          <a:schemeClr val="bg2"/>
                        </a:solidFill>
                        <a:latin typeface="Cambria Math" panose="02040503050406030204" pitchFamily="18" charset="0"/>
                        <a:ea typeface="Cambria Math" panose="02040503050406030204" pitchFamily="18" charset="0"/>
                        <a:cs typeface="Arial Unicode MS" pitchFamily="34" charset="-128"/>
                      </a:rPr>
                      <m:t>−</m:t>
                    </m:r>
                    <m:acc>
                      <m:accPr>
                        <m:chr m:val="̅"/>
                        <m:ctrlPr>
                          <a:rPr lang="en-US" b="0" i="1" smtClean="0">
                            <a:solidFill>
                              <a:schemeClr val="bg2"/>
                            </a:solidFill>
                            <a:latin typeface="Cambria Math" panose="02040503050406030204" pitchFamily="18" charset="0"/>
                            <a:ea typeface="Cambria Math" panose="02040503050406030204" pitchFamily="18" charset="0"/>
                            <a:cs typeface="Arial Unicode MS" pitchFamily="34" charset="-128"/>
                          </a:rPr>
                        </m:ctrlPr>
                      </m:accPr>
                      <m:e>
                        <m:r>
                          <a:rPr lang="en-US" b="0" i="1" smtClean="0">
                            <a:solidFill>
                              <a:schemeClr val="bg2"/>
                            </a:solidFill>
                            <a:latin typeface="Cambria Math" panose="02040503050406030204" pitchFamily="18" charset="0"/>
                            <a:ea typeface="Cambria Math" panose="02040503050406030204" pitchFamily="18" charset="0"/>
                            <a:cs typeface="Arial Unicode MS" pitchFamily="34" charset="-128"/>
                          </a:rPr>
                          <m:t>𝑋</m:t>
                        </m:r>
                      </m:e>
                    </m:acc>
                  </m:oMath>
                </a14:m>
                <a:r>
                  <a:rPr lang="en-US" dirty="0">
                    <a:solidFill>
                      <a:schemeClr val="bg2"/>
                    </a:solidFill>
                    <a:latin typeface="Arial Unicode MS" pitchFamily="34" charset="-128"/>
                    <a:ea typeface="Arial Unicode MS" pitchFamily="34" charset="-128"/>
                    <a:cs typeface="Arial Unicode MS" pitchFamily="34" charset="-128"/>
                  </a:rPr>
                  <a:t> / </a:t>
                </a:r>
                <a14:m>
                  <m:oMath xmlns:m="http://schemas.openxmlformats.org/officeDocument/2006/math">
                    <m:r>
                      <a:rPr lang="en-US" b="0" i="1" smtClean="0">
                        <a:solidFill>
                          <a:schemeClr val="bg2"/>
                        </a:solidFill>
                        <a:latin typeface="Cambria Math" panose="02040503050406030204" pitchFamily="18" charset="0"/>
                        <a:ea typeface="Arial Unicode MS" pitchFamily="34" charset="-128"/>
                        <a:cs typeface="Arial Unicode MS" pitchFamily="34" charset="-128"/>
                      </a:rPr>
                      <m:t>𝑠</m:t>
                    </m:r>
                  </m:oMath>
                </a14:m>
                <a:r>
                  <a:rPr lang="en-US" dirty="0">
                    <a:solidFill>
                      <a:schemeClr val="bg2"/>
                    </a:solidFill>
                    <a:latin typeface="Arial Unicode MS" pitchFamily="34" charset="-128"/>
                    <a:ea typeface="Arial Unicode MS" pitchFamily="34" charset="-128"/>
                    <a:cs typeface="Arial Unicode MS" pitchFamily="34" charset="-128"/>
                  </a:rPr>
                  <a:t>)  </a:t>
                </a:r>
                <a:r>
                  <a:rPr lang="en-US" u="sng" dirty="0">
                    <a:solidFill>
                      <a:schemeClr val="bg2"/>
                    </a:solidFill>
                    <a:latin typeface="Arial Unicode MS" pitchFamily="34" charset="-128"/>
                    <a:ea typeface="Arial Unicode MS" pitchFamily="34" charset="-128"/>
                    <a:cs typeface="Arial Unicode MS" pitchFamily="34" charset="-128"/>
                  </a:rPr>
                  <a:t>Second</a:t>
                </a:r>
              </a:p>
              <a:p>
                <a:pPr marL="0" indent="0" eaLnBrk="1" hangingPunct="1">
                  <a:lnSpc>
                    <a:spcPct val="150000"/>
                  </a:lnSpc>
                  <a:buNone/>
                </a:pPr>
                <a:r>
                  <a:rPr lang="en-US" dirty="0">
                    <a:solidFill>
                      <a:schemeClr val="bg2"/>
                    </a:solidFill>
                    <a:latin typeface="Arial Unicode MS" pitchFamily="34" charset="-128"/>
                    <a:ea typeface="Arial Unicode MS" pitchFamily="34" charset="-128"/>
                    <a:cs typeface="Arial Unicode MS" pitchFamily="34" charset="-128"/>
                  </a:rPr>
                  <a:t>Since Mean, </a:t>
                </a:r>
                <a14:m>
                  <m:oMath xmlns:m="http://schemas.openxmlformats.org/officeDocument/2006/math">
                    <m:acc>
                      <m:accPr>
                        <m:chr m:val="̅"/>
                        <m:ctrlPr>
                          <a:rPr lang="en-US" i="1" smtClean="0">
                            <a:solidFill>
                              <a:schemeClr val="bg2"/>
                            </a:solidFill>
                            <a:latin typeface="Cambria Math" panose="02040503050406030204" pitchFamily="18" charset="0"/>
                            <a:ea typeface="Arial Unicode MS" pitchFamily="34" charset="-128"/>
                            <a:cs typeface="Arial Unicode MS" pitchFamily="34" charset="-128"/>
                          </a:rPr>
                        </m:ctrlPr>
                      </m:accPr>
                      <m:e>
                        <m:r>
                          <a:rPr lang="en-US" b="0" i="1" smtClean="0">
                            <a:solidFill>
                              <a:schemeClr val="bg2"/>
                            </a:solidFill>
                            <a:latin typeface="Cambria Math" panose="02040503050406030204" pitchFamily="18" charset="0"/>
                            <a:ea typeface="Arial Unicode MS" pitchFamily="34" charset="-128"/>
                            <a:cs typeface="Arial Unicode MS" pitchFamily="34" charset="-128"/>
                          </a:rPr>
                          <m:t>𝑋</m:t>
                        </m:r>
                      </m:e>
                    </m:acc>
                  </m:oMath>
                </a14:m>
                <a:r>
                  <a:rPr lang="en-US" dirty="0">
                    <a:solidFill>
                      <a:schemeClr val="bg2"/>
                    </a:solidFill>
                    <a:latin typeface="Arial Unicode MS" pitchFamily="34" charset="-128"/>
                    <a:ea typeface="Arial Unicode MS" pitchFamily="34" charset="-128"/>
                    <a:cs typeface="Arial Unicode MS" pitchFamily="34" charset="-128"/>
                  </a:rPr>
                  <a:t>, and Standard Deviation, </a:t>
                </a:r>
                <a14:m>
                  <m:oMath xmlns:m="http://schemas.openxmlformats.org/officeDocument/2006/math">
                    <m:r>
                      <a:rPr lang="en-US" b="0" i="1" smtClean="0">
                        <a:solidFill>
                          <a:schemeClr val="bg2"/>
                        </a:solidFill>
                        <a:latin typeface="Cambria Math" panose="02040503050406030204" pitchFamily="18" charset="0"/>
                        <a:ea typeface="Arial Unicode MS" pitchFamily="34" charset="-128"/>
                        <a:cs typeface="Arial Unicode MS" pitchFamily="34" charset="-128"/>
                      </a:rPr>
                      <m:t>𝑠</m:t>
                    </m:r>
                  </m:oMath>
                </a14:m>
                <a:r>
                  <a:rPr lang="en-US" dirty="0">
                    <a:solidFill>
                      <a:schemeClr val="bg2"/>
                    </a:solidFill>
                    <a:latin typeface="Arial Unicode MS" pitchFamily="34" charset="-128"/>
                    <a:ea typeface="Arial Unicode MS" pitchFamily="34" charset="-128"/>
                    <a:cs typeface="Arial Unicode MS" pitchFamily="34" charset="-128"/>
                  </a:rPr>
                  <a:t> </a:t>
                </a:r>
              </a:p>
              <a:p>
                <a:pPr eaLnBrk="1" hangingPunct="1">
                  <a:lnSpc>
                    <a:spcPct val="150000"/>
                  </a:lnSpc>
                  <a:buFont typeface="Wingdings" panose="05000000000000000000" pitchFamily="2" charset="2"/>
                  <a:buChar char="ü"/>
                </a:pPr>
                <a:r>
                  <a:rPr lang="en-US" dirty="0">
                    <a:solidFill>
                      <a:schemeClr val="bg2"/>
                    </a:solidFill>
                    <a:latin typeface="Arial Unicode MS" pitchFamily="34" charset="-128"/>
                    <a:ea typeface="Arial Unicode MS" pitchFamily="34" charset="-128"/>
                    <a:cs typeface="Arial Unicode MS" pitchFamily="34" charset="-128"/>
                  </a:rPr>
                  <a:t>  Hard to Interpret for Skewed Data</a:t>
                </a:r>
              </a:p>
              <a:p>
                <a:pPr eaLnBrk="1" hangingPunct="1">
                  <a:lnSpc>
                    <a:spcPct val="150000"/>
                  </a:lnSpc>
                  <a:buFont typeface="Wingdings" panose="05000000000000000000" pitchFamily="2" charset="2"/>
                  <a:buChar char="ü"/>
                </a:pPr>
                <a:r>
                  <a:rPr lang="en-US" dirty="0">
                    <a:solidFill>
                      <a:schemeClr val="bg2"/>
                    </a:solidFill>
                    <a:latin typeface="Arial Unicode MS" pitchFamily="34" charset="-128"/>
                    <a:ea typeface="Arial Unicode MS" pitchFamily="34" charset="-128"/>
                    <a:cs typeface="Arial Unicode MS" pitchFamily="34" charset="-128"/>
                  </a:rPr>
                  <a:t>  Most Sensible for ~ Gaussian Data</a:t>
                </a:r>
              </a:p>
            </p:txBody>
          </p:sp>
        </mc:Choice>
        <mc:Fallback xmlns="">
          <p:sp>
            <p:nvSpPr>
              <p:cNvPr id="41987" name="Rectangle 3"/>
              <p:cNvSpPr>
                <a:spLocks noGrp="1" noRot="1" noChangeAspect="1" noMove="1" noResize="1" noEditPoints="1" noAdjustHandles="1" noChangeArrowheads="1" noChangeShapeType="1" noTextEdit="1"/>
              </p:cNvSpPr>
              <p:nvPr>
                <p:ph type="body" idx="1"/>
              </p:nvPr>
            </p:nvSpPr>
            <p:spPr>
              <a:xfrm>
                <a:off x="457200" y="838200"/>
                <a:ext cx="8534400" cy="5867400"/>
              </a:xfrm>
              <a:blipFill>
                <a:blip r:embed="rId3"/>
                <a:stretch>
                  <a:fillRect l="-2143"/>
                </a:stretch>
              </a:blipFill>
            </p:spPr>
            <p:txBody>
              <a:bodyPr/>
              <a:lstStyle/>
              <a:p>
                <a:r>
                  <a:rPr lang="en-US">
                    <a:noFill/>
                  </a:rPr>
                  <a:t> </a:t>
                </a:r>
              </a:p>
            </p:txBody>
          </p:sp>
        </mc:Fallback>
      </mc:AlternateContent>
      <p:sp>
        <p:nvSpPr>
          <p:cNvPr id="41988" name="Rectangle 4"/>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89" name="Rectangle 5"/>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0" name="Rectangle 6"/>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1" name="Rectangle 7"/>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2" name="Rectangle 8"/>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3" name="Rectangle 9"/>
          <p:cNvSpPr>
            <a:spLocks noChangeArrowheads="1"/>
          </p:cNvSpPr>
          <p:nvPr/>
        </p:nvSpPr>
        <p:spPr bwMode="auto">
          <a:xfrm>
            <a:off x="0" y="33035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4" name="Rectangle 10"/>
          <p:cNvSpPr>
            <a:spLocks noChangeArrowheads="1"/>
          </p:cNvSpPr>
          <p:nvPr/>
        </p:nvSpPr>
        <p:spPr bwMode="auto">
          <a:xfrm>
            <a:off x="0" y="33035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5" name="Rectangle 11"/>
          <p:cNvSpPr>
            <a:spLocks noChangeArrowheads="1"/>
          </p:cNvSpPr>
          <p:nvPr/>
        </p:nvSpPr>
        <p:spPr bwMode="auto">
          <a:xfrm>
            <a:off x="0" y="2743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6" name="Rectangle 12"/>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7" name="Rectangle 13"/>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8" name="Rectangle 14"/>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9" name="Rectangle 15"/>
          <p:cNvSpPr>
            <a:spLocks noChangeArrowheads="1"/>
          </p:cNvSpPr>
          <p:nvPr/>
        </p:nvSpPr>
        <p:spPr bwMode="auto">
          <a:xfrm>
            <a:off x="0" y="30210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0" name="Rectangle 16"/>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1" name="Rectangle 17"/>
          <p:cNvSpPr>
            <a:spLocks noChangeArrowheads="1"/>
          </p:cNvSpPr>
          <p:nvPr/>
        </p:nvSpPr>
        <p:spPr bwMode="auto">
          <a:xfrm>
            <a:off x="0" y="3257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2" name="Rectangle 18"/>
          <p:cNvSpPr>
            <a:spLocks noChangeArrowheads="1"/>
          </p:cNvSpPr>
          <p:nvPr/>
        </p:nvSpPr>
        <p:spPr bwMode="auto">
          <a:xfrm>
            <a:off x="0" y="3001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3" name="Rectangle 19"/>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4" name="Rectangle 20"/>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5" name="Rectangle 21"/>
          <p:cNvSpPr>
            <a:spLocks noChangeArrowheads="1"/>
          </p:cNvSpPr>
          <p:nvPr/>
        </p:nvSpPr>
        <p:spPr bwMode="auto">
          <a:xfrm>
            <a:off x="0" y="32956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6" name="Rectangle 22"/>
          <p:cNvSpPr>
            <a:spLocks noChangeArrowheads="1"/>
          </p:cNvSpPr>
          <p:nvPr/>
        </p:nvSpPr>
        <p:spPr bwMode="auto">
          <a:xfrm>
            <a:off x="0" y="30178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7" name="Rectangle 23"/>
          <p:cNvSpPr>
            <a:spLocks noChangeArrowheads="1"/>
          </p:cNvSpPr>
          <p:nvPr/>
        </p:nvSpPr>
        <p:spPr bwMode="auto">
          <a:xfrm>
            <a:off x="0" y="3001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8" name="Rectangle 24"/>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9" name="Rectangle 25"/>
          <p:cNvSpPr>
            <a:spLocks noChangeArrowheads="1"/>
          </p:cNvSpPr>
          <p:nvPr/>
        </p:nvSpPr>
        <p:spPr bwMode="auto">
          <a:xfrm>
            <a:off x="0" y="32496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0" name="Rectangle 26"/>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1" name="Rectangle 27"/>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2" name="Rectangle 28"/>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3" name="Rectangle 29"/>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4" name="Rectangle 30"/>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5" name="Rectangle 31"/>
          <p:cNvSpPr>
            <a:spLocks noChangeArrowheads="1"/>
          </p:cNvSpPr>
          <p:nvPr/>
        </p:nvSpPr>
        <p:spPr bwMode="auto">
          <a:xfrm>
            <a:off x="0" y="2525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6" name="Rectangle 32"/>
          <p:cNvSpPr>
            <a:spLocks noChangeArrowheads="1"/>
          </p:cNvSpPr>
          <p:nvPr/>
        </p:nvSpPr>
        <p:spPr bwMode="auto">
          <a:xfrm>
            <a:off x="0" y="29829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Tree>
    <p:extLst>
      <p:ext uri="{BB962C8B-B14F-4D97-AF65-F5344CB8AC3E}">
        <p14:creationId xmlns:p14="http://schemas.microsoft.com/office/powerpoint/2010/main" val="2708892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98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1987">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1987">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198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gradFill rotWithShape="0">
          <a:gsLst>
            <a:gs pos="0">
              <a:srgbClr val="92D050"/>
            </a:gs>
            <a:gs pos="50000">
              <a:schemeClr val="tx1"/>
            </a:gs>
            <a:gs pos="100000">
              <a:srgbClr val="92D050"/>
            </a:gs>
          </a:gsLst>
          <a:lin ang="0" scaled="0"/>
        </a:gradFill>
        <a:effectLst/>
      </p:bgPr>
    </p:bg>
    <p:spTree>
      <p:nvGrpSpPr>
        <p:cNvPr id="1" name=""/>
        <p:cNvGrpSpPr/>
        <p:nvPr/>
      </p:nvGrpSpPr>
      <p:grpSpPr>
        <a:xfrm>
          <a:off x="0" y="0"/>
          <a:ext cx="0" cy="0"/>
          <a:chOff x="0" y="0"/>
          <a:chExt cx="0" cy="0"/>
        </a:xfrm>
      </p:grpSpPr>
      <p:pic>
        <p:nvPicPr>
          <p:cNvPr id="737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3622" y="1568320"/>
            <a:ext cx="7490378" cy="5289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986" name="Rectangle 2"/>
          <p:cNvSpPr>
            <a:spLocks noGrp="1" noChangeArrowheads="1"/>
          </p:cNvSpPr>
          <p:nvPr>
            <p:ph type="title"/>
          </p:nvPr>
        </p:nvSpPr>
        <p:spPr>
          <a:xfrm>
            <a:off x="609600" y="76200"/>
            <a:ext cx="7772400" cy="762000"/>
          </a:xfrm>
        </p:spPr>
        <p:txBody>
          <a:bodyPr/>
          <a:lstStyle/>
          <a:p>
            <a:pPr eaLnBrk="1" hangingPunct="1"/>
            <a:r>
              <a:rPr lang="en-US" dirty="0">
                <a:solidFill>
                  <a:schemeClr val="bg2"/>
                </a:solidFill>
                <a:latin typeface="Arial Unicode MS" pitchFamily="34" charset="-128"/>
                <a:ea typeface="Arial Unicode MS" pitchFamily="34" charset="-128"/>
                <a:cs typeface="Arial Unicode MS" pitchFamily="34" charset="-128"/>
              </a:rPr>
              <a:t>Transformations</a:t>
            </a:r>
          </a:p>
        </p:txBody>
      </p:sp>
      <p:sp>
        <p:nvSpPr>
          <p:cNvPr id="41987" name="Rectangle 3"/>
          <p:cNvSpPr>
            <a:spLocks noGrp="1" noChangeArrowheads="1"/>
          </p:cNvSpPr>
          <p:nvPr>
            <p:ph type="body" idx="1"/>
          </p:nvPr>
        </p:nvSpPr>
        <p:spPr>
          <a:xfrm>
            <a:off x="152400" y="838200"/>
            <a:ext cx="8839200" cy="5867400"/>
          </a:xfrm>
        </p:spPr>
        <p:txBody>
          <a:bodyPr/>
          <a:lstStyle/>
          <a:p>
            <a:pPr marL="0" indent="0" eaLnBrk="1" hangingPunct="1">
              <a:buNone/>
            </a:pPr>
            <a:r>
              <a:rPr lang="en-US" dirty="0">
                <a:solidFill>
                  <a:schemeClr val="bg2"/>
                </a:solidFill>
                <a:latin typeface="Arial Unicode MS" pitchFamily="34" charset="-128"/>
                <a:ea typeface="Arial Unicode MS" pitchFamily="34" charset="-128"/>
                <a:cs typeface="Arial Unicode MS" pitchFamily="34" charset="-128"/>
              </a:rPr>
              <a:t>Another Feature with Large Values</a:t>
            </a:r>
          </a:p>
          <a:p>
            <a:pPr marL="0" indent="0" eaLnBrk="1" hangingPunct="1">
              <a:buNone/>
            </a:pPr>
            <a:endParaRPr lang="en-US" dirty="0">
              <a:solidFill>
                <a:schemeClr val="bg2"/>
              </a:solidFill>
              <a:latin typeface="Arial Unicode MS" pitchFamily="34" charset="-128"/>
              <a:ea typeface="Arial Unicode MS" pitchFamily="34" charset="-128"/>
              <a:cs typeface="Arial Unicode MS" pitchFamily="34" charset="-128"/>
            </a:endParaRPr>
          </a:p>
          <a:p>
            <a:pPr marL="0" indent="0" eaLnBrk="1" hangingPunct="1">
              <a:buNone/>
            </a:pPr>
            <a:endParaRPr lang="en-US" dirty="0">
              <a:solidFill>
                <a:schemeClr val="bg2"/>
              </a:solidFill>
              <a:latin typeface="Arial Unicode MS" pitchFamily="34" charset="-128"/>
              <a:ea typeface="Arial Unicode MS" pitchFamily="34" charset="-128"/>
              <a:cs typeface="Arial Unicode MS" pitchFamily="34" charset="-128"/>
            </a:endParaRPr>
          </a:p>
          <a:p>
            <a:pPr marL="0" indent="0" eaLnBrk="1" hangingPunct="1">
              <a:buNone/>
            </a:pPr>
            <a:r>
              <a:rPr lang="en-US" dirty="0">
                <a:solidFill>
                  <a:schemeClr val="bg2"/>
                </a:solidFill>
                <a:latin typeface="Arial Unicode MS" pitchFamily="34" charset="-128"/>
                <a:ea typeface="Arial Unicode MS" pitchFamily="34" charset="-128"/>
                <a:cs typeface="Arial Unicode MS" pitchFamily="34" charset="-128"/>
              </a:rPr>
              <a:t>Problem</a:t>
            </a:r>
          </a:p>
          <a:p>
            <a:pPr marL="0" indent="0" eaLnBrk="1" hangingPunct="1">
              <a:buNone/>
            </a:pPr>
            <a:r>
              <a:rPr lang="en-US" dirty="0">
                <a:solidFill>
                  <a:schemeClr val="bg2"/>
                </a:solidFill>
                <a:latin typeface="Arial Unicode MS" pitchFamily="34" charset="-128"/>
                <a:ea typeface="Arial Unicode MS" pitchFamily="34" charset="-128"/>
                <a:cs typeface="Arial Unicode MS" pitchFamily="34" charset="-128"/>
              </a:rPr>
              <a:t>For This</a:t>
            </a:r>
          </a:p>
          <a:p>
            <a:pPr marL="0" indent="0" eaLnBrk="1" hangingPunct="1">
              <a:buNone/>
            </a:pPr>
            <a:r>
              <a:rPr lang="en-US" dirty="0">
                <a:solidFill>
                  <a:schemeClr val="bg2"/>
                </a:solidFill>
                <a:latin typeface="Arial Unicode MS" pitchFamily="34" charset="-128"/>
                <a:ea typeface="Arial Unicode MS" pitchFamily="34" charset="-128"/>
                <a:cs typeface="Arial Unicode MS" pitchFamily="34" charset="-128"/>
              </a:rPr>
              <a:t>Feature:</a:t>
            </a:r>
          </a:p>
          <a:p>
            <a:pPr marL="0" indent="0" eaLnBrk="1" hangingPunct="1">
              <a:buNone/>
            </a:pPr>
            <a:endParaRPr lang="en-US" dirty="0">
              <a:solidFill>
                <a:schemeClr val="bg2"/>
              </a:solidFill>
              <a:latin typeface="Arial Unicode MS" pitchFamily="34" charset="-128"/>
              <a:ea typeface="Arial Unicode MS" pitchFamily="34" charset="-128"/>
              <a:cs typeface="Arial Unicode MS" pitchFamily="34" charset="-128"/>
            </a:endParaRPr>
          </a:p>
          <a:p>
            <a:pPr marL="0" indent="0" eaLnBrk="1" hangingPunct="1">
              <a:buNone/>
            </a:pPr>
            <a:r>
              <a:rPr lang="en-US" dirty="0">
                <a:solidFill>
                  <a:schemeClr val="bg2"/>
                </a:solidFill>
                <a:latin typeface="Arial Unicode MS" pitchFamily="34" charset="-128"/>
                <a:ea typeface="Arial Unicode MS" pitchFamily="34" charset="-128"/>
                <a:cs typeface="Arial Unicode MS" pitchFamily="34" charset="-128"/>
              </a:rPr>
              <a:t>0  Values</a:t>
            </a:r>
          </a:p>
          <a:p>
            <a:pPr marL="0" indent="0" eaLnBrk="1" hangingPunct="1">
              <a:buNone/>
            </a:pPr>
            <a:r>
              <a:rPr lang="en-US" dirty="0">
                <a:solidFill>
                  <a:schemeClr val="bg2"/>
                </a:solidFill>
                <a:latin typeface="Arial Unicode MS" pitchFamily="34" charset="-128"/>
                <a:ea typeface="Arial Unicode MS" pitchFamily="34" charset="-128"/>
                <a:cs typeface="Arial Unicode MS" pitchFamily="34" charset="-128"/>
              </a:rPr>
              <a:t>(no log)</a:t>
            </a:r>
          </a:p>
          <a:p>
            <a:pPr marL="0" indent="0" eaLnBrk="1" hangingPunct="1">
              <a:buNone/>
            </a:pPr>
            <a:endParaRPr lang="en-US" dirty="0">
              <a:solidFill>
                <a:schemeClr val="bg2"/>
              </a:solidFill>
              <a:latin typeface="Arial Unicode MS" pitchFamily="34" charset="-128"/>
              <a:ea typeface="Arial Unicode MS" pitchFamily="34" charset="-128"/>
              <a:cs typeface="Arial Unicode MS" pitchFamily="34" charset="-128"/>
            </a:endParaRPr>
          </a:p>
          <a:p>
            <a:pPr marL="0" indent="0" eaLnBrk="1" hangingPunct="1">
              <a:buNone/>
            </a:pPr>
            <a:endParaRPr lang="en-US" dirty="0">
              <a:solidFill>
                <a:schemeClr val="bg2"/>
              </a:solidFill>
              <a:latin typeface="Arial Unicode MS" pitchFamily="34" charset="-128"/>
              <a:ea typeface="Arial Unicode MS" pitchFamily="34" charset="-128"/>
              <a:cs typeface="Arial Unicode MS" pitchFamily="34" charset="-128"/>
            </a:endParaRPr>
          </a:p>
        </p:txBody>
      </p:sp>
      <p:sp>
        <p:nvSpPr>
          <p:cNvPr id="41988" name="Rectangle 4"/>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89" name="Rectangle 5"/>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0" name="Rectangle 6"/>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1" name="Rectangle 7"/>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2" name="Rectangle 8"/>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3" name="Rectangle 9"/>
          <p:cNvSpPr>
            <a:spLocks noChangeArrowheads="1"/>
          </p:cNvSpPr>
          <p:nvPr/>
        </p:nvSpPr>
        <p:spPr bwMode="auto">
          <a:xfrm>
            <a:off x="0" y="33035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4" name="Rectangle 10"/>
          <p:cNvSpPr>
            <a:spLocks noChangeArrowheads="1"/>
          </p:cNvSpPr>
          <p:nvPr/>
        </p:nvSpPr>
        <p:spPr bwMode="auto">
          <a:xfrm>
            <a:off x="0" y="33035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5" name="Rectangle 11"/>
          <p:cNvSpPr>
            <a:spLocks noChangeArrowheads="1"/>
          </p:cNvSpPr>
          <p:nvPr/>
        </p:nvSpPr>
        <p:spPr bwMode="auto">
          <a:xfrm>
            <a:off x="0" y="2743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6" name="Rectangle 12"/>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7" name="Rectangle 13"/>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8" name="Rectangle 14"/>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9" name="Rectangle 15"/>
          <p:cNvSpPr>
            <a:spLocks noChangeArrowheads="1"/>
          </p:cNvSpPr>
          <p:nvPr/>
        </p:nvSpPr>
        <p:spPr bwMode="auto">
          <a:xfrm>
            <a:off x="0" y="30210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0" name="Rectangle 16"/>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1" name="Rectangle 17"/>
          <p:cNvSpPr>
            <a:spLocks noChangeArrowheads="1"/>
          </p:cNvSpPr>
          <p:nvPr/>
        </p:nvSpPr>
        <p:spPr bwMode="auto">
          <a:xfrm>
            <a:off x="0" y="3257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2" name="Rectangle 18"/>
          <p:cNvSpPr>
            <a:spLocks noChangeArrowheads="1"/>
          </p:cNvSpPr>
          <p:nvPr/>
        </p:nvSpPr>
        <p:spPr bwMode="auto">
          <a:xfrm>
            <a:off x="0" y="3001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3" name="Rectangle 19"/>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4" name="Rectangle 20"/>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5" name="Rectangle 21"/>
          <p:cNvSpPr>
            <a:spLocks noChangeArrowheads="1"/>
          </p:cNvSpPr>
          <p:nvPr/>
        </p:nvSpPr>
        <p:spPr bwMode="auto">
          <a:xfrm>
            <a:off x="0" y="32956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6" name="Rectangle 22"/>
          <p:cNvSpPr>
            <a:spLocks noChangeArrowheads="1"/>
          </p:cNvSpPr>
          <p:nvPr/>
        </p:nvSpPr>
        <p:spPr bwMode="auto">
          <a:xfrm>
            <a:off x="0" y="30178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7" name="Rectangle 23"/>
          <p:cNvSpPr>
            <a:spLocks noChangeArrowheads="1"/>
          </p:cNvSpPr>
          <p:nvPr/>
        </p:nvSpPr>
        <p:spPr bwMode="auto">
          <a:xfrm>
            <a:off x="0" y="3001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8" name="Rectangle 24"/>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9" name="Rectangle 25"/>
          <p:cNvSpPr>
            <a:spLocks noChangeArrowheads="1"/>
          </p:cNvSpPr>
          <p:nvPr/>
        </p:nvSpPr>
        <p:spPr bwMode="auto">
          <a:xfrm>
            <a:off x="0" y="32496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0" name="Rectangle 26"/>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1" name="Rectangle 27"/>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2" name="Rectangle 28"/>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3" name="Rectangle 29"/>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4" name="Rectangle 30"/>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5" name="Rectangle 31"/>
          <p:cNvSpPr>
            <a:spLocks noChangeArrowheads="1"/>
          </p:cNvSpPr>
          <p:nvPr/>
        </p:nvSpPr>
        <p:spPr bwMode="auto">
          <a:xfrm>
            <a:off x="0" y="2525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6" name="Rectangle 32"/>
          <p:cNvSpPr>
            <a:spLocks noChangeArrowheads="1"/>
          </p:cNvSpPr>
          <p:nvPr/>
        </p:nvSpPr>
        <p:spPr bwMode="auto">
          <a:xfrm>
            <a:off x="0" y="29829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cxnSp>
        <p:nvCxnSpPr>
          <p:cNvPr id="3" name="Straight Arrow Connector 2"/>
          <p:cNvCxnSpPr/>
          <p:nvPr/>
        </p:nvCxnSpPr>
        <p:spPr>
          <a:xfrm>
            <a:off x="6629400" y="1143000"/>
            <a:ext cx="990600" cy="1752600"/>
          </a:xfrm>
          <a:prstGeom prst="straightConnector1">
            <a:avLst/>
          </a:prstGeom>
          <a:ln w="25400">
            <a:solidFill>
              <a:schemeClr val="bg2"/>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019244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B050"/>
            </a:gs>
            <a:gs pos="50000">
              <a:schemeClr val="tx1"/>
            </a:gs>
            <a:gs pos="100000">
              <a:srgbClr val="00B050"/>
            </a:gs>
          </a:gsLst>
          <a:lin ang="3000000" scaled="0"/>
        </a:gradFill>
        <a:effectLst/>
      </p:bgPr>
    </p:bg>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762000" y="0"/>
            <a:ext cx="8001000" cy="762000"/>
          </a:xfrm>
        </p:spPr>
        <p:txBody>
          <a:bodyPr/>
          <a:lstStyle/>
          <a:p>
            <a:pPr eaLnBrk="1" hangingPunct="1"/>
            <a:r>
              <a:rPr lang="en-US" altLang="ko-KR" sz="4000" dirty="0">
                <a:solidFill>
                  <a:schemeClr val="bg2"/>
                </a:solidFill>
                <a:latin typeface="Arial Unicode MS" pitchFamily="34" charset="-128"/>
                <a:ea typeface="Arial Unicode MS" pitchFamily="34" charset="-128"/>
                <a:cs typeface="Arial Unicode MS" pitchFamily="34" charset="-128"/>
              </a:rPr>
              <a:t>Big Picture Data Visualization</a:t>
            </a:r>
          </a:p>
        </p:txBody>
      </p:sp>
      <mc:AlternateContent xmlns:mc="http://schemas.openxmlformats.org/markup-compatibility/2006" xmlns:a14="http://schemas.microsoft.com/office/drawing/2010/main">
        <mc:Choice Requires="a14">
          <p:sp>
            <p:nvSpPr>
              <p:cNvPr id="236547" name="Rectangle 3"/>
              <p:cNvSpPr>
                <a:spLocks noGrp="1" noChangeArrowheads="1"/>
              </p:cNvSpPr>
              <p:nvPr>
                <p:ph type="body" idx="1"/>
              </p:nvPr>
            </p:nvSpPr>
            <p:spPr>
              <a:xfrm>
                <a:off x="304800" y="838200"/>
                <a:ext cx="8610600" cy="5410200"/>
              </a:xfrm>
            </p:spPr>
            <p:txBody>
              <a:bodyPr/>
              <a:lstStyle/>
              <a:p>
                <a:pPr marL="0" indent="0" eaLnBrk="1" hangingPunct="1">
                  <a:lnSpc>
                    <a:spcPct val="150000"/>
                  </a:lnSpc>
                  <a:buNone/>
                </a:pPr>
                <a:r>
                  <a:rPr lang="en-US" altLang="ko-KR" dirty="0">
                    <a:solidFill>
                      <a:schemeClr val="bg2"/>
                    </a:solidFill>
                    <a:latin typeface="Arial Unicode MS" pitchFamily="34" charset="-128"/>
                    <a:ea typeface="Arial Unicode MS" pitchFamily="34" charset="-128"/>
                    <a:cs typeface="Arial Unicode MS" pitchFamily="34" charset="-128"/>
                  </a:rPr>
                  <a:t>For a Matrix of Data:</a:t>
                </a:r>
              </a:p>
              <a:p>
                <a:pPr marL="0" indent="0" eaLnBrk="1" hangingPunct="1">
                  <a:buNone/>
                </a:pPr>
                <a14:m>
                  <m:oMathPara xmlns:m="http://schemas.openxmlformats.org/officeDocument/2006/math">
                    <m:oMathParaPr>
                      <m:jc m:val="centerGroup"/>
                    </m:oMathParaPr>
                    <m:oMath xmlns:m="http://schemas.openxmlformats.org/officeDocument/2006/math">
                      <m:sSub>
                        <m:sSubPr>
                          <m:ctrlPr>
                            <a:rPr lang="en-US" altLang="ko-KR" i="1">
                              <a:solidFill>
                                <a:schemeClr val="bg2"/>
                              </a:solidFill>
                              <a:latin typeface="Cambria Math" panose="02040503050406030204" pitchFamily="18" charset="0"/>
                              <a:ea typeface="Arial Unicode MS" pitchFamily="34" charset="-128"/>
                              <a:cs typeface="Arial Unicode MS" pitchFamily="34" charset="-128"/>
                            </a:rPr>
                          </m:ctrlPr>
                        </m:sSubPr>
                        <m:e>
                          <m:d>
                            <m:dPr>
                              <m:ctrlPr>
                                <a:rPr lang="en-US" altLang="ko-KR" i="1">
                                  <a:solidFill>
                                    <a:schemeClr val="bg2"/>
                                  </a:solidFill>
                                  <a:latin typeface="Cambria Math" panose="02040503050406030204" pitchFamily="18" charset="0"/>
                                  <a:ea typeface="Arial Unicode MS" pitchFamily="34" charset="-128"/>
                                  <a:cs typeface="Arial Unicode MS" pitchFamily="34" charset="-128"/>
                                </a:rPr>
                              </m:ctrlPr>
                            </m:dPr>
                            <m:e>
                              <m:m>
                                <m:mPr>
                                  <m:mcs>
                                    <m:mc>
                                      <m:mcPr>
                                        <m:count m:val="3"/>
                                        <m:mcJc m:val="center"/>
                                      </m:mcPr>
                                    </m:mc>
                                  </m:mcs>
                                  <m:ctrlPr>
                                    <a:rPr lang="en-US" altLang="ko-KR" i="1">
                                      <a:solidFill>
                                        <a:schemeClr val="bg2"/>
                                      </a:solidFill>
                                      <a:latin typeface="Cambria Math" panose="02040503050406030204" pitchFamily="18" charset="0"/>
                                      <a:ea typeface="Arial Unicode MS" pitchFamily="34" charset="-128"/>
                                      <a:cs typeface="Arial Unicode MS" pitchFamily="34" charset="-128"/>
                                    </a:rPr>
                                  </m:ctrlPr>
                                </m:mPr>
                                <m:mr>
                                  <m:e>
                                    <m:sSub>
                                      <m:sSubPr>
                                        <m:ctrlPr>
                                          <a:rPr lang="en-US" altLang="ko-KR" i="1">
                                            <a:solidFill>
                                              <a:schemeClr val="bg2"/>
                                            </a:solidFill>
                                            <a:latin typeface="Cambria Math" panose="02040503050406030204" pitchFamily="18" charset="0"/>
                                            <a:ea typeface="Arial Unicode MS" pitchFamily="34" charset="-128"/>
                                            <a:cs typeface="Arial Unicode MS" pitchFamily="34" charset="-128"/>
                                          </a:rPr>
                                        </m:ctrlPr>
                                      </m:sSubPr>
                                      <m:e>
                                        <m:r>
                                          <a:rPr lang="en-US" altLang="ko-KR" i="1">
                                            <a:solidFill>
                                              <a:schemeClr val="bg2"/>
                                            </a:solidFill>
                                            <a:latin typeface="Cambria Math"/>
                                            <a:ea typeface="Arial Unicode MS" pitchFamily="34" charset="-128"/>
                                            <a:cs typeface="Arial Unicode MS" pitchFamily="34" charset="-128"/>
                                          </a:rPr>
                                          <m:t>𝑥</m:t>
                                        </m:r>
                                      </m:e>
                                      <m:sub>
                                        <m:r>
                                          <a:rPr lang="en-US" altLang="ko-KR" i="1">
                                            <a:solidFill>
                                              <a:schemeClr val="bg2"/>
                                            </a:solidFill>
                                            <a:latin typeface="Cambria Math"/>
                                            <a:ea typeface="Arial Unicode MS" pitchFamily="34" charset="-128"/>
                                            <a:cs typeface="Arial Unicode MS" pitchFamily="34" charset="-128"/>
                                          </a:rPr>
                                          <m:t>11</m:t>
                                        </m:r>
                                      </m:sub>
                                    </m:sSub>
                                  </m:e>
                                  <m:e>
                                    <m:r>
                                      <a:rPr lang="en-US" altLang="ko-KR" i="1">
                                        <a:solidFill>
                                          <a:schemeClr val="bg2"/>
                                        </a:solidFill>
                                        <a:latin typeface="Cambria Math"/>
                                        <a:ea typeface="Cambria Math"/>
                                        <a:cs typeface="Arial Unicode MS" pitchFamily="34" charset="-128"/>
                                      </a:rPr>
                                      <m:t>⋯</m:t>
                                    </m:r>
                                  </m:e>
                                  <m:e>
                                    <m:sSub>
                                      <m:sSubPr>
                                        <m:ctrlPr>
                                          <a:rPr lang="en-US" altLang="ko-KR" i="1">
                                            <a:solidFill>
                                              <a:schemeClr val="bg2"/>
                                            </a:solidFill>
                                            <a:latin typeface="Cambria Math" panose="02040503050406030204" pitchFamily="18" charset="0"/>
                                            <a:ea typeface="Arial Unicode MS" pitchFamily="34" charset="-128"/>
                                            <a:cs typeface="Arial Unicode MS" pitchFamily="34" charset="-128"/>
                                          </a:rPr>
                                        </m:ctrlPr>
                                      </m:sSubPr>
                                      <m:e>
                                        <m:r>
                                          <a:rPr lang="en-US" altLang="ko-KR" i="1">
                                            <a:solidFill>
                                              <a:schemeClr val="bg2"/>
                                            </a:solidFill>
                                            <a:latin typeface="Cambria Math"/>
                                            <a:ea typeface="Arial Unicode MS" pitchFamily="34" charset="-128"/>
                                            <a:cs typeface="Arial Unicode MS" pitchFamily="34" charset="-128"/>
                                          </a:rPr>
                                          <m:t>𝑥</m:t>
                                        </m:r>
                                      </m:e>
                                      <m:sub>
                                        <m:r>
                                          <a:rPr lang="en-US" altLang="ko-KR" i="1">
                                            <a:solidFill>
                                              <a:schemeClr val="bg2"/>
                                            </a:solidFill>
                                            <a:latin typeface="Cambria Math"/>
                                            <a:ea typeface="Arial Unicode MS" pitchFamily="34" charset="-128"/>
                                            <a:cs typeface="Arial Unicode MS" pitchFamily="34" charset="-128"/>
                                          </a:rPr>
                                          <m:t>1</m:t>
                                        </m:r>
                                        <m:r>
                                          <a:rPr lang="en-US" altLang="ko-KR" i="1">
                                            <a:solidFill>
                                              <a:schemeClr val="bg2"/>
                                            </a:solidFill>
                                            <a:latin typeface="Cambria Math"/>
                                            <a:ea typeface="Arial Unicode MS" pitchFamily="34" charset="-128"/>
                                            <a:cs typeface="Arial Unicode MS" pitchFamily="34" charset="-128"/>
                                          </a:rPr>
                                          <m:t>𝑛</m:t>
                                        </m:r>
                                      </m:sub>
                                    </m:sSub>
                                  </m:e>
                                </m:mr>
                                <m:mr>
                                  <m:e>
                                    <m:r>
                                      <a:rPr lang="en-US" altLang="ko-KR" i="1">
                                        <a:solidFill>
                                          <a:schemeClr val="bg2"/>
                                        </a:solidFill>
                                        <a:latin typeface="Cambria Math"/>
                                        <a:ea typeface="Cambria Math"/>
                                        <a:cs typeface="Arial Unicode MS" pitchFamily="34" charset="-128"/>
                                      </a:rPr>
                                      <m:t>⋮</m:t>
                                    </m:r>
                                  </m:e>
                                  <m:e>
                                    <m:r>
                                      <a:rPr lang="en-US" altLang="ko-KR" i="1">
                                        <a:solidFill>
                                          <a:schemeClr val="bg2"/>
                                        </a:solidFill>
                                        <a:latin typeface="Cambria Math"/>
                                        <a:ea typeface="Cambria Math"/>
                                        <a:cs typeface="Arial Unicode MS" pitchFamily="34" charset="-128"/>
                                      </a:rPr>
                                      <m:t>⋱</m:t>
                                    </m:r>
                                  </m:e>
                                  <m:e>
                                    <m:r>
                                      <a:rPr lang="en-US" altLang="ko-KR" i="1">
                                        <a:solidFill>
                                          <a:schemeClr val="bg2"/>
                                        </a:solidFill>
                                        <a:latin typeface="Cambria Math"/>
                                        <a:ea typeface="Cambria Math"/>
                                        <a:cs typeface="Arial Unicode MS" pitchFamily="34" charset="-128"/>
                                      </a:rPr>
                                      <m:t>⋮</m:t>
                                    </m:r>
                                  </m:e>
                                </m:mr>
                                <m:mr>
                                  <m:e>
                                    <m:sSub>
                                      <m:sSubPr>
                                        <m:ctrlPr>
                                          <a:rPr lang="en-US" altLang="ko-KR" i="1">
                                            <a:solidFill>
                                              <a:schemeClr val="bg2"/>
                                            </a:solidFill>
                                            <a:latin typeface="Cambria Math" panose="02040503050406030204" pitchFamily="18" charset="0"/>
                                            <a:ea typeface="Arial Unicode MS" pitchFamily="34" charset="-128"/>
                                            <a:cs typeface="Arial Unicode MS" pitchFamily="34" charset="-128"/>
                                          </a:rPr>
                                        </m:ctrlPr>
                                      </m:sSubPr>
                                      <m:e>
                                        <m:r>
                                          <a:rPr lang="en-US" altLang="ko-KR" i="1">
                                            <a:solidFill>
                                              <a:schemeClr val="bg2"/>
                                            </a:solidFill>
                                            <a:latin typeface="Cambria Math"/>
                                            <a:ea typeface="Arial Unicode MS" pitchFamily="34" charset="-128"/>
                                            <a:cs typeface="Arial Unicode MS" pitchFamily="34" charset="-128"/>
                                          </a:rPr>
                                          <m:t>𝑥</m:t>
                                        </m:r>
                                      </m:e>
                                      <m:sub>
                                        <m:r>
                                          <a:rPr lang="en-US" altLang="ko-KR" i="1">
                                            <a:solidFill>
                                              <a:schemeClr val="bg2"/>
                                            </a:solidFill>
                                            <a:latin typeface="Cambria Math"/>
                                            <a:ea typeface="Arial Unicode MS" pitchFamily="34" charset="-128"/>
                                            <a:cs typeface="Arial Unicode MS" pitchFamily="34" charset="-128"/>
                                          </a:rPr>
                                          <m:t>𝑑</m:t>
                                        </m:r>
                                        <m:r>
                                          <a:rPr lang="en-US" altLang="ko-KR" i="1">
                                            <a:solidFill>
                                              <a:schemeClr val="bg2"/>
                                            </a:solidFill>
                                            <a:latin typeface="Cambria Math"/>
                                            <a:ea typeface="Arial Unicode MS" pitchFamily="34" charset="-128"/>
                                            <a:cs typeface="Arial Unicode MS" pitchFamily="34" charset="-128"/>
                                          </a:rPr>
                                          <m:t>1</m:t>
                                        </m:r>
                                      </m:sub>
                                    </m:sSub>
                                  </m:e>
                                  <m:e>
                                    <m:r>
                                      <a:rPr lang="en-US" altLang="ko-KR" i="1">
                                        <a:solidFill>
                                          <a:schemeClr val="bg2"/>
                                        </a:solidFill>
                                        <a:latin typeface="Cambria Math"/>
                                        <a:ea typeface="Cambria Math"/>
                                        <a:cs typeface="Arial Unicode MS" pitchFamily="34" charset="-128"/>
                                      </a:rPr>
                                      <m:t>⋯</m:t>
                                    </m:r>
                                  </m:e>
                                  <m:e>
                                    <m:sSub>
                                      <m:sSubPr>
                                        <m:ctrlPr>
                                          <a:rPr lang="en-US" altLang="ko-KR" i="1">
                                            <a:solidFill>
                                              <a:schemeClr val="bg2"/>
                                            </a:solidFill>
                                            <a:latin typeface="Cambria Math" panose="02040503050406030204" pitchFamily="18" charset="0"/>
                                            <a:ea typeface="Arial Unicode MS" pitchFamily="34" charset="-128"/>
                                            <a:cs typeface="Arial Unicode MS" pitchFamily="34" charset="-128"/>
                                          </a:rPr>
                                        </m:ctrlPr>
                                      </m:sSubPr>
                                      <m:e>
                                        <m:r>
                                          <a:rPr lang="en-US" altLang="ko-KR" i="1">
                                            <a:solidFill>
                                              <a:schemeClr val="bg2"/>
                                            </a:solidFill>
                                            <a:latin typeface="Cambria Math"/>
                                            <a:ea typeface="Arial Unicode MS" pitchFamily="34" charset="-128"/>
                                            <a:cs typeface="Arial Unicode MS" pitchFamily="34" charset="-128"/>
                                          </a:rPr>
                                          <m:t>𝑥</m:t>
                                        </m:r>
                                      </m:e>
                                      <m:sub>
                                        <m:r>
                                          <a:rPr lang="en-US" altLang="ko-KR" i="1">
                                            <a:solidFill>
                                              <a:schemeClr val="bg2"/>
                                            </a:solidFill>
                                            <a:latin typeface="Cambria Math"/>
                                            <a:ea typeface="Arial Unicode MS" pitchFamily="34" charset="-128"/>
                                            <a:cs typeface="Arial Unicode MS" pitchFamily="34" charset="-128"/>
                                          </a:rPr>
                                          <m:t>𝑑𝑛</m:t>
                                        </m:r>
                                      </m:sub>
                                    </m:sSub>
                                  </m:e>
                                </m:mr>
                              </m:m>
                            </m:e>
                          </m:d>
                        </m:e>
                        <m:sub>
                          <m:r>
                            <a:rPr lang="en-US" altLang="ko-KR" i="1">
                              <a:solidFill>
                                <a:schemeClr val="bg2"/>
                              </a:solidFill>
                              <a:latin typeface="Cambria Math"/>
                              <a:ea typeface="Arial Unicode MS" pitchFamily="34" charset="-128"/>
                              <a:cs typeface="Arial Unicode MS" pitchFamily="34" charset="-128"/>
                            </a:rPr>
                            <m:t>𝑑</m:t>
                          </m:r>
                          <m:r>
                            <a:rPr lang="en-US" altLang="ko-KR" i="1">
                              <a:solidFill>
                                <a:schemeClr val="bg2"/>
                              </a:solidFill>
                              <a:latin typeface="Cambria Math"/>
                              <a:ea typeface="Cambria Math"/>
                              <a:cs typeface="Arial Unicode MS" pitchFamily="34" charset="-128"/>
                            </a:rPr>
                            <m:t>×</m:t>
                          </m:r>
                          <m:r>
                            <a:rPr lang="en-US" altLang="ko-KR" i="1">
                              <a:solidFill>
                                <a:schemeClr val="bg2"/>
                              </a:solidFill>
                              <a:latin typeface="Cambria Math"/>
                              <a:ea typeface="Cambria Math"/>
                              <a:cs typeface="Arial Unicode MS" pitchFamily="34" charset="-128"/>
                            </a:rPr>
                            <m:t>𝑛</m:t>
                          </m:r>
                        </m:sub>
                      </m:sSub>
                    </m:oMath>
                  </m:oMathPara>
                </a14:m>
                <a:endParaRPr lang="en-US" altLang="ko-KR" dirty="0">
                  <a:solidFill>
                    <a:schemeClr val="bg2"/>
                  </a:solidFill>
                  <a:latin typeface="Arial Unicode MS" pitchFamily="34" charset="-128"/>
                  <a:ea typeface="Arial Unicode MS" pitchFamily="34" charset="-128"/>
                  <a:cs typeface="Arial Unicode MS" pitchFamily="34" charset="-128"/>
                </a:endParaRPr>
              </a:p>
              <a:p>
                <a:pPr marL="0" indent="0" eaLnBrk="1" hangingPunct="1">
                  <a:lnSpc>
                    <a:spcPct val="150000"/>
                  </a:lnSpc>
                  <a:buNone/>
                </a:pPr>
                <a:r>
                  <a:rPr lang="en-US" altLang="ko-KR" dirty="0">
                    <a:solidFill>
                      <a:schemeClr val="bg2"/>
                    </a:solidFill>
                    <a:latin typeface="Arial Unicode MS" pitchFamily="34" charset="-128"/>
                    <a:ea typeface="Arial Unicode MS" pitchFamily="34" charset="-128"/>
                    <a:cs typeface="Arial Unicode MS" pitchFamily="34" charset="-128"/>
                  </a:rPr>
                  <a:t>Three Useful (&amp; Important) Visualizations</a:t>
                </a:r>
              </a:p>
              <a:p>
                <a:pPr marL="514350" indent="-514350" eaLnBrk="1" hangingPunct="1">
                  <a:lnSpc>
                    <a:spcPct val="150000"/>
                  </a:lnSpc>
                  <a:buFont typeface="+mj-lt"/>
                  <a:buAutoNum type="arabicPeriod"/>
                </a:pPr>
                <a:r>
                  <a:rPr lang="en-US" altLang="ko-KR" dirty="0">
                    <a:solidFill>
                      <a:schemeClr val="bg2"/>
                    </a:solidFill>
                    <a:latin typeface="Arial Unicode MS" pitchFamily="34" charset="-128"/>
                    <a:ea typeface="Arial Unicode MS" pitchFamily="34" charset="-128"/>
                    <a:cs typeface="Arial Unicode MS" pitchFamily="34" charset="-128"/>
                  </a:rPr>
                  <a:t>Curve Objects </a:t>
                </a:r>
              </a:p>
              <a:p>
                <a:pPr marL="514350" indent="-514350" eaLnBrk="1" hangingPunct="1">
                  <a:lnSpc>
                    <a:spcPct val="150000"/>
                  </a:lnSpc>
                  <a:buFont typeface="+mj-lt"/>
                  <a:buAutoNum type="arabicPeriod"/>
                </a:pPr>
                <a:r>
                  <a:rPr lang="en-US" altLang="ko-KR" dirty="0">
                    <a:solidFill>
                      <a:schemeClr val="bg2"/>
                    </a:solidFill>
                    <a:latin typeface="Arial Unicode MS" pitchFamily="34" charset="-128"/>
                    <a:ea typeface="Arial Unicode MS" pitchFamily="34" charset="-128"/>
                    <a:cs typeface="Arial Unicode MS" pitchFamily="34" charset="-128"/>
                  </a:rPr>
                  <a:t>Relationships Between Objects</a:t>
                </a:r>
              </a:p>
              <a:p>
                <a:pPr marL="514350" indent="-514350" eaLnBrk="1" hangingPunct="1">
                  <a:lnSpc>
                    <a:spcPct val="150000"/>
                  </a:lnSpc>
                  <a:buFont typeface="+mj-lt"/>
                  <a:buAutoNum type="arabicPeriod"/>
                </a:pPr>
                <a:r>
                  <a:rPr lang="en-US" altLang="ko-KR" dirty="0">
                    <a:solidFill>
                      <a:schemeClr val="bg2"/>
                    </a:solidFill>
                    <a:latin typeface="Arial Unicode MS" pitchFamily="34" charset="-128"/>
                    <a:ea typeface="Arial Unicode MS" pitchFamily="34" charset="-128"/>
                    <a:cs typeface="Arial Unicode MS" pitchFamily="34" charset="-128"/>
                  </a:rPr>
                  <a:t>Marginal Distributions   (1-d each “variable”)</a:t>
                </a:r>
              </a:p>
            </p:txBody>
          </p:sp>
        </mc:Choice>
        <mc:Fallback xmlns="">
          <p:sp>
            <p:nvSpPr>
              <p:cNvPr id="236547" name="Rectangle 3"/>
              <p:cNvSpPr>
                <a:spLocks noGrp="1" noRot="1" noChangeAspect="1" noMove="1" noResize="1" noEditPoints="1" noAdjustHandles="1" noChangeArrowheads="1" noChangeShapeType="1" noTextEdit="1"/>
              </p:cNvSpPr>
              <p:nvPr>
                <p:ph type="body" idx="1"/>
              </p:nvPr>
            </p:nvSpPr>
            <p:spPr>
              <a:xfrm>
                <a:off x="304800" y="838200"/>
                <a:ext cx="8610600" cy="5410200"/>
              </a:xfrm>
              <a:blipFill rotWithShape="1">
                <a:blip r:embed="rId3"/>
                <a:stretch>
                  <a:fillRect l="-2123" r="-1486" b="-4510"/>
                </a:stretch>
              </a:blipFill>
            </p:spPr>
            <p:txBody>
              <a:bodyPr/>
              <a:lstStyle/>
              <a:p>
                <a:r>
                  <a:rPr lang="en-US">
                    <a:noFill/>
                  </a:rPr>
                  <a:t> </a:t>
                </a:r>
              </a:p>
            </p:txBody>
          </p:sp>
        </mc:Fallback>
      </mc:AlternateContent>
      <p:grpSp>
        <p:nvGrpSpPr>
          <p:cNvPr id="6" name="Group 5"/>
          <p:cNvGrpSpPr/>
          <p:nvPr/>
        </p:nvGrpSpPr>
        <p:grpSpPr>
          <a:xfrm>
            <a:off x="381000" y="1600200"/>
            <a:ext cx="8458200" cy="4572000"/>
            <a:chOff x="381000" y="1600200"/>
            <a:chExt cx="8458200" cy="4572000"/>
          </a:xfrm>
        </p:grpSpPr>
        <p:sp>
          <p:nvSpPr>
            <p:cNvPr id="4" name="Rounded Rectangle 3"/>
            <p:cNvSpPr/>
            <p:nvPr/>
          </p:nvSpPr>
          <p:spPr>
            <a:xfrm>
              <a:off x="3124200" y="1600200"/>
              <a:ext cx="2438400" cy="4572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solidFill>
                  <a:srgbClr val="FFFFFF"/>
                </a:solidFill>
              </a:endParaRPr>
            </a:p>
          </p:txBody>
        </p:sp>
        <p:cxnSp>
          <p:nvCxnSpPr>
            <p:cNvPr id="3" name="Straight Connector 2"/>
            <p:cNvCxnSpPr/>
            <p:nvPr/>
          </p:nvCxnSpPr>
          <p:spPr>
            <a:xfrm>
              <a:off x="381000" y="6172200"/>
              <a:ext cx="845820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438047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gradFill rotWithShape="0">
          <a:gsLst>
            <a:gs pos="0">
              <a:srgbClr val="92D050"/>
            </a:gs>
            <a:gs pos="50000">
              <a:schemeClr val="tx1"/>
            </a:gs>
            <a:gs pos="100000">
              <a:srgbClr val="92D050"/>
            </a:gs>
          </a:gsLst>
          <a:lin ang="0" scaled="0"/>
        </a:gradFill>
        <a:effectLst/>
      </p:bgPr>
    </p:bg>
    <p:spTree>
      <p:nvGrpSpPr>
        <p:cNvPr id="1" name=""/>
        <p:cNvGrpSpPr/>
        <p:nvPr/>
      </p:nvGrpSpPr>
      <p:grpSpPr>
        <a:xfrm>
          <a:off x="0" y="0"/>
          <a:ext cx="0" cy="0"/>
          <a:chOff x="0" y="0"/>
          <a:chExt cx="0" cy="0"/>
        </a:xfrm>
      </p:grpSpPr>
      <p:pic>
        <p:nvPicPr>
          <p:cNvPr id="737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3622" y="1568320"/>
            <a:ext cx="7490378" cy="5289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986" name="Rectangle 2"/>
          <p:cNvSpPr>
            <a:spLocks noGrp="1" noChangeArrowheads="1"/>
          </p:cNvSpPr>
          <p:nvPr>
            <p:ph type="title"/>
          </p:nvPr>
        </p:nvSpPr>
        <p:spPr>
          <a:xfrm>
            <a:off x="609600" y="76200"/>
            <a:ext cx="7772400" cy="762000"/>
          </a:xfrm>
        </p:spPr>
        <p:txBody>
          <a:bodyPr/>
          <a:lstStyle/>
          <a:p>
            <a:pPr eaLnBrk="1" hangingPunct="1"/>
            <a:r>
              <a:rPr lang="en-US" dirty="0">
                <a:solidFill>
                  <a:schemeClr val="bg2"/>
                </a:solidFill>
                <a:latin typeface="Arial Unicode MS" pitchFamily="34" charset="-128"/>
                <a:ea typeface="Arial Unicode MS" pitchFamily="34" charset="-128"/>
                <a:cs typeface="Arial Unicode MS" pitchFamily="34" charset="-128"/>
              </a:rPr>
              <a:t>Transformations</a:t>
            </a:r>
          </a:p>
        </p:txBody>
      </p:sp>
      <mc:AlternateContent xmlns:mc="http://schemas.openxmlformats.org/markup-compatibility/2006" xmlns:a14="http://schemas.microsoft.com/office/drawing/2010/main">
        <mc:Choice Requires="a14">
          <p:sp>
            <p:nvSpPr>
              <p:cNvPr id="41987" name="Rectangle 3"/>
              <p:cNvSpPr>
                <a:spLocks noGrp="1" noChangeArrowheads="1"/>
              </p:cNvSpPr>
              <p:nvPr>
                <p:ph type="body" idx="1"/>
              </p:nvPr>
            </p:nvSpPr>
            <p:spPr>
              <a:xfrm>
                <a:off x="152400" y="838200"/>
                <a:ext cx="8839200" cy="5867400"/>
              </a:xfrm>
            </p:spPr>
            <p:txBody>
              <a:bodyPr/>
              <a:lstStyle/>
              <a:p>
                <a:pPr marL="0" indent="0" eaLnBrk="1" hangingPunct="1">
                  <a:buNone/>
                </a:pPr>
                <a:r>
                  <a:rPr lang="en-US" dirty="0">
                    <a:solidFill>
                      <a:schemeClr val="bg2"/>
                    </a:solidFill>
                    <a:latin typeface="Arial Unicode MS" pitchFamily="34" charset="-128"/>
                    <a:ea typeface="Arial Unicode MS" pitchFamily="34" charset="-128"/>
                    <a:cs typeface="Arial Unicode MS" pitchFamily="34" charset="-128"/>
                  </a:rPr>
                  <a:t>Another Feature with Large Values</a:t>
                </a:r>
              </a:p>
              <a:p>
                <a:pPr marL="0" indent="0" eaLnBrk="1" hangingPunct="1">
                  <a:buNone/>
                </a:pPr>
                <a:endParaRPr lang="en-US" dirty="0">
                  <a:solidFill>
                    <a:schemeClr val="bg2"/>
                  </a:solidFill>
                  <a:latin typeface="Arial Unicode MS" pitchFamily="34" charset="-128"/>
                  <a:ea typeface="Arial Unicode MS" pitchFamily="34" charset="-128"/>
                  <a:cs typeface="Arial Unicode MS" pitchFamily="34" charset="-128"/>
                </a:endParaRPr>
              </a:p>
              <a:p>
                <a:pPr marL="0" indent="0" eaLnBrk="1" hangingPunct="1">
                  <a:buNone/>
                </a:pPr>
                <a:r>
                  <a:rPr lang="en-US" dirty="0">
                    <a:solidFill>
                      <a:schemeClr val="bg2"/>
                    </a:solidFill>
                    <a:latin typeface="Arial Unicode MS" pitchFamily="34" charset="-128"/>
                    <a:ea typeface="Arial Unicode MS" pitchFamily="34" charset="-128"/>
                    <a:cs typeface="Arial Unicode MS" pitchFamily="34" charset="-128"/>
                  </a:rPr>
                  <a:t>Approach:</a:t>
                </a:r>
              </a:p>
              <a:p>
                <a:pPr marL="0" indent="0" eaLnBrk="1" hangingPunct="1">
                  <a:buNone/>
                </a:pPr>
                <a:r>
                  <a:rPr lang="en-US" dirty="0">
                    <a:solidFill>
                      <a:schemeClr val="bg2"/>
                    </a:solidFill>
                    <a:latin typeface="Arial Unicode MS" pitchFamily="34" charset="-128"/>
                    <a:ea typeface="Arial Unicode MS" pitchFamily="34" charset="-128"/>
                    <a:cs typeface="Arial Unicode MS" pitchFamily="34" charset="-128"/>
                  </a:rPr>
                  <a:t>Shifted</a:t>
                </a:r>
              </a:p>
              <a:p>
                <a:pPr marL="0" indent="0" eaLnBrk="1" hangingPunct="1">
                  <a:buNone/>
                </a:pPr>
                <a:r>
                  <a:rPr lang="en-US" dirty="0">
                    <a:solidFill>
                      <a:schemeClr val="bg2"/>
                    </a:solidFill>
                    <a:latin typeface="Arial Unicode MS" pitchFamily="34" charset="-128"/>
                    <a:ea typeface="Arial Unicode MS" pitchFamily="34" charset="-128"/>
                    <a:cs typeface="Arial Unicode MS" pitchFamily="34" charset="-128"/>
                  </a:rPr>
                  <a:t>Log:</a:t>
                </a:r>
              </a:p>
              <a:p>
                <a:pPr marL="0" indent="0" eaLnBrk="1" hangingPunct="1">
                  <a:buNone/>
                </a:pPr>
                <a:endParaRPr lang="en-US" dirty="0">
                  <a:solidFill>
                    <a:schemeClr val="bg2"/>
                  </a:solidFill>
                  <a:latin typeface="Arial Unicode MS" pitchFamily="34" charset="-128"/>
                  <a:ea typeface="Arial Unicode MS" pitchFamily="34" charset="-128"/>
                  <a:cs typeface="Arial Unicode MS" pitchFamily="34" charset="-128"/>
                </a:endParaRPr>
              </a:p>
              <a:p>
                <a:pPr marL="0" indent="0" eaLnBrk="1" hangingPunct="1">
                  <a:buNone/>
                </a:pPr>
                <a14:m>
                  <m:oMathPara xmlns:m="http://schemas.openxmlformats.org/officeDocument/2006/math">
                    <m:oMathParaPr>
                      <m:jc m:val="left"/>
                    </m:oMathParaPr>
                    <m:oMath xmlns:m="http://schemas.openxmlformats.org/officeDocument/2006/math">
                      <m:r>
                        <a:rPr lang="en-US" b="0" i="1" smtClean="0">
                          <a:solidFill>
                            <a:schemeClr val="bg2"/>
                          </a:solidFill>
                          <a:latin typeface="Cambria Math"/>
                          <a:ea typeface="Arial Unicode MS" pitchFamily="34" charset="-128"/>
                          <a:cs typeface="Arial Unicode MS" pitchFamily="34" charset="-128"/>
                        </a:rPr>
                        <m:t>𝑙𝑜𝑔</m:t>
                      </m:r>
                      <m:d>
                        <m:dPr>
                          <m:ctrlPr>
                            <a:rPr lang="en-US" b="0" i="1" smtClean="0">
                              <a:solidFill>
                                <a:schemeClr val="bg2"/>
                              </a:solidFill>
                              <a:latin typeface="Cambria Math" panose="02040503050406030204" pitchFamily="18" charset="0"/>
                              <a:ea typeface="Arial Unicode MS" pitchFamily="34" charset="-128"/>
                              <a:cs typeface="Arial Unicode MS" pitchFamily="34" charset="-128"/>
                            </a:rPr>
                          </m:ctrlPr>
                        </m:dPr>
                        <m:e>
                          <m:r>
                            <a:rPr lang="en-US" b="0" i="1" smtClean="0">
                              <a:solidFill>
                                <a:schemeClr val="bg2"/>
                              </a:solidFill>
                              <a:latin typeface="Cambria Math"/>
                              <a:ea typeface="Cambria Math"/>
                              <a:cs typeface="Arial Unicode MS" pitchFamily="34" charset="-128"/>
                            </a:rPr>
                            <m:t>∙+</m:t>
                          </m:r>
                          <m:r>
                            <a:rPr lang="en-US" b="0" i="1" smtClean="0">
                              <a:solidFill>
                                <a:schemeClr val="bg2"/>
                              </a:solidFill>
                              <a:latin typeface="Cambria Math"/>
                              <a:ea typeface="Cambria Math"/>
                              <a:cs typeface="Arial Unicode MS" pitchFamily="34" charset="-128"/>
                            </a:rPr>
                            <m:t>𝛿</m:t>
                          </m:r>
                        </m:e>
                      </m:d>
                    </m:oMath>
                  </m:oMathPara>
                </a14:m>
                <a:endParaRPr lang="en-US" dirty="0">
                  <a:solidFill>
                    <a:schemeClr val="bg2"/>
                  </a:solidFill>
                  <a:latin typeface="Arial Unicode MS" pitchFamily="34" charset="-128"/>
                  <a:ea typeface="Arial Unicode MS" pitchFamily="34" charset="-128"/>
                  <a:cs typeface="Arial Unicode MS" pitchFamily="34" charset="-128"/>
                </a:endParaRPr>
              </a:p>
              <a:p>
                <a:pPr marL="0" indent="0" eaLnBrk="1" hangingPunct="1">
                  <a:buNone/>
                </a:pPr>
                <a:endParaRPr lang="en-US" dirty="0">
                  <a:solidFill>
                    <a:schemeClr val="bg2"/>
                  </a:solidFill>
                  <a:latin typeface="Arial Unicode MS" pitchFamily="34" charset="-128"/>
                  <a:ea typeface="Arial Unicode MS" pitchFamily="34" charset="-128"/>
                  <a:cs typeface="Arial Unicode MS" pitchFamily="34" charset="-128"/>
                </a:endParaRPr>
              </a:p>
              <a:p>
                <a:pPr marL="0" indent="0" eaLnBrk="1" hangingPunct="1">
                  <a:buNone/>
                </a:pPr>
                <a:r>
                  <a:rPr lang="en-US" dirty="0">
                    <a:solidFill>
                      <a:schemeClr val="bg2"/>
                    </a:solidFill>
                    <a:latin typeface="Arial Unicode MS" pitchFamily="34" charset="-128"/>
                    <a:ea typeface="Arial Unicode MS" pitchFamily="34" charset="-128"/>
                    <a:cs typeface="Arial Unicode MS" pitchFamily="34" charset="-128"/>
                  </a:rPr>
                  <a:t>Need to </a:t>
                </a:r>
              </a:p>
              <a:p>
                <a:pPr marL="0" indent="0" eaLnBrk="1" hangingPunct="1">
                  <a:buNone/>
                </a:pPr>
                <a:r>
                  <a:rPr lang="en-US" dirty="0">
                    <a:solidFill>
                      <a:schemeClr val="bg2"/>
                    </a:solidFill>
                    <a:latin typeface="Arial Unicode MS" pitchFamily="34" charset="-128"/>
                    <a:ea typeface="Arial Unicode MS" pitchFamily="34" charset="-128"/>
                    <a:cs typeface="Arial Unicode MS" pitchFamily="34" charset="-128"/>
                  </a:rPr>
                  <a:t>Tune</a:t>
                </a:r>
              </a:p>
              <a:p>
                <a:pPr marL="0" indent="0" eaLnBrk="1" hangingPunct="1">
                  <a:buNone/>
                </a:pPr>
                <a:endParaRPr lang="en-US" dirty="0">
                  <a:solidFill>
                    <a:schemeClr val="bg2"/>
                  </a:solidFill>
                  <a:latin typeface="Arial Unicode MS" pitchFamily="34" charset="-128"/>
                  <a:ea typeface="Arial Unicode MS" pitchFamily="34" charset="-128"/>
                  <a:cs typeface="Arial Unicode MS" pitchFamily="34" charset="-128"/>
                </a:endParaRPr>
              </a:p>
            </p:txBody>
          </p:sp>
        </mc:Choice>
        <mc:Fallback xmlns="">
          <p:sp>
            <p:nvSpPr>
              <p:cNvPr id="41987" name="Rectangle 3"/>
              <p:cNvSpPr>
                <a:spLocks noGrp="1" noRot="1" noChangeAspect="1" noMove="1" noResize="1" noEditPoints="1" noAdjustHandles="1" noChangeArrowheads="1" noChangeShapeType="1" noTextEdit="1"/>
              </p:cNvSpPr>
              <p:nvPr>
                <p:ph type="body" idx="1"/>
              </p:nvPr>
            </p:nvSpPr>
            <p:spPr>
              <a:xfrm>
                <a:off x="152400" y="838200"/>
                <a:ext cx="8839200" cy="5867400"/>
              </a:xfrm>
              <a:blipFill rotWithShape="1">
                <a:blip r:embed="rId4"/>
                <a:stretch>
                  <a:fillRect l="-1724" t="-1351" b="-1351"/>
                </a:stretch>
              </a:blipFill>
            </p:spPr>
            <p:txBody>
              <a:bodyPr/>
              <a:lstStyle/>
              <a:p>
                <a:r>
                  <a:rPr lang="en-US">
                    <a:noFill/>
                  </a:rPr>
                  <a:t> </a:t>
                </a:r>
              </a:p>
            </p:txBody>
          </p:sp>
        </mc:Fallback>
      </mc:AlternateContent>
      <p:sp>
        <p:nvSpPr>
          <p:cNvPr id="41988" name="Rectangle 4"/>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89" name="Rectangle 5"/>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0" name="Rectangle 6"/>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1" name="Rectangle 7"/>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2" name="Rectangle 8"/>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3" name="Rectangle 9"/>
          <p:cNvSpPr>
            <a:spLocks noChangeArrowheads="1"/>
          </p:cNvSpPr>
          <p:nvPr/>
        </p:nvSpPr>
        <p:spPr bwMode="auto">
          <a:xfrm>
            <a:off x="0" y="33035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4" name="Rectangle 10"/>
          <p:cNvSpPr>
            <a:spLocks noChangeArrowheads="1"/>
          </p:cNvSpPr>
          <p:nvPr/>
        </p:nvSpPr>
        <p:spPr bwMode="auto">
          <a:xfrm>
            <a:off x="0" y="33035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5" name="Rectangle 11"/>
          <p:cNvSpPr>
            <a:spLocks noChangeArrowheads="1"/>
          </p:cNvSpPr>
          <p:nvPr/>
        </p:nvSpPr>
        <p:spPr bwMode="auto">
          <a:xfrm>
            <a:off x="0" y="2743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6" name="Rectangle 12"/>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7" name="Rectangle 13"/>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8" name="Rectangle 14"/>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9" name="Rectangle 15"/>
          <p:cNvSpPr>
            <a:spLocks noChangeArrowheads="1"/>
          </p:cNvSpPr>
          <p:nvPr/>
        </p:nvSpPr>
        <p:spPr bwMode="auto">
          <a:xfrm>
            <a:off x="0" y="30210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0" name="Rectangle 16"/>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1" name="Rectangle 17"/>
          <p:cNvSpPr>
            <a:spLocks noChangeArrowheads="1"/>
          </p:cNvSpPr>
          <p:nvPr/>
        </p:nvSpPr>
        <p:spPr bwMode="auto">
          <a:xfrm>
            <a:off x="0" y="3257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2" name="Rectangle 18"/>
          <p:cNvSpPr>
            <a:spLocks noChangeArrowheads="1"/>
          </p:cNvSpPr>
          <p:nvPr/>
        </p:nvSpPr>
        <p:spPr bwMode="auto">
          <a:xfrm>
            <a:off x="0" y="3001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3" name="Rectangle 19"/>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4" name="Rectangle 20"/>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5" name="Rectangle 21"/>
          <p:cNvSpPr>
            <a:spLocks noChangeArrowheads="1"/>
          </p:cNvSpPr>
          <p:nvPr/>
        </p:nvSpPr>
        <p:spPr bwMode="auto">
          <a:xfrm>
            <a:off x="0" y="32956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6" name="Rectangle 22"/>
          <p:cNvSpPr>
            <a:spLocks noChangeArrowheads="1"/>
          </p:cNvSpPr>
          <p:nvPr/>
        </p:nvSpPr>
        <p:spPr bwMode="auto">
          <a:xfrm>
            <a:off x="0" y="30178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7" name="Rectangle 23"/>
          <p:cNvSpPr>
            <a:spLocks noChangeArrowheads="1"/>
          </p:cNvSpPr>
          <p:nvPr/>
        </p:nvSpPr>
        <p:spPr bwMode="auto">
          <a:xfrm>
            <a:off x="0" y="3001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8" name="Rectangle 24"/>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9" name="Rectangle 25"/>
          <p:cNvSpPr>
            <a:spLocks noChangeArrowheads="1"/>
          </p:cNvSpPr>
          <p:nvPr/>
        </p:nvSpPr>
        <p:spPr bwMode="auto">
          <a:xfrm>
            <a:off x="0" y="32496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0" name="Rectangle 26"/>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1" name="Rectangle 27"/>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2" name="Rectangle 28"/>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3" name="Rectangle 29"/>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4" name="Rectangle 30"/>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5" name="Rectangle 31"/>
          <p:cNvSpPr>
            <a:spLocks noChangeArrowheads="1"/>
          </p:cNvSpPr>
          <p:nvPr/>
        </p:nvSpPr>
        <p:spPr bwMode="auto">
          <a:xfrm>
            <a:off x="0" y="2525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6" name="Rectangle 32"/>
          <p:cNvSpPr>
            <a:spLocks noChangeArrowheads="1"/>
          </p:cNvSpPr>
          <p:nvPr/>
        </p:nvSpPr>
        <p:spPr bwMode="auto">
          <a:xfrm>
            <a:off x="0" y="29829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cxnSp>
        <p:nvCxnSpPr>
          <p:cNvPr id="3" name="Straight Arrow Connector 2"/>
          <p:cNvCxnSpPr/>
          <p:nvPr/>
        </p:nvCxnSpPr>
        <p:spPr>
          <a:xfrm flipV="1">
            <a:off x="1219200" y="4800600"/>
            <a:ext cx="304800" cy="1447800"/>
          </a:xfrm>
          <a:prstGeom prst="straightConnector1">
            <a:avLst/>
          </a:prstGeom>
          <a:ln w="25400">
            <a:solidFill>
              <a:schemeClr val="bg2"/>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8930323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gradFill rotWithShape="0">
          <a:gsLst>
            <a:gs pos="0">
              <a:srgbClr val="92D050"/>
            </a:gs>
            <a:gs pos="50000">
              <a:schemeClr val="tx1"/>
            </a:gs>
            <a:gs pos="100000">
              <a:srgbClr val="92D050"/>
            </a:gs>
          </a:gsLst>
          <a:lin ang="0" scaled="0"/>
        </a:gra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609600" y="76200"/>
            <a:ext cx="7772400" cy="762000"/>
          </a:xfrm>
        </p:spPr>
        <p:txBody>
          <a:bodyPr/>
          <a:lstStyle/>
          <a:p>
            <a:pPr eaLnBrk="1" hangingPunct="1"/>
            <a:r>
              <a:rPr lang="en-US" dirty="0">
                <a:solidFill>
                  <a:schemeClr val="bg2"/>
                </a:solidFill>
                <a:latin typeface="Arial Unicode MS" pitchFamily="34" charset="-128"/>
                <a:ea typeface="Arial Unicode MS" pitchFamily="34" charset="-128"/>
                <a:cs typeface="Arial Unicode MS" pitchFamily="34" charset="-128"/>
              </a:rPr>
              <a:t>Transformations</a:t>
            </a:r>
          </a:p>
        </p:txBody>
      </p:sp>
      <p:sp>
        <p:nvSpPr>
          <p:cNvPr id="41987" name="Rectangle 3"/>
          <p:cNvSpPr>
            <a:spLocks noGrp="1" noChangeArrowheads="1"/>
          </p:cNvSpPr>
          <p:nvPr>
            <p:ph type="body" idx="1"/>
          </p:nvPr>
        </p:nvSpPr>
        <p:spPr>
          <a:xfrm>
            <a:off x="457200" y="838200"/>
            <a:ext cx="8534400" cy="5867400"/>
          </a:xfrm>
        </p:spPr>
        <p:txBody>
          <a:bodyPr/>
          <a:lstStyle/>
          <a:p>
            <a:pPr marL="0" indent="0" eaLnBrk="1" hangingPunct="1">
              <a:buNone/>
            </a:pPr>
            <a:r>
              <a:rPr lang="en-US" dirty="0">
                <a:solidFill>
                  <a:schemeClr val="bg2"/>
                </a:solidFill>
                <a:latin typeface="Arial Unicode MS" pitchFamily="34" charset="-128"/>
                <a:ea typeface="Arial Unicode MS" pitchFamily="34" charset="-128"/>
                <a:cs typeface="Arial Unicode MS" pitchFamily="34" charset="-128"/>
              </a:rPr>
              <a:t>Much Nicer Distribution</a:t>
            </a:r>
          </a:p>
        </p:txBody>
      </p:sp>
      <p:sp>
        <p:nvSpPr>
          <p:cNvPr id="41988" name="Rectangle 4"/>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89" name="Rectangle 5"/>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0" name="Rectangle 6"/>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1" name="Rectangle 7"/>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2" name="Rectangle 8"/>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3" name="Rectangle 9"/>
          <p:cNvSpPr>
            <a:spLocks noChangeArrowheads="1"/>
          </p:cNvSpPr>
          <p:nvPr/>
        </p:nvSpPr>
        <p:spPr bwMode="auto">
          <a:xfrm>
            <a:off x="0" y="33035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4" name="Rectangle 10"/>
          <p:cNvSpPr>
            <a:spLocks noChangeArrowheads="1"/>
          </p:cNvSpPr>
          <p:nvPr/>
        </p:nvSpPr>
        <p:spPr bwMode="auto">
          <a:xfrm>
            <a:off x="0" y="33035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5" name="Rectangle 11"/>
          <p:cNvSpPr>
            <a:spLocks noChangeArrowheads="1"/>
          </p:cNvSpPr>
          <p:nvPr/>
        </p:nvSpPr>
        <p:spPr bwMode="auto">
          <a:xfrm>
            <a:off x="0" y="2743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6" name="Rectangle 12"/>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7" name="Rectangle 13"/>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8" name="Rectangle 14"/>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9" name="Rectangle 15"/>
          <p:cNvSpPr>
            <a:spLocks noChangeArrowheads="1"/>
          </p:cNvSpPr>
          <p:nvPr/>
        </p:nvSpPr>
        <p:spPr bwMode="auto">
          <a:xfrm>
            <a:off x="0" y="30210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0" name="Rectangle 16"/>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1" name="Rectangle 17"/>
          <p:cNvSpPr>
            <a:spLocks noChangeArrowheads="1"/>
          </p:cNvSpPr>
          <p:nvPr/>
        </p:nvSpPr>
        <p:spPr bwMode="auto">
          <a:xfrm>
            <a:off x="0" y="3257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2" name="Rectangle 18"/>
          <p:cNvSpPr>
            <a:spLocks noChangeArrowheads="1"/>
          </p:cNvSpPr>
          <p:nvPr/>
        </p:nvSpPr>
        <p:spPr bwMode="auto">
          <a:xfrm>
            <a:off x="0" y="3001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3" name="Rectangle 19"/>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4" name="Rectangle 20"/>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5" name="Rectangle 21"/>
          <p:cNvSpPr>
            <a:spLocks noChangeArrowheads="1"/>
          </p:cNvSpPr>
          <p:nvPr/>
        </p:nvSpPr>
        <p:spPr bwMode="auto">
          <a:xfrm>
            <a:off x="0" y="32956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6" name="Rectangle 22"/>
          <p:cNvSpPr>
            <a:spLocks noChangeArrowheads="1"/>
          </p:cNvSpPr>
          <p:nvPr/>
        </p:nvSpPr>
        <p:spPr bwMode="auto">
          <a:xfrm>
            <a:off x="0" y="30178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7" name="Rectangle 23"/>
          <p:cNvSpPr>
            <a:spLocks noChangeArrowheads="1"/>
          </p:cNvSpPr>
          <p:nvPr/>
        </p:nvSpPr>
        <p:spPr bwMode="auto">
          <a:xfrm>
            <a:off x="0" y="3001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8" name="Rectangle 24"/>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9" name="Rectangle 25"/>
          <p:cNvSpPr>
            <a:spLocks noChangeArrowheads="1"/>
          </p:cNvSpPr>
          <p:nvPr/>
        </p:nvSpPr>
        <p:spPr bwMode="auto">
          <a:xfrm>
            <a:off x="0" y="32496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0" name="Rectangle 26"/>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1" name="Rectangle 27"/>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2" name="Rectangle 28"/>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3" name="Rectangle 29"/>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4" name="Rectangle 30"/>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5" name="Rectangle 31"/>
          <p:cNvSpPr>
            <a:spLocks noChangeArrowheads="1"/>
          </p:cNvSpPr>
          <p:nvPr/>
        </p:nvSpPr>
        <p:spPr bwMode="auto">
          <a:xfrm>
            <a:off x="0" y="2525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6" name="Rectangle 32"/>
          <p:cNvSpPr>
            <a:spLocks noChangeArrowheads="1"/>
          </p:cNvSpPr>
          <p:nvPr/>
        </p:nvSpPr>
        <p:spPr bwMode="auto">
          <a:xfrm>
            <a:off x="0" y="29829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pic>
        <p:nvPicPr>
          <p:cNvPr id="7475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3622" y="1568320"/>
            <a:ext cx="7490378" cy="5289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2624523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gradFill rotWithShape="0">
          <a:gsLst>
            <a:gs pos="0">
              <a:srgbClr val="92D050"/>
            </a:gs>
            <a:gs pos="50000">
              <a:schemeClr val="tx1"/>
            </a:gs>
            <a:gs pos="100000">
              <a:srgbClr val="92D050"/>
            </a:gs>
          </a:gsLst>
          <a:lin ang="0" scaled="0"/>
        </a:gra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609600" y="76200"/>
            <a:ext cx="7772400" cy="762000"/>
          </a:xfrm>
        </p:spPr>
        <p:txBody>
          <a:bodyPr/>
          <a:lstStyle/>
          <a:p>
            <a:pPr eaLnBrk="1" hangingPunct="1"/>
            <a:r>
              <a:rPr lang="en-US" dirty="0">
                <a:solidFill>
                  <a:schemeClr val="bg2"/>
                </a:solidFill>
                <a:latin typeface="Arial Unicode MS" pitchFamily="34" charset="-128"/>
                <a:ea typeface="Arial Unicode MS" pitchFamily="34" charset="-128"/>
                <a:cs typeface="Arial Unicode MS" pitchFamily="34" charset="-128"/>
              </a:rPr>
              <a:t>Transformations</a:t>
            </a:r>
          </a:p>
        </p:txBody>
      </p:sp>
      <p:sp>
        <p:nvSpPr>
          <p:cNvPr id="41987" name="Rectangle 3"/>
          <p:cNvSpPr>
            <a:spLocks noGrp="1" noChangeArrowheads="1"/>
          </p:cNvSpPr>
          <p:nvPr>
            <p:ph type="body" idx="1"/>
          </p:nvPr>
        </p:nvSpPr>
        <p:spPr>
          <a:xfrm>
            <a:off x="457200" y="838200"/>
            <a:ext cx="8534400" cy="5867400"/>
          </a:xfrm>
        </p:spPr>
        <p:txBody>
          <a:bodyPr/>
          <a:lstStyle/>
          <a:p>
            <a:pPr marL="0" indent="0" eaLnBrk="1" hangingPunct="1">
              <a:buNone/>
            </a:pPr>
            <a:r>
              <a:rPr lang="en-US" dirty="0">
                <a:solidFill>
                  <a:schemeClr val="bg2"/>
                </a:solidFill>
                <a:latin typeface="Arial Unicode MS" pitchFamily="34" charset="-128"/>
                <a:ea typeface="Arial Unicode MS" pitchFamily="34" charset="-128"/>
                <a:cs typeface="Arial Unicode MS" pitchFamily="34" charset="-128"/>
              </a:rPr>
              <a:t>Different Direction (Negative) of </a:t>
            </a:r>
            <a:r>
              <a:rPr lang="en-US" dirty="0" err="1">
                <a:solidFill>
                  <a:schemeClr val="bg2"/>
                </a:solidFill>
                <a:latin typeface="Arial Unicode MS" pitchFamily="34" charset="-128"/>
                <a:ea typeface="Arial Unicode MS" pitchFamily="34" charset="-128"/>
                <a:cs typeface="Arial Unicode MS" pitchFamily="34" charset="-128"/>
              </a:rPr>
              <a:t>Skewness</a:t>
            </a:r>
            <a:endParaRPr lang="en-US" dirty="0">
              <a:solidFill>
                <a:schemeClr val="bg2"/>
              </a:solidFill>
              <a:latin typeface="Arial Unicode MS" pitchFamily="34" charset="-128"/>
              <a:ea typeface="Arial Unicode MS" pitchFamily="34" charset="-128"/>
              <a:cs typeface="Arial Unicode MS" pitchFamily="34" charset="-128"/>
            </a:endParaRPr>
          </a:p>
        </p:txBody>
      </p:sp>
      <p:sp>
        <p:nvSpPr>
          <p:cNvPr id="41988" name="Rectangle 4"/>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89" name="Rectangle 5"/>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0" name="Rectangle 6"/>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1" name="Rectangle 7"/>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2" name="Rectangle 8"/>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3" name="Rectangle 9"/>
          <p:cNvSpPr>
            <a:spLocks noChangeArrowheads="1"/>
          </p:cNvSpPr>
          <p:nvPr/>
        </p:nvSpPr>
        <p:spPr bwMode="auto">
          <a:xfrm>
            <a:off x="0" y="33035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4" name="Rectangle 10"/>
          <p:cNvSpPr>
            <a:spLocks noChangeArrowheads="1"/>
          </p:cNvSpPr>
          <p:nvPr/>
        </p:nvSpPr>
        <p:spPr bwMode="auto">
          <a:xfrm>
            <a:off x="0" y="33035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5" name="Rectangle 11"/>
          <p:cNvSpPr>
            <a:spLocks noChangeArrowheads="1"/>
          </p:cNvSpPr>
          <p:nvPr/>
        </p:nvSpPr>
        <p:spPr bwMode="auto">
          <a:xfrm>
            <a:off x="0" y="2743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6" name="Rectangle 12"/>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7" name="Rectangle 13"/>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8" name="Rectangle 14"/>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9" name="Rectangle 15"/>
          <p:cNvSpPr>
            <a:spLocks noChangeArrowheads="1"/>
          </p:cNvSpPr>
          <p:nvPr/>
        </p:nvSpPr>
        <p:spPr bwMode="auto">
          <a:xfrm>
            <a:off x="0" y="30210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0" name="Rectangle 16"/>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1" name="Rectangle 17"/>
          <p:cNvSpPr>
            <a:spLocks noChangeArrowheads="1"/>
          </p:cNvSpPr>
          <p:nvPr/>
        </p:nvSpPr>
        <p:spPr bwMode="auto">
          <a:xfrm>
            <a:off x="0" y="3257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2" name="Rectangle 18"/>
          <p:cNvSpPr>
            <a:spLocks noChangeArrowheads="1"/>
          </p:cNvSpPr>
          <p:nvPr/>
        </p:nvSpPr>
        <p:spPr bwMode="auto">
          <a:xfrm>
            <a:off x="0" y="3001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3" name="Rectangle 19"/>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4" name="Rectangle 20"/>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5" name="Rectangle 21"/>
          <p:cNvSpPr>
            <a:spLocks noChangeArrowheads="1"/>
          </p:cNvSpPr>
          <p:nvPr/>
        </p:nvSpPr>
        <p:spPr bwMode="auto">
          <a:xfrm>
            <a:off x="0" y="32956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6" name="Rectangle 22"/>
          <p:cNvSpPr>
            <a:spLocks noChangeArrowheads="1"/>
          </p:cNvSpPr>
          <p:nvPr/>
        </p:nvSpPr>
        <p:spPr bwMode="auto">
          <a:xfrm>
            <a:off x="0" y="30178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7" name="Rectangle 23"/>
          <p:cNvSpPr>
            <a:spLocks noChangeArrowheads="1"/>
          </p:cNvSpPr>
          <p:nvPr/>
        </p:nvSpPr>
        <p:spPr bwMode="auto">
          <a:xfrm>
            <a:off x="0" y="3001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8" name="Rectangle 24"/>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9" name="Rectangle 25"/>
          <p:cNvSpPr>
            <a:spLocks noChangeArrowheads="1"/>
          </p:cNvSpPr>
          <p:nvPr/>
        </p:nvSpPr>
        <p:spPr bwMode="auto">
          <a:xfrm>
            <a:off x="0" y="32496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0" name="Rectangle 26"/>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1" name="Rectangle 27"/>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2" name="Rectangle 28"/>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3" name="Rectangle 29"/>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4" name="Rectangle 30"/>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5" name="Rectangle 31"/>
          <p:cNvSpPr>
            <a:spLocks noChangeArrowheads="1"/>
          </p:cNvSpPr>
          <p:nvPr/>
        </p:nvSpPr>
        <p:spPr bwMode="auto">
          <a:xfrm>
            <a:off x="0" y="2525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6" name="Rectangle 32"/>
          <p:cNvSpPr>
            <a:spLocks noChangeArrowheads="1"/>
          </p:cNvSpPr>
          <p:nvPr/>
        </p:nvSpPr>
        <p:spPr bwMode="auto">
          <a:xfrm>
            <a:off x="0" y="29829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pic>
        <p:nvPicPr>
          <p:cNvPr id="757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3622" y="1568320"/>
            <a:ext cx="7490378" cy="5289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8633655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gradFill rotWithShape="0">
          <a:gsLst>
            <a:gs pos="0">
              <a:srgbClr val="92D050"/>
            </a:gs>
            <a:gs pos="50000">
              <a:schemeClr val="tx1"/>
            </a:gs>
            <a:gs pos="100000">
              <a:srgbClr val="92D050"/>
            </a:gs>
          </a:gsLst>
          <a:lin ang="0" scaled="0"/>
        </a:gra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609600" y="76200"/>
            <a:ext cx="7772400" cy="762000"/>
          </a:xfrm>
        </p:spPr>
        <p:txBody>
          <a:bodyPr/>
          <a:lstStyle/>
          <a:p>
            <a:pPr eaLnBrk="1" hangingPunct="1"/>
            <a:r>
              <a:rPr lang="en-US" dirty="0">
                <a:solidFill>
                  <a:schemeClr val="bg2"/>
                </a:solidFill>
                <a:latin typeface="Arial Unicode MS" pitchFamily="34" charset="-128"/>
                <a:ea typeface="Arial Unicode MS" pitchFamily="34" charset="-128"/>
                <a:cs typeface="Arial Unicode MS" pitchFamily="34" charset="-128"/>
              </a:rPr>
              <a:t>Transformations</a:t>
            </a:r>
          </a:p>
        </p:txBody>
      </p:sp>
      <p:sp>
        <p:nvSpPr>
          <p:cNvPr id="41987" name="Rectangle 3"/>
          <p:cNvSpPr>
            <a:spLocks noGrp="1" noChangeArrowheads="1"/>
          </p:cNvSpPr>
          <p:nvPr>
            <p:ph type="body" idx="1"/>
          </p:nvPr>
        </p:nvSpPr>
        <p:spPr>
          <a:xfrm>
            <a:off x="457200" y="838200"/>
            <a:ext cx="8534400" cy="5867400"/>
          </a:xfrm>
        </p:spPr>
        <p:txBody>
          <a:bodyPr/>
          <a:lstStyle/>
          <a:p>
            <a:pPr marL="0" indent="0" eaLnBrk="1" hangingPunct="1">
              <a:buNone/>
            </a:pPr>
            <a:r>
              <a:rPr lang="en-US" dirty="0">
                <a:solidFill>
                  <a:schemeClr val="bg2"/>
                </a:solidFill>
                <a:latin typeface="Arial Unicode MS" pitchFamily="34" charset="-128"/>
                <a:ea typeface="Arial Unicode MS" pitchFamily="34" charset="-128"/>
                <a:cs typeface="Arial Unicode MS" pitchFamily="34" charset="-128"/>
              </a:rPr>
              <a:t>Use Log Difference Transformation</a:t>
            </a:r>
          </a:p>
        </p:txBody>
      </p:sp>
      <p:sp>
        <p:nvSpPr>
          <p:cNvPr id="41988" name="Rectangle 4"/>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89" name="Rectangle 5"/>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0" name="Rectangle 6"/>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1" name="Rectangle 7"/>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2" name="Rectangle 8"/>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3" name="Rectangle 9"/>
          <p:cNvSpPr>
            <a:spLocks noChangeArrowheads="1"/>
          </p:cNvSpPr>
          <p:nvPr/>
        </p:nvSpPr>
        <p:spPr bwMode="auto">
          <a:xfrm>
            <a:off x="0" y="33035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4" name="Rectangle 10"/>
          <p:cNvSpPr>
            <a:spLocks noChangeArrowheads="1"/>
          </p:cNvSpPr>
          <p:nvPr/>
        </p:nvSpPr>
        <p:spPr bwMode="auto">
          <a:xfrm>
            <a:off x="0" y="33035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5" name="Rectangle 11"/>
          <p:cNvSpPr>
            <a:spLocks noChangeArrowheads="1"/>
          </p:cNvSpPr>
          <p:nvPr/>
        </p:nvSpPr>
        <p:spPr bwMode="auto">
          <a:xfrm>
            <a:off x="0" y="2743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6" name="Rectangle 12"/>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7" name="Rectangle 13"/>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8" name="Rectangle 14"/>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9" name="Rectangle 15"/>
          <p:cNvSpPr>
            <a:spLocks noChangeArrowheads="1"/>
          </p:cNvSpPr>
          <p:nvPr/>
        </p:nvSpPr>
        <p:spPr bwMode="auto">
          <a:xfrm>
            <a:off x="0" y="30210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0" name="Rectangle 16"/>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1" name="Rectangle 17"/>
          <p:cNvSpPr>
            <a:spLocks noChangeArrowheads="1"/>
          </p:cNvSpPr>
          <p:nvPr/>
        </p:nvSpPr>
        <p:spPr bwMode="auto">
          <a:xfrm>
            <a:off x="0" y="3257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2" name="Rectangle 18"/>
          <p:cNvSpPr>
            <a:spLocks noChangeArrowheads="1"/>
          </p:cNvSpPr>
          <p:nvPr/>
        </p:nvSpPr>
        <p:spPr bwMode="auto">
          <a:xfrm>
            <a:off x="0" y="3001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3" name="Rectangle 19"/>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4" name="Rectangle 20"/>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5" name="Rectangle 21"/>
          <p:cNvSpPr>
            <a:spLocks noChangeArrowheads="1"/>
          </p:cNvSpPr>
          <p:nvPr/>
        </p:nvSpPr>
        <p:spPr bwMode="auto">
          <a:xfrm>
            <a:off x="0" y="32956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6" name="Rectangle 22"/>
          <p:cNvSpPr>
            <a:spLocks noChangeArrowheads="1"/>
          </p:cNvSpPr>
          <p:nvPr/>
        </p:nvSpPr>
        <p:spPr bwMode="auto">
          <a:xfrm>
            <a:off x="0" y="30178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7" name="Rectangle 23"/>
          <p:cNvSpPr>
            <a:spLocks noChangeArrowheads="1"/>
          </p:cNvSpPr>
          <p:nvPr/>
        </p:nvSpPr>
        <p:spPr bwMode="auto">
          <a:xfrm>
            <a:off x="0" y="3001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8" name="Rectangle 24"/>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9" name="Rectangle 25"/>
          <p:cNvSpPr>
            <a:spLocks noChangeArrowheads="1"/>
          </p:cNvSpPr>
          <p:nvPr/>
        </p:nvSpPr>
        <p:spPr bwMode="auto">
          <a:xfrm>
            <a:off x="0" y="32496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0" name="Rectangle 26"/>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1" name="Rectangle 27"/>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2" name="Rectangle 28"/>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3" name="Rectangle 29"/>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4" name="Rectangle 30"/>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5" name="Rectangle 31"/>
          <p:cNvSpPr>
            <a:spLocks noChangeArrowheads="1"/>
          </p:cNvSpPr>
          <p:nvPr/>
        </p:nvSpPr>
        <p:spPr bwMode="auto">
          <a:xfrm>
            <a:off x="0" y="2525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6" name="Rectangle 32"/>
          <p:cNvSpPr>
            <a:spLocks noChangeArrowheads="1"/>
          </p:cNvSpPr>
          <p:nvPr/>
        </p:nvSpPr>
        <p:spPr bwMode="auto">
          <a:xfrm>
            <a:off x="0" y="29829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pic>
        <p:nvPicPr>
          <p:cNvPr id="7680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3622" y="1568320"/>
            <a:ext cx="7490378" cy="5289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824270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gradFill rotWithShape="0">
          <a:gsLst>
            <a:gs pos="0">
              <a:srgbClr val="92D050"/>
            </a:gs>
            <a:gs pos="50000">
              <a:schemeClr val="tx1"/>
            </a:gs>
            <a:gs pos="100000">
              <a:srgbClr val="92D050"/>
            </a:gs>
          </a:gsLst>
          <a:lin ang="0" scaled="0"/>
        </a:gradFill>
        <a:effectLst/>
      </p:bgPr>
    </p:bg>
    <p:spTree>
      <p:nvGrpSpPr>
        <p:cNvPr id="1" name=""/>
        <p:cNvGrpSpPr/>
        <p:nvPr/>
      </p:nvGrpSpPr>
      <p:grpSpPr>
        <a:xfrm>
          <a:off x="0" y="0"/>
          <a:ext cx="0" cy="0"/>
          <a:chOff x="0" y="0"/>
          <a:chExt cx="0" cy="0"/>
        </a:xfrm>
      </p:grpSpPr>
      <p:sp>
        <p:nvSpPr>
          <p:cNvPr id="7" name="Rectangle 3"/>
          <p:cNvSpPr txBox="1">
            <a:spLocks noChangeArrowheads="1"/>
          </p:cNvSpPr>
          <p:nvPr/>
        </p:nvSpPr>
        <p:spPr bwMode="auto">
          <a:xfrm>
            <a:off x="457200" y="838200"/>
            <a:ext cx="8534400"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marR="0" lvl="0" indent="0" algn="l" defTabSz="914400" rtl="0" eaLnBrk="1" fontAlgn="base" latinLnBrk="0" hangingPunct="1">
              <a:lnSpc>
                <a:spcPct val="150000"/>
              </a:lnSpc>
              <a:spcBef>
                <a:spcPct val="20000"/>
              </a:spcBef>
              <a:spcAft>
                <a:spcPct val="0"/>
              </a:spcAft>
              <a:buClrTx/>
              <a:buSzTx/>
              <a:buFontTx/>
              <a:buNone/>
              <a:tabLst/>
              <a:defRPr/>
            </a:pPr>
            <a:r>
              <a:rPr kumimoji="0" lang="en-US" sz="3200" b="0" i="0" u="none" strike="noStrike" kern="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rPr>
              <a:t>Major Challenge:</a:t>
            </a:r>
          </a:p>
          <a:p>
            <a:pPr marL="0" marR="0" lvl="0" indent="0" algn="ctr" defTabSz="914400" rtl="0" eaLnBrk="1" fontAlgn="base" latinLnBrk="0" hangingPunct="1">
              <a:lnSpc>
                <a:spcPct val="150000"/>
              </a:lnSpc>
              <a:spcBef>
                <a:spcPct val="20000"/>
              </a:spcBef>
              <a:spcAft>
                <a:spcPct val="0"/>
              </a:spcAft>
              <a:buClrTx/>
              <a:buSzTx/>
              <a:buFontTx/>
              <a:buNone/>
              <a:tabLst/>
              <a:defRPr/>
            </a:pPr>
            <a:r>
              <a:rPr kumimoji="0" lang="en-US" sz="3200" b="0" i="0" u="none" strike="noStrike" kern="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rPr>
              <a:t>Hard to Visually Choose </a:t>
            </a:r>
          </a:p>
          <a:p>
            <a:pPr marL="0" marR="0" lvl="0" indent="0" algn="ctr" defTabSz="914400" rtl="0" eaLnBrk="1" fontAlgn="base" latinLnBrk="0" hangingPunct="1">
              <a:lnSpc>
                <a:spcPct val="150000"/>
              </a:lnSpc>
              <a:spcBef>
                <a:spcPct val="20000"/>
              </a:spcBef>
              <a:spcAft>
                <a:spcPct val="0"/>
              </a:spcAft>
              <a:buClrTx/>
              <a:buSzTx/>
              <a:buFontTx/>
              <a:buNone/>
              <a:tabLst/>
              <a:defRPr/>
            </a:pPr>
            <a:r>
              <a:rPr kumimoji="0" lang="en-US" sz="3200" b="0" i="0" u="none" strike="noStrike" kern="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rPr>
              <a:t>Transformation of Many Variables</a:t>
            </a:r>
          </a:p>
          <a:p>
            <a:pPr marL="0" marR="0" lvl="0" indent="0" algn="l" defTabSz="914400" rtl="0" eaLnBrk="1" fontAlgn="base" latinLnBrk="0" hangingPunct="1">
              <a:lnSpc>
                <a:spcPct val="150000"/>
              </a:lnSpc>
              <a:spcBef>
                <a:spcPct val="2000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endParaRPr>
          </a:p>
          <a:p>
            <a:pPr marL="0" marR="0" lvl="0" indent="0" algn="l" defTabSz="914400" rtl="0" eaLnBrk="1" fontAlgn="base" latinLnBrk="0" hangingPunct="1">
              <a:lnSpc>
                <a:spcPct val="150000"/>
              </a:lnSpc>
              <a:spcBef>
                <a:spcPct val="20000"/>
              </a:spcBef>
              <a:spcAft>
                <a:spcPct val="0"/>
              </a:spcAft>
              <a:buClrTx/>
              <a:buSzTx/>
              <a:buFontTx/>
              <a:buNone/>
              <a:tabLst/>
              <a:defRPr/>
            </a:pPr>
            <a:r>
              <a:rPr kumimoji="0" lang="en-US" sz="3200" b="0" i="0" u="none" strike="noStrike" kern="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rPr>
              <a:t>Motivates </a:t>
            </a:r>
            <a:r>
              <a:rPr kumimoji="0" lang="en-US" sz="3200" b="0" i="1" u="none" strike="noStrike" kern="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rPr>
              <a:t>Automatic</a:t>
            </a:r>
            <a:r>
              <a:rPr kumimoji="0" lang="en-US" sz="3200" b="0" i="0" u="none" strike="noStrike" kern="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rPr>
              <a:t> Transformation</a:t>
            </a:r>
          </a:p>
          <a:p>
            <a:pPr marL="0" marR="0" lvl="0" indent="0" algn="l" defTabSz="914400" rtl="0" eaLnBrk="1" fontAlgn="base" latinLnBrk="0" hangingPunct="1">
              <a:lnSpc>
                <a:spcPct val="150000"/>
              </a:lnSpc>
              <a:spcBef>
                <a:spcPct val="20000"/>
              </a:spcBef>
              <a:spcAft>
                <a:spcPct val="0"/>
              </a:spcAft>
              <a:buClrTx/>
              <a:buSzTx/>
              <a:buFontTx/>
              <a:buNone/>
              <a:tabLst/>
              <a:defRPr/>
            </a:pPr>
            <a:endParaRPr kumimoji="0" lang="en-US" sz="1600" b="0" i="0" u="none" strike="noStrike" kern="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endParaRPr>
          </a:p>
          <a:p>
            <a:pPr marL="0" marR="0" lvl="0" indent="0" algn="l" defTabSz="914400" rtl="0" eaLnBrk="1" fontAlgn="base" latinLnBrk="0" hangingPunct="1">
              <a:lnSpc>
                <a:spcPct val="150000"/>
              </a:lnSpc>
              <a:spcBef>
                <a:spcPct val="20000"/>
              </a:spcBef>
              <a:spcAft>
                <a:spcPct val="0"/>
              </a:spcAft>
              <a:buClrTx/>
              <a:buSzTx/>
              <a:buFontTx/>
              <a:buNone/>
              <a:tabLst/>
              <a:defRPr/>
            </a:pPr>
            <a:r>
              <a:rPr kumimoji="0" lang="en-US" sz="3200" b="0" i="0" u="none" strike="noStrike" kern="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rPr>
              <a:t>Approach:     Feng et al (2016)</a:t>
            </a:r>
          </a:p>
        </p:txBody>
      </p:sp>
      <p:sp>
        <p:nvSpPr>
          <p:cNvPr id="5" name="Rectangle 2"/>
          <p:cNvSpPr txBox="1">
            <a:spLocks noChangeArrowheads="1"/>
          </p:cNvSpPr>
          <p:nvPr/>
        </p:nvSpPr>
        <p:spPr bwMode="auto">
          <a:xfrm>
            <a:off x="609600" y="76200"/>
            <a:ext cx="7772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0" cap="none" spc="0" normalizeH="0" baseline="0" noProof="0">
                <a:ln>
                  <a:noFill/>
                </a:ln>
                <a:solidFill>
                  <a:srgbClr val="000000"/>
                </a:solidFill>
                <a:effectLst/>
                <a:uLnTx/>
                <a:uFillTx/>
                <a:latin typeface="Arial Unicode MS" pitchFamily="34" charset="-128"/>
                <a:ea typeface="Arial Unicode MS" pitchFamily="34" charset="-128"/>
                <a:cs typeface="Arial Unicode MS" pitchFamily="34" charset="-128"/>
              </a:rPr>
              <a:t>Transformations</a:t>
            </a:r>
            <a:endParaRPr kumimoji="0" lang="en-US" sz="4400" b="0" i="0" u="none" strike="noStrike" kern="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val="20428789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gradFill rotWithShape="0">
          <a:gsLst>
            <a:gs pos="0">
              <a:srgbClr val="C00000"/>
            </a:gs>
            <a:gs pos="50000">
              <a:schemeClr val="tx1"/>
            </a:gs>
            <a:gs pos="100000">
              <a:srgbClr val="C00000"/>
            </a:gs>
          </a:gsLst>
          <a:lin ang="2700000" scaled="0"/>
        </a:gra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 name="Rectangle 3"/>
              <p:cNvSpPr txBox="1">
                <a:spLocks noChangeArrowheads="1"/>
              </p:cNvSpPr>
              <p:nvPr/>
            </p:nvSpPr>
            <p:spPr bwMode="auto">
              <a:xfrm>
                <a:off x="457200" y="838200"/>
                <a:ext cx="8534400" cy="5867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marR="0" lvl="0" indent="0" algn="l" defTabSz="914400" rtl="0" eaLnBrk="1" fontAlgn="base" latinLnBrk="0" hangingPunct="1">
                  <a:lnSpc>
                    <a:spcPct val="150000"/>
                  </a:lnSpc>
                  <a:spcBef>
                    <a:spcPct val="20000"/>
                  </a:spcBef>
                  <a:spcAft>
                    <a:spcPct val="0"/>
                  </a:spcAft>
                  <a:buClrTx/>
                  <a:buSzTx/>
                  <a:buFontTx/>
                  <a:buNone/>
                  <a:tabLst/>
                  <a:defRPr/>
                </a:pPr>
                <a:r>
                  <a:rPr kumimoji="0" lang="en-US" sz="3200" b="0" i="0" u="none" strike="noStrike" kern="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rPr>
                  <a:t>Approach:    Shifted log transform</a:t>
                </a:r>
              </a:p>
              <a:p>
                <a:pPr marL="0" marR="0" lvl="0" indent="0" algn="l" defTabSz="914400" rtl="0" eaLnBrk="1" fontAlgn="base" latinLnBrk="0" hangingPunct="1">
                  <a:lnSpc>
                    <a:spcPct val="150000"/>
                  </a:lnSpc>
                  <a:spcBef>
                    <a:spcPct val="20000"/>
                  </a:spcBef>
                  <a:spcAft>
                    <a:spcPct val="0"/>
                  </a:spcAft>
                  <a:buClrTx/>
                  <a:buSzTx/>
                  <a:buFontTx/>
                  <a:buNone/>
                  <a:tabLst/>
                  <a:defRPr/>
                </a:pPr>
                <a:endParaRPr kumimoji="0" lang="en-US" sz="3200" b="0" i="0" u="none" strike="noStrike" kern="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endParaRPr>
              </a:p>
              <a:p>
                <a:pPr marL="0" marR="0" lvl="0" indent="0" algn="l" defTabSz="914400" rtl="0" eaLnBrk="1" fontAlgn="base" latinLnBrk="0" hangingPunct="1">
                  <a:lnSpc>
                    <a:spcPct val="150000"/>
                  </a:lnSpc>
                  <a:spcBef>
                    <a:spcPct val="20000"/>
                  </a:spcBef>
                  <a:spcAft>
                    <a:spcPct val="0"/>
                  </a:spcAft>
                  <a:buClrTx/>
                  <a:buSzTx/>
                  <a:buFontTx/>
                  <a:buNone/>
                  <a:tabLst/>
                  <a:defRPr/>
                </a:pPr>
                <a:r>
                  <a:rPr kumimoji="0" lang="en-US" sz="3200" b="0" i="0" u="none" strike="noStrike" kern="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rPr>
                  <a:t>Challenges Addressed:</a:t>
                </a:r>
              </a:p>
              <a:p>
                <a:pPr marL="342900" marR="0" lvl="0" indent="-342900" algn="l" defTabSz="914400" rtl="0" eaLnBrk="1" fontAlgn="base" latinLnBrk="0" hangingPunct="1">
                  <a:lnSpc>
                    <a:spcPct val="150000"/>
                  </a:lnSpc>
                  <a:spcBef>
                    <a:spcPct val="20000"/>
                  </a:spcBef>
                  <a:spcAft>
                    <a:spcPct val="0"/>
                  </a:spcAft>
                  <a:buClrTx/>
                  <a:buSzTx/>
                  <a:buFont typeface="Arial" pitchFamily="34" charset="0"/>
                  <a:buChar char="•"/>
                  <a:tabLst/>
                  <a:defRPr/>
                </a:pPr>
                <a:r>
                  <a:rPr kumimoji="0" lang="en-US" sz="3200" b="0" i="0" u="none" strike="noStrike" kern="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rPr>
                  <a:t>Tune the shift parameter for each variable </a:t>
                </a:r>
              </a:p>
              <a:p>
                <a:pPr marL="742950" marR="0" lvl="1" indent="-285750" algn="l" defTabSz="914400" rtl="0" eaLnBrk="1" fontAlgn="base" latinLnBrk="0" hangingPunct="1">
                  <a:lnSpc>
                    <a:spcPct val="150000"/>
                  </a:lnSpc>
                  <a:spcBef>
                    <a:spcPct val="20000"/>
                  </a:spcBef>
                  <a:spcAft>
                    <a:spcPct val="0"/>
                  </a:spcAft>
                  <a:buClrTx/>
                  <a:buSzTx/>
                  <a:buFont typeface="Arial" pitchFamily="34" charset="0"/>
                  <a:buChar char="•"/>
                  <a:tabLst/>
                  <a:defRPr/>
                </a:pPr>
                <a14:m>
                  <m:oMath xmlns:m="http://schemas.openxmlformats.org/officeDocument/2006/math">
                    <m:func>
                      <m:funcPr>
                        <m:ctrlPr>
                          <a:rPr kumimoji="0" lang="en-US" sz="2800" b="0" i="1" u="none" strike="noStrike" kern="0" cap="none" spc="0" normalizeH="0" baseline="0" noProof="0">
                            <a:ln>
                              <a:noFill/>
                            </a:ln>
                            <a:solidFill>
                              <a:srgbClr val="000000"/>
                            </a:solidFill>
                            <a:effectLst/>
                            <a:uLnTx/>
                            <a:uFillTx/>
                            <a:latin typeface="Cambria Math" panose="02040503050406030204" pitchFamily="18" charset="0"/>
                            <a:ea typeface="Arial Unicode MS" pitchFamily="34" charset="-128"/>
                            <a:cs typeface="Arial Unicode MS" pitchFamily="34" charset="-128"/>
                          </a:rPr>
                        </m:ctrlPr>
                      </m:funcPr>
                      <m:fName>
                        <m:r>
                          <m:rPr>
                            <m:sty m:val="p"/>
                          </m:rPr>
                          <a:rPr kumimoji="0" lang="en-US" sz="2800" b="0" i="0" u="none" strike="noStrike" kern="0" cap="none" spc="0" normalizeH="0" baseline="0" noProof="0">
                            <a:ln>
                              <a:noFill/>
                            </a:ln>
                            <a:solidFill>
                              <a:srgbClr val="000000"/>
                            </a:solidFill>
                            <a:effectLst/>
                            <a:uLnTx/>
                            <a:uFillTx/>
                            <a:latin typeface="Cambria Math" panose="02040503050406030204" pitchFamily="18" charset="0"/>
                            <a:ea typeface="Arial Unicode MS" pitchFamily="34" charset="-128"/>
                            <a:cs typeface="Arial Unicode MS" pitchFamily="34" charset="-128"/>
                          </a:rPr>
                          <m:t>log</m:t>
                        </m:r>
                      </m:fName>
                      <m:e>
                        <m:d>
                          <m:dPr>
                            <m:ctrlPr>
                              <a:rPr kumimoji="0" lang="en-US" sz="2800" b="0" i="1" u="none" strike="noStrike" kern="0" cap="none" spc="0" normalizeH="0" baseline="0" noProof="0">
                                <a:ln>
                                  <a:noFill/>
                                </a:ln>
                                <a:solidFill>
                                  <a:srgbClr val="000000"/>
                                </a:solidFill>
                                <a:effectLst/>
                                <a:uLnTx/>
                                <a:uFillTx/>
                                <a:latin typeface="Cambria Math" panose="02040503050406030204" pitchFamily="18" charset="0"/>
                                <a:ea typeface="Arial Unicode MS" pitchFamily="34" charset="-128"/>
                                <a:cs typeface="Arial Unicode MS" pitchFamily="34" charset="-128"/>
                              </a:rPr>
                            </m:ctrlPr>
                          </m:dPr>
                          <m:e>
                            <m:r>
                              <a:rPr kumimoji="0" lang="en-US" sz="2800" b="0" i="1"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Arial Unicode MS" pitchFamily="34" charset="-128"/>
                              </a:rPr>
                              <m:t>∙+</m:t>
                            </m:r>
                            <m:r>
                              <a:rPr kumimoji="0" lang="en-US" sz="2800" b="0" i="1" u="none" strike="noStrike" kern="0" cap="none" spc="0" normalizeH="0" baseline="0" noProof="0">
                                <a:ln>
                                  <a:noFill/>
                                </a:ln>
                                <a:solidFill>
                                  <a:srgbClr val="000000"/>
                                </a:solidFill>
                                <a:effectLst/>
                                <a:uLnTx/>
                                <a:uFillTx/>
                                <a:latin typeface="Cambria Math" panose="02040503050406030204" pitchFamily="18" charset="0"/>
                                <a:ea typeface="Cambria Math" panose="02040503050406030204" pitchFamily="18" charset="0"/>
                                <a:cs typeface="Arial Unicode MS" pitchFamily="34" charset="-128"/>
                              </a:rPr>
                              <m:t>𝛿</m:t>
                            </m:r>
                          </m:e>
                        </m:d>
                      </m:e>
                    </m:func>
                  </m:oMath>
                </a14:m>
                <a:r>
                  <a:rPr kumimoji="0" lang="en-US" sz="2800" b="0" i="0" u="none" strike="noStrike" kern="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rPr>
                  <a:t>: Independent of data magnitude </a:t>
                </a:r>
              </a:p>
              <a:p>
                <a:pPr marL="742950" marR="0" lvl="1" indent="-285750" algn="l" defTabSz="914400" rtl="0" eaLnBrk="1" fontAlgn="base" latinLnBrk="0" hangingPunct="1">
                  <a:lnSpc>
                    <a:spcPct val="150000"/>
                  </a:lnSpc>
                  <a:spcBef>
                    <a:spcPct val="20000"/>
                  </a:spcBef>
                  <a:spcAft>
                    <a:spcPct val="0"/>
                  </a:spcAft>
                  <a:buClrTx/>
                  <a:buSzTx/>
                  <a:buFont typeface="Arial" pitchFamily="34" charset="0"/>
                  <a:buChar char="•"/>
                  <a:tabLst/>
                  <a:defRPr/>
                </a:pPr>
                <a:r>
                  <a:rPr kumimoji="0" lang="en-US" sz="2800" b="0" i="0" u="none" strike="noStrike" kern="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rPr>
                  <a:t>Handle both positive and negative skewness</a:t>
                </a:r>
              </a:p>
              <a:p>
                <a:pPr marL="342900" marR="0" lvl="0" indent="-342900" algn="l" defTabSz="914400" rtl="0" eaLnBrk="1" fontAlgn="base" latinLnBrk="0" hangingPunct="1">
                  <a:lnSpc>
                    <a:spcPct val="150000"/>
                  </a:lnSpc>
                  <a:spcBef>
                    <a:spcPct val="20000"/>
                  </a:spcBef>
                  <a:spcAft>
                    <a:spcPct val="0"/>
                  </a:spcAft>
                  <a:buClrTx/>
                  <a:buSzTx/>
                  <a:buFont typeface="Arial" pitchFamily="34" charset="0"/>
                  <a:buChar char="•"/>
                  <a:tabLst/>
                  <a:defRPr/>
                </a:pPr>
                <a:r>
                  <a:rPr kumimoji="0" lang="en-US" sz="3200" b="0" i="0" u="none" strike="noStrike" kern="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rPr>
                  <a:t>Address influential data points</a:t>
                </a:r>
              </a:p>
            </p:txBody>
          </p:sp>
        </mc:Choice>
        <mc:Fallback xmlns="">
          <p:sp>
            <p:nvSpPr>
              <p:cNvPr id="7" name="Rectangle 3"/>
              <p:cNvSpPr txBox="1">
                <a:spLocks noRot="1" noChangeAspect="1" noMove="1" noResize="1" noEditPoints="1" noAdjustHandles="1" noChangeArrowheads="1" noChangeShapeType="1" noTextEdit="1"/>
              </p:cNvSpPr>
              <p:nvPr/>
            </p:nvSpPr>
            <p:spPr bwMode="auto">
              <a:xfrm>
                <a:off x="457200" y="838200"/>
                <a:ext cx="8534400" cy="5867400"/>
              </a:xfrm>
              <a:prstGeom prst="rect">
                <a:avLst/>
              </a:prstGeom>
              <a:blipFill>
                <a:blip r:embed="rId3"/>
                <a:stretch>
                  <a:fillRect l="-178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5" name="Rectangle 2"/>
          <p:cNvSpPr txBox="1">
            <a:spLocks noChangeArrowheads="1"/>
          </p:cNvSpPr>
          <p:nvPr/>
        </p:nvSpPr>
        <p:spPr bwMode="auto">
          <a:xfrm>
            <a:off x="609600" y="76200"/>
            <a:ext cx="7772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rPr>
              <a:t>Automatic Transformations</a:t>
            </a:r>
          </a:p>
        </p:txBody>
      </p:sp>
      <p:sp>
        <p:nvSpPr>
          <p:cNvPr id="2" name="TextBox 1">
            <a:extLst>
              <a:ext uri="{FF2B5EF4-FFF2-40B4-BE49-F238E27FC236}">
                <a16:creationId xmlns:a16="http://schemas.microsoft.com/office/drawing/2014/main" id="{7D261532-FC1F-4BE0-98D5-62BED4482B8C}"/>
              </a:ext>
            </a:extLst>
          </p:cNvPr>
          <p:cNvSpPr txBox="1"/>
          <p:nvPr/>
        </p:nvSpPr>
        <p:spPr>
          <a:xfrm>
            <a:off x="6324600" y="1671935"/>
            <a:ext cx="2046907" cy="461665"/>
          </a:xfrm>
          <a:prstGeom prst="rect">
            <a:avLst/>
          </a:prstGeom>
          <a:noFill/>
          <a:ln w="25400">
            <a:solidFill>
              <a:srgbClr val="DC00FF"/>
            </a:solidFill>
          </a:ln>
        </p:spPr>
        <p:txBody>
          <a:bodyPr wrap="none" rtlCol="0">
            <a:spAutoFit/>
          </a:bodyPr>
          <a:lstStyle/>
          <a:p>
            <a:r>
              <a:rPr lang="en-US" sz="2400" dirty="0">
                <a:solidFill>
                  <a:srgbClr val="DC00FF"/>
                </a:solidFill>
              </a:rPr>
              <a:t>Text: Sec. 5.3</a:t>
            </a:r>
          </a:p>
        </p:txBody>
      </p:sp>
    </p:spTree>
    <p:extLst>
      <p:ext uri="{BB962C8B-B14F-4D97-AF65-F5344CB8AC3E}">
        <p14:creationId xmlns:p14="http://schemas.microsoft.com/office/powerpoint/2010/main" val="261102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gradFill rotWithShape="0">
          <a:gsLst>
            <a:gs pos="0">
              <a:srgbClr val="C00000"/>
            </a:gs>
            <a:gs pos="50000">
              <a:schemeClr val="tx1"/>
            </a:gs>
            <a:gs pos="100000">
              <a:srgbClr val="C00000"/>
            </a:gs>
          </a:gsLst>
          <a:lin ang="2700000" scaled="0"/>
        </a:gra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 name="Rectangle 3"/>
              <p:cNvSpPr txBox="1">
                <a:spLocks noChangeArrowheads="1"/>
              </p:cNvSpPr>
              <p:nvPr/>
            </p:nvSpPr>
            <p:spPr bwMode="auto">
              <a:xfrm>
                <a:off x="304800" y="838200"/>
                <a:ext cx="8839200" cy="5867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marR="0" lvl="0" indent="0" algn="l" defTabSz="914400" rtl="0" eaLnBrk="1" fontAlgn="base" latinLnBrk="0" hangingPunct="1">
                  <a:lnSpc>
                    <a:spcPct val="150000"/>
                  </a:lnSpc>
                  <a:spcBef>
                    <a:spcPct val="20000"/>
                  </a:spcBef>
                  <a:spcAft>
                    <a:spcPct val="0"/>
                  </a:spcAft>
                  <a:buClrTx/>
                  <a:buSzTx/>
                  <a:buFontTx/>
                  <a:buNone/>
                  <a:tabLst/>
                  <a:defRPr/>
                </a:pPr>
                <a:r>
                  <a:rPr kumimoji="0" lang="en-US" altLang="zh-CN" sz="3200" b="0" i="0" u="none" strike="noStrike" kern="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rPr>
                  <a:t>Outline</a:t>
                </a:r>
                <a:endParaRPr kumimoji="0" lang="en-US" sz="3200" b="0" i="0" u="none" strike="noStrike" kern="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endParaRPr>
              </a:p>
              <a:p>
                <a:pPr marL="342900" marR="0" lvl="0" indent="-342900" algn="l" defTabSz="914400" rtl="0" eaLnBrk="1" fontAlgn="base" latinLnBrk="0" hangingPunct="1">
                  <a:lnSpc>
                    <a:spcPct val="150000"/>
                  </a:lnSpc>
                  <a:spcBef>
                    <a:spcPct val="20000"/>
                  </a:spcBef>
                  <a:spcAft>
                    <a:spcPct val="0"/>
                  </a:spcAft>
                  <a:buClrTx/>
                  <a:buSzTx/>
                  <a:buFont typeface="Arial" pitchFamily="34" charset="0"/>
                  <a:buChar char="•"/>
                  <a:tabLst/>
                  <a:defRPr/>
                </a:pPr>
                <a:r>
                  <a:rPr kumimoji="0" lang="en-US" sz="3200" b="0" i="0" u="none" strike="noStrike" kern="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rPr>
                  <a:t>A new parameterized transformation function</a:t>
                </a:r>
              </a:p>
              <a:p>
                <a:pPr marL="742950" marR="0" lvl="1" indent="-285750" algn="l" defTabSz="914400" rtl="0" eaLnBrk="1" fontAlgn="base" latinLnBrk="0" hangingPunct="1">
                  <a:lnSpc>
                    <a:spcPct val="150000"/>
                  </a:lnSpc>
                  <a:spcBef>
                    <a:spcPct val="20000"/>
                  </a:spcBef>
                  <a:spcAft>
                    <a:spcPct val="0"/>
                  </a:spcAft>
                  <a:buClrTx/>
                  <a:buSzTx/>
                  <a:buFont typeface="Arial" pitchFamily="34" charset="0"/>
                  <a:buChar char="•"/>
                  <a:tabLst/>
                  <a:defRPr/>
                </a:pPr>
                <a:r>
                  <a:rPr kumimoji="0" lang="en-US" sz="2800" b="0" i="0" u="none" strike="noStrike" kern="0" cap="none" spc="0" normalizeH="0" baseline="0" noProof="0" dirty="0">
                    <a:ln>
                      <a:noFill/>
                    </a:ln>
                    <a:solidFill>
                      <a:srgbClr val="000000"/>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Appropriate </a:t>
                </a:r>
                <a:r>
                  <a:rPr kumimoji="0" lang="en-US" sz="2800" b="0" i="0" u="none" strike="noStrike" kern="0" cap="none" spc="0" normalizeH="0" baseline="0" noProof="0" dirty="0" err="1">
                    <a:ln>
                      <a:noFill/>
                    </a:ln>
                    <a:solidFill>
                      <a:srgbClr val="000000"/>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reparametrization</a:t>
                </a:r>
                <a:r>
                  <a:rPr kumimoji="0" lang="en-US" sz="2800" b="0" i="0" u="none" strike="noStrike" kern="0" cap="none" spc="0" normalizeH="0" baseline="0" noProof="0" dirty="0">
                    <a:ln>
                      <a:noFill/>
                    </a:ln>
                    <a:solidFill>
                      <a:srgbClr val="000000"/>
                    </a:solidFill>
                    <a:effectLst/>
                    <a:uLnTx/>
                    <a:uFillTx/>
                    <a:latin typeface="Arial Unicode MS" panose="020B0604020202020204" pitchFamily="34" charset="-128"/>
                    <a:ea typeface="Arial Unicode MS" panose="020B0604020202020204" pitchFamily="34" charset="-128"/>
                    <a:cs typeface="Arial Unicode MS" panose="020B0604020202020204" pitchFamily="34" charset="-128"/>
                  </a:rPr>
                  <a:t> of </a:t>
                </a:r>
                <a14:m>
                  <m:oMath xmlns:m="http://schemas.openxmlformats.org/officeDocument/2006/math">
                    <m:func>
                      <m:funcPr>
                        <m:ctrlPr>
                          <a:rPr kumimoji="0" lang="en-US" sz="2800" b="0" i="1" u="none" strike="noStrike" kern="0" cap="none" spc="0" normalizeH="0" baseline="0" noProof="0" smtClean="0">
                            <a:ln>
                              <a:noFill/>
                            </a:ln>
                            <a:solidFill>
                              <a:srgbClr val="000000"/>
                            </a:solidFill>
                            <a:effectLst/>
                            <a:uLnTx/>
                            <a:uFillTx/>
                            <a:latin typeface="Cambria Math" panose="02040503050406030204" pitchFamily="18" charset="0"/>
                            <a:ea typeface="Arial Unicode MS" pitchFamily="34" charset="-128"/>
                            <a:cs typeface="Arial Unicode MS" pitchFamily="34" charset="-128"/>
                          </a:rPr>
                        </m:ctrlPr>
                      </m:funcPr>
                      <m:fName>
                        <m:r>
                          <m:rPr>
                            <m:sty m:val="p"/>
                          </m:rPr>
                          <a:rPr kumimoji="0" lang="en-US" sz="2800" b="0" i="0" u="none" strike="noStrike" kern="0" cap="none" spc="0" normalizeH="0" baseline="0" noProof="0" smtClean="0">
                            <a:ln>
                              <a:noFill/>
                            </a:ln>
                            <a:solidFill>
                              <a:srgbClr val="000000"/>
                            </a:solidFill>
                            <a:effectLst/>
                            <a:uLnTx/>
                            <a:uFillTx/>
                            <a:latin typeface="Cambria Math" panose="02040503050406030204" pitchFamily="18" charset="0"/>
                            <a:ea typeface="Arial Unicode MS" pitchFamily="34" charset="-128"/>
                            <a:cs typeface="Arial Unicode MS" pitchFamily="34" charset="-128"/>
                          </a:rPr>
                          <m:t>log</m:t>
                        </m:r>
                      </m:fName>
                      <m:e>
                        <m:d>
                          <m:dPr>
                            <m:ctrlPr>
                              <a:rPr kumimoji="0" lang="en-US" sz="2800" b="0" i="1" u="none" strike="noStrike" kern="0" cap="none" spc="0" normalizeH="0" baseline="0" noProof="0" smtClean="0">
                                <a:ln>
                                  <a:noFill/>
                                </a:ln>
                                <a:solidFill>
                                  <a:srgbClr val="000000"/>
                                </a:solidFill>
                                <a:effectLst/>
                                <a:uLnTx/>
                                <a:uFillTx/>
                                <a:latin typeface="Cambria Math" panose="02040503050406030204" pitchFamily="18" charset="0"/>
                                <a:ea typeface="Arial Unicode MS" pitchFamily="34" charset="-128"/>
                                <a:cs typeface="Arial Unicode MS" pitchFamily="34" charset="-128"/>
                              </a:rPr>
                            </m:ctrlPr>
                          </m:dPr>
                          <m:e>
                            <m:r>
                              <a:rPr kumimoji="0" lang="en-US" sz="2800" b="0"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Arial Unicode MS" pitchFamily="34" charset="-128"/>
                              </a:rPr>
                              <m:t>∙+</m:t>
                            </m:r>
                            <m:r>
                              <a:rPr kumimoji="0" lang="en-US" sz="2800" b="0"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Arial Unicode MS" pitchFamily="34" charset="-128"/>
                              </a:rPr>
                              <m:t>𝛿</m:t>
                            </m:r>
                          </m:e>
                        </m:d>
                      </m:e>
                    </m:func>
                  </m:oMath>
                </a14:m>
                <a:endParaRPr kumimoji="0" lang="en-US" sz="2800" b="0" i="0" u="none" strike="noStrike" kern="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endParaRPr>
              </a:p>
              <a:p>
                <a:pPr marL="342900" marR="0" lvl="0" indent="-342900" algn="l" defTabSz="914400" rtl="0" eaLnBrk="1" fontAlgn="base" latinLnBrk="0" hangingPunct="1">
                  <a:lnSpc>
                    <a:spcPct val="150000"/>
                  </a:lnSpc>
                  <a:spcBef>
                    <a:spcPct val="20000"/>
                  </a:spcBef>
                  <a:spcAft>
                    <a:spcPct val="0"/>
                  </a:spcAft>
                  <a:buClrTx/>
                  <a:buSzTx/>
                  <a:buFont typeface="Arial" pitchFamily="34" charset="0"/>
                  <a:buChar char="•"/>
                  <a:tabLst/>
                  <a:defRPr/>
                </a:pPr>
                <a:r>
                  <a:rPr kumimoji="0" lang="en-US" sz="3200" b="0" i="0" u="none" strike="noStrike" kern="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rPr>
                  <a:t>Standardization and </a:t>
                </a:r>
                <a:r>
                  <a:rPr kumimoji="0" lang="en-US" sz="3200" b="0" i="0" u="none" strike="noStrike" kern="0" cap="none" spc="0" normalizeH="0" baseline="0" noProof="0" dirty="0" err="1">
                    <a:ln>
                      <a:noFill/>
                    </a:ln>
                    <a:solidFill>
                      <a:srgbClr val="000000"/>
                    </a:solidFill>
                    <a:effectLst/>
                    <a:uLnTx/>
                    <a:uFillTx/>
                    <a:latin typeface="Arial Unicode MS" pitchFamily="34" charset="-128"/>
                    <a:ea typeface="Arial Unicode MS" pitchFamily="34" charset="-128"/>
                    <a:cs typeface="Arial Unicode MS" pitchFamily="34" charset="-128"/>
                  </a:rPr>
                  <a:t>Winsorization</a:t>
                </a:r>
                <a:endParaRPr kumimoji="0" lang="en-US" sz="3200" b="0" i="0" u="none" strike="noStrike" kern="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endParaRPr>
              </a:p>
              <a:p>
                <a:pPr marL="342900" marR="0" lvl="0" indent="-342900" algn="l" defTabSz="914400" rtl="0" eaLnBrk="1" fontAlgn="base" latinLnBrk="0" hangingPunct="1">
                  <a:lnSpc>
                    <a:spcPct val="150000"/>
                  </a:lnSpc>
                  <a:spcBef>
                    <a:spcPct val="20000"/>
                  </a:spcBef>
                  <a:spcAft>
                    <a:spcPct val="0"/>
                  </a:spcAft>
                  <a:buClrTx/>
                  <a:buSzTx/>
                  <a:buFont typeface="Arial" pitchFamily="34" charset="0"/>
                  <a:buChar char="•"/>
                  <a:tabLst/>
                  <a:defRPr/>
                </a:pPr>
                <a:r>
                  <a:rPr kumimoji="0" lang="en-US" sz="3200" b="0" i="0" u="none" strike="noStrike" kern="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rPr>
                  <a:t>Selection of </a:t>
                </a:r>
                <a14:m>
                  <m:oMath xmlns:m="http://schemas.openxmlformats.org/officeDocument/2006/math">
                    <m:r>
                      <a:rPr kumimoji="0" lang="en-US" sz="3200" b="0"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Arial Unicode MS" pitchFamily="34" charset="-128"/>
                      </a:rPr>
                      <m:t>𝛿</m:t>
                    </m:r>
                  </m:oMath>
                </a14:m>
                <a:r>
                  <a:rPr kumimoji="0" lang="en-US" sz="3200" b="0" i="0" u="none" strike="noStrike" kern="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rPr>
                  <a:t> </a:t>
                </a:r>
              </a:p>
            </p:txBody>
          </p:sp>
        </mc:Choice>
        <mc:Fallback xmlns="">
          <p:sp>
            <p:nvSpPr>
              <p:cNvPr id="7" name="Rectangle 3"/>
              <p:cNvSpPr txBox="1">
                <a:spLocks noRot="1" noChangeAspect="1" noMove="1" noResize="1" noEditPoints="1" noAdjustHandles="1" noChangeArrowheads="1" noChangeShapeType="1" noTextEdit="1"/>
              </p:cNvSpPr>
              <p:nvPr/>
            </p:nvSpPr>
            <p:spPr bwMode="auto">
              <a:xfrm>
                <a:off x="304800" y="838200"/>
                <a:ext cx="8839200" cy="5867400"/>
              </a:xfrm>
              <a:prstGeom prst="rect">
                <a:avLst/>
              </a:prstGeom>
              <a:blipFill>
                <a:blip r:embed="rId3"/>
                <a:stretch>
                  <a:fillRect l="-1724"/>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5" name="Rectangle 2"/>
          <p:cNvSpPr txBox="1">
            <a:spLocks noChangeArrowheads="1"/>
          </p:cNvSpPr>
          <p:nvPr/>
        </p:nvSpPr>
        <p:spPr bwMode="auto">
          <a:xfrm>
            <a:off x="609600" y="76200"/>
            <a:ext cx="7772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rPr>
              <a:t>Automatic Transformations</a:t>
            </a:r>
          </a:p>
        </p:txBody>
      </p:sp>
    </p:spTree>
    <p:extLst>
      <p:ext uri="{BB962C8B-B14F-4D97-AF65-F5344CB8AC3E}">
        <p14:creationId xmlns:p14="http://schemas.microsoft.com/office/powerpoint/2010/main" val="2494539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gradFill rotWithShape="0">
          <a:gsLst>
            <a:gs pos="0">
              <a:srgbClr val="C00000"/>
            </a:gs>
            <a:gs pos="50000">
              <a:schemeClr val="tx1"/>
            </a:gs>
            <a:gs pos="100000">
              <a:srgbClr val="C00000"/>
            </a:gs>
          </a:gsLst>
          <a:lin ang="2700000" scaled="0"/>
        </a:gra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 name="Rectangle 3"/>
              <p:cNvSpPr txBox="1">
                <a:spLocks noChangeArrowheads="1"/>
              </p:cNvSpPr>
              <p:nvPr/>
            </p:nvSpPr>
            <p:spPr bwMode="auto">
              <a:xfrm>
                <a:off x="457200" y="838200"/>
                <a:ext cx="8534400" cy="5867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marR="0" lvl="0" indent="0" algn="l" defTabSz="914400" rtl="0" eaLnBrk="1" fontAlgn="base" latinLnBrk="0" hangingPunct="1">
                  <a:lnSpc>
                    <a:spcPct val="150000"/>
                  </a:lnSpc>
                  <a:spcBef>
                    <a:spcPct val="20000"/>
                  </a:spcBef>
                  <a:spcAft>
                    <a:spcPct val="0"/>
                  </a:spcAft>
                  <a:buClrTx/>
                  <a:buSzTx/>
                  <a:buFontTx/>
                  <a:buNone/>
                  <a:tabLst/>
                  <a:defRPr/>
                </a:pPr>
                <a:r>
                  <a:rPr kumimoji="0" lang="en-US" altLang="zh-CN" sz="3200" b="0" i="0" u="none" strike="noStrike" kern="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rPr>
                  <a:t>Form of T</a:t>
                </a:r>
                <a:r>
                  <a:rPr kumimoji="0" lang="en-US" sz="3200" b="0" i="0" u="none" strike="noStrike" kern="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rPr>
                  <a:t>ransformation Function</a:t>
                </a:r>
              </a:p>
              <a:p>
                <a:pPr marL="742950" marR="0" lvl="1" indent="-285750" algn="l" defTabSz="914400" rtl="0" eaLnBrk="1" fontAlgn="base" latinLnBrk="0" hangingPunct="1">
                  <a:lnSpc>
                    <a:spcPct val="150000"/>
                  </a:lnSpc>
                  <a:spcBef>
                    <a:spcPct val="20000"/>
                  </a:spcBef>
                  <a:spcAft>
                    <a:spcPct val="0"/>
                  </a:spcAft>
                  <a:buClrTx/>
                  <a:buSzTx/>
                  <a:buFont typeface="Arial" pitchFamily="34" charset="0"/>
                  <a:buChar char="•"/>
                  <a:tabLst/>
                  <a:defRPr/>
                </a:pPr>
                <a:r>
                  <a:rPr kumimoji="0" lang="en-US" altLang="zh-CN" sz="2800" b="0" i="0" u="none" strike="noStrike" kern="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rPr>
                  <a:t>Based on 1-d data set: </a:t>
                </a:r>
                <a14:m>
                  <m:oMath xmlns:m="http://schemas.openxmlformats.org/officeDocument/2006/math">
                    <m:r>
                      <a:rPr kumimoji="0" lang="en-US" altLang="zh-CN" sz="2800" b="0" i="0" u="none" strike="noStrike" kern="0" cap="none" spc="0" normalizeH="0" baseline="0" noProof="0" smtClean="0">
                        <a:ln>
                          <a:noFill/>
                        </a:ln>
                        <a:solidFill>
                          <a:srgbClr val="000000"/>
                        </a:solidFill>
                        <a:effectLst/>
                        <a:uLnTx/>
                        <a:uFillTx/>
                        <a:latin typeface="Cambria Math" panose="02040503050406030204" pitchFamily="18" charset="0"/>
                        <a:ea typeface="Arial Unicode MS" pitchFamily="34" charset="-128"/>
                        <a:cs typeface="Arial Unicode MS" pitchFamily="34" charset="-128"/>
                      </a:rPr>
                      <m:t>  </m:t>
                    </m:r>
                    <m:sSub>
                      <m:sSubPr>
                        <m:ctrlPr>
                          <a:rPr kumimoji="0" lang="en-US" altLang="zh-CN" sz="2800" b="0" i="1" u="none" strike="noStrike" kern="0" cap="none" spc="0" normalizeH="0" baseline="0" noProof="0" smtClean="0">
                            <a:ln>
                              <a:noFill/>
                            </a:ln>
                            <a:solidFill>
                              <a:srgbClr val="000000"/>
                            </a:solidFill>
                            <a:effectLst/>
                            <a:uLnTx/>
                            <a:uFillTx/>
                            <a:latin typeface="Cambria Math" panose="02040503050406030204" pitchFamily="18" charset="0"/>
                            <a:ea typeface="Arial Unicode MS" pitchFamily="34" charset="-128"/>
                            <a:cs typeface="Arial Unicode MS" pitchFamily="34" charset="-128"/>
                          </a:rPr>
                        </m:ctrlPr>
                      </m:sSubPr>
                      <m:e>
                        <m:r>
                          <a:rPr kumimoji="0" lang="en-US" altLang="zh-CN" sz="2800" b="0" i="1" u="none" strike="noStrike" kern="0" cap="none" spc="0" normalizeH="0" baseline="0" noProof="0" smtClean="0">
                            <a:ln>
                              <a:noFill/>
                            </a:ln>
                            <a:solidFill>
                              <a:srgbClr val="000000"/>
                            </a:solidFill>
                            <a:effectLst/>
                            <a:uLnTx/>
                            <a:uFillTx/>
                            <a:latin typeface="Cambria Math"/>
                            <a:ea typeface="Arial Unicode MS" pitchFamily="34" charset="-128"/>
                            <a:cs typeface="Arial Unicode MS" pitchFamily="34" charset="-128"/>
                          </a:rPr>
                          <m:t>𝑥</m:t>
                        </m:r>
                      </m:e>
                      <m:sub>
                        <m:r>
                          <a:rPr kumimoji="0" lang="en-US" altLang="zh-CN" sz="2800" b="0" i="1" u="none" strike="noStrike" kern="0" cap="none" spc="0" normalizeH="0" baseline="0" noProof="0" smtClean="0">
                            <a:ln>
                              <a:noFill/>
                            </a:ln>
                            <a:solidFill>
                              <a:srgbClr val="000000"/>
                            </a:solidFill>
                            <a:effectLst/>
                            <a:uLnTx/>
                            <a:uFillTx/>
                            <a:latin typeface="Cambria Math"/>
                            <a:ea typeface="Arial Unicode MS" pitchFamily="34" charset="-128"/>
                            <a:cs typeface="Arial Unicode MS" pitchFamily="34" charset="-128"/>
                          </a:rPr>
                          <m:t>1</m:t>
                        </m:r>
                      </m:sub>
                    </m:sSub>
                    <m:r>
                      <a:rPr kumimoji="0" lang="en-US" altLang="zh-CN" sz="2800" b="0" i="1" u="none" strike="noStrike" kern="0" cap="none" spc="0" normalizeH="0" baseline="0" noProof="0" smtClean="0">
                        <a:ln>
                          <a:noFill/>
                        </a:ln>
                        <a:solidFill>
                          <a:srgbClr val="000000"/>
                        </a:solidFill>
                        <a:effectLst/>
                        <a:uLnTx/>
                        <a:uFillTx/>
                        <a:latin typeface="Cambria Math"/>
                        <a:ea typeface="Arial Unicode MS" pitchFamily="34" charset="-128"/>
                        <a:cs typeface="Arial Unicode MS" pitchFamily="34" charset="-128"/>
                      </a:rPr>
                      <m:t>,  </m:t>
                    </m:r>
                    <m:r>
                      <a:rPr kumimoji="0" lang="en-US" altLang="zh-CN" sz="2800" b="0" i="1" u="none" strike="noStrike" kern="0" cap="none" spc="0" normalizeH="0" baseline="0" noProof="0" smtClean="0">
                        <a:ln>
                          <a:noFill/>
                        </a:ln>
                        <a:solidFill>
                          <a:srgbClr val="000000"/>
                        </a:solidFill>
                        <a:effectLst/>
                        <a:uLnTx/>
                        <a:uFillTx/>
                        <a:latin typeface="Cambria Math"/>
                        <a:ea typeface="Cambria Math"/>
                        <a:cs typeface="Arial Unicode MS" pitchFamily="34" charset="-128"/>
                      </a:rPr>
                      <m:t>⋯,</m:t>
                    </m:r>
                    <m:sSub>
                      <m:sSubPr>
                        <m:ctrlPr>
                          <a:rPr kumimoji="0" lang="en-US" altLang="zh-CN" sz="2800" b="0" i="1" u="none" strike="noStrike" kern="0" cap="none" spc="0" normalizeH="0" baseline="0" noProof="0">
                            <a:ln>
                              <a:noFill/>
                            </a:ln>
                            <a:solidFill>
                              <a:srgbClr val="000000"/>
                            </a:solidFill>
                            <a:effectLst/>
                            <a:uLnTx/>
                            <a:uFillTx/>
                            <a:latin typeface="Cambria Math" panose="02040503050406030204" pitchFamily="18" charset="0"/>
                            <a:ea typeface="Arial Unicode MS" pitchFamily="34" charset="-128"/>
                            <a:cs typeface="Arial Unicode MS" pitchFamily="34" charset="-128"/>
                          </a:rPr>
                        </m:ctrlPr>
                      </m:sSubPr>
                      <m:e>
                        <m:r>
                          <a:rPr kumimoji="0" lang="en-US" altLang="zh-CN" sz="2800" b="0" i="1" u="none" strike="noStrike" kern="0" cap="none" spc="0" normalizeH="0" baseline="0" noProof="0">
                            <a:ln>
                              <a:noFill/>
                            </a:ln>
                            <a:solidFill>
                              <a:srgbClr val="000000"/>
                            </a:solidFill>
                            <a:effectLst/>
                            <a:uLnTx/>
                            <a:uFillTx/>
                            <a:latin typeface="Cambria Math"/>
                            <a:ea typeface="Arial Unicode MS" pitchFamily="34" charset="-128"/>
                            <a:cs typeface="Arial Unicode MS" pitchFamily="34" charset="-128"/>
                          </a:rPr>
                          <m:t>𝑥</m:t>
                        </m:r>
                      </m:e>
                      <m:sub>
                        <m:r>
                          <a:rPr kumimoji="0" lang="en-US" altLang="zh-CN" sz="2800" b="0" i="1" u="none" strike="noStrike" kern="0" cap="none" spc="0" normalizeH="0" baseline="0" noProof="0" smtClean="0">
                            <a:ln>
                              <a:noFill/>
                            </a:ln>
                            <a:solidFill>
                              <a:srgbClr val="000000"/>
                            </a:solidFill>
                            <a:effectLst/>
                            <a:uLnTx/>
                            <a:uFillTx/>
                            <a:latin typeface="Cambria Math"/>
                            <a:ea typeface="Arial Unicode MS" pitchFamily="34" charset="-128"/>
                            <a:cs typeface="Arial Unicode MS" pitchFamily="34" charset="-128"/>
                          </a:rPr>
                          <m:t>𝑛</m:t>
                        </m:r>
                      </m:sub>
                    </m:sSub>
                  </m:oMath>
                </a14:m>
                <a:endParaRPr kumimoji="0" lang="en-US" sz="2800" b="0" i="0" u="none" strike="noStrike" kern="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endParaRPr>
              </a:p>
              <a:p>
                <a:pPr marL="742950" marR="0" lvl="1" indent="-285750" algn="l" defTabSz="914400" rtl="0" eaLnBrk="1" fontAlgn="base" latinLnBrk="0" hangingPunct="1">
                  <a:lnSpc>
                    <a:spcPct val="150000"/>
                  </a:lnSpc>
                  <a:spcBef>
                    <a:spcPct val="20000"/>
                  </a:spcBef>
                  <a:spcAft>
                    <a:spcPct val="0"/>
                  </a:spcAft>
                  <a:buClrTx/>
                  <a:buSzTx/>
                  <a:buFont typeface="Arial" pitchFamily="34" charset="0"/>
                  <a:buChar char="•"/>
                  <a:tabLst/>
                  <a:defRPr/>
                </a:pPr>
                <a:r>
                  <a:rPr kumimoji="0" lang="en-US" altLang="zh-CN" sz="2800" b="0" i="0" u="none" strike="noStrike" kern="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rPr>
                  <a:t>For positive skewness want: </a:t>
                </a:r>
                <a14:m>
                  <m:oMath xmlns:m="http://schemas.openxmlformats.org/officeDocument/2006/math">
                    <m:func>
                      <m:funcPr>
                        <m:ctrlPr>
                          <a:rPr kumimoji="0" lang="en-US" altLang="zh-CN" sz="2800" b="0" i="1" u="none" strike="noStrike" kern="0" cap="none" spc="0" normalizeH="0" baseline="0" noProof="0" smtClean="0">
                            <a:ln>
                              <a:noFill/>
                            </a:ln>
                            <a:solidFill>
                              <a:srgbClr val="000000"/>
                            </a:solidFill>
                            <a:effectLst/>
                            <a:uLnTx/>
                            <a:uFillTx/>
                            <a:latin typeface="Cambria Math" panose="02040503050406030204" pitchFamily="18" charset="0"/>
                            <a:ea typeface="Arial Unicode MS" pitchFamily="34" charset="-128"/>
                            <a:cs typeface="Arial Unicode MS" pitchFamily="34" charset="-128"/>
                          </a:rPr>
                        </m:ctrlPr>
                      </m:funcPr>
                      <m:fName>
                        <m:r>
                          <m:rPr>
                            <m:sty m:val="p"/>
                          </m:rPr>
                          <a:rPr kumimoji="0" lang="en-US" altLang="zh-CN" sz="2800" b="0" i="0" u="none" strike="noStrike" kern="0" cap="none" spc="0" normalizeH="0" baseline="0" noProof="0" smtClean="0">
                            <a:ln>
                              <a:noFill/>
                            </a:ln>
                            <a:solidFill>
                              <a:srgbClr val="000000"/>
                            </a:solidFill>
                            <a:effectLst/>
                            <a:uLnTx/>
                            <a:uFillTx/>
                            <a:latin typeface="Cambria Math"/>
                            <a:ea typeface="Arial Unicode MS" pitchFamily="34" charset="-128"/>
                            <a:cs typeface="Arial Unicode MS" pitchFamily="34" charset="-128"/>
                          </a:rPr>
                          <m:t>log</m:t>
                        </m:r>
                      </m:fName>
                      <m:e>
                        <m:d>
                          <m:dPr>
                            <m:ctrlPr>
                              <a:rPr kumimoji="0" lang="en-US" altLang="zh-CN" sz="2800" b="0" i="1" u="none" strike="noStrike" kern="0" cap="none" spc="0" normalizeH="0" baseline="0" noProof="0" smtClean="0">
                                <a:ln>
                                  <a:noFill/>
                                </a:ln>
                                <a:solidFill>
                                  <a:srgbClr val="000000"/>
                                </a:solidFill>
                                <a:effectLst/>
                                <a:uLnTx/>
                                <a:uFillTx/>
                                <a:latin typeface="Cambria Math" panose="02040503050406030204" pitchFamily="18" charset="0"/>
                                <a:ea typeface="Arial Unicode MS" pitchFamily="34" charset="-128"/>
                                <a:cs typeface="Arial Unicode MS" pitchFamily="34" charset="-128"/>
                              </a:rPr>
                            </m:ctrlPr>
                          </m:dPr>
                          <m:e>
                            <m:sSub>
                              <m:sSubPr>
                                <m:ctrlPr>
                                  <a:rPr kumimoji="0" lang="en-US" altLang="zh-CN" sz="2800" b="0" i="1" u="none" strike="noStrike" kern="0" cap="none" spc="0" normalizeH="0" baseline="0" noProof="0" smtClean="0">
                                    <a:ln>
                                      <a:noFill/>
                                    </a:ln>
                                    <a:solidFill>
                                      <a:srgbClr val="000000"/>
                                    </a:solidFill>
                                    <a:effectLst/>
                                    <a:uLnTx/>
                                    <a:uFillTx/>
                                    <a:latin typeface="Cambria Math" panose="02040503050406030204" pitchFamily="18" charset="0"/>
                                    <a:ea typeface="Arial Unicode MS" pitchFamily="34" charset="-128"/>
                                    <a:cs typeface="Arial Unicode MS" pitchFamily="34" charset="-128"/>
                                  </a:rPr>
                                </m:ctrlPr>
                              </m:sSubPr>
                              <m:e>
                                <m:r>
                                  <a:rPr kumimoji="0" lang="en-US" altLang="zh-CN" sz="2800" b="0" i="1" u="none" strike="noStrike" kern="0" cap="none" spc="0" normalizeH="0" baseline="0" noProof="0" smtClean="0">
                                    <a:ln>
                                      <a:noFill/>
                                    </a:ln>
                                    <a:solidFill>
                                      <a:srgbClr val="000000"/>
                                    </a:solidFill>
                                    <a:effectLst/>
                                    <a:uLnTx/>
                                    <a:uFillTx/>
                                    <a:latin typeface="Cambria Math"/>
                                    <a:ea typeface="Arial Unicode MS" pitchFamily="34" charset="-128"/>
                                    <a:cs typeface="Arial Unicode MS" pitchFamily="34" charset="-128"/>
                                  </a:rPr>
                                  <m:t>𝑥</m:t>
                                </m:r>
                              </m:e>
                              <m:sub>
                                <m:r>
                                  <a:rPr kumimoji="0" lang="en-US" altLang="zh-CN" sz="2800" b="0" i="1" u="none" strike="noStrike" kern="0" cap="none" spc="0" normalizeH="0" baseline="0" noProof="0" smtClean="0">
                                    <a:ln>
                                      <a:noFill/>
                                    </a:ln>
                                    <a:solidFill>
                                      <a:srgbClr val="000000"/>
                                    </a:solidFill>
                                    <a:effectLst/>
                                    <a:uLnTx/>
                                    <a:uFillTx/>
                                    <a:latin typeface="Cambria Math"/>
                                    <a:ea typeface="Arial Unicode MS" pitchFamily="34" charset="-128"/>
                                    <a:cs typeface="Arial Unicode MS" pitchFamily="34" charset="-128"/>
                                  </a:rPr>
                                  <m:t>𝑖</m:t>
                                </m:r>
                              </m:sub>
                            </m:sSub>
                          </m:e>
                        </m:d>
                      </m:e>
                    </m:func>
                  </m:oMath>
                </a14:m>
                <a:r>
                  <a:rPr kumimoji="0" lang="en-US" sz="2800" b="0" i="0" u="none" strike="noStrike" kern="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rPr>
                  <a:t> </a:t>
                </a:r>
              </a:p>
              <a:p>
                <a:pPr marL="742950" marR="0" lvl="1" indent="-285750" algn="l" defTabSz="914400" rtl="0" eaLnBrk="1" fontAlgn="base" latinLnBrk="0" hangingPunct="1">
                  <a:lnSpc>
                    <a:spcPct val="150000"/>
                  </a:lnSpc>
                  <a:spcBef>
                    <a:spcPct val="20000"/>
                  </a:spcBef>
                  <a:spcAft>
                    <a:spcPct val="0"/>
                  </a:spcAft>
                  <a:buClrTx/>
                  <a:buSzTx/>
                  <a:buFont typeface="Arial" pitchFamily="34" charset="0"/>
                  <a:buChar char="•"/>
                  <a:tabLst/>
                  <a:defRPr/>
                </a:pPr>
                <a:r>
                  <a:rPr kumimoji="0" lang="en-US" altLang="zh-CN" sz="2800" b="0" i="0" u="none" strike="noStrike" kern="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rPr>
                  <a:t>For negative skewness want:  </a:t>
                </a:r>
                <a14:m>
                  <m:oMath xmlns:m="http://schemas.openxmlformats.org/officeDocument/2006/math">
                    <m:r>
                      <a:rPr kumimoji="0" lang="en-US" altLang="zh-CN" sz="2800" b="0" i="1" u="none" strike="noStrike" kern="0" cap="none" spc="0" normalizeH="0" baseline="0" noProof="0" smtClean="0">
                        <a:ln>
                          <a:noFill/>
                        </a:ln>
                        <a:solidFill>
                          <a:srgbClr val="000000"/>
                        </a:solidFill>
                        <a:effectLst/>
                        <a:uLnTx/>
                        <a:uFillTx/>
                        <a:latin typeface="Cambria Math"/>
                        <a:ea typeface="Arial Unicode MS" pitchFamily="34" charset="-128"/>
                        <a:cs typeface="Arial Unicode MS" pitchFamily="34" charset="-128"/>
                      </a:rPr>
                      <m:t>−</m:t>
                    </m:r>
                    <m:func>
                      <m:funcPr>
                        <m:ctrlPr>
                          <a:rPr kumimoji="0" lang="en-US" altLang="zh-CN" sz="2800" b="0" i="1" u="none" strike="noStrike" kern="0" cap="none" spc="0" normalizeH="0" baseline="0" noProof="0" smtClean="0">
                            <a:ln>
                              <a:noFill/>
                            </a:ln>
                            <a:solidFill>
                              <a:srgbClr val="000000"/>
                            </a:solidFill>
                            <a:effectLst/>
                            <a:uLnTx/>
                            <a:uFillTx/>
                            <a:latin typeface="Cambria Math" panose="02040503050406030204" pitchFamily="18" charset="0"/>
                            <a:ea typeface="Arial Unicode MS" pitchFamily="34" charset="-128"/>
                            <a:cs typeface="Arial Unicode MS" pitchFamily="34" charset="-128"/>
                          </a:rPr>
                        </m:ctrlPr>
                      </m:funcPr>
                      <m:fName>
                        <m:r>
                          <m:rPr>
                            <m:sty m:val="p"/>
                          </m:rPr>
                          <a:rPr kumimoji="0" lang="en-US" altLang="zh-CN" sz="2800" b="0" i="0" u="none" strike="noStrike" kern="0" cap="none" spc="0" normalizeH="0" baseline="0" noProof="0" smtClean="0">
                            <a:ln>
                              <a:noFill/>
                            </a:ln>
                            <a:solidFill>
                              <a:srgbClr val="000000"/>
                            </a:solidFill>
                            <a:effectLst/>
                            <a:uLnTx/>
                            <a:uFillTx/>
                            <a:latin typeface="Cambria Math"/>
                            <a:ea typeface="Arial Unicode MS" pitchFamily="34" charset="-128"/>
                            <a:cs typeface="Arial Unicode MS" pitchFamily="34" charset="-128"/>
                          </a:rPr>
                          <m:t>log</m:t>
                        </m:r>
                      </m:fName>
                      <m:e>
                        <m:d>
                          <m:dPr>
                            <m:ctrlPr>
                              <a:rPr kumimoji="0" lang="en-US" altLang="zh-CN" sz="2800" b="0" i="1" u="none" strike="noStrike" kern="0" cap="none" spc="0" normalizeH="0" baseline="0" noProof="0" smtClean="0">
                                <a:ln>
                                  <a:noFill/>
                                </a:ln>
                                <a:solidFill>
                                  <a:srgbClr val="000000"/>
                                </a:solidFill>
                                <a:effectLst/>
                                <a:uLnTx/>
                                <a:uFillTx/>
                                <a:latin typeface="Cambria Math" panose="02040503050406030204" pitchFamily="18" charset="0"/>
                                <a:ea typeface="Arial Unicode MS" pitchFamily="34" charset="-128"/>
                                <a:cs typeface="Arial Unicode MS" pitchFamily="34" charset="-128"/>
                              </a:rPr>
                            </m:ctrlPr>
                          </m:dPr>
                          <m:e>
                            <m:r>
                              <a:rPr kumimoji="0" lang="en-US" altLang="zh-CN" sz="2800" b="0" i="1" u="none" strike="noStrike" kern="0" cap="none" spc="0" normalizeH="0" baseline="0" noProof="0" smtClean="0">
                                <a:ln>
                                  <a:noFill/>
                                </a:ln>
                                <a:solidFill>
                                  <a:srgbClr val="000000"/>
                                </a:solidFill>
                                <a:effectLst/>
                                <a:uLnTx/>
                                <a:uFillTx/>
                                <a:latin typeface="Cambria Math"/>
                                <a:ea typeface="Arial Unicode MS" pitchFamily="34" charset="-128"/>
                                <a:cs typeface="Arial Unicode MS" pitchFamily="34" charset="-128"/>
                              </a:rPr>
                              <m:t>−</m:t>
                            </m:r>
                            <m:sSub>
                              <m:sSubPr>
                                <m:ctrlPr>
                                  <a:rPr kumimoji="0" lang="en-US" altLang="zh-CN" sz="2800" b="0" i="1" u="none" strike="noStrike" kern="0" cap="none" spc="0" normalizeH="0" baseline="0" noProof="0" smtClean="0">
                                    <a:ln>
                                      <a:noFill/>
                                    </a:ln>
                                    <a:solidFill>
                                      <a:srgbClr val="000000"/>
                                    </a:solidFill>
                                    <a:effectLst/>
                                    <a:uLnTx/>
                                    <a:uFillTx/>
                                    <a:latin typeface="Cambria Math" panose="02040503050406030204" pitchFamily="18" charset="0"/>
                                    <a:ea typeface="Arial Unicode MS" pitchFamily="34" charset="-128"/>
                                    <a:cs typeface="Arial Unicode MS" pitchFamily="34" charset="-128"/>
                                  </a:rPr>
                                </m:ctrlPr>
                              </m:sSubPr>
                              <m:e>
                                <m:r>
                                  <a:rPr kumimoji="0" lang="en-US" altLang="zh-CN" sz="2800" b="0" i="1" u="none" strike="noStrike" kern="0" cap="none" spc="0" normalizeH="0" baseline="0" noProof="0" smtClean="0">
                                    <a:ln>
                                      <a:noFill/>
                                    </a:ln>
                                    <a:solidFill>
                                      <a:srgbClr val="000000"/>
                                    </a:solidFill>
                                    <a:effectLst/>
                                    <a:uLnTx/>
                                    <a:uFillTx/>
                                    <a:latin typeface="Cambria Math"/>
                                    <a:ea typeface="Arial Unicode MS" pitchFamily="34" charset="-128"/>
                                    <a:cs typeface="Arial Unicode MS" pitchFamily="34" charset="-128"/>
                                  </a:rPr>
                                  <m:t>𝑥</m:t>
                                </m:r>
                              </m:e>
                              <m:sub>
                                <m:r>
                                  <a:rPr kumimoji="0" lang="en-US" altLang="zh-CN" sz="2800" b="0" i="1" u="none" strike="noStrike" kern="0" cap="none" spc="0" normalizeH="0" baseline="0" noProof="0" smtClean="0">
                                    <a:ln>
                                      <a:noFill/>
                                    </a:ln>
                                    <a:solidFill>
                                      <a:srgbClr val="000000"/>
                                    </a:solidFill>
                                    <a:effectLst/>
                                    <a:uLnTx/>
                                    <a:uFillTx/>
                                    <a:latin typeface="Cambria Math"/>
                                    <a:ea typeface="Arial Unicode MS" pitchFamily="34" charset="-128"/>
                                    <a:cs typeface="Arial Unicode MS" pitchFamily="34" charset="-128"/>
                                  </a:rPr>
                                  <m:t>𝑖</m:t>
                                </m:r>
                              </m:sub>
                            </m:sSub>
                          </m:e>
                        </m:d>
                      </m:e>
                    </m:func>
                  </m:oMath>
                </a14:m>
                <a:endParaRPr kumimoji="0" lang="en-US" altLang="zh-CN" sz="2800" b="0" i="0" u="none" strike="noStrike" kern="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endParaRPr>
              </a:p>
            </p:txBody>
          </p:sp>
        </mc:Choice>
        <mc:Fallback xmlns="">
          <p:sp>
            <p:nvSpPr>
              <p:cNvPr id="7" name="Rectangle 3"/>
              <p:cNvSpPr txBox="1">
                <a:spLocks noRot="1" noChangeAspect="1" noMove="1" noResize="1" noEditPoints="1" noAdjustHandles="1" noChangeArrowheads="1" noChangeShapeType="1" noTextEdit="1"/>
              </p:cNvSpPr>
              <p:nvPr/>
            </p:nvSpPr>
            <p:spPr bwMode="auto">
              <a:xfrm>
                <a:off x="457200" y="838200"/>
                <a:ext cx="8534400" cy="5867400"/>
              </a:xfrm>
              <a:prstGeom prst="rect">
                <a:avLst/>
              </a:prstGeom>
              <a:blipFill>
                <a:blip r:embed="rId3"/>
                <a:stretch>
                  <a:fillRect l="-178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5" name="Rectangle 2"/>
          <p:cNvSpPr txBox="1">
            <a:spLocks noChangeArrowheads="1"/>
          </p:cNvSpPr>
          <p:nvPr/>
        </p:nvSpPr>
        <p:spPr bwMode="auto">
          <a:xfrm>
            <a:off x="609600" y="76200"/>
            <a:ext cx="7772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rPr>
              <a:t>Automatic Transformations</a:t>
            </a:r>
          </a:p>
        </p:txBody>
      </p:sp>
      <p:pic>
        <p:nvPicPr>
          <p:cNvPr id="1026" name="Picture 2" descr="Negative and positive skew diagrams (English).sv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0086" y="4572000"/>
            <a:ext cx="6219717" cy="2217344"/>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p:cNvGrpSpPr/>
          <p:nvPr/>
        </p:nvGrpSpPr>
        <p:grpSpPr>
          <a:xfrm>
            <a:off x="5319479" y="3048000"/>
            <a:ext cx="3967112" cy="2325707"/>
            <a:chOff x="6400800" y="2961620"/>
            <a:chExt cx="3967112" cy="2325707"/>
          </a:xfrm>
        </p:grpSpPr>
        <mc:AlternateContent xmlns:mc="http://schemas.openxmlformats.org/markup-compatibility/2006" xmlns:a14="http://schemas.microsoft.com/office/drawing/2010/main">
          <mc:Choice Requires="a14">
            <p:sp>
              <p:nvSpPr>
                <p:cNvPr id="2" name="TextBox 1"/>
                <p:cNvSpPr txBox="1"/>
                <p:nvPr/>
              </p:nvSpPr>
              <p:spPr>
                <a:xfrm>
                  <a:off x="6400800" y="4333220"/>
                  <a:ext cx="3967112" cy="954107"/>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2800" b="0" i="0" u="none" strike="noStrike" kern="1200" cap="none" spc="0" normalizeH="0" baseline="0" noProof="0" dirty="0">
                      <a:ln>
                        <a:noFill/>
                      </a:ln>
                      <a:solidFill>
                        <a:srgbClr val="000000"/>
                      </a:solidFill>
                      <a:effectLst/>
                      <a:uLnTx/>
                      <a:uFillTx/>
                      <a:latin typeface="Arial" charset="0"/>
                      <a:ea typeface="+mn-ea"/>
                      <a:cs typeface="+mn-cs"/>
                    </a:rPr>
                    <a:t>But Need Valid Inputs!</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2800" b="0" i="0" u="none" strike="noStrike" kern="1200" cap="none" spc="0" normalizeH="0" baseline="0" noProof="0" dirty="0">
                      <a:ln>
                        <a:noFill/>
                      </a:ln>
                      <a:solidFill>
                        <a:srgbClr val="000000"/>
                      </a:solidFill>
                      <a:effectLst/>
                      <a:uLnTx/>
                      <a:uFillTx/>
                      <a:latin typeface="Arial" charset="0"/>
                      <a:ea typeface="+mn-ea"/>
                      <a:cs typeface="+mn-cs"/>
                    </a:rPr>
                    <a:t>i.e.   </a:t>
                  </a:r>
                  <a14:m>
                    <m:oMath xmlns:m="http://schemas.openxmlformats.org/officeDocument/2006/math">
                      <m:func>
                        <m:funcPr>
                          <m:ctrlPr>
                            <a:rPr kumimoji="0" lang="en-US" altLang="zh-CN" sz="2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ctrlPr>
                        </m:funcPr>
                        <m:fName>
                          <m:r>
                            <m:rPr>
                              <m:sty m:val="p"/>
                            </m:rPr>
                            <a:rPr kumimoji="0" lang="en-US" altLang="zh-CN" sz="2800" b="0" i="0"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log</m:t>
                          </m:r>
                        </m:fName>
                        <m:e>
                          <m:r>
                            <a:rPr kumimoji="0" lang="en-US" altLang="zh-CN" sz="2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𝑥</m:t>
                          </m:r>
                        </m:e>
                      </m:func>
                    </m:oMath>
                  </a14:m>
                  <a:r>
                    <a:rPr kumimoji="0" lang="en-US" altLang="zh-CN" sz="2800" b="0" i="0" u="none" strike="noStrike" kern="1200" cap="none" spc="0" normalizeH="0" baseline="0" noProof="0" dirty="0">
                      <a:ln>
                        <a:noFill/>
                      </a:ln>
                      <a:solidFill>
                        <a:srgbClr val="000000"/>
                      </a:solidFill>
                      <a:effectLst/>
                      <a:uLnTx/>
                      <a:uFillTx/>
                      <a:latin typeface="Arial" charset="0"/>
                      <a:ea typeface="+mn-ea"/>
                      <a:cs typeface="+mn-cs"/>
                    </a:rPr>
                    <a:t>  needs </a:t>
                  </a:r>
                  <a14:m>
                    <m:oMath xmlns:m="http://schemas.openxmlformats.org/officeDocument/2006/math">
                      <m:r>
                        <a:rPr kumimoji="0" lang="en-US" altLang="zh-CN" sz="2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𝑥</m:t>
                      </m:r>
                      <m:r>
                        <a:rPr kumimoji="0" lang="en-US" altLang="zh-CN" sz="2800" b="0" i="1" u="none" strike="noStrike" kern="1200" cap="none" spc="0" normalizeH="0" baseline="0" noProof="0" smtClean="0">
                          <a:ln>
                            <a:noFill/>
                          </a:ln>
                          <a:solidFill>
                            <a:srgbClr val="000000"/>
                          </a:solidFill>
                          <a:effectLst/>
                          <a:uLnTx/>
                          <a:uFillTx/>
                          <a:latin typeface="Cambria Math" panose="02040503050406030204" pitchFamily="18" charset="0"/>
                          <a:ea typeface="+mn-ea"/>
                          <a:cs typeface="+mn-cs"/>
                        </a:rPr>
                        <m:t>&gt;0</m:t>
                      </m:r>
                    </m:oMath>
                  </a14:m>
                  <a:endParaRPr kumimoji="0" lang="zh-CN" altLang="en-US" sz="2800" b="0" i="0" u="none" strike="noStrike" kern="1200" cap="none" spc="0" normalizeH="0" baseline="0" noProof="0" dirty="0">
                    <a:ln>
                      <a:noFill/>
                    </a:ln>
                    <a:solidFill>
                      <a:srgbClr val="000000"/>
                    </a:solidFill>
                    <a:effectLst/>
                    <a:uLnTx/>
                    <a:uFillTx/>
                    <a:latin typeface="Arial" charset="0"/>
                    <a:ea typeface="+mn-ea"/>
                    <a:cs typeface="+mn-cs"/>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6400800" y="4333220"/>
                  <a:ext cx="3967112" cy="954107"/>
                </a:xfrm>
                <a:prstGeom prst="rect">
                  <a:avLst/>
                </a:prstGeom>
                <a:blipFill>
                  <a:blip r:embed="rId5"/>
                  <a:stretch>
                    <a:fillRect l="-3231" t="-6369" b="-16561"/>
                  </a:stretch>
                </a:blipFill>
              </p:spPr>
              <p:txBody>
                <a:bodyPr/>
                <a:lstStyle/>
                <a:p>
                  <a:r>
                    <a:rPr lang="en-US">
                      <a:noFill/>
                    </a:rPr>
                    <a:t> </a:t>
                  </a:r>
                </a:p>
              </p:txBody>
            </p:sp>
          </mc:Fallback>
        </mc:AlternateContent>
        <p:cxnSp>
          <p:nvCxnSpPr>
            <p:cNvPr id="4" name="Straight Arrow Connector 3"/>
            <p:cNvCxnSpPr>
              <a:stCxn id="2" idx="0"/>
            </p:cNvCxnSpPr>
            <p:nvPr/>
          </p:nvCxnSpPr>
          <p:spPr>
            <a:xfrm flipH="1" flipV="1">
              <a:off x="7634522" y="2961620"/>
              <a:ext cx="749834" cy="1371600"/>
            </a:xfrm>
            <a:prstGeom prst="straightConnector1">
              <a:avLst/>
            </a:prstGeom>
            <a:ln w="25400">
              <a:solidFill>
                <a:schemeClr val="bg2"/>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8384356" y="3685520"/>
              <a:ext cx="80106" cy="647700"/>
            </a:xfrm>
            <a:prstGeom prst="straightConnector1">
              <a:avLst/>
            </a:prstGeom>
            <a:ln w="25400">
              <a:solidFill>
                <a:schemeClr val="bg2"/>
              </a:solidFill>
              <a:tailEnd type="arrow"/>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9" name="TextBox 8"/>
              <p:cNvSpPr txBox="1"/>
              <p:nvPr/>
            </p:nvSpPr>
            <p:spPr>
              <a:xfrm>
                <a:off x="5486400" y="5562600"/>
                <a:ext cx="3179973" cy="523220"/>
              </a:xfrm>
              <a:prstGeom prst="rect">
                <a:avLst/>
              </a:prstGeom>
              <a:noFill/>
            </p:spPr>
            <p:txBody>
              <a:bodyPr wrap="none" rtlCol="0">
                <a:spAutoFit/>
              </a:bodyPr>
              <a:lstStyle/>
              <a:p>
                <a:r>
                  <a:rPr lang="en-US" sz="2800" dirty="0">
                    <a:solidFill>
                      <a:srgbClr val="00B050"/>
                    </a:solidFill>
                  </a:rPr>
                  <a:t>Handle with Shift </a:t>
                </a:r>
                <a14:m>
                  <m:oMath xmlns:m="http://schemas.openxmlformats.org/officeDocument/2006/math">
                    <m:r>
                      <a:rPr lang="en-US" sz="2800" i="1" smtClean="0">
                        <a:solidFill>
                          <a:srgbClr val="00B050"/>
                        </a:solidFill>
                        <a:latin typeface="Cambria Math" panose="02040503050406030204" pitchFamily="18" charset="0"/>
                        <a:ea typeface="Cambria Math" panose="02040503050406030204" pitchFamily="18" charset="0"/>
                      </a:rPr>
                      <m:t>𝜂</m:t>
                    </m:r>
                  </m:oMath>
                </a14:m>
                <a:endParaRPr lang="en-US" sz="2800" dirty="0">
                  <a:solidFill>
                    <a:srgbClr val="00B050"/>
                  </a:solidFill>
                </a:endParaRPr>
              </a:p>
            </p:txBody>
          </p:sp>
        </mc:Choice>
        <mc:Fallback xmlns="">
          <p:sp>
            <p:nvSpPr>
              <p:cNvPr id="9" name="TextBox 8"/>
              <p:cNvSpPr txBox="1">
                <a:spLocks noRot="1" noChangeAspect="1" noMove="1" noResize="1" noEditPoints="1" noAdjustHandles="1" noChangeArrowheads="1" noChangeShapeType="1" noTextEdit="1"/>
              </p:cNvSpPr>
              <p:nvPr/>
            </p:nvSpPr>
            <p:spPr>
              <a:xfrm>
                <a:off x="5486400" y="5562600"/>
                <a:ext cx="3179973" cy="523220"/>
              </a:xfrm>
              <a:prstGeom prst="rect">
                <a:avLst/>
              </a:prstGeom>
              <a:blipFill>
                <a:blip r:embed="rId6"/>
                <a:stretch>
                  <a:fillRect l="-3831" t="-12941" b="-31765"/>
                </a:stretch>
              </a:blipFill>
            </p:spPr>
            <p:txBody>
              <a:bodyPr/>
              <a:lstStyle/>
              <a:p>
                <a:r>
                  <a:rPr lang="en-US">
                    <a:noFill/>
                  </a:rPr>
                  <a:t> </a:t>
                </a:r>
              </a:p>
            </p:txBody>
          </p:sp>
        </mc:Fallback>
      </mc:AlternateContent>
      <p:grpSp>
        <p:nvGrpSpPr>
          <p:cNvPr id="15" name="Group 14"/>
          <p:cNvGrpSpPr/>
          <p:nvPr/>
        </p:nvGrpSpPr>
        <p:grpSpPr>
          <a:xfrm>
            <a:off x="2209800" y="3581400"/>
            <a:ext cx="3962400" cy="762000"/>
            <a:chOff x="2209800" y="3581400"/>
            <a:chExt cx="3962400" cy="762000"/>
          </a:xfrm>
        </p:grpSpPr>
        <p:sp>
          <p:nvSpPr>
            <p:cNvPr id="11" name="TextBox 10"/>
            <p:cNvSpPr txBox="1"/>
            <p:nvPr/>
          </p:nvSpPr>
          <p:spPr>
            <a:xfrm>
              <a:off x="2209800" y="3881735"/>
              <a:ext cx="3520516" cy="461665"/>
            </a:xfrm>
            <a:prstGeom prst="rect">
              <a:avLst/>
            </a:prstGeom>
            <a:noFill/>
          </p:spPr>
          <p:txBody>
            <a:bodyPr wrap="none" rtlCol="0">
              <a:spAutoFit/>
            </a:bodyPr>
            <a:lstStyle/>
            <a:p>
              <a:r>
                <a:rPr lang="en-US" sz="2400" dirty="0">
                  <a:solidFill>
                    <a:schemeClr val="bg2"/>
                  </a:solidFill>
                </a:rPr>
                <a:t>Preserves Order of Data</a:t>
              </a:r>
            </a:p>
          </p:txBody>
        </p:sp>
        <p:cxnSp>
          <p:nvCxnSpPr>
            <p:cNvPr id="13" name="Straight Arrow Connector 12"/>
            <p:cNvCxnSpPr>
              <a:stCxn id="11" idx="3"/>
            </p:cNvCxnSpPr>
            <p:nvPr/>
          </p:nvCxnSpPr>
          <p:spPr>
            <a:xfrm flipV="1">
              <a:off x="5730316" y="3581400"/>
              <a:ext cx="441884" cy="531168"/>
            </a:xfrm>
            <a:prstGeom prst="straightConnector1">
              <a:avLst/>
            </a:prstGeom>
            <a:ln w="25400">
              <a:solidFill>
                <a:schemeClr val="bg2"/>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40887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gradFill rotWithShape="0">
          <a:gsLst>
            <a:gs pos="0">
              <a:srgbClr val="C00000"/>
            </a:gs>
            <a:gs pos="50000">
              <a:schemeClr val="tx1"/>
            </a:gs>
            <a:gs pos="100000">
              <a:srgbClr val="C00000"/>
            </a:gs>
          </a:gsLst>
          <a:lin ang="2700000" scaled="0"/>
        </a:gra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 name="Rectangle 3"/>
              <p:cNvSpPr txBox="1">
                <a:spLocks noChangeArrowheads="1"/>
              </p:cNvSpPr>
              <p:nvPr/>
            </p:nvSpPr>
            <p:spPr bwMode="auto">
              <a:xfrm>
                <a:off x="457200" y="838200"/>
                <a:ext cx="8534400" cy="5867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marR="0" lvl="0" indent="0" algn="l" defTabSz="914400" rtl="0" eaLnBrk="1" fontAlgn="base" latinLnBrk="0" hangingPunct="1">
                  <a:lnSpc>
                    <a:spcPct val="150000"/>
                  </a:lnSpc>
                  <a:spcBef>
                    <a:spcPct val="20000"/>
                  </a:spcBef>
                  <a:spcAft>
                    <a:spcPct val="0"/>
                  </a:spcAft>
                  <a:buClrTx/>
                  <a:buSzTx/>
                  <a:buFontTx/>
                  <a:buNone/>
                  <a:tabLst/>
                  <a:defRPr/>
                </a:pPr>
                <a:r>
                  <a:rPr kumimoji="0" lang="en-US" altLang="zh-CN" sz="3200" b="0" i="0" u="none" strike="noStrike" kern="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rPr>
                  <a:t>T</a:t>
                </a:r>
                <a:r>
                  <a:rPr kumimoji="0" lang="en-US" sz="3200" b="0" i="0" u="none" strike="noStrike" kern="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rPr>
                  <a:t>ransformation Function</a:t>
                </a:r>
              </a:p>
              <a:p>
                <a:pPr marL="742950" marR="0" lvl="1" indent="-285750" algn="l" defTabSz="914400" rtl="0" eaLnBrk="1" fontAlgn="base" latinLnBrk="0" hangingPunct="1">
                  <a:lnSpc>
                    <a:spcPct val="150000"/>
                  </a:lnSpc>
                  <a:spcBef>
                    <a:spcPct val="20000"/>
                  </a:spcBef>
                  <a:spcAft>
                    <a:spcPct val="0"/>
                  </a:spcAft>
                  <a:buClrTx/>
                  <a:buSzTx/>
                  <a:buFont typeface="Arial" pitchFamily="34" charset="0"/>
                  <a:buChar char="•"/>
                  <a:tabLst/>
                  <a:defRPr/>
                </a:pPr>
                <a:r>
                  <a:rPr kumimoji="0" lang="en-US" altLang="zh-CN" sz="2800" b="0" i="0" u="none" strike="noStrike" kern="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rPr>
                  <a:t>Modified log transforms</a:t>
                </a:r>
                <a:endParaRPr kumimoji="0" lang="en-US" sz="2800" b="0" i="0" u="none" strike="noStrike" kern="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endParaRPr>
              </a:p>
              <a:p>
                <a:pPr marL="742950" marR="0" lvl="1" indent="-285750" algn="l" defTabSz="914400" rtl="0" eaLnBrk="1" fontAlgn="base" latinLnBrk="0" hangingPunct="1">
                  <a:lnSpc>
                    <a:spcPct val="150000"/>
                  </a:lnSpc>
                  <a:spcBef>
                    <a:spcPct val="20000"/>
                  </a:spcBef>
                  <a:spcAft>
                    <a:spcPct val="0"/>
                  </a:spcAft>
                  <a:buClrTx/>
                  <a:buSzTx/>
                  <a:buFont typeface="Arial" pitchFamily="34" charset="0"/>
                  <a:buChar char="•"/>
                  <a:tabLst/>
                  <a:defRPr/>
                </a:pPr>
                <a:r>
                  <a:rPr kumimoji="0" lang="en-US" altLang="zh-CN" sz="2800" b="0" i="0" u="none" strike="noStrike" kern="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rPr>
                  <a:t>Positive skewness</a:t>
                </a:r>
              </a:p>
              <a:p>
                <a:pPr marL="457200" marR="0" lvl="1" indent="0" algn="ctr" defTabSz="914400" rtl="0" eaLnBrk="1" fontAlgn="base" latinLnBrk="0" hangingPunct="1">
                  <a:lnSpc>
                    <a:spcPct val="150000"/>
                  </a:lnSpc>
                  <a:spcBef>
                    <a:spcPct val="20000"/>
                  </a:spcBef>
                  <a:spcAft>
                    <a:spcPct val="0"/>
                  </a:spcAft>
                  <a:buClrTx/>
                  <a:buSzTx/>
                  <a:buFontTx/>
                  <a:buNone/>
                  <a:tabLst/>
                  <a:defRPr/>
                </a:pPr>
                <a:r>
                  <a:rPr kumimoji="0" lang="en-US" altLang="zh-CN" sz="2800" b="0" i="0" u="none" strike="noStrike" kern="0" cap="none" spc="0" normalizeH="0" baseline="0" noProof="0" dirty="0">
                    <a:ln>
                      <a:noFill/>
                    </a:ln>
                    <a:solidFill>
                      <a:srgbClr val="000000"/>
                    </a:solidFill>
                    <a:effectLst/>
                    <a:uLnTx/>
                    <a:uFillTx/>
                    <a:latin typeface="Times New Roman"/>
                    <a:ea typeface="Arial Unicode MS" pitchFamily="34" charset="-128"/>
                    <a:cs typeface="Arial Unicode MS" pitchFamily="34" charset="-128"/>
                  </a:rPr>
                  <a:t>	</a:t>
                </a:r>
                <a14:m>
                  <m:oMath xmlns:m="http://schemas.openxmlformats.org/officeDocument/2006/math">
                    <m:r>
                      <m:rPr>
                        <m:sty m:val="p"/>
                      </m:rPr>
                      <a:rPr kumimoji="0" lang="en-US" altLang="zh-CN" sz="2800" b="0" i="0" u="none" strike="noStrike" kern="0" cap="none" spc="0" normalizeH="0" baseline="0" noProof="0" smtClean="0">
                        <a:ln>
                          <a:noFill/>
                        </a:ln>
                        <a:solidFill>
                          <a:srgbClr val="000000"/>
                        </a:solidFill>
                        <a:effectLst/>
                        <a:uLnTx/>
                        <a:uFillTx/>
                        <a:latin typeface="Cambria Math"/>
                        <a:ea typeface="Arial Unicode MS" pitchFamily="34" charset="-128"/>
                        <a:cs typeface="Arial Unicode MS" pitchFamily="34" charset="-128"/>
                      </a:rPr>
                      <m:t>log</m:t>
                    </m:r>
                    <m:r>
                      <a:rPr kumimoji="0" lang="en-US" altLang="zh-CN" sz="2800" b="0" i="1" u="none" strike="noStrike" kern="0" cap="none" spc="0" normalizeH="0" baseline="0" noProof="0" smtClean="0">
                        <a:ln>
                          <a:noFill/>
                        </a:ln>
                        <a:solidFill>
                          <a:srgbClr val="000000"/>
                        </a:solidFill>
                        <a:effectLst/>
                        <a:uLnTx/>
                        <a:uFillTx/>
                        <a:latin typeface="Cambria Math"/>
                        <a:ea typeface="Arial Unicode MS" pitchFamily="34" charset="-128"/>
                        <a:cs typeface="Arial Unicode MS" pitchFamily="34" charset="-128"/>
                      </a:rPr>
                      <m:t>⁡(</m:t>
                    </m:r>
                    <m:sSub>
                      <m:sSubPr>
                        <m:ctrlPr>
                          <a:rPr kumimoji="0" lang="en-US" altLang="zh-CN" sz="2800" b="0" i="1" u="none" strike="noStrike" kern="0" cap="none" spc="0" normalizeH="0" baseline="0" noProof="0">
                            <a:ln>
                              <a:noFill/>
                            </a:ln>
                            <a:solidFill>
                              <a:srgbClr val="000000"/>
                            </a:solidFill>
                            <a:effectLst/>
                            <a:uLnTx/>
                            <a:uFillTx/>
                            <a:latin typeface="Cambria Math" panose="02040503050406030204" pitchFamily="18" charset="0"/>
                            <a:ea typeface="Arial Unicode MS" pitchFamily="34" charset="-128"/>
                            <a:cs typeface="Arial Unicode MS" pitchFamily="34" charset="-128"/>
                          </a:rPr>
                        </m:ctrlPr>
                      </m:sSubPr>
                      <m:e>
                        <m:r>
                          <a:rPr kumimoji="0" lang="en-US" altLang="zh-CN" sz="2800" b="0" i="1" u="none" strike="noStrike" kern="0" cap="none" spc="0" normalizeH="0" baseline="0" noProof="0">
                            <a:ln>
                              <a:noFill/>
                            </a:ln>
                            <a:solidFill>
                              <a:srgbClr val="000000"/>
                            </a:solidFill>
                            <a:effectLst/>
                            <a:uLnTx/>
                            <a:uFillTx/>
                            <a:latin typeface="Cambria Math"/>
                            <a:ea typeface="Arial Unicode MS" pitchFamily="34" charset="-128"/>
                            <a:cs typeface="Arial Unicode MS" pitchFamily="34" charset="-128"/>
                          </a:rPr>
                          <m:t>𝑥</m:t>
                        </m:r>
                      </m:e>
                      <m:sub>
                        <m:r>
                          <a:rPr kumimoji="0" lang="en-US" altLang="zh-CN" sz="2800" b="0" i="1" u="none" strike="noStrike" kern="0" cap="none" spc="0" normalizeH="0" baseline="0" noProof="0" smtClean="0">
                            <a:ln>
                              <a:noFill/>
                            </a:ln>
                            <a:solidFill>
                              <a:srgbClr val="000000"/>
                            </a:solidFill>
                            <a:effectLst/>
                            <a:uLnTx/>
                            <a:uFillTx/>
                            <a:latin typeface="Cambria Math"/>
                            <a:ea typeface="Arial Unicode MS" pitchFamily="34" charset="-128"/>
                            <a:cs typeface="Arial Unicode MS" pitchFamily="34" charset="-128"/>
                          </a:rPr>
                          <m:t>𝑖</m:t>
                        </m:r>
                      </m:sub>
                    </m:sSub>
                    <m:r>
                      <a:rPr kumimoji="0" lang="en-US" altLang="zh-CN" sz="2800" b="0" i="0" u="none" strike="noStrike" kern="0" cap="none" spc="0" normalizeH="0" baseline="0" noProof="0" smtClean="0">
                        <a:ln>
                          <a:noFill/>
                        </a:ln>
                        <a:solidFill>
                          <a:srgbClr val="000000"/>
                        </a:solidFill>
                        <a:effectLst/>
                        <a:uLnTx/>
                        <a:uFillTx/>
                        <a:latin typeface="Cambria Math"/>
                        <a:ea typeface="Arial Unicode MS" pitchFamily="34" charset="-128"/>
                        <a:cs typeface="Arial Unicode MS" pitchFamily="34" charset="-128"/>
                      </a:rPr>
                      <m:t>−</m:t>
                    </m:r>
                    <m:r>
                      <m:rPr>
                        <m:sty m:val="p"/>
                      </m:rPr>
                      <a:rPr kumimoji="0" lang="en-US" altLang="zh-CN" sz="2800" b="0" i="0" u="none" strike="noStrike" kern="0" cap="none" spc="0" normalizeH="0" baseline="0" noProof="0" smtClean="0">
                        <a:ln>
                          <a:noFill/>
                        </a:ln>
                        <a:solidFill>
                          <a:srgbClr val="000000"/>
                        </a:solidFill>
                        <a:effectLst/>
                        <a:uLnTx/>
                        <a:uFillTx/>
                        <a:latin typeface="Cambria Math"/>
                        <a:ea typeface="Arial Unicode MS" pitchFamily="34" charset="-128"/>
                        <a:cs typeface="Arial Unicode MS" pitchFamily="34" charset="-128"/>
                      </a:rPr>
                      <m:t>min</m:t>
                    </m:r>
                    <m:d>
                      <m:dPr>
                        <m:ctrlPr>
                          <a:rPr kumimoji="0" lang="en-US" altLang="zh-CN" sz="2800" b="0" i="1" u="none" strike="noStrike" kern="0" cap="none" spc="0" normalizeH="0" baseline="0" noProof="0" smtClean="0">
                            <a:ln>
                              <a:noFill/>
                            </a:ln>
                            <a:solidFill>
                              <a:srgbClr val="000000"/>
                            </a:solidFill>
                            <a:effectLst/>
                            <a:uLnTx/>
                            <a:uFillTx/>
                            <a:latin typeface="Cambria Math" panose="02040503050406030204" pitchFamily="18" charset="0"/>
                            <a:ea typeface="Arial Unicode MS" pitchFamily="34" charset="-128"/>
                            <a:cs typeface="Arial Unicode MS" pitchFamily="34" charset="-128"/>
                          </a:rPr>
                        </m:ctrlPr>
                      </m:dPr>
                      <m:e>
                        <m:sSub>
                          <m:sSubPr>
                            <m:ctrlPr>
                              <a:rPr kumimoji="0" lang="en-US" altLang="zh-CN" sz="2800" b="0" i="1" u="none" strike="noStrike" kern="0" cap="none" spc="0" normalizeH="0" baseline="0" noProof="0">
                                <a:ln>
                                  <a:noFill/>
                                </a:ln>
                                <a:solidFill>
                                  <a:srgbClr val="000000"/>
                                </a:solidFill>
                                <a:effectLst/>
                                <a:uLnTx/>
                                <a:uFillTx/>
                                <a:latin typeface="Cambria Math" panose="02040503050406030204" pitchFamily="18" charset="0"/>
                                <a:ea typeface="Arial Unicode MS" pitchFamily="34" charset="-128"/>
                                <a:cs typeface="Arial Unicode MS" pitchFamily="34" charset="-128"/>
                              </a:rPr>
                            </m:ctrlPr>
                          </m:sSubPr>
                          <m:e>
                            <m:r>
                              <a:rPr kumimoji="0" lang="en-US" altLang="zh-CN" sz="2800" b="0" i="1" u="none" strike="noStrike" kern="0" cap="none" spc="0" normalizeH="0" baseline="0" noProof="0">
                                <a:ln>
                                  <a:noFill/>
                                </a:ln>
                                <a:solidFill>
                                  <a:srgbClr val="000000"/>
                                </a:solidFill>
                                <a:effectLst/>
                                <a:uLnTx/>
                                <a:uFillTx/>
                                <a:latin typeface="Cambria Math"/>
                                <a:ea typeface="Arial Unicode MS" pitchFamily="34" charset="-128"/>
                                <a:cs typeface="Arial Unicode MS" pitchFamily="34" charset="-128"/>
                              </a:rPr>
                              <m:t>𝑥</m:t>
                            </m:r>
                          </m:e>
                          <m:sub>
                            <m:r>
                              <a:rPr kumimoji="0" lang="en-US" altLang="zh-CN" sz="2800" b="0" i="1" u="none" strike="noStrike" kern="0" cap="none" spc="0" normalizeH="0" baseline="0" noProof="0">
                                <a:ln>
                                  <a:noFill/>
                                </a:ln>
                                <a:solidFill>
                                  <a:srgbClr val="000000"/>
                                </a:solidFill>
                                <a:effectLst/>
                                <a:uLnTx/>
                                <a:uFillTx/>
                                <a:latin typeface="Cambria Math"/>
                                <a:ea typeface="Arial Unicode MS" pitchFamily="34" charset="-128"/>
                                <a:cs typeface="Arial Unicode MS" pitchFamily="34" charset="-128"/>
                              </a:rPr>
                              <m:t>1</m:t>
                            </m:r>
                          </m:sub>
                        </m:sSub>
                        <m:r>
                          <a:rPr kumimoji="0" lang="en-US" altLang="zh-CN" sz="2800" b="0" i="1" u="none" strike="noStrike" kern="0" cap="none" spc="0" normalizeH="0" baseline="0" noProof="0">
                            <a:ln>
                              <a:noFill/>
                            </a:ln>
                            <a:solidFill>
                              <a:srgbClr val="000000"/>
                            </a:solidFill>
                            <a:effectLst/>
                            <a:uLnTx/>
                            <a:uFillTx/>
                            <a:latin typeface="Cambria Math"/>
                            <a:ea typeface="Arial Unicode MS" pitchFamily="34" charset="-128"/>
                            <a:cs typeface="Arial Unicode MS" pitchFamily="34" charset="-128"/>
                          </a:rPr>
                          <m:t>,  </m:t>
                        </m:r>
                        <m:r>
                          <a:rPr kumimoji="0" lang="en-US" altLang="zh-CN" sz="2800" b="0" i="1" u="none" strike="noStrike" kern="0" cap="none" spc="0" normalizeH="0" baseline="0" noProof="0">
                            <a:ln>
                              <a:noFill/>
                            </a:ln>
                            <a:solidFill>
                              <a:srgbClr val="000000"/>
                            </a:solidFill>
                            <a:effectLst/>
                            <a:uLnTx/>
                            <a:uFillTx/>
                            <a:latin typeface="Cambria Math"/>
                            <a:ea typeface="Cambria Math"/>
                            <a:cs typeface="Arial Unicode MS" pitchFamily="34" charset="-128"/>
                          </a:rPr>
                          <m:t>⋯,</m:t>
                        </m:r>
                        <m:sSub>
                          <m:sSubPr>
                            <m:ctrlPr>
                              <a:rPr kumimoji="0" lang="en-US" altLang="zh-CN" sz="2800" b="0" i="1" u="none" strike="noStrike" kern="0" cap="none" spc="0" normalizeH="0" baseline="0" noProof="0">
                                <a:ln>
                                  <a:noFill/>
                                </a:ln>
                                <a:solidFill>
                                  <a:srgbClr val="000000"/>
                                </a:solidFill>
                                <a:effectLst/>
                                <a:uLnTx/>
                                <a:uFillTx/>
                                <a:latin typeface="Cambria Math" panose="02040503050406030204" pitchFamily="18" charset="0"/>
                                <a:ea typeface="Arial Unicode MS" pitchFamily="34" charset="-128"/>
                                <a:cs typeface="Arial Unicode MS" pitchFamily="34" charset="-128"/>
                              </a:rPr>
                            </m:ctrlPr>
                          </m:sSubPr>
                          <m:e>
                            <m:r>
                              <a:rPr kumimoji="0" lang="en-US" altLang="zh-CN" sz="2800" b="0" i="1" u="none" strike="noStrike" kern="0" cap="none" spc="0" normalizeH="0" baseline="0" noProof="0">
                                <a:ln>
                                  <a:noFill/>
                                </a:ln>
                                <a:solidFill>
                                  <a:srgbClr val="000000"/>
                                </a:solidFill>
                                <a:effectLst/>
                                <a:uLnTx/>
                                <a:uFillTx/>
                                <a:latin typeface="Cambria Math"/>
                                <a:ea typeface="Arial Unicode MS" pitchFamily="34" charset="-128"/>
                                <a:cs typeface="Arial Unicode MS" pitchFamily="34" charset="-128"/>
                              </a:rPr>
                              <m:t>𝑥</m:t>
                            </m:r>
                          </m:e>
                          <m:sub>
                            <m:r>
                              <a:rPr kumimoji="0" lang="en-US" altLang="zh-CN" sz="2800" b="0" i="1" u="none" strike="noStrike" kern="0" cap="none" spc="0" normalizeH="0" baseline="0" noProof="0">
                                <a:ln>
                                  <a:noFill/>
                                </a:ln>
                                <a:solidFill>
                                  <a:srgbClr val="000000"/>
                                </a:solidFill>
                                <a:effectLst/>
                                <a:uLnTx/>
                                <a:uFillTx/>
                                <a:latin typeface="Cambria Math"/>
                                <a:ea typeface="Arial Unicode MS" pitchFamily="34" charset="-128"/>
                                <a:cs typeface="Arial Unicode MS" pitchFamily="34" charset="-128"/>
                              </a:rPr>
                              <m:t>𝑛</m:t>
                            </m:r>
                          </m:sub>
                        </m:sSub>
                      </m:e>
                    </m:d>
                    <m:r>
                      <a:rPr kumimoji="0" lang="en-US" altLang="zh-CN" sz="2800" b="0" i="0" u="none" strike="noStrike" kern="0" cap="none" spc="0" normalizeH="0" baseline="0" noProof="0" smtClean="0">
                        <a:ln>
                          <a:noFill/>
                        </a:ln>
                        <a:solidFill>
                          <a:srgbClr val="000000"/>
                        </a:solidFill>
                        <a:effectLst/>
                        <a:uLnTx/>
                        <a:uFillTx/>
                        <a:latin typeface="Cambria Math"/>
                        <a:ea typeface="Arial Unicode MS" pitchFamily="34" charset="-128"/>
                        <a:cs typeface="Arial Unicode MS" pitchFamily="34" charset="-128"/>
                      </a:rPr>
                      <m:t>+</m:t>
                    </m:r>
                    <m:r>
                      <a:rPr kumimoji="0" lang="zh-CN" altLang="en-US" sz="2800" b="0" i="1" u="none" strike="noStrike" kern="0" cap="none" spc="0" normalizeH="0" baseline="0" noProof="0" smtClean="0">
                        <a:ln>
                          <a:noFill/>
                        </a:ln>
                        <a:solidFill>
                          <a:srgbClr val="000000"/>
                        </a:solidFill>
                        <a:effectLst/>
                        <a:uLnTx/>
                        <a:uFillTx/>
                        <a:latin typeface="Cambria Math"/>
                        <a:ea typeface="Arial Unicode MS" pitchFamily="34" charset="-128"/>
                        <a:cs typeface="Arial Unicode MS" pitchFamily="34" charset="-128"/>
                      </a:rPr>
                      <m:t>𝜂</m:t>
                    </m:r>
                  </m:oMath>
                </a14:m>
                <a:r>
                  <a:rPr kumimoji="0" lang="en-US" sz="2800" b="0" i="0" u="none" strike="noStrike" kern="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rPr>
                  <a:t>) </a:t>
                </a:r>
              </a:p>
              <a:p>
                <a:pPr marL="742950" marR="0" lvl="1" indent="-285750" algn="l" defTabSz="914400" rtl="0" eaLnBrk="1" fontAlgn="base" latinLnBrk="0" hangingPunct="1">
                  <a:lnSpc>
                    <a:spcPct val="150000"/>
                  </a:lnSpc>
                  <a:spcBef>
                    <a:spcPct val="20000"/>
                  </a:spcBef>
                  <a:spcAft>
                    <a:spcPct val="0"/>
                  </a:spcAft>
                  <a:buClrTx/>
                  <a:buSzTx/>
                  <a:buFont typeface="Arial" pitchFamily="34" charset="0"/>
                  <a:buChar char="•"/>
                  <a:tabLst/>
                  <a:defRPr/>
                </a:pPr>
                <a:r>
                  <a:rPr kumimoji="0" lang="en-US" altLang="zh-CN" sz="2800" b="0" i="0" u="none" strike="noStrike" kern="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rPr>
                  <a:t>Negative skewness</a:t>
                </a:r>
              </a:p>
              <a:p>
                <a:pPr marL="457200" marR="0" lvl="1" indent="0" algn="ctr" defTabSz="914400" rtl="0" eaLnBrk="1" fontAlgn="base" latinLnBrk="0" hangingPunct="1">
                  <a:lnSpc>
                    <a:spcPct val="150000"/>
                  </a:lnSpc>
                  <a:spcBef>
                    <a:spcPct val="20000"/>
                  </a:spcBef>
                  <a:spcAft>
                    <a:spcPct val="0"/>
                  </a:spcAft>
                  <a:buClrTx/>
                  <a:buSzTx/>
                  <a:buFontTx/>
                  <a:buNone/>
                  <a:tabLst/>
                  <a:defRPr/>
                </a:pPr>
                <a:r>
                  <a:rPr kumimoji="0" lang="en-US" altLang="zh-CN" sz="2800" b="0" i="0" u="none" strike="noStrike" kern="0" cap="none" spc="0" normalizeH="0" baseline="0" noProof="0" dirty="0">
                    <a:ln>
                      <a:noFill/>
                    </a:ln>
                    <a:solidFill>
                      <a:srgbClr val="000000"/>
                    </a:solidFill>
                    <a:effectLst/>
                    <a:uLnTx/>
                    <a:uFillTx/>
                    <a:latin typeface="Times New Roman"/>
                    <a:ea typeface="Arial Unicode MS" pitchFamily="34" charset="-128"/>
                    <a:cs typeface="Arial Unicode MS" pitchFamily="34" charset="-128"/>
                  </a:rPr>
                  <a:t>	</a:t>
                </a:r>
                <a14:m>
                  <m:oMath xmlns:m="http://schemas.openxmlformats.org/officeDocument/2006/math">
                    <m:r>
                      <a:rPr kumimoji="0" lang="en-US" altLang="zh-CN" sz="2800" b="0" i="0" u="none" strike="noStrike" kern="0" cap="none" spc="0" normalizeH="0" baseline="0" noProof="0" smtClean="0">
                        <a:ln>
                          <a:noFill/>
                        </a:ln>
                        <a:solidFill>
                          <a:srgbClr val="000000"/>
                        </a:solidFill>
                        <a:effectLst/>
                        <a:uLnTx/>
                        <a:uFillTx/>
                        <a:latin typeface="Cambria Math"/>
                        <a:ea typeface="Arial Unicode MS" pitchFamily="34" charset="-128"/>
                        <a:cs typeface="Arial Unicode MS" pitchFamily="34" charset="-128"/>
                      </a:rPr>
                      <m:t>−</m:t>
                    </m:r>
                    <m:r>
                      <m:rPr>
                        <m:sty m:val="p"/>
                      </m:rPr>
                      <a:rPr kumimoji="0" lang="en-US" altLang="zh-CN" sz="2800" b="0" i="0" u="none" strike="noStrike" kern="0" cap="none" spc="0" normalizeH="0" baseline="0" noProof="0">
                        <a:ln>
                          <a:noFill/>
                        </a:ln>
                        <a:solidFill>
                          <a:srgbClr val="000000"/>
                        </a:solidFill>
                        <a:effectLst/>
                        <a:uLnTx/>
                        <a:uFillTx/>
                        <a:latin typeface="Cambria Math"/>
                        <a:ea typeface="Arial Unicode MS" pitchFamily="34" charset="-128"/>
                        <a:cs typeface="Arial Unicode MS" pitchFamily="34" charset="-128"/>
                      </a:rPr>
                      <m:t>log</m:t>
                    </m:r>
                    <m:r>
                      <a:rPr kumimoji="0" lang="en-US" altLang="zh-CN" sz="2800" b="0" i="1" u="none" strike="noStrike" kern="0" cap="none" spc="0" normalizeH="0" baseline="0" noProof="0">
                        <a:ln>
                          <a:noFill/>
                        </a:ln>
                        <a:solidFill>
                          <a:srgbClr val="000000"/>
                        </a:solidFill>
                        <a:effectLst/>
                        <a:uLnTx/>
                        <a:uFillTx/>
                        <a:latin typeface="Cambria Math"/>
                        <a:ea typeface="Arial Unicode MS" pitchFamily="34" charset="-128"/>
                        <a:cs typeface="Arial Unicode MS" pitchFamily="34" charset="-128"/>
                      </a:rPr>
                      <m:t>⁡(</m:t>
                    </m:r>
                    <m:func>
                      <m:funcPr>
                        <m:ctrlPr>
                          <a:rPr kumimoji="0" lang="en-US" altLang="zh-CN" sz="2800" b="0" i="1" u="none" strike="noStrike" kern="0" cap="none" spc="0" normalizeH="0" baseline="0" noProof="0" smtClean="0">
                            <a:ln>
                              <a:noFill/>
                            </a:ln>
                            <a:solidFill>
                              <a:srgbClr val="000000"/>
                            </a:solidFill>
                            <a:effectLst/>
                            <a:uLnTx/>
                            <a:uFillTx/>
                            <a:latin typeface="Cambria Math" panose="02040503050406030204" pitchFamily="18" charset="0"/>
                            <a:ea typeface="Arial Unicode MS" pitchFamily="34" charset="-128"/>
                            <a:cs typeface="Arial Unicode MS" pitchFamily="34" charset="-128"/>
                          </a:rPr>
                        </m:ctrlPr>
                      </m:funcPr>
                      <m:fName>
                        <m:r>
                          <m:rPr>
                            <m:sty m:val="p"/>
                          </m:rPr>
                          <a:rPr kumimoji="0" lang="en-US" altLang="zh-CN" sz="2800" b="0" i="0" u="none" strike="noStrike" kern="0" cap="none" spc="0" normalizeH="0" baseline="0" noProof="0" smtClean="0">
                            <a:ln>
                              <a:noFill/>
                            </a:ln>
                            <a:solidFill>
                              <a:srgbClr val="000000"/>
                            </a:solidFill>
                            <a:effectLst/>
                            <a:uLnTx/>
                            <a:uFillTx/>
                            <a:latin typeface="Cambria Math"/>
                            <a:ea typeface="Arial Unicode MS" pitchFamily="34" charset="-128"/>
                            <a:cs typeface="Arial Unicode MS" pitchFamily="34" charset="-128"/>
                          </a:rPr>
                          <m:t>max</m:t>
                        </m:r>
                      </m:fName>
                      <m:e>
                        <m:d>
                          <m:dPr>
                            <m:ctrlPr>
                              <a:rPr kumimoji="0" lang="en-US" altLang="zh-CN" sz="2800" b="0" i="1" u="none" strike="noStrike" kern="0" cap="none" spc="0" normalizeH="0" baseline="0" noProof="0" smtClean="0">
                                <a:ln>
                                  <a:noFill/>
                                </a:ln>
                                <a:solidFill>
                                  <a:srgbClr val="000000"/>
                                </a:solidFill>
                                <a:effectLst/>
                                <a:uLnTx/>
                                <a:uFillTx/>
                                <a:latin typeface="Cambria Math" panose="02040503050406030204" pitchFamily="18" charset="0"/>
                                <a:ea typeface="Arial Unicode MS" pitchFamily="34" charset="-128"/>
                                <a:cs typeface="Arial Unicode MS" pitchFamily="34" charset="-128"/>
                              </a:rPr>
                            </m:ctrlPr>
                          </m:dPr>
                          <m:e>
                            <m:sSub>
                              <m:sSubPr>
                                <m:ctrlPr>
                                  <a:rPr kumimoji="0" lang="en-US" altLang="zh-CN" sz="2800" b="0" i="1" u="none" strike="noStrike" kern="0" cap="none" spc="0" normalizeH="0" baseline="0" noProof="0">
                                    <a:ln>
                                      <a:noFill/>
                                    </a:ln>
                                    <a:solidFill>
                                      <a:srgbClr val="000000"/>
                                    </a:solidFill>
                                    <a:effectLst/>
                                    <a:uLnTx/>
                                    <a:uFillTx/>
                                    <a:latin typeface="Cambria Math" panose="02040503050406030204" pitchFamily="18" charset="0"/>
                                    <a:ea typeface="Arial Unicode MS" pitchFamily="34" charset="-128"/>
                                    <a:cs typeface="Arial Unicode MS" pitchFamily="34" charset="-128"/>
                                  </a:rPr>
                                </m:ctrlPr>
                              </m:sSubPr>
                              <m:e>
                                <m:r>
                                  <a:rPr kumimoji="0" lang="en-US" altLang="zh-CN" sz="2800" b="0" i="1" u="none" strike="noStrike" kern="0" cap="none" spc="0" normalizeH="0" baseline="0" noProof="0">
                                    <a:ln>
                                      <a:noFill/>
                                    </a:ln>
                                    <a:solidFill>
                                      <a:srgbClr val="000000"/>
                                    </a:solidFill>
                                    <a:effectLst/>
                                    <a:uLnTx/>
                                    <a:uFillTx/>
                                    <a:latin typeface="Cambria Math"/>
                                    <a:ea typeface="Arial Unicode MS" pitchFamily="34" charset="-128"/>
                                    <a:cs typeface="Arial Unicode MS" pitchFamily="34" charset="-128"/>
                                  </a:rPr>
                                  <m:t>𝑥</m:t>
                                </m:r>
                              </m:e>
                              <m:sub>
                                <m:r>
                                  <a:rPr kumimoji="0" lang="en-US" altLang="zh-CN" sz="2800" b="0" i="1" u="none" strike="noStrike" kern="0" cap="none" spc="0" normalizeH="0" baseline="0" noProof="0">
                                    <a:ln>
                                      <a:noFill/>
                                    </a:ln>
                                    <a:solidFill>
                                      <a:srgbClr val="000000"/>
                                    </a:solidFill>
                                    <a:effectLst/>
                                    <a:uLnTx/>
                                    <a:uFillTx/>
                                    <a:latin typeface="Cambria Math"/>
                                    <a:ea typeface="Arial Unicode MS" pitchFamily="34" charset="-128"/>
                                    <a:cs typeface="Arial Unicode MS" pitchFamily="34" charset="-128"/>
                                  </a:rPr>
                                  <m:t>1</m:t>
                                </m:r>
                              </m:sub>
                            </m:sSub>
                            <m:r>
                              <a:rPr kumimoji="0" lang="en-US" altLang="zh-CN" sz="2800" b="0" i="1" u="none" strike="noStrike" kern="0" cap="none" spc="0" normalizeH="0" baseline="0" noProof="0">
                                <a:ln>
                                  <a:noFill/>
                                </a:ln>
                                <a:solidFill>
                                  <a:srgbClr val="000000"/>
                                </a:solidFill>
                                <a:effectLst/>
                                <a:uLnTx/>
                                <a:uFillTx/>
                                <a:latin typeface="Cambria Math"/>
                                <a:ea typeface="Arial Unicode MS" pitchFamily="34" charset="-128"/>
                                <a:cs typeface="Arial Unicode MS" pitchFamily="34" charset="-128"/>
                              </a:rPr>
                              <m:t>,  </m:t>
                            </m:r>
                            <m:r>
                              <a:rPr kumimoji="0" lang="en-US" altLang="zh-CN" sz="2800" b="0" i="1" u="none" strike="noStrike" kern="0" cap="none" spc="0" normalizeH="0" baseline="0" noProof="0">
                                <a:ln>
                                  <a:noFill/>
                                </a:ln>
                                <a:solidFill>
                                  <a:srgbClr val="000000"/>
                                </a:solidFill>
                                <a:effectLst/>
                                <a:uLnTx/>
                                <a:uFillTx/>
                                <a:latin typeface="Cambria Math"/>
                                <a:ea typeface="Cambria Math"/>
                                <a:cs typeface="Arial Unicode MS" pitchFamily="34" charset="-128"/>
                              </a:rPr>
                              <m:t>⋯,</m:t>
                            </m:r>
                            <m:sSub>
                              <m:sSubPr>
                                <m:ctrlPr>
                                  <a:rPr kumimoji="0" lang="en-US" altLang="zh-CN" sz="2800" b="0" i="1" u="none" strike="noStrike" kern="0" cap="none" spc="0" normalizeH="0" baseline="0" noProof="0">
                                    <a:ln>
                                      <a:noFill/>
                                    </a:ln>
                                    <a:solidFill>
                                      <a:srgbClr val="000000"/>
                                    </a:solidFill>
                                    <a:effectLst/>
                                    <a:uLnTx/>
                                    <a:uFillTx/>
                                    <a:latin typeface="Cambria Math" panose="02040503050406030204" pitchFamily="18" charset="0"/>
                                    <a:ea typeface="Arial Unicode MS" pitchFamily="34" charset="-128"/>
                                    <a:cs typeface="Arial Unicode MS" pitchFamily="34" charset="-128"/>
                                  </a:rPr>
                                </m:ctrlPr>
                              </m:sSubPr>
                              <m:e>
                                <m:r>
                                  <a:rPr kumimoji="0" lang="en-US" altLang="zh-CN" sz="2800" b="0" i="1" u="none" strike="noStrike" kern="0" cap="none" spc="0" normalizeH="0" baseline="0" noProof="0">
                                    <a:ln>
                                      <a:noFill/>
                                    </a:ln>
                                    <a:solidFill>
                                      <a:srgbClr val="000000"/>
                                    </a:solidFill>
                                    <a:effectLst/>
                                    <a:uLnTx/>
                                    <a:uFillTx/>
                                    <a:latin typeface="Cambria Math"/>
                                    <a:ea typeface="Arial Unicode MS" pitchFamily="34" charset="-128"/>
                                    <a:cs typeface="Arial Unicode MS" pitchFamily="34" charset="-128"/>
                                  </a:rPr>
                                  <m:t>𝑥</m:t>
                                </m:r>
                              </m:e>
                              <m:sub>
                                <m:r>
                                  <a:rPr kumimoji="0" lang="en-US" altLang="zh-CN" sz="2800" b="0" i="1" u="none" strike="noStrike" kern="0" cap="none" spc="0" normalizeH="0" baseline="0" noProof="0">
                                    <a:ln>
                                      <a:noFill/>
                                    </a:ln>
                                    <a:solidFill>
                                      <a:srgbClr val="000000"/>
                                    </a:solidFill>
                                    <a:effectLst/>
                                    <a:uLnTx/>
                                    <a:uFillTx/>
                                    <a:latin typeface="Cambria Math"/>
                                    <a:ea typeface="Arial Unicode MS" pitchFamily="34" charset="-128"/>
                                    <a:cs typeface="Arial Unicode MS" pitchFamily="34" charset="-128"/>
                                  </a:rPr>
                                  <m:t>𝑛</m:t>
                                </m:r>
                              </m:sub>
                            </m:sSub>
                          </m:e>
                        </m:d>
                      </m:e>
                    </m:func>
                    <m:r>
                      <a:rPr kumimoji="0" lang="en-US" altLang="zh-CN" sz="2800" b="0" i="1" u="none" strike="noStrike" kern="0" cap="none" spc="0" normalizeH="0" baseline="0" noProof="0" smtClean="0">
                        <a:ln>
                          <a:noFill/>
                        </a:ln>
                        <a:solidFill>
                          <a:srgbClr val="000000"/>
                        </a:solidFill>
                        <a:effectLst/>
                        <a:uLnTx/>
                        <a:uFillTx/>
                        <a:latin typeface="Cambria Math"/>
                        <a:ea typeface="Arial Unicode MS" pitchFamily="34" charset="-128"/>
                        <a:cs typeface="Arial Unicode MS" pitchFamily="34" charset="-128"/>
                      </a:rPr>
                      <m:t>− </m:t>
                    </m:r>
                    <m:sSub>
                      <m:sSubPr>
                        <m:ctrlPr>
                          <a:rPr kumimoji="0" lang="en-US" altLang="zh-CN" sz="2800" b="0" i="1" u="none" strike="noStrike" kern="0" cap="none" spc="0" normalizeH="0" baseline="0" noProof="0" smtClean="0">
                            <a:ln>
                              <a:noFill/>
                            </a:ln>
                            <a:solidFill>
                              <a:srgbClr val="000000"/>
                            </a:solidFill>
                            <a:effectLst/>
                            <a:uLnTx/>
                            <a:uFillTx/>
                            <a:latin typeface="Cambria Math" panose="02040503050406030204" pitchFamily="18" charset="0"/>
                            <a:ea typeface="Arial Unicode MS" pitchFamily="34" charset="-128"/>
                            <a:cs typeface="Arial Unicode MS" pitchFamily="34" charset="-128"/>
                          </a:rPr>
                        </m:ctrlPr>
                      </m:sSubPr>
                      <m:e>
                        <m:r>
                          <a:rPr kumimoji="0" lang="en-US" altLang="zh-CN" sz="2800" b="0" i="1" u="none" strike="noStrike" kern="0" cap="none" spc="0" normalizeH="0" baseline="0" noProof="0" smtClean="0">
                            <a:ln>
                              <a:noFill/>
                            </a:ln>
                            <a:solidFill>
                              <a:srgbClr val="000000"/>
                            </a:solidFill>
                            <a:effectLst/>
                            <a:uLnTx/>
                            <a:uFillTx/>
                            <a:latin typeface="Cambria Math"/>
                            <a:ea typeface="Arial Unicode MS" pitchFamily="34" charset="-128"/>
                            <a:cs typeface="Arial Unicode MS" pitchFamily="34" charset="-128"/>
                          </a:rPr>
                          <m:t>𝑥</m:t>
                        </m:r>
                      </m:e>
                      <m:sub>
                        <m:r>
                          <a:rPr kumimoji="0" lang="en-US" altLang="zh-CN" sz="2800" b="0" i="1" u="none" strike="noStrike" kern="0" cap="none" spc="0" normalizeH="0" baseline="0" noProof="0" smtClean="0">
                            <a:ln>
                              <a:noFill/>
                            </a:ln>
                            <a:solidFill>
                              <a:srgbClr val="000000"/>
                            </a:solidFill>
                            <a:effectLst/>
                            <a:uLnTx/>
                            <a:uFillTx/>
                            <a:latin typeface="Cambria Math"/>
                            <a:ea typeface="Arial Unicode MS" pitchFamily="34" charset="-128"/>
                            <a:cs typeface="Arial Unicode MS" pitchFamily="34" charset="-128"/>
                          </a:rPr>
                          <m:t>𝑖</m:t>
                        </m:r>
                      </m:sub>
                    </m:sSub>
                    <m:r>
                      <a:rPr kumimoji="0" lang="en-US" altLang="zh-CN" sz="2800" b="0" i="0" u="none" strike="noStrike" kern="0" cap="none" spc="0" normalizeH="0" baseline="0" noProof="0">
                        <a:ln>
                          <a:noFill/>
                        </a:ln>
                        <a:solidFill>
                          <a:srgbClr val="000000"/>
                        </a:solidFill>
                        <a:effectLst/>
                        <a:uLnTx/>
                        <a:uFillTx/>
                        <a:latin typeface="Cambria Math"/>
                        <a:ea typeface="Arial Unicode MS" pitchFamily="34" charset="-128"/>
                        <a:cs typeface="Arial Unicode MS" pitchFamily="34" charset="-128"/>
                      </a:rPr>
                      <m:t>+</m:t>
                    </m:r>
                    <m:r>
                      <a:rPr kumimoji="0" lang="zh-CN" altLang="en-US" sz="2800" b="0" i="1" u="none" strike="noStrike" kern="0" cap="none" spc="0" normalizeH="0" baseline="0" noProof="0">
                        <a:ln>
                          <a:noFill/>
                        </a:ln>
                        <a:solidFill>
                          <a:srgbClr val="000000"/>
                        </a:solidFill>
                        <a:effectLst/>
                        <a:uLnTx/>
                        <a:uFillTx/>
                        <a:latin typeface="Cambria Math"/>
                        <a:ea typeface="Arial Unicode MS" pitchFamily="34" charset="-128"/>
                        <a:cs typeface="Arial Unicode MS" pitchFamily="34" charset="-128"/>
                      </a:rPr>
                      <m:t>𝜂</m:t>
                    </m:r>
                  </m:oMath>
                </a14:m>
                <a:r>
                  <a:rPr kumimoji="0" lang="en-US" altLang="zh-CN" sz="2800" b="0" i="0" u="none" strike="noStrike" kern="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rPr>
                  <a:t>) </a:t>
                </a:r>
              </a:p>
              <a:p>
                <a:pPr marL="742950" marR="0" lvl="1" indent="-285750" algn="l" defTabSz="914400" rtl="0" eaLnBrk="1" fontAlgn="base" latinLnBrk="0" hangingPunct="1">
                  <a:lnSpc>
                    <a:spcPct val="150000"/>
                  </a:lnSpc>
                  <a:spcBef>
                    <a:spcPct val="20000"/>
                  </a:spcBef>
                  <a:spcAft>
                    <a:spcPct val="0"/>
                  </a:spcAft>
                  <a:buClrTx/>
                  <a:buSzTx/>
                  <a:buFont typeface="Arial" pitchFamily="34" charset="0"/>
                  <a:buChar char="•"/>
                  <a:tabLst/>
                  <a:defRPr/>
                </a:pPr>
                <a:endParaRPr kumimoji="0" lang="en-US" altLang="zh-CN" sz="2800" b="0" i="0" u="none" strike="noStrike" kern="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endParaRPr>
              </a:p>
            </p:txBody>
          </p:sp>
        </mc:Choice>
        <mc:Fallback xmlns="">
          <p:sp>
            <p:nvSpPr>
              <p:cNvPr id="7" name="Rectangle 3"/>
              <p:cNvSpPr txBox="1">
                <a:spLocks noRot="1" noChangeAspect="1" noMove="1" noResize="1" noEditPoints="1" noAdjustHandles="1" noChangeArrowheads="1" noChangeShapeType="1" noTextEdit="1"/>
              </p:cNvSpPr>
              <p:nvPr/>
            </p:nvSpPr>
            <p:spPr bwMode="auto">
              <a:xfrm>
                <a:off x="457200" y="838200"/>
                <a:ext cx="8534400" cy="5867400"/>
              </a:xfrm>
              <a:prstGeom prst="rect">
                <a:avLst/>
              </a:prstGeom>
              <a:blipFill>
                <a:blip r:embed="rId3"/>
                <a:stretch>
                  <a:fillRect l="-178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5" name="Rectangle 2"/>
          <p:cNvSpPr txBox="1">
            <a:spLocks noChangeArrowheads="1"/>
          </p:cNvSpPr>
          <p:nvPr/>
        </p:nvSpPr>
        <p:spPr bwMode="auto">
          <a:xfrm>
            <a:off x="609600" y="76200"/>
            <a:ext cx="7772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rPr>
              <a:t>Automatic Transformations</a:t>
            </a:r>
          </a:p>
        </p:txBody>
      </p:sp>
      <p:grpSp>
        <p:nvGrpSpPr>
          <p:cNvPr id="13" name="Group 12"/>
          <p:cNvGrpSpPr/>
          <p:nvPr/>
        </p:nvGrpSpPr>
        <p:grpSpPr>
          <a:xfrm>
            <a:off x="538807" y="3657600"/>
            <a:ext cx="6700193" cy="2918132"/>
            <a:chOff x="538807" y="3657600"/>
            <a:chExt cx="6700193" cy="2918132"/>
          </a:xfrm>
        </p:grpSpPr>
        <mc:AlternateContent xmlns:mc="http://schemas.openxmlformats.org/markup-compatibility/2006" xmlns:a14="http://schemas.microsoft.com/office/drawing/2010/main">
          <mc:Choice Requires="a14">
            <p:sp>
              <p:nvSpPr>
                <p:cNvPr id="3" name="TextBox 2"/>
                <p:cNvSpPr txBox="1"/>
                <p:nvPr/>
              </p:nvSpPr>
              <p:spPr>
                <a:xfrm>
                  <a:off x="538807" y="6052512"/>
                  <a:ext cx="6623993" cy="52322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2800" b="0" u="none" strike="noStrike" kern="0" cap="none" spc="0" normalizeH="0" baseline="0" noProof="0" dirty="0">
                      <a:ln>
                        <a:noFill/>
                      </a:ln>
                      <a:solidFill>
                        <a:srgbClr val="DC00FF"/>
                      </a:solidFill>
                      <a:effectLst/>
                      <a:uLnTx/>
                      <a:uFillTx/>
                      <a:ea typeface="Arial Unicode MS" pitchFamily="34" charset="-128"/>
                      <a:cs typeface="Arial Unicode MS" pitchFamily="34" charset="-128"/>
                    </a:rPr>
                    <a:t>So Shift </a:t>
                  </a:r>
                  <a14:m>
                    <m:oMath xmlns:m="http://schemas.openxmlformats.org/officeDocument/2006/math">
                      <m:r>
                        <a:rPr kumimoji="0" lang="zh-CN" altLang="en-US" sz="2800" b="0" i="1" u="none" strike="noStrike" kern="0" cap="none" spc="0" normalizeH="0" baseline="0" noProof="0" smtClean="0">
                          <a:ln>
                            <a:noFill/>
                          </a:ln>
                          <a:solidFill>
                            <a:srgbClr val="DC00FF"/>
                          </a:solidFill>
                          <a:effectLst/>
                          <a:uLnTx/>
                          <a:uFillTx/>
                          <a:latin typeface="Cambria Math"/>
                          <a:ea typeface="Arial Unicode MS" pitchFamily="34" charset="-128"/>
                          <a:cs typeface="Arial Unicode MS" pitchFamily="34" charset="-128"/>
                        </a:rPr>
                        <m:t>𝜂</m:t>
                      </m:r>
                      <m:r>
                        <a:rPr kumimoji="0" lang="en-US" altLang="zh-CN" sz="2800" b="0" i="0" u="none" strike="noStrike" kern="0" cap="none" spc="0" normalizeH="0" baseline="0" noProof="0" smtClean="0">
                          <a:ln>
                            <a:noFill/>
                          </a:ln>
                          <a:solidFill>
                            <a:srgbClr val="DC00FF"/>
                          </a:solidFill>
                          <a:effectLst/>
                          <a:uLnTx/>
                          <a:uFillTx/>
                          <a:latin typeface="Cambria Math"/>
                          <a:ea typeface="Arial Unicode MS" pitchFamily="34" charset="-128"/>
                          <a:cs typeface="Arial Unicode MS" pitchFamily="34" charset="-128"/>
                        </a:rPr>
                        <m:t>&gt;0</m:t>
                      </m:r>
                    </m:oMath>
                  </a14:m>
                  <a:r>
                    <a:rPr kumimoji="0" lang="zh-CN" altLang="en-US" sz="2800" b="0" i="0" u="none" strike="noStrike" kern="1200" cap="none" spc="0" normalizeH="0" baseline="0" noProof="0" dirty="0">
                      <a:ln>
                        <a:noFill/>
                      </a:ln>
                      <a:solidFill>
                        <a:srgbClr val="DC00FF"/>
                      </a:solidFill>
                      <a:effectLst/>
                      <a:uLnTx/>
                      <a:uFillTx/>
                      <a:latin typeface="Arial" charset="0"/>
                      <a:ea typeface="+mn-ea"/>
                      <a:cs typeface="+mn-cs"/>
                    </a:rPr>
                    <a:t> </a:t>
                  </a:r>
                  <a:r>
                    <a:rPr kumimoji="0" lang="en-US" altLang="zh-CN" sz="2800" b="0" i="0" u="none" strike="noStrike" kern="1200" cap="none" spc="0" normalizeH="0" baseline="0" noProof="0" dirty="0">
                      <a:ln>
                        <a:noFill/>
                      </a:ln>
                      <a:solidFill>
                        <a:srgbClr val="DC00FF"/>
                      </a:solidFill>
                      <a:effectLst/>
                      <a:uLnTx/>
                      <a:uFillTx/>
                      <a:latin typeface="Arial" charset="0"/>
                      <a:ea typeface="+mn-ea"/>
                      <a:cs typeface="+mn-cs"/>
                    </a:rPr>
                    <a:t> Controls Distortion by log</a:t>
                  </a:r>
                  <a:endParaRPr kumimoji="0" lang="zh-CN" altLang="en-US" sz="2800" b="0" i="0" u="none" strike="noStrike" kern="1200" cap="none" spc="0" normalizeH="0" baseline="0" noProof="0" dirty="0">
                    <a:ln>
                      <a:noFill/>
                    </a:ln>
                    <a:solidFill>
                      <a:srgbClr val="FFFFFF"/>
                    </a:solidFill>
                    <a:effectLst/>
                    <a:uLnTx/>
                    <a:uFillTx/>
                    <a:latin typeface="Arial" charset="0"/>
                    <a:ea typeface="+mn-ea"/>
                    <a:cs typeface="+mn-cs"/>
                  </a:endParaRPr>
                </a:p>
              </p:txBody>
            </p:sp>
          </mc:Choice>
          <mc:Fallback xmlns="">
            <p:sp>
              <p:nvSpPr>
                <p:cNvPr id="3" name="TextBox 2"/>
                <p:cNvSpPr txBox="1">
                  <a:spLocks noRot="1" noChangeAspect="1" noMove="1" noResize="1" noEditPoints="1" noAdjustHandles="1" noChangeArrowheads="1" noChangeShapeType="1" noTextEdit="1"/>
                </p:cNvSpPr>
                <p:nvPr/>
              </p:nvSpPr>
              <p:spPr>
                <a:xfrm>
                  <a:off x="538807" y="6052512"/>
                  <a:ext cx="6623993" cy="523220"/>
                </a:xfrm>
                <a:prstGeom prst="rect">
                  <a:avLst/>
                </a:prstGeom>
                <a:blipFill>
                  <a:blip r:embed="rId4"/>
                  <a:stretch>
                    <a:fillRect l="-1840" t="-12791" r="-828" b="-31395"/>
                  </a:stretch>
                </a:blipFill>
              </p:spPr>
              <p:txBody>
                <a:bodyPr/>
                <a:lstStyle/>
                <a:p>
                  <a:r>
                    <a:rPr lang="en-US">
                      <a:noFill/>
                    </a:rPr>
                    <a:t> </a:t>
                  </a:r>
                </a:p>
              </p:txBody>
            </p:sp>
          </mc:Fallback>
        </mc:AlternateContent>
        <p:cxnSp>
          <p:nvCxnSpPr>
            <p:cNvPr id="6" name="Straight Arrow Connector 5"/>
            <p:cNvCxnSpPr/>
            <p:nvPr/>
          </p:nvCxnSpPr>
          <p:spPr>
            <a:xfrm flipV="1">
              <a:off x="4495800" y="3657600"/>
              <a:ext cx="2590800" cy="2394912"/>
            </a:xfrm>
            <a:prstGeom prst="straightConnector1">
              <a:avLst/>
            </a:prstGeom>
            <a:ln w="25400">
              <a:solidFill>
                <a:srgbClr val="DC00FF"/>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4495800" y="5105400"/>
              <a:ext cx="2743200" cy="947112"/>
            </a:xfrm>
            <a:prstGeom prst="straightConnector1">
              <a:avLst/>
            </a:prstGeom>
            <a:ln w="25400">
              <a:solidFill>
                <a:srgbClr val="DC00FF"/>
              </a:solidFill>
              <a:tailEnd type="arrow"/>
            </a:ln>
          </p:spPr>
          <p:style>
            <a:lnRef idx="1">
              <a:schemeClr val="accent1"/>
            </a:lnRef>
            <a:fillRef idx="0">
              <a:schemeClr val="accent1"/>
            </a:fillRef>
            <a:effectRef idx="0">
              <a:schemeClr val="accent1"/>
            </a:effectRef>
            <a:fontRef idx="minor">
              <a:schemeClr val="tx1"/>
            </a:fontRef>
          </p:style>
        </p:cxnSp>
      </p:grpSp>
      <p:grpSp>
        <p:nvGrpSpPr>
          <p:cNvPr id="11" name="Group 10"/>
          <p:cNvGrpSpPr/>
          <p:nvPr/>
        </p:nvGrpSpPr>
        <p:grpSpPr>
          <a:xfrm>
            <a:off x="3581400" y="3653135"/>
            <a:ext cx="3361646" cy="1147465"/>
            <a:chOff x="3581400" y="3653135"/>
            <a:chExt cx="3361646" cy="1147465"/>
          </a:xfrm>
        </p:grpSpPr>
        <p:grpSp>
          <p:nvGrpSpPr>
            <p:cNvPr id="9" name="Group 8"/>
            <p:cNvGrpSpPr/>
            <p:nvPr/>
          </p:nvGrpSpPr>
          <p:grpSpPr>
            <a:xfrm>
              <a:off x="3581400" y="3653135"/>
              <a:ext cx="3361646" cy="770930"/>
              <a:chOff x="3581400" y="3653135"/>
              <a:chExt cx="3361646" cy="770930"/>
            </a:xfrm>
          </p:grpSpPr>
          <mc:AlternateContent xmlns:mc="http://schemas.openxmlformats.org/markup-compatibility/2006" xmlns:a14="http://schemas.microsoft.com/office/drawing/2010/main">
            <mc:Choice Requires="a14">
              <p:sp>
                <p:nvSpPr>
                  <p:cNvPr id="2" name="TextBox 1"/>
                  <p:cNvSpPr txBox="1"/>
                  <p:nvPr/>
                </p:nvSpPr>
                <p:spPr>
                  <a:xfrm>
                    <a:off x="4800600" y="3962400"/>
                    <a:ext cx="2142446" cy="461665"/>
                  </a:xfrm>
                  <a:prstGeom prst="rect">
                    <a:avLst/>
                  </a:prstGeom>
                  <a:noFill/>
                </p:spPr>
                <p:txBody>
                  <a:bodyPr wrap="none" rtlCol="0">
                    <a:spAutoFit/>
                  </a:bodyPr>
                  <a:lstStyle/>
                  <a:p>
                    <a:r>
                      <a:rPr lang="en-US" sz="2400" dirty="0">
                        <a:solidFill>
                          <a:srgbClr val="00B050"/>
                        </a:solidFill>
                      </a:rPr>
                      <a:t>These are </a:t>
                    </a:r>
                    <a14:m>
                      <m:oMath xmlns:m="http://schemas.openxmlformats.org/officeDocument/2006/math">
                        <m:r>
                          <a:rPr lang="en-US" sz="2400" i="1" smtClean="0">
                            <a:solidFill>
                              <a:srgbClr val="00B050"/>
                            </a:solidFill>
                            <a:latin typeface="Cambria Math" panose="02040503050406030204" pitchFamily="18" charset="0"/>
                            <a:ea typeface="Cambria Math" panose="02040503050406030204" pitchFamily="18" charset="0"/>
                          </a:rPr>
                          <m:t>≥</m:t>
                        </m:r>
                        <m:r>
                          <a:rPr lang="en-US" sz="2400" b="0" i="1" smtClean="0">
                            <a:solidFill>
                              <a:srgbClr val="00B050"/>
                            </a:solidFill>
                            <a:latin typeface="Cambria Math" panose="02040503050406030204" pitchFamily="18" charset="0"/>
                            <a:ea typeface="Cambria Math" panose="02040503050406030204" pitchFamily="18" charset="0"/>
                          </a:rPr>
                          <m:t>0</m:t>
                        </m:r>
                      </m:oMath>
                    </a14:m>
                    <a:endParaRPr lang="en-US" sz="2400" dirty="0">
                      <a:solidFill>
                        <a:srgbClr val="00B050"/>
                      </a:solidFill>
                    </a:endParaRPr>
                  </a:p>
                </p:txBody>
              </p:sp>
            </mc:Choice>
            <mc:Fallback xmlns="">
              <p:sp>
                <p:nvSpPr>
                  <p:cNvPr id="2" name="TextBox 1"/>
                  <p:cNvSpPr txBox="1">
                    <a:spLocks noRot="1" noChangeAspect="1" noMove="1" noResize="1" noEditPoints="1" noAdjustHandles="1" noChangeArrowheads="1" noChangeShapeType="1" noTextEdit="1"/>
                  </p:cNvSpPr>
                  <p:nvPr/>
                </p:nvSpPr>
                <p:spPr>
                  <a:xfrm>
                    <a:off x="4800600" y="3962400"/>
                    <a:ext cx="2142446" cy="461665"/>
                  </a:xfrm>
                  <a:prstGeom prst="rect">
                    <a:avLst/>
                  </a:prstGeom>
                  <a:blipFill>
                    <a:blip r:embed="rId5"/>
                    <a:stretch>
                      <a:fillRect l="-4558" t="-9211" b="-30263"/>
                    </a:stretch>
                  </a:blipFill>
                </p:spPr>
                <p:txBody>
                  <a:bodyPr/>
                  <a:lstStyle/>
                  <a:p>
                    <a:r>
                      <a:rPr lang="en-US">
                        <a:noFill/>
                      </a:rPr>
                      <a:t> </a:t>
                    </a:r>
                  </a:p>
                </p:txBody>
              </p:sp>
            </mc:Fallback>
          </mc:AlternateContent>
          <p:sp>
            <p:nvSpPr>
              <p:cNvPr id="4" name="Left Brace 3"/>
              <p:cNvSpPr/>
              <p:nvPr/>
            </p:nvSpPr>
            <p:spPr>
              <a:xfrm rot="16200000">
                <a:off x="4953000" y="2281535"/>
                <a:ext cx="381000" cy="3124200"/>
              </a:xfrm>
              <a:prstGeom prst="leftBrace">
                <a:avLst>
                  <a:gd name="adj1" fmla="val 8333"/>
                  <a:gd name="adj2" fmla="val 50472"/>
                </a:avLst>
              </a:prstGeom>
              <a:ln w="381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10" name="Left Brace 9"/>
            <p:cNvSpPr/>
            <p:nvPr/>
          </p:nvSpPr>
          <p:spPr>
            <a:xfrm rot="5400000">
              <a:off x="5067300" y="3009900"/>
              <a:ext cx="381000" cy="3200400"/>
            </a:xfrm>
            <a:prstGeom prst="leftBrace">
              <a:avLst>
                <a:gd name="adj1" fmla="val 8333"/>
                <a:gd name="adj2" fmla="val 50472"/>
              </a:avLst>
            </a:prstGeom>
            <a:ln w="381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24332603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gradFill rotWithShape="0">
          <a:gsLst>
            <a:gs pos="0">
              <a:srgbClr val="C00000"/>
            </a:gs>
            <a:gs pos="50000">
              <a:schemeClr val="tx1"/>
            </a:gs>
            <a:gs pos="100000">
              <a:srgbClr val="C00000"/>
            </a:gs>
          </a:gsLst>
          <a:lin ang="2700000" scaled="0"/>
        </a:gra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 name="Rectangle 3"/>
              <p:cNvSpPr txBox="1">
                <a:spLocks noChangeArrowheads="1"/>
              </p:cNvSpPr>
              <p:nvPr/>
            </p:nvSpPr>
            <p:spPr bwMode="auto">
              <a:xfrm>
                <a:off x="457200" y="838200"/>
                <a:ext cx="8534400" cy="5867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marR="0" lvl="0" indent="0" algn="l" defTabSz="914400" rtl="0" eaLnBrk="1" fontAlgn="base" latinLnBrk="0" hangingPunct="1">
                  <a:lnSpc>
                    <a:spcPct val="150000"/>
                  </a:lnSpc>
                  <a:spcBef>
                    <a:spcPct val="20000"/>
                  </a:spcBef>
                  <a:spcAft>
                    <a:spcPct val="0"/>
                  </a:spcAft>
                  <a:buClrTx/>
                  <a:buSzTx/>
                  <a:buFontTx/>
                  <a:buNone/>
                  <a:tabLst/>
                  <a:defRPr/>
                </a:pPr>
                <a:r>
                  <a:rPr kumimoji="0" lang="en-US" altLang="zh-CN" sz="3200" b="0" i="0" u="none" strike="noStrike" kern="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rPr>
                  <a:t>T</a:t>
                </a:r>
                <a:r>
                  <a:rPr kumimoji="0" lang="en-US" sz="3200" b="0" i="0" u="none" strike="noStrike" kern="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rPr>
                  <a:t>ransformation Function</a:t>
                </a:r>
              </a:p>
              <a:p>
                <a:pPr marL="742950" marR="0" lvl="1" indent="-285750" algn="l" defTabSz="914400" rtl="0" eaLnBrk="1" fontAlgn="base" latinLnBrk="0" hangingPunct="1">
                  <a:lnSpc>
                    <a:spcPct val="150000"/>
                  </a:lnSpc>
                  <a:spcBef>
                    <a:spcPct val="20000"/>
                  </a:spcBef>
                  <a:spcAft>
                    <a:spcPct val="0"/>
                  </a:spcAft>
                  <a:buClrTx/>
                  <a:buSzTx/>
                  <a:buFont typeface="Arial" pitchFamily="34" charset="0"/>
                  <a:buChar char="•"/>
                  <a:tabLst/>
                  <a:defRPr/>
                </a:pPr>
                <a:r>
                  <a:rPr kumimoji="0" lang="en-US" altLang="zh-CN" sz="2800" b="0" i="0" u="none" strike="noStrike" kern="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rPr>
                  <a:t>Modified log transforms</a:t>
                </a:r>
                <a:endParaRPr kumimoji="0" lang="en-US" sz="2800" b="0" i="0" u="none" strike="noStrike" kern="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endParaRPr>
              </a:p>
              <a:p>
                <a:pPr marL="742950" marR="0" lvl="1" indent="-285750" algn="l" defTabSz="914400" rtl="0" eaLnBrk="1" fontAlgn="base" latinLnBrk="0" hangingPunct="1">
                  <a:lnSpc>
                    <a:spcPct val="150000"/>
                  </a:lnSpc>
                  <a:spcBef>
                    <a:spcPct val="20000"/>
                  </a:spcBef>
                  <a:spcAft>
                    <a:spcPct val="0"/>
                  </a:spcAft>
                  <a:buClrTx/>
                  <a:buSzTx/>
                  <a:buFont typeface="Arial" pitchFamily="34" charset="0"/>
                  <a:buChar char="•"/>
                  <a:tabLst/>
                  <a:defRPr/>
                </a:pPr>
                <a:r>
                  <a:rPr kumimoji="0" lang="en-US" altLang="zh-CN" sz="2800" b="0" i="0" u="none" strike="noStrike" kern="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rPr>
                  <a:t>Positive skewness</a:t>
                </a:r>
              </a:p>
              <a:p>
                <a:pPr marL="457200" marR="0" lvl="1" indent="0" algn="ctr" defTabSz="914400" rtl="0" eaLnBrk="1" fontAlgn="base" latinLnBrk="0" hangingPunct="1">
                  <a:lnSpc>
                    <a:spcPct val="150000"/>
                  </a:lnSpc>
                  <a:spcBef>
                    <a:spcPct val="20000"/>
                  </a:spcBef>
                  <a:spcAft>
                    <a:spcPct val="0"/>
                  </a:spcAft>
                  <a:buClrTx/>
                  <a:buSzTx/>
                  <a:buFontTx/>
                  <a:buNone/>
                  <a:tabLst/>
                  <a:defRPr/>
                </a:pPr>
                <a:r>
                  <a:rPr kumimoji="0" lang="en-US" altLang="zh-CN" sz="2800" b="0" i="0" u="none" strike="noStrike" kern="0" cap="none" spc="0" normalizeH="0" baseline="0" noProof="0" dirty="0">
                    <a:ln>
                      <a:noFill/>
                    </a:ln>
                    <a:solidFill>
                      <a:srgbClr val="000000"/>
                    </a:solidFill>
                    <a:effectLst/>
                    <a:uLnTx/>
                    <a:uFillTx/>
                    <a:latin typeface="Times New Roman"/>
                    <a:ea typeface="Arial Unicode MS" pitchFamily="34" charset="-128"/>
                    <a:cs typeface="Arial Unicode MS" pitchFamily="34" charset="-128"/>
                  </a:rPr>
                  <a:t>	</a:t>
                </a:r>
                <a14:m>
                  <m:oMath xmlns:m="http://schemas.openxmlformats.org/officeDocument/2006/math">
                    <m:r>
                      <m:rPr>
                        <m:sty m:val="p"/>
                      </m:rPr>
                      <a:rPr kumimoji="0" lang="en-US" altLang="zh-CN" sz="2800" b="0" i="0" u="none" strike="noStrike" kern="0" cap="none" spc="0" normalizeH="0" baseline="0" noProof="0" smtClean="0">
                        <a:ln>
                          <a:noFill/>
                        </a:ln>
                        <a:solidFill>
                          <a:srgbClr val="000000"/>
                        </a:solidFill>
                        <a:effectLst/>
                        <a:uLnTx/>
                        <a:uFillTx/>
                        <a:latin typeface="Cambria Math"/>
                        <a:ea typeface="Arial Unicode MS" pitchFamily="34" charset="-128"/>
                        <a:cs typeface="Arial Unicode MS" pitchFamily="34" charset="-128"/>
                      </a:rPr>
                      <m:t>log</m:t>
                    </m:r>
                    <m:r>
                      <a:rPr kumimoji="0" lang="en-US" altLang="zh-CN" sz="2800" b="0" i="1" u="none" strike="noStrike" kern="0" cap="none" spc="0" normalizeH="0" baseline="0" noProof="0" smtClean="0">
                        <a:ln>
                          <a:noFill/>
                        </a:ln>
                        <a:solidFill>
                          <a:srgbClr val="000000"/>
                        </a:solidFill>
                        <a:effectLst/>
                        <a:uLnTx/>
                        <a:uFillTx/>
                        <a:latin typeface="Cambria Math"/>
                        <a:ea typeface="Arial Unicode MS" pitchFamily="34" charset="-128"/>
                        <a:cs typeface="Arial Unicode MS" pitchFamily="34" charset="-128"/>
                      </a:rPr>
                      <m:t>⁡(</m:t>
                    </m:r>
                    <m:sSub>
                      <m:sSubPr>
                        <m:ctrlPr>
                          <a:rPr kumimoji="0" lang="en-US" altLang="zh-CN" sz="2800" b="0" i="1" u="none" strike="noStrike" kern="0" cap="none" spc="0" normalizeH="0" baseline="0" noProof="0">
                            <a:ln>
                              <a:noFill/>
                            </a:ln>
                            <a:solidFill>
                              <a:srgbClr val="000000"/>
                            </a:solidFill>
                            <a:effectLst/>
                            <a:uLnTx/>
                            <a:uFillTx/>
                            <a:latin typeface="Cambria Math" panose="02040503050406030204" pitchFamily="18" charset="0"/>
                            <a:ea typeface="Arial Unicode MS" pitchFamily="34" charset="-128"/>
                            <a:cs typeface="Arial Unicode MS" pitchFamily="34" charset="-128"/>
                          </a:rPr>
                        </m:ctrlPr>
                      </m:sSubPr>
                      <m:e>
                        <m:r>
                          <a:rPr kumimoji="0" lang="en-US" altLang="zh-CN" sz="2800" b="0" i="1" u="none" strike="noStrike" kern="0" cap="none" spc="0" normalizeH="0" baseline="0" noProof="0">
                            <a:ln>
                              <a:noFill/>
                            </a:ln>
                            <a:solidFill>
                              <a:srgbClr val="000000"/>
                            </a:solidFill>
                            <a:effectLst/>
                            <a:uLnTx/>
                            <a:uFillTx/>
                            <a:latin typeface="Cambria Math"/>
                            <a:ea typeface="Arial Unicode MS" pitchFamily="34" charset="-128"/>
                            <a:cs typeface="Arial Unicode MS" pitchFamily="34" charset="-128"/>
                          </a:rPr>
                          <m:t>𝑥</m:t>
                        </m:r>
                      </m:e>
                      <m:sub>
                        <m:r>
                          <a:rPr kumimoji="0" lang="en-US" altLang="zh-CN" sz="2800" b="0" i="1" u="none" strike="noStrike" kern="0" cap="none" spc="0" normalizeH="0" baseline="0" noProof="0" smtClean="0">
                            <a:ln>
                              <a:noFill/>
                            </a:ln>
                            <a:solidFill>
                              <a:srgbClr val="000000"/>
                            </a:solidFill>
                            <a:effectLst/>
                            <a:uLnTx/>
                            <a:uFillTx/>
                            <a:latin typeface="Cambria Math"/>
                            <a:ea typeface="Arial Unicode MS" pitchFamily="34" charset="-128"/>
                            <a:cs typeface="Arial Unicode MS" pitchFamily="34" charset="-128"/>
                          </a:rPr>
                          <m:t>𝑖</m:t>
                        </m:r>
                      </m:sub>
                    </m:sSub>
                    <m:r>
                      <a:rPr kumimoji="0" lang="en-US" altLang="zh-CN" sz="2800" b="0" i="0" u="none" strike="noStrike" kern="0" cap="none" spc="0" normalizeH="0" baseline="0" noProof="0" smtClean="0">
                        <a:ln>
                          <a:noFill/>
                        </a:ln>
                        <a:solidFill>
                          <a:srgbClr val="000000"/>
                        </a:solidFill>
                        <a:effectLst/>
                        <a:uLnTx/>
                        <a:uFillTx/>
                        <a:latin typeface="Cambria Math"/>
                        <a:ea typeface="Arial Unicode MS" pitchFamily="34" charset="-128"/>
                        <a:cs typeface="Arial Unicode MS" pitchFamily="34" charset="-128"/>
                      </a:rPr>
                      <m:t>−</m:t>
                    </m:r>
                    <m:r>
                      <m:rPr>
                        <m:sty m:val="p"/>
                      </m:rPr>
                      <a:rPr kumimoji="0" lang="en-US" altLang="zh-CN" sz="2800" b="0" i="0" u="none" strike="noStrike" kern="0" cap="none" spc="0" normalizeH="0" baseline="0" noProof="0" smtClean="0">
                        <a:ln>
                          <a:noFill/>
                        </a:ln>
                        <a:solidFill>
                          <a:srgbClr val="000000"/>
                        </a:solidFill>
                        <a:effectLst/>
                        <a:uLnTx/>
                        <a:uFillTx/>
                        <a:latin typeface="Cambria Math"/>
                        <a:ea typeface="Arial Unicode MS" pitchFamily="34" charset="-128"/>
                        <a:cs typeface="Arial Unicode MS" pitchFamily="34" charset="-128"/>
                      </a:rPr>
                      <m:t>min</m:t>
                    </m:r>
                    <m:d>
                      <m:dPr>
                        <m:ctrlPr>
                          <a:rPr kumimoji="0" lang="en-US" altLang="zh-CN" sz="2800" b="0" i="1" u="none" strike="noStrike" kern="0" cap="none" spc="0" normalizeH="0" baseline="0" noProof="0" smtClean="0">
                            <a:ln>
                              <a:noFill/>
                            </a:ln>
                            <a:solidFill>
                              <a:srgbClr val="000000"/>
                            </a:solidFill>
                            <a:effectLst/>
                            <a:uLnTx/>
                            <a:uFillTx/>
                            <a:latin typeface="Cambria Math" panose="02040503050406030204" pitchFamily="18" charset="0"/>
                            <a:ea typeface="Arial Unicode MS" pitchFamily="34" charset="-128"/>
                            <a:cs typeface="Arial Unicode MS" pitchFamily="34" charset="-128"/>
                          </a:rPr>
                        </m:ctrlPr>
                      </m:dPr>
                      <m:e>
                        <m:sSub>
                          <m:sSubPr>
                            <m:ctrlPr>
                              <a:rPr kumimoji="0" lang="en-US" altLang="zh-CN" sz="2800" b="0" i="1" u="none" strike="noStrike" kern="0" cap="none" spc="0" normalizeH="0" baseline="0" noProof="0">
                                <a:ln>
                                  <a:noFill/>
                                </a:ln>
                                <a:solidFill>
                                  <a:srgbClr val="000000"/>
                                </a:solidFill>
                                <a:effectLst/>
                                <a:uLnTx/>
                                <a:uFillTx/>
                                <a:latin typeface="Cambria Math" panose="02040503050406030204" pitchFamily="18" charset="0"/>
                                <a:ea typeface="Arial Unicode MS" pitchFamily="34" charset="-128"/>
                                <a:cs typeface="Arial Unicode MS" pitchFamily="34" charset="-128"/>
                              </a:rPr>
                            </m:ctrlPr>
                          </m:sSubPr>
                          <m:e>
                            <m:r>
                              <a:rPr kumimoji="0" lang="en-US" altLang="zh-CN" sz="2800" b="0" i="1" u="none" strike="noStrike" kern="0" cap="none" spc="0" normalizeH="0" baseline="0" noProof="0">
                                <a:ln>
                                  <a:noFill/>
                                </a:ln>
                                <a:solidFill>
                                  <a:srgbClr val="000000"/>
                                </a:solidFill>
                                <a:effectLst/>
                                <a:uLnTx/>
                                <a:uFillTx/>
                                <a:latin typeface="Cambria Math"/>
                                <a:ea typeface="Arial Unicode MS" pitchFamily="34" charset="-128"/>
                                <a:cs typeface="Arial Unicode MS" pitchFamily="34" charset="-128"/>
                              </a:rPr>
                              <m:t>𝑥</m:t>
                            </m:r>
                          </m:e>
                          <m:sub>
                            <m:r>
                              <a:rPr kumimoji="0" lang="en-US" altLang="zh-CN" sz="2800" b="0" i="1" u="none" strike="noStrike" kern="0" cap="none" spc="0" normalizeH="0" baseline="0" noProof="0">
                                <a:ln>
                                  <a:noFill/>
                                </a:ln>
                                <a:solidFill>
                                  <a:srgbClr val="000000"/>
                                </a:solidFill>
                                <a:effectLst/>
                                <a:uLnTx/>
                                <a:uFillTx/>
                                <a:latin typeface="Cambria Math"/>
                                <a:ea typeface="Arial Unicode MS" pitchFamily="34" charset="-128"/>
                                <a:cs typeface="Arial Unicode MS" pitchFamily="34" charset="-128"/>
                              </a:rPr>
                              <m:t>1</m:t>
                            </m:r>
                          </m:sub>
                        </m:sSub>
                        <m:r>
                          <a:rPr kumimoji="0" lang="en-US" altLang="zh-CN" sz="2800" b="0" i="1" u="none" strike="noStrike" kern="0" cap="none" spc="0" normalizeH="0" baseline="0" noProof="0">
                            <a:ln>
                              <a:noFill/>
                            </a:ln>
                            <a:solidFill>
                              <a:srgbClr val="000000"/>
                            </a:solidFill>
                            <a:effectLst/>
                            <a:uLnTx/>
                            <a:uFillTx/>
                            <a:latin typeface="Cambria Math"/>
                            <a:ea typeface="Arial Unicode MS" pitchFamily="34" charset="-128"/>
                            <a:cs typeface="Arial Unicode MS" pitchFamily="34" charset="-128"/>
                          </a:rPr>
                          <m:t>,  </m:t>
                        </m:r>
                        <m:r>
                          <a:rPr kumimoji="0" lang="en-US" altLang="zh-CN" sz="2800" b="0" i="1" u="none" strike="noStrike" kern="0" cap="none" spc="0" normalizeH="0" baseline="0" noProof="0">
                            <a:ln>
                              <a:noFill/>
                            </a:ln>
                            <a:solidFill>
                              <a:srgbClr val="000000"/>
                            </a:solidFill>
                            <a:effectLst/>
                            <a:uLnTx/>
                            <a:uFillTx/>
                            <a:latin typeface="Cambria Math"/>
                            <a:ea typeface="Cambria Math"/>
                            <a:cs typeface="Arial Unicode MS" pitchFamily="34" charset="-128"/>
                          </a:rPr>
                          <m:t>⋯,</m:t>
                        </m:r>
                        <m:sSub>
                          <m:sSubPr>
                            <m:ctrlPr>
                              <a:rPr kumimoji="0" lang="en-US" altLang="zh-CN" sz="2800" b="0" i="1" u="none" strike="noStrike" kern="0" cap="none" spc="0" normalizeH="0" baseline="0" noProof="0">
                                <a:ln>
                                  <a:noFill/>
                                </a:ln>
                                <a:solidFill>
                                  <a:srgbClr val="000000"/>
                                </a:solidFill>
                                <a:effectLst/>
                                <a:uLnTx/>
                                <a:uFillTx/>
                                <a:latin typeface="Cambria Math" panose="02040503050406030204" pitchFamily="18" charset="0"/>
                                <a:ea typeface="Arial Unicode MS" pitchFamily="34" charset="-128"/>
                                <a:cs typeface="Arial Unicode MS" pitchFamily="34" charset="-128"/>
                              </a:rPr>
                            </m:ctrlPr>
                          </m:sSubPr>
                          <m:e>
                            <m:r>
                              <a:rPr kumimoji="0" lang="en-US" altLang="zh-CN" sz="2800" b="0" i="1" u="none" strike="noStrike" kern="0" cap="none" spc="0" normalizeH="0" baseline="0" noProof="0">
                                <a:ln>
                                  <a:noFill/>
                                </a:ln>
                                <a:solidFill>
                                  <a:srgbClr val="000000"/>
                                </a:solidFill>
                                <a:effectLst/>
                                <a:uLnTx/>
                                <a:uFillTx/>
                                <a:latin typeface="Cambria Math"/>
                                <a:ea typeface="Arial Unicode MS" pitchFamily="34" charset="-128"/>
                                <a:cs typeface="Arial Unicode MS" pitchFamily="34" charset="-128"/>
                              </a:rPr>
                              <m:t>𝑥</m:t>
                            </m:r>
                          </m:e>
                          <m:sub>
                            <m:r>
                              <a:rPr kumimoji="0" lang="en-US" altLang="zh-CN" sz="2800" b="0" i="1" u="none" strike="noStrike" kern="0" cap="none" spc="0" normalizeH="0" baseline="0" noProof="0">
                                <a:ln>
                                  <a:noFill/>
                                </a:ln>
                                <a:solidFill>
                                  <a:srgbClr val="000000"/>
                                </a:solidFill>
                                <a:effectLst/>
                                <a:uLnTx/>
                                <a:uFillTx/>
                                <a:latin typeface="Cambria Math"/>
                                <a:ea typeface="Arial Unicode MS" pitchFamily="34" charset="-128"/>
                                <a:cs typeface="Arial Unicode MS" pitchFamily="34" charset="-128"/>
                              </a:rPr>
                              <m:t>𝑛</m:t>
                            </m:r>
                          </m:sub>
                        </m:sSub>
                      </m:e>
                    </m:d>
                    <m:r>
                      <a:rPr kumimoji="0" lang="en-US" altLang="zh-CN" sz="2800" b="0" i="0" u="none" strike="noStrike" kern="0" cap="none" spc="0" normalizeH="0" baseline="0" noProof="0" smtClean="0">
                        <a:ln>
                          <a:noFill/>
                        </a:ln>
                        <a:solidFill>
                          <a:srgbClr val="000000"/>
                        </a:solidFill>
                        <a:effectLst/>
                        <a:uLnTx/>
                        <a:uFillTx/>
                        <a:latin typeface="Cambria Math"/>
                        <a:ea typeface="Arial Unicode MS" pitchFamily="34" charset="-128"/>
                        <a:cs typeface="Arial Unicode MS" pitchFamily="34" charset="-128"/>
                      </a:rPr>
                      <m:t>+</m:t>
                    </m:r>
                    <m:r>
                      <a:rPr kumimoji="0" lang="zh-CN" altLang="en-US" sz="2800" b="0" i="1" u="none" strike="noStrike" kern="0" cap="none" spc="0" normalizeH="0" baseline="0" noProof="0" smtClean="0">
                        <a:ln>
                          <a:noFill/>
                        </a:ln>
                        <a:solidFill>
                          <a:srgbClr val="000000"/>
                        </a:solidFill>
                        <a:effectLst/>
                        <a:uLnTx/>
                        <a:uFillTx/>
                        <a:latin typeface="Cambria Math"/>
                        <a:ea typeface="Arial Unicode MS" pitchFamily="34" charset="-128"/>
                        <a:cs typeface="Arial Unicode MS" pitchFamily="34" charset="-128"/>
                      </a:rPr>
                      <m:t>𝜂</m:t>
                    </m:r>
                  </m:oMath>
                </a14:m>
                <a:r>
                  <a:rPr kumimoji="0" lang="en-US" sz="2800" b="0" i="0" u="none" strike="noStrike" kern="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rPr>
                  <a:t>) </a:t>
                </a:r>
              </a:p>
              <a:p>
                <a:pPr marL="742950" marR="0" lvl="1" indent="-285750" algn="l" defTabSz="914400" rtl="0" eaLnBrk="1" fontAlgn="base" latinLnBrk="0" hangingPunct="1">
                  <a:lnSpc>
                    <a:spcPct val="150000"/>
                  </a:lnSpc>
                  <a:spcBef>
                    <a:spcPct val="20000"/>
                  </a:spcBef>
                  <a:spcAft>
                    <a:spcPct val="0"/>
                  </a:spcAft>
                  <a:buClrTx/>
                  <a:buSzTx/>
                  <a:buFont typeface="Arial" pitchFamily="34" charset="0"/>
                  <a:buChar char="•"/>
                  <a:tabLst/>
                  <a:defRPr/>
                </a:pPr>
                <a:r>
                  <a:rPr kumimoji="0" lang="en-US" altLang="zh-CN" sz="2800" b="0" i="0" u="none" strike="noStrike" kern="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rPr>
                  <a:t>Negative skewness</a:t>
                </a:r>
              </a:p>
              <a:p>
                <a:pPr marL="457200" marR="0" lvl="1" indent="0" algn="ctr" defTabSz="914400" rtl="0" eaLnBrk="1" fontAlgn="base" latinLnBrk="0" hangingPunct="1">
                  <a:lnSpc>
                    <a:spcPct val="150000"/>
                  </a:lnSpc>
                  <a:spcBef>
                    <a:spcPct val="20000"/>
                  </a:spcBef>
                  <a:spcAft>
                    <a:spcPct val="0"/>
                  </a:spcAft>
                  <a:buClrTx/>
                  <a:buSzTx/>
                  <a:buFontTx/>
                  <a:buNone/>
                  <a:tabLst/>
                  <a:defRPr/>
                </a:pPr>
                <a:r>
                  <a:rPr kumimoji="0" lang="en-US" altLang="zh-CN" sz="2800" b="0" i="0" u="none" strike="noStrike" kern="0" cap="none" spc="0" normalizeH="0" baseline="0" noProof="0" dirty="0">
                    <a:ln>
                      <a:noFill/>
                    </a:ln>
                    <a:solidFill>
                      <a:srgbClr val="000000"/>
                    </a:solidFill>
                    <a:effectLst/>
                    <a:uLnTx/>
                    <a:uFillTx/>
                    <a:latin typeface="Times New Roman"/>
                    <a:ea typeface="Arial Unicode MS" pitchFamily="34" charset="-128"/>
                    <a:cs typeface="Arial Unicode MS" pitchFamily="34" charset="-128"/>
                  </a:rPr>
                  <a:t>	</a:t>
                </a:r>
                <a14:m>
                  <m:oMath xmlns:m="http://schemas.openxmlformats.org/officeDocument/2006/math">
                    <m:r>
                      <a:rPr kumimoji="0" lang="en-US" altLang="zh-CN" sz="2800" b="0" i="0" u="none" strike="noStrike" kern="0" cap="none" spc="0" normalizeH="0" baseline="0" noProof="0" smtClean="0">
                        <a:ln>
                          <a:noFill/>
                        </a:ln>
                        <a:solidFill>
                          <a:srgbClr val="000000"/>
                        </a:solidFill>
                        <a:effectLst/>
                        <a:uLnTx/>
                        <a:uFillTx/>
                        <a:latin typeface="Cambria Math"/>
                        <a:ea typeface="Arial Unicode MS" pitchFamily="34" charset="-128"/>
                        <a:cs typeface="Arial Unicode MS" pitchFamily="34" charset="-128"/>
                      </a:rPr>
                      <m:t>−</m:t>
                    </m:r>
                    <m:r>
                      <m:rPr>
                        <m:sty m:val="p"/>
                      </m:rPr>
                      <a:rPr kumimoji="0" lang="en-US" altLang="zh-CN" sz="2800" b="0" i="0" u="none" strike="noStrike" kern="0" cap="none" spc="0" normalizeH="0" baseline="0" noProof="0">
                        <a:ln>
                          <a:noFill/>
                        </a:ln>
                        <a:solidFill>
                          <a:srgbClr val="000000"/>
                        </a:solidFill>
                        <a:effectLst/>
                        <a:uLnTx/>
                        <a:uFillTx/>
                        <a:latin typeface="Cambria Math"/>
                        <a:ea typeface="Arial Unicode MS" pitchFamily="34" charset="-128"/>
                        <a:cs typeface="Arial Unicode MS" pitchFamily="34" charset="-128"/>
                      </a:rPr>
                      <m:t>log</m:t>
                    </m:r>
                    <m:r>
                      <a:rPr kumimoji="0" lang="en-US" altLang="zh-CN" sz="2800" b="0" i="1" u="none" strike="noStrike" kern="0" cap="none" spc="0" normalizeH="0" baseline="0" noProof="0">
                        <a:ln>
                          <a:noFill/>
                        </a:ln>
                        <a:solidFill>
                          <a:srgbClr val="000000"/>
                        </a:solidFill>
                        <a:effectLst/>
                        <a:uLnTx/>
                        <a:uFillTx/>
                        <a:latin typeface="Cambria Math"/>
                        <a:ea typeface="Arial Unicode MS" pitchFamily="34" charset="-128"/>
                        <a:cs typeface="Arial Unicode MS" pitchFamily="34" charset="-128"/>
                      </a:rPr>
                      <m:t>⁡(</m:t>
                    </m:r>
                    <m:func>
                      <m:funcPr>
                        <m:ctrlPr>
                          <a:rPr kumimoji="0" lang="en-US" altLang="zh-CN" sz="2800" b="0" i="1" u="none" strike="noStrike" kern="0" cap="none" spc="0" normalizeH="0" baseline="0" noProof="0" smtClean="0">
                            <a:ln>
                              <a:noFill/>
                            </a:ln>
                            <a:solidFill>
                              <a:srgbClr val="000000"/>
                            </a:solidFill>
                            <a:effectLst/>
                            <a:uLnTx/>
                            <a:uFillTx/>
                            <a:latin typeface="Cambria Math" panose="02040503050406030204" pitchFamily="18" charset="0"/>
                            <a:ea typeface="Arial Unicode MS" pitchFamily="34" charset="-128"/>
                            <a:cs typeface="Arial Unicode MS" pitchFamily="34" charset="-128"/>
                          </a:rPr>
                        </m:ctrlPr>
                      </m:funcPr>
                      <m:fName>
                        <m:r>
                          <m:rPr>
                            <m:sty m:val="p"/>
                          </m:rPr>
                          <a:rPr kumimoji="0" lang="en-US" altLang="zh-CN" sz="2800" b="0" i="0" u="none" strike="noStrike" kern="0" cap="none" spc="0" normalizeH="0" baseline="0" noProof="0" smtClean="0">
                            <a:ln>
                              <a:noFill/>
                            </a:ln>
                            <a:solidFill>
                              <a:srgbClr val="000000"/>
                            </a:solidFill>
                            <a:effectLst/>
                            <a:uLnTx/>
                            <a:uFillTx/>
                            <a:latin typeface="Cambria Math"/>
                            <a:ea typeface="Arial Unicode MS" pitchFamily="34" charset="-128"/>
                            <a:cs typeface="Arial Unicode MS" pitchFamily="34" charset="-128"/>
                          </a:rPr>
                          <m:t>max</m:t>
                        </m:r>
                      </m:fName>
                      <m:e>
                        <m:d>
                          <m:dPr>
                            <m:ctrlPr>
                              <a:rPr kumimoji="0" lang="en-US" altLang="zh-CN" sz="2800" b="0" i="1" u="none" strike="noStrike" kern="0" cap="none" spc="0" normalizeH="0" baseline="0" noProof="0" smtClean="0">
                                <a:ln>
                                  <a:noFill/>
                                </a:ln>
                                <a:solidFill>
                                  <a:srgbClr val="000000"/>
                                </a:solidFill>
                                <a:effectLst/>
                                <a:uLnTx/>
                                <a:uFillTx/>
                                <a:latin typeface="Cambria Math" panose="02040503050406030204" pitchFamily="18" charset="0"/>
                                <a:ea typeface="Arial Unicode MS" pitchFamily="34" charset="-128"/>
                                <a:cs typeface="Arial Unicode MS" pitchFamily="34" charset="-128"/>
                              </a:rPr>
                            </m:ctrlPr>
                          </m:dPr>
                          <m:e>
                            <m:sSub>
                              <m:sSubPr>
                                <m:ctrlPr>
                                  <a:rPr kumimoji="0" lang="en-US" altLang="zh-CN" sz="2800" b="0" i="1" u="none" strike="noStrike" kern="0" cap="none" spc="0" normalizeH="0" baseline="0" noProof="0">
                                    <a:ln>
                                      <a:noFill/>
                                    </a:ln>
                                    <a:solidFill>
                                      <a:srgbClr val="000000"/>
                                    </a:solidFill>
                                    <a:effectLst/>
                                    <a:uLnTx/>
                                    <a:uFillTx/>
                                    <a:latin typeface="Cambria Math" panose="02040503050406030204" pitchFamily="18" charset="0"/>
                                    <a:ea typeface="Arial Unicode MS" pitchFamily="34" charset="-128"/>
                                    <a:cs typeface="Arial Unicode MS" pitchFamily="34" charset="-128"/>
                                  </a:rPr>
                                </m:ctrlPr>
                              </m:sSubPr>
                              <m:e>
                                <m:r>
                                  <a:rPr kumimoji="0" lang="en-US" altLang="zh-CN" sz="2800" b="0" i="1" u="none" strike="noStrike" kern="0" cap="none" spc="0" normalizeH="0" baseline="0" noProof="0">
                                    <a:ln>
                                      <a:noFill/>
                                    </a:ln>
                                    <a:solidFill>
                                      <a:srgbClr val="000000"/>
                                    </a:solidFill>
                                    <a:effectLst/>
                                    <a:uLnTx/>
                                    <a:uFillTx/>
                                    <a:latin typeface="Cambria Math"/>
                                    <a:ea typeface="Arial Unicode MS" pitchFamily="34" charset="-128"/>
                                    <a:cs typeface="Arial Unicode MS" pitchFamily="34" charset="-128"/>
                                  </a:rPr>
                                  <m:t>𝑥</m:t>
                                </m:r>
                              </m:e>
                              <m:sub>
                                <m:r>
                                  <a:rPr kumimoji="0" lang="en-US" altLang="zh-CN" sz="2800" b="0" i="1" u="none" strike="noStrike" kern="0" cap="none" spc="0" normalizeH="0" baseline="0" noProof="0">
                                    <a:ln>
                                      <a:noFill/>
                                    </a:ln>
                                    <a:solidFill>
                                      <a:srgbClr val="000000"/>
                                    </a:solidFill>
                                    <a:effectLst/>
                                    <a:uLnTx/>
                                    <a:uFillTx/>
                                    <a:latin typeface="Cambria Math"/>
                                    <a:ea typeface="Arial Unicode MS" pitchFamily="34" charset="-128"/>
                                    <a:cs typeface="Arial Unicode MS" pitchFamily="34" charset="-128"/>
                                  </a:rPr>
                                  <m:t>1</m:t>
                                </m:r>
                              </m:sub>
                            </m:sSub>
                            <m:r>
                              <a:rPr kumimoji="0" lang="en-US" altLang="zh-CN" sz="2800" b="0" i="1" u="none" strike="noStrike" kern="0" cap="none" spc="0" normalizeH="0" baseline="0" noProof="0">
                                <a:ln>
                                  <a:noFill/>
                                </a:ln>
                                <a:solidFill>
                                  <a:srgbClr val="000000"/>
                                </a:solidFill>
                                <a:effectLst/>
                                <a:uLnTx/>
                                <a:uFillTx/>
                                <a:latin typeface="Cambria Math"/>
                                <a:ea typeface="Arial Unicode MS" pitchFamily="34" charset="-128"/>
                                <a:cs typeface="Arial Unicode MS" pitchFamily="34" charset="-128"/>
                              </a:rPr>
                              <m:t>,  </m:t>
                            </m:r>
                            <m:r>
                              <a:rPr kumimoji="0" lang="en-US" altLang="zh-CN" sz="2800" b="0" i="1" u="none" strike="noStrike" kern="0" cap="none" spc="0" normalizeH="0" baseline="0" noProof="0">
                                <a:ln>
                                  <a:noFill/>
                                </a:ln>
                                <a:solidFill>
                                  <a:srgbClr val="000000"/>
                                </a:solidFill>
                                <a:effectLst/>
                                <a:uLnTx/>
                                <a:uFillTx/>
                                <a:latin typeface="Cambria Math"/>
                                <a:ea typeface="Cambria Math"/>
                                <a:cs typeface="Arial Unicode MS" pitchFamily="34" charset="-128"/>
                              </a:rPr>
                              <m:t>⋯,</m:t>
                            </m:r>
                            <m:sSub>
                              <m:sSubPr>
                                <m:ctrlPr>
                                  <a:rPr kumimoji="0" lang="en-US" altLang="zh-CN" sz="2800" b="0" i="1" u="none" strike="noStrike" kern="0" cap="none" spc="0" normalizeH="0" baseline="0" noProof="0">
                                    <a:ln>
                                      <a:noFill/>
                                    </a:ln>
                                    <a:solidFill>
                                      <a:srgbClr val="000000"/>
                                    </a:solidFill>
                                    <a:effectLst/>
                                    <a:uLnTx/>
                                    <a:uFillTx/>
                                    <a:latin typeface="Cambria Math" panose="02040503050406030204" pitchFamily="18" charset="0"/>
                                    <a:ea typeface="Arial Unicode MS" pitchFamily="34" charset="-128"/>
                                    <a:cs typeface="Arial Unicode MS" pitchFamily="34" charset="-128"/>
                                  </a:rPr>
                                </m:ctrlPr>
                              </m:sSubPr>
                              <m:e>
                                <m:r>
                                  <a:rPr kumimoji="0" lang="en-US" altLang="zh-CN" sz="2800" b="0" i="1" u="none" strike="noStrike" kern="0" cap="none" spc="0" normalizeH="0" baseline="0" noProof="0">
                                    <a:ln>
                                      <a:noFill/>
                                    </a:ln>
                                    <a:solidFill>
                                      <a:srgbClr val="000000"/>
                                    </a:solidFill>
                                    <a:effectLst/>
                                    <a:uLnTx/>
                                    <a:uFillTx/>
                                    <a:latin typeface="Cambria Math"/>
                                    <a:ea typeface="Arial Unicode MS" pitchFamily="34" charset="-128"/>
                                    <a:cs typeface="Arial Unicode MS" pitchFamily="34" charset="-128"/>
                                  </a:rPr>
                                  <m:t>𝑥</m:t>
                                </m:r>
                              </m:e>
                              <m:sub>
                                <m:r>
                                  <a:rPr kumimoji="0" lang="en-US" altLang="zh-CN" sz="2800" b="0" i="1" u="none" strike="noStrike" kern="0" cap="none" spc="0" normalizeH="0" baseline="0" noProof="0">
                                    <a:ln>
                                      <a:noFill/>
                                    </a:ln>
                                    <a:solidFill>
                                      <a:srgbClr val="000000"/>
                                    </a:solidFill>
                                    <a:effectLst/>
                                    <a:uLnTx/>
                                    <a:uFillTx/>
                                    <a:latin typeface="Cambria Math"/>
                                    <a:ea typeface="Arial Unicode MS" pitchFamily="34" charset="-128"/>
                                    <a:cs typeface="Arial Unicode MS" pitchFamily="34" charset="-128"/>
                                  </a:rPr>
                                  <m:t>𝑛</m:t>
                                </m:r>
                              </m:sub>
                            </m:sSub>
                          </m:e>
                        </m:d>
                      </m:e>
                    </m:func>
                    <m:r>
                      <a:rPr kumimoji="0" lang="en-US" altLang="zh-CN" sz="2800" b="0" i="1" u="none" strike="noStrike" kern="0" cap="none" spc="0" normalizeH="0" baseline="0" noProof="0" smtClean="0">
                        <a:ln>
                          <a:noFill/>
                        </a:ln>
                        <a:solidFill>
                          <a:srgbClr val="000000"/>
                        </a:solidFill>
                        <a:effectLst/>
                        <a:uLnTx/>
                        <a:uFillTx/>
                        <a:latin typeface="Cambria Math"/>
                        <a:ea typeface="Arial Unicode MS" pitchFamily="34" charset="-128"/>
                        <a:cs typeface="Arial Unicode MS" pitchFamily="34" charset="-128"/>
                      </a:rPr>
                      <m:t>− </m:t>
                    </m:r>
                    <m:sSub>
                      <m:sSubPr>
                        <m:ctrlPr>
                          <a:rPr kumimoji="0" lang="en-US" altLang="zh-CN" sz="2800" b="0" i="1" u="none" strike="noStrike" kern="0" cap="none" spc="0" normalizeH="0" baseline="0" noProof="0" smtClean="0">
                            <a:ln>
                              <a:noFill/>
                            </a:ln>
                            <a:solidFill>
                              <a:srgbClr val="000000"/>
                            </a:solidFill>
                            <a:effectLst/>
                            <a:uLnTx/>
                            <a:uFillTx/>
                            <a:latin typeface="Cambria Math" panose="02040503050406030204" pitchFamily="18" charset="0"/>
                            <a:ea typeface="Arial Unicode MS" pitchFamily="34" charset="-128"/>
                            <a:cs typeface="Arial Unicode MS" pitchFamily="34" charset="-128"/>
                          </a:rPr>
                        </m:ctrlPr>
                      </m:sSubPr>
                      <m:e>
                        <m:r>
                          <a:rPr kumimoji="0" lang="en-US" altLang="zh-CN" sz="2800" b="0" i="1" u="none" strike="noStrike" kern="0" cap="none" spc="0" normalizeH="0" baseline="0" noProof="0" smtClean="0">
                            <a:ln>
                              <a:noFill/>
                            </a:ln>
                            <a:solidFill>
                              <a:srgbClr val="000000"/>
                            </a:solidFill>
                            <a:effectLst/>
                            <a:uLnTx/>
                            <a:uFillTx/>
                            <a:latin typeface="Cambria Math"/>
                            <a:ea typeface="Arial Unicode MS" pitchFamily="34" charset="-128"/>
                            <a:cs typeface="Arial Unicode MS" pitchFamily="34" charset="-128"/>
                          </a:rPr>
                          <m:t>𝑥</m:t>
                        </m:r>
                      </m:e>
                      <m:sub>
                        <m:r>
                          <a:rPr kumimoji="0" lang="en-US" altLang="zh-CN" sz="2800" b="0" i="1" u="none" strike="noStrike" kern="0" cap="none" spc="0" normalizeH="0" baseline="0" noProof="0" smtClean="0">
                            <a:ln>
                              <a:noFill/>
                            </a:ln>
                            <a:solidFill>
                              <a:srgbClr val="000000"/>
                            </a:solidFill>
                            <a:effectLst/>
                            <a:uLnTx/>
                            <a:uFillTx/>
                            <a:latin typeface="Cambria Math"/>
                            <a:ea typeface="Arial Unicode MS" pitchFamily="34" charset="-128"/>
                            <a:cs typeface="Arial Unicode MS" pitchFamily="34" charset="-128"/>
                          </a:rPr>
                          <m:t>𝑖</m:t>
                        </m:r>
                      </m:sub>
                    </m:sSub>
                    <m:r>
                      <a:rPr kumimoji="0" lang="en-US" altLang="zh-CN" sz="2800" b="0" i="0" u="none" strike="noStrike" kern="0" cap="none" spc="0" normalizeH="0" baseline="0" noProof="0">
                        <a:ln>
                          <a:noFill/>
                        </a:ln>
                        <a:solidFill>
                          <a:srgbClr val="000000"/>
                        </a:solidFill>
                        <a:effectLst/>
                        <a:uLnTx/>
                        <a:uFillTx/>
                        <a:latin typeface="Cambria Math"/>
                        <a:ea typeface="Arial Unicode MS" pitchFamily="34" charset="-128"/>
                        <a:cs typeface="Arial Unicode MS" pitchFamily="34" charset="-128"/>
                      </a:rPr>
                      <m:t>+</m:t>
                    </m:r>
                    <m:r>
                      <a:rPr kumimoji="0" lang="zh-CN" altLang="en-US" sz="2800" b="0" i="1" u="none" strike="noStrike" kern="0" cap="none" spc="0" normalizeH="0" baseline="0" noProof="0">
                        <a:ln>
                          <a:noFill/>
                        </a:ln>
                        <a:solidFill>
                          <a:srgbClr val="000000"/>
                        </a:solidFill>
                        <a:effectLst/>
                        <a:uLnTx/>
                        <a:uFillTx/>
                        <a:latin typeface="Cambria Math"/>
                        <a:ea typeface="Arial Unicode MS" pitchFamily="34" charset="-128"/>
                        <a:cs typeface="Arial Unicode MS" pitchFamily="34" charset="-128"/>
                      </a:rPr>
                      <m:t>𝜂</m:t>
                    </m:r>
                  </m:oMath>
                </a14:m>
                <a:r>
                  <a:rPr kumimoji="0" lang="en-US" altLang="zh-CN" sz="2800" b="0" i="0" u="none" strike="noStrike" kern="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rPr>
                  <a:t>) </a:t>
                </a:r>
              </a:p>
              <a:p>
                <a:pPr marL="742950" marR="0" lvl="1" indent="-285750" algn="l" defTabSz="914400" rtl="0" eaLnBrk="1" fontAlgn="base" latinLnBrk="0" hangingPunct="1">
                  <a:lnSpc>
                    <a:spcPct val="150000"/>
                  </a:lnSpc>
                  <a:spcBef>
                    <a:spcPct val="20000"/>
                  </a:spcBef>
                  <a:spcAft>
                    <a:spcPct val="0"/>
                  </a:spcAft>
                  <a:buClrTx/>
                  <a:buSzTx/>
                  <a:buFont typeface="Arial" pitchFamily="34" charset="0"/>
                  <a:buChar char="•"/>
                  <a:tabLst/>
                  <a:defRPr/>
                </a:pPr>
                <a:endParaRPr kumimoji="0" lang="en-US" altLang="zh-CN" sz="2800" b="0" i="0" u="none" strike="noStrike" kern="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endParaRPr>
              </a:p>
            </p:txBody>
          </p:sp>
        </mc:Choice>
        <mc:Fallback xmlns="">
          <p:sp>
            <p:nvSpPr>
              <p:cNvPr id="7" name="Rectangle 3"/>
              <p:cNvSpPr txBox="1">
                <a:spLocks noRot="1" noChangeAspect="1" noMove="1" noResize="1" noEditPoints="1" noAdjustHandles="1" noChangeArrowheads="1" noChangeShapeType="1" noTextEdit="1"/>
              </p:cNvSpPr>
              <p:nvPr/>
            </p:nvSpPr>
            <p:spPr bwMode="auto">
              <a:xfrm>
                <a:off x="457200" y="838200"/>
                <a:ext cx="8534400" cy="5867400"/>
              </a:xfrm>
              <a:prstGeom prst="rect">
                <a:avLst/>
              </a:prstGeom>
              <a:blipFill>
                <a:blip r:embed="rId3"/>
                <a:stretch>
                  <a:fillRect l="-178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5" name="Rectangle 2"/>
          <p:cNvSpPr txBox="1">
            <a:spLocks noChangeArrowheads="1"/>
          </p:cNvSpPr>
          <p:nvPr/>
        </p:nvSpPr>
        <p:spPr bwMode="auto">
          <a:xfrm>
            <a:off x="609600" y="76200"/>
            <a:ext cx="7772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rPr>
              <a:t>Automatic Transformations</a:t>
            </a:r>
          </a:p>
        </p:txBody>
      </p:sp>
      <mc:AlternateContent xmlns:mc="http://schemas.openxmlformats.org/markup-compatibility/2006" xmlns:a14="http://schemas.microsoft.com/office/drawing/2010/main">
        <mc:Choice Requires="a14">
          <p:sp>
            <p:nvSpPr>
              <p:cNvPr id="12" name="TextBox 11"/>
              <p:cNvSpPr txBox="1"/>
              <p:nvPr/>
            </p:nvSpPr>
            <p:spPr>
              <a:xfrm>
                <a:off x="220732" y="5334000"/>
                <a:ext cx="7345088" cy="615810"/>
              </a:xfrm>
              <a:prstGeom prst="rect">
                <a:avLst/>
              </a:prstGeom>
              <a:noFill/>
            </p:spPr>
            <p:txBody>
              <a:bodyPr wrap="none" rtlCol="0">
                <a:spAutoFit/>
              </a:bodyPr>
              <a:lstStyle/>
              <a:p>
                <a:r>
                  <a:rPr lang="en-US" sz="2400" dirty="0">
                    <a:solidFill>
                      <a:srgbClr val="0000FF"/>
                    </a:solidFill>
                  </a:rPr>
                  <a:t>Note:  For </a:t>
                </a:r>
                <a14:m>
                  <m:oMath xmlns:m="http://schemas.openxmlformats.org/officeDocument/2006/math">
                    <m:r>
                      <a:rPr lang="en-US" sz="2400" b="0" i="1" smtClean="0">
                        <a:solidFill>
                          <a:srgbClr val="0000FF"/>
                        </a:solidFill>
                        <a:latin typeface="Cambria Math" panose="02040503050406030204" pitchFamily="18" charset="0"/>
                      </a:rPr>
                      <m:t>𝑔</m:t>
                    </m:r>
                    <m:d>
                      <m:dPr>
                        <m:ctrlPr>
                          <a:rPr lang="en-US" sz="2400" b="0" i="1" smtClean="0">
                            <a:solidFill>
                              <a:srgbClr val="0000FF"/>
                            </a:solidFill>
                            <a:latin typeface="Cambria Math" panose="02040503050406030204" pitchFamily="18" charset="0"/>
                          </a:rPr>
                        </m:ctrlPr>
                      </m:dPr>
                      <m:e>
                        <m:r>
                          <a:rPr lang="en-US" sz="2400" b="0" i="1" smtClean="0">
                            <a:solidFill>
                              <a:srgbClr val="0000FF"/>
                            </a:solidFill>
                            <a:latin typeface="Cambria Math" panose="02040503050406030204" pitchFamily="18" charset="0"/>
                          </a:rPr>
                          <m:t>𝑡</m:t>
                        </m:r>
                      </m:e>
                    </m:d>
                    <m:r>
                      <a:rPr lang="en-US" sz="2400" b="0" i="1" smtClean="0">
                        <a:solidFill>
                          <a:srgbClr val="0000FF"/>
                        </a:solidFill>
                        <a:latin typeface="Cambria Math" panose="02040503050406030204" pitchFamily="18" charset="0"/>
                      </a:rPr>
                      <m:t>=</m:t>
                    </m:r>
                    <m:func>
                      <m:funcPr>
                        <m:ctrlPr>
                          <a:rPr lang="en-US" sz="2400" b="0" i="1" smtClean="0">
                            <a:solidFill>
                              <a:srgbClr val="0000FF"/>
                            </a:solidFill>
                            <a:latin typeface="Cambria Math" panose="02040503050406030204" pitchFamily="18" charset="0"/>
                          </a:rPr>
                        </m:ctrlPr>
                      </m:funcPr>
                      <m:fName>
                        <m:r>
                          <m:rPr>
                            <m:sty m:val="p"/>
                          </m:rPr>
                          <a:rPr lang="en-US" sz="2400" b="0" i="0" smtClean="0">
                            <a:solidFill>
                              <a:srgbClr val="0000FF"/>
                            </a:solidFill>
                            <a:latin typeface="Cambria Math" panose="02040503050406030204" pitchFamily="18" charset="0"/>
                          </a:rPr>
                          <m:t>log</m:t>
                        </m:r>
                      </m:fName>
                      <m:e>
                        <m:r>
                          <a:rPr lang="en-US" sz="2400" b="0" i="1" smtClean="0">
                            <a:solidFill>
                              <a:srgbClr val="0000FF"/>
                            </a:solidFill>
                            <a:latin typeface="Cambria Math" panose="02040503050406030204" pitchFamily="18" charset="0"/>
                          </a:rPr>
                          <m:t>𝑡</m:t>
                        </m:r>
                      </m:e>
                    </m:func>
                  </m:oMath>
                </a14:m>
                <a:r>
                  <a:rPr lang="en-US" sz="2400" dirty="0">
                    <a:solidFill>
                      <a:srgbClr val="0000FF"/>
                    </a:solidFill>
                  </a:rPr>
                  <a:t>,  </a:t>
                </a:r>
                <a14:m>
                  <m:oMath xmlns:m="http://schemas.openxmlformats.org/officeDocument/2006/math">
                    <m:sSup>
                      <m:sSupPr>
                        <m:ctrlPr>
                          <a:rPr lang="en-US" sz="2400" b="0" i="1" smtClean="0">
                            <a:solidFill>
                              <a:srgbClr val="0000FF"/>
                            </a:solidFill>
                            <a:latin typeface="Cambria Math" panose="02040503050406030204" pitchFamily="18" charset="0"/>
                          </a:rPr>
                        </m:ctrlPr>
                      </m:sSupPr>
                      <m:e>
                        <m:r>
                          <a:rPr lang="en-US" sz="2400" b="0" i="1" smtClean="0">
                            <a:solidFill>
                              <a:srgbClr val="0000FF"/>
                            </a:solidFill>
                            <a:latin typeface="Cambria Math" panose="02040503050406030204" pitchFamily="18" charset="0"/>
                          </a:rPr>
                          <m:t>𝑔</m:t>
                        </m:r>
                      </m:e>
                      <m:sup>
                        <m:r>
                          <a:rPr lang="en-US" sz="2400" b="0" i="1" smtClean="0">
                            <a:solidFill>
                              <a:srgbClr val="0000FF"/>
                            </a:solidFill>
                            <a:latin typeface="Cambria Math" panose="02040503050406030204" pitchFamily="18" charset="0"/>
                          </a:rPr>
                          <m:t>′′</m:t>
                        </m:r>
                      </m:sup>
                    </m:sSup>
                    <m:d>
                      <m:dPr>
                        <m:ctrlPr>
                          <a:rPr lang="en-US" sz="2400" b="0" i="1" smtClean="0">
                            <a:solidFill>
                              <a:srgbClr val="0000FF"/>
                            </a:solidFill>
                            <a:latin typeface="Cambria Math" panose="02040503050406030204" pitchFamily="18" charset="0"/>
                          </a:rPr>
                        </m:ctrlPr>
                      </m:dPr>
                      <m:e>
                        <m:r>
                          <a:rPr lang="en-US" sz="2400" b="0" i="1" smtClean="0">
                            <a:solidFill>
                              <a:srgbClr val="0000FF"/>
                            </a:solidFill>
                            <a:latin typeface="Cambria Math" panose="02040503050406030204" pitchFamily="18" charset="0"/>
                          </a:rPr>
                          <m:t>𝑡</m:t>
                        </m:r>
                      </m:e>
                    </m:d>
                    <m:r>
                      <a:rPr lang="en-US" sz="2400" b="0" i="1" smtClean="0">
                        <a:solidFill>
                          <a:srgbClr val="0000FF"/>
                        </a:solidFill>
                        <a:latin typeface="Cambria Math" panose="02040503050406030204" pitchFamily="18" charset="0"/>
                      </a:rPr>
                      <m:t>=</m:t>
                    </m:r>
                    <m:f>
                      <m:fPr>
                        <m:ctrlPr>
                          <a:rPr lang="en-US" sz="2400" b="0" i="1" smtClean="0">
                            <a:solidFill>
                              <a:srgbClr val="0000FF"/>
                            </a:solidFill>
                            <a:latin typeface="Cambria Math" panose="02040503050406030204" pitchFamily="18" charset="0"/>
                          </a:rPr>
                        </m:ctrlPr>
                      </m:fPr>
                      <m:num>
                        <m:r>
                          <a:rPr lang="en-US" sz="2400" i="1">
                            <a:solidFill>
                              <a:srgbClr val="0000FF"/>
                            </a:solidFill>
                            <a:latin typeface="Cambria Math" panose="02040503050406030204" pitchFamily="18" charset="0"/>
                          </a:rPr>
                          <m:t>−1</m:t>
                        </m:r>
                      </m:num>
                      <m:den>
                        <m:sSup>
                          <m:sSupPr>
                            <m:ctrlPr>
                              <a:rPr lang="en-US" sz="2400" b="0" i="1" smtClean="0">
                                <a:solidFill>
                                  <a:srgbClr val="0000FF"/>
                                </a:solidFill>
                                <a:latin typeface="Cambria Math" panose="02040503050406030204" pitchFamily="18" charset="0"/>
                              </a:rPr>
                            </m:ctrlPr>
                          </m:sSupPr>
                          <m:e>
                            <m:r>
                              <a:rPr lang="en-US" sz="2400" b="0" i="1" smtClean="0">
                                <a:solidFill>
                                  <a:srgbClr val="0000FF"/>
                                </a:solidFill>
                                <a:latin typeface="Cambria Math" panose="02040503050406030204" pitchFamily="18" charset="0"/>
                              </a:rPr>
                              <m:t>𝑡</m:t>
                            </m:r>
                          </m:e>
                          <m:sup>
                            <m:r>
                              <a:rPr lang="en-US" sz="2400" b="0" i="1" smtClean="0">
                                <a:solidFill>
                                  <a:srgbClr val="0000FF"/>
                                </a:solidFill>
                                <a:latin typeface="Cambria Math" panose="02040503050406030204" pitchFamily="18" charset="0"/>
                              </a:rPr>
                              <m:t>2</m:t>
                            </m:r>
                          </m:sup>
                        </m:sSup>
                      </m:den>
                    </m:f>
                    <m:r>
                      <a:rPr lang="en-US" sz="2400" b="0" i="1" smtClean="0">
                        <a:solidFill>
                          <a:srgbClr val="0000FF"/>
                        </a:solidFill>
                        <a:latin typeface="Cambria Math" panose="02040503050406030204" pitchFamily="18" charset="0"/>
                        <a:ea typeface="Cambria Math" panose="02040503050406030204" pitchFamily="18" charset="0"/>
                      </a:rPr>
                      <m:t>≈0</m:t>
                    </m:r>
                  </m:oMath>
                </a14:m>
                <a:r>
                  <a:rPr lang="en-US" sz="2400" dirty="0">
                    <a:solidFill>
                      <a:srgbClr val="0000FF"/>
                    </a:solidFill>
                  </a:rPr>
                  <a:t>  for Large </a:t>
                </a:r>
                <a14:m>
                  <m:oMath xmlns:m="http://schemas.openxmlformats.org/officeDocument/2006/math">
                    <m:r>
                      <a:rPr lang="en-US" sz="2400" b="0" i="1" smtClean="0">
                        <a:solidFill>
                          <a:srgbClr val="0000FF"/>
                        </a:solidFill>
                        <a:latin typeface="Cambria Math" panose="02040503050406030204" pitchFamily="18" charset="0"/>
                      </a:rPr>
                      <m:t>𝑡</m:t>
                    </m:r>
                  </m:oMath>
                </a14:m>
                <a:endParaRPr lang="en-US" sz="2400" dirty="0">
                  <a:solidFill>
                    <a:srgbClr val="0000FF"/>
                  </a:solidFill>
                </a:endParaRPr>
              </a:p>
            </p:txBody>
          </p:sp>
        </mc:Choice>
        <mc:Fallback xmlns="">
          <p:sp>
            <p:nvSpPr>
              <p:cNvPr id="12" name="TextBox 11"/>
              <p:cNvSpPr txBox="1">
                <a:spLocks noRot="1" noChangeAspect="1" noMove="1" noResize="1" noEditPoints="1" noAdjustHandles="1" noChangeArrowheads="1" noChangeShapeType="1" noTextEdit="1"/>
              </p:cNvSpPr>
              <p:nvPr/>
            </p:nvSpPr>
            <p:spPr>
              <a:xfrm>
                <a:off x="220732" y="5334000"/>
                <a:ext cx="7345088" cy="615810"/>
              </a:xfrm>
              <a:prstGeom prst="rect">
                <a:avLst/>
              </a:prstGeom>
              <a:blipFill>
                <a:blip r:embed="rId4"/>
                <a:stretch>
                  <a:fillRect l="-1245" b="-8911"/>
                </a:stretch>
              </a:blipFill>
            </p:spPr>
            <p:txBody>
              <a:bodyPr/>
              <a:lstStyle/>
              <a:p>
                <a:r>
                  <a:rPr lang="en-US">
                    <a:noFill/>
                  </a:rPr>
                  <a:t> </a:t>
                </a:r>
              </a:p>
            </p:txBody>
          </p:sp>
        </mc:Fallback>
      </mc:AlternateContent>
      <p:grpSp>
        <p:nvGrpSpPr>
          <p:cNvPr id="20" name="Group 19"/>
          <p:cNvGrpSpPr/>
          <p:nvPr/>
        </p:nvGrpSpPr>
        <p:grpSpPr>
          <a:xfrm>
            <a:off x="770783" y="3657600"/>
            <a:ext cx="6468217" cy="2819400"/>
            <a:chOff x="770783" y="3657600"/>
            <a:chExt cx="6468217" cy="2819400"/>
          </a:xfrm>
        </p:grpSpPr>
        <mc:AlternateContent xmlns:mc="http://schemas.openxmlformats.org/markup-compatibility/2006" xmlns:a14="http://schemas.microsoft.com/office/drawing/2010/main">
          <mc:Choice Requires="a14">
            <p:sp>
              <p:nvSpPr>
                <p:cNvPr id="14" name="TextBox 13"/>
                <p:cNvSpPr txBox="1"/>
                <p:nvPr/>
              </p:nvSpPr>
              <p:spPr>
                <a:xfrm>
                  <a:off x="770783" y="6015335"/>
                  <a:ext cx="5782417" cy="461665"/>
                </a:xfrm>
                <a:prstGeom prst="rect">
                  <a:avLst/>
                </a:prstGeom>
                <a:noFill/>
              </p:spPr>
              <p:txBody>
                <a:bodyPr wrap="none" rtlCol="0">
                  <a:spAutoFit/>
                </a:bodyPr>
                <a:lstStyle/>
                <a:p>
                  <a:r>
                    <a:rPr lang="en-US" sz="2400" dirty="0">
                      <a:solidFill>
                        <a:srgbClr val="0000FF"/>
                      </a:solidFill>
                    </a:rPr>
                    <a:t>So Transformation  </a:t>
                  </a:r>
                  <a14:m>
                    <m:oMath xmlns:m="http://schemas.openxmlformats.org/officeDocument/2006/math">
                      <m:r>
                        <a:rPr lang="en-US" sz="2400" i="1" smtClean="0">
                          <a:solidFill>
                            <a:srgbClr val="0000FF"/>
                          </a:solidFill>
                          <a:latin typeface="Cambria Math" panose="02040503050406030204" pitchFamily="18" charset="0"/>
                          <a:ea typeface="Cambria Math" panose="02040503050406030204" pitchFamily="18" charset="0"/>
                        </a:rPr>
                        <m:t>≈</m:t>
                      </m:r>
                    </m:oMath>
                  </a14:m>
                  <a:r>
                    <a:rPr lang="en-US" sz="2400" dirty="0">
                      <a:solidFill>
                        <a:srgbClr val="0000FF"/>
                      </a:solidFill>
                    </a:rPr>
                    <a:t>  Linear for Large  </a:t>
                  </a:r>
                  <a14:m>
                    <m:oMath xmlns:m="http://schemas.openxmlformats.org/officeDocument/2006/math">
                      <m:r>
                        <a:rPr lang="en-US" sz="2400" i="1" smtClean="0">
                          <a:solidFill>
                            <a:srgbClr val="0000FF"/>
                          </a:solidFill>
                          <a:latin typeface="Cambria Math" panose="02040503050406030204" pitchFamily="18" charset="0"/>
                          <a:ea typeface="Cambria Math" panose="02040503050406030204" pitchFamily="18" charset="0"/>
                        </a:rPr>
                        <m:t>𝜂</m:t>
                      </m:r>
                    </m:oMath>
                  </a14:m>
                  <a:endParaRPr lang="en-US" sz="2400" dirty="0">
                    <a:solidFill>
                      <a:srgbClr val="0000FF"/>
                    </a:solidFill>
                  </a:endParaRPr>
                </a:p>
              </p:txBody>
            </p:sp>
          </mc:Choice>
          <mc:Fallback xmlns="">
            <p:sp>
              <p:nvSpPr>
                <p:cNvPr id="14" name="TextBox 13"/>
                <p:cNvSpPr txBox="1">
                  <a:spLocks noRot="1" noChangeAspect="1" noMove="1" noResize="1" noEditPoints="1" noAdjustHandles="1" noChangeArrowheads="1" noChangeShapeType="1" noTextEdit="1"/>
                </p:cNvSpPr>
                <p:nvPr/>
              </p:nvSpPr>
              <p:spPr>
                <a:xfrm>
                  <a:off x="770783" y="6015335"/>
                  <a:ext cx="5782417" cy="461665"/>
                </a:xfrm>
                <a:prstGeom prst="rect">
                  <a:avLst/>
                </a:prstGeom>
                <a:blipFill>
                  <a:blip r:embed="rId5"/>
                  <a:stretch>
                    <a:fillRect l="-1581" t="-9211" b="-30263"/>
                  </a:stretch>
                </a:blipFill>
              </p:spPr>
              <p:txBody>
                <a:bodyPr/>
                <a:lstStyle/>
                <a:p>
                  <a:r>
                    <a:rPr lang="en-US">
                      <a:noFill/>
                    </a:rPr>
                    <a:t> </a:t>
                  </a:r>
                </a:p>
              </p:txBody>
            </p:sp>
          </mc:Fallback>
        </mc:AlternateContent>
        <p:cxnSp>
          <p:nvCxnSpPr>
            <p:cNvPr id="15" name="Straight Arrow Connector 14"/>
            <p:cNvCxnSpPr/>
            <p:nvPr/>
          </p:nvCxnSpPr>
          <p:spPr>
            <a:xfrm flipV="1">
              <a:off x="6400800" y="3657600"/>
              <a:ext cx="685800" cy="2438400"/>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6400800" y="5105400"/>
              <a:ext cx="838200" cy="990600"/>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535382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accent5">
                <a:lumMod val="50000"/>
              </a:schemeClr>
            </a:gs>
            <a:gs pos="50000">
              <a:schemeClr val="tx1"/>
            </a:gs>
            <a:gs pos="100000">
              <a:schemeClr val="accent5">
                <a:lumMod val="50000"/>
              </a:schemeClr>
            </a:gs>
          </a:gsLst>
          <a:lin ang="0" scaled="0"/>
        </a:gradFill>
        <a:effectLst/>
      </p:bgPr>
    </p:bg>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762000" y="0"/>
            <a:ext cx="8001000" cy="762000"/>
          </a:xfrm>
        </p:spPr>
        <p:txBody>
          <a:bodyPr/>
          <a:lstStyle/>
          <a:p>
            <a:pPr eaLnBrk="1" hangingPunct="1"/>
            <a:r>
              <a:rPr lang="en-US" altLang="ko-KR" sz="4000" dirty="0">
                <a:solidFill>
                  <a:schemeClr val="bg2"/>
                </a:solidFill>
                <a:latin typeface="Arial Unicode MS" pitchFamily="34" charset="-128"/>
                <a:ea typeface="Arial Unicode MS" pitchFamily="34" charset="-128"/>
                <a:cs typeface="Arial Unicode MS" pitchFamily="34" charset="-128"/>
              </a:rPr>
              <a:t>Marg. Dist. Plot Data Example</a:t>
            </a:r>
          </a:p>
        </p:txBody>
      </p:sp>
      <mc:AlternateContent xmlns:mc="http://schemas.openxmlformats.org/markup-compatibility/2006">
        <mc:Choice xmlns:a14="http://schemas.microsoft.com/office/drawing/2010/main" Requires="a14">
          <p:sp>
            <p:nvSpPr>
              <p:cNvPr id="236547" name="Rectangle 3"/>
              <p:cNvSpPr>
                <a:spLocks noGrp="1" noChangeArrowheads="1"/>
              </p:cNvSpPr>
              <p:nvPr>
                <p:ph type="body" idx="1"/>
              </p:nvPr>
            </p:nvSpPr>
            <p:spPr>
              <a:xfrm>
                <a:off x="304800" y="838200"/>
                <a:ext cx="8610600" cy="5410200"/>
              </a:xfrm>
            </p:spPr>
            <p:txBody>
              <a:bodyPr/>
              <a:lstStyle/>
              <a:p>
                <a:pPr marL="0" indent="0" eaLnBrk="1" hangingPunct="1">
                  <a:buNone/>
                </a:pPr>
                <a:r>
                  <a:rPr lang="en-US" altLang="ko-KR" dirty="0">
                    <a:solidFill>
                      <a:schemeClr val="bg2"/>
                    </a:solidFill>
                    <a:latin typeface="Arial Unicode MS" pitchFamily="34" charset="-128"/>
                    <a:ea typeface="Arial Unicode MS" pitchFamily="34" charset="-128"/>
                    <a:cs typeface="Arial Unicode MS" pitchFamily="34" charset="-128"/>
                  </a:rPr>
                  <a:t>Drug Discovery Data</a:t>
                </a:r>
              </a:p>
              <a:p>
                <a:pPr lvl="0" eaLnBrk="1" hangingPunct="1">
                  <a:lnSpc>
                    <a:spcPct val="150000"/>
                  </a:lnSpc>
                  <a:buSzPct val="100000"/>
                  <a:buFont typeface="Wingdings" panose="05000000000000000000" pitchFamily="2" charset="2"/>
                  <a:buChar char="Ø"/>
                </a:pPr>
                <a:r>
                  <a:rPr lang="en-US" altLang="en-US" dirty="0">
                    <a:solidFill>
                      <a:srgbClr val="000000"/>
                    </a:solidFill>
                    <a:latin typeface="Tahoma"/>
                  </a:rPr>
                  <a:t>  </a:t>
                </a:r>
                <a14:m>
                  <m:oMath xmlns:m="http://schemas.openxmlformats.org/officeDocument/2006/math">
                    <m:r>
                      <a:rPr lang="en-US" altLang="en-US" i="1" dirty="0" smtClean="0">
                        <a:solidFill>
                          <a:srgbClr val="000000"/>
                        </a:solidFill>
                        <a:latin typeface="Cambria Math"/>
                      </a:rPr>
                      <m:t>𝑛</m:t>
                    </m:r>
                    <m:r>
                      <a:rPr lang="en-US" altLang="en-US" i="1" dirty="0" smtClean="0">
                        <a:solidFill>
                          <a:srgbClr val="000000"/>
                        </a:solidFill>
                        <a:latin typeface="Cambria Math"/>
                      </a:rPr>
                      <m:t> = 262</m:t>
                    </m:r>
                  </m:oMath>
                </a14:m>
                <a:r>
                  <a:rPr lang="en-US" altLang="en-US" dirty="0">
                    <a:solidFill>
                      <a:srgbClr val="000000"/>
                    </a:solidFill>
                    <a:latin typeface="Tahoma"/>
                  </a:rPr>
                  <a:t>, Chemical Compounds</a:t>
                </a:r>
              </a:p>
              <a:p>
                <a:pPr lvl="0" eaLnBrk="1" hangingPunct="1">
                  <a:lnSpc>
                    <a:spcPct val="150000"/>
                  </a:lnSpc>
                  <a:buSzPct val="100000"/>
                  <a:buFont typeface="Wingdings" panose="05000000000000000000" pitchFamily="2" charset="2"/>
                  <a:buChar char="Ø"/>
                </a:pPr>
                <a:r>
                  <a:rPr lang="en-US" altLang="en-US" dirty="0">
                    <a:solidFill>
                      <a:srgbClr val="000000"/>
                    </a:solidFill>
                    <a:latin typeface="Tahoma"/>
                  </a:rPr>
                  <a:t>  </a:t>
                </a:r>
                <a14:m>
                  <m:oMath xmlns:m="http://schemas.openxmlformats.org/officeDocument/2006/math">
                    <m:r>
                      <a:rPr lang="en-US" altLang="en-US" i="1" dirty="0" smtClean="0">
                        <a:solidFill>
                          <a:srgbClr val="000000"/>
                        </a:solidFill>
                        <a:latin typeface="Cambria Math"/>
                      </a:rPr>
                      <m:t>𝑑</m:t>
                    </m:r>
                    <m:r>
                      <a:rPr lang="en-US" altLang="en-US" i="1" dirty="0" smtClean="0">
                        <a:solidFill>
                          <a:srgbClr val="000000"/>
                        </a:solidFill>
                        <a:latin typeface="Cambria Math"/>
                      </a:rPr>
                      <m:t> = 2489</m:t>
                    </m:r>
                  </m:oMath>
                </a14:m>
                <a:r>
                  <a:rPr lang="en-US" altLang="en-US" dirty="0">
                    <a:solidFill>
                      <a:srgbClr val="000000"/>
                    </a:solidFill>
                    <a:latin typeface="Tahoma"/>
                  </a:rPr>
                  <a:t>, Chemical “Descriptors”</a:t>
                </a:r>
              </a:p>
              <a:p>
                <a:pPr lvl="0" eaLnBrk="1" hangingPunct="1">
                  <a:lnSpc>
                    <a:spcPct val="150000"/>
                  </a:lnSpc>
                  <a:buSzPct val="100000"/>
                  <a:buFont typeface="Wingdings" panose="05000000000000000000" pitchFamily="2" charset="2"/>
                  <a:buChar char="Ø"/>
                </a:pPr>
                <a:r>
                  <a:rPr lang="en-US" altLang="en-US" dirty="0">
                    <a:solidFill>
                      <a:srgbClr val="000000"/>
                    </a:solidFill>
                    <a:latin typeface="Tahoma"/>
                  </a:rPr>
                  <a:t>  Discrete Response:</a:t>
                </a:r>
              </a:p>
              <a:p>
                <a:pPr marL="0" lvl="0" indent="0" algn="ctr" eaLnBrk="1" hangingPunct="1">
                  <a:lnSpc>
                    <a:spcPct val="150000"/>
                  </a:lnSpc>
                  <a:buClr>
                    <a:srgbClr val="A50021"/>
                  </a:buClr>
                  <a:buSzPct val="75000"/>
                  <a:buNone/>
                </a:pPr>
                <a:r>
                  <a:rPr lang="en-US" altLang="en-US" dirty="0">
                    <a:solidFill>
                      <a:srgbClr val="3333FF"/>
                    </a:solidFill>
                    <a:latin typeface="Tahoma"/>
                  </a:rPr>
                  <a:t>0 – blue o</a:t>
                </a:r>
                <a:r>
                  <a:rPr lang="en-US" altLang="en-US" dirty="0">
                    <a:solidFill>
                      <a:srgbClr val="000000"/>
                    </a:solidFill>
                    <a:latin typeface="Tahoma"/>
                  </a:rPr>
                  <a:t>,   </a:t>
                </a:r>
                <a:r>
                  <a:rPr lang="en-US" altLang="en-US" dirty="0">
                    <a:solidFill>
                      <a:srgbClr val="FF0000"/>
                    </a:solidFill>
                    <a:latin typeface="Tahoma"/>
                  </a:rPr>
                  <a:t> 1 – red +</a:t>
                </a:r>
              </a:p>
              <a:p>
                <a:pPr marL="0" indent="0" eaLnBrk="1" hangingPunct="1">
                  <a:lnSpc>
                    <a:spcPct val="200000"/>
                  </a:lnSpc>
                  <a:buNone/>
                </a:pPr>
                <a:endParaRPr lang="en-US" altLang="ko-KR" dirty="0">
                  <a:solidFill>
                    <a:schemeClr val="bg2"/>
                  </a:solidFill>
                  <a:latin typeface="Arial Unicode MS" pitchFamily="34" charset="-128"/>
                  <a:ea typeface="Arial Unicode MS" pitchFamily="34" charset="-128"/>
                  <a:cs typeface="Arial Unicode MS" pitchFamily="34" charset="-128"/>
                </a:endParaRPr>
              </a:p>
              <a:p>
                <a:pPr marL="0" indent="0" eaLnBrk="1" hangingPunct="1">
                  <a:lnSpc>
                    <a:spcPct val="200000"/>
                  </a:lnSpc>
                  <a:buNone/>
                </a:pPr>
                <a:r>
                  <a:rPr lang="en-US" altLang="ko-KR" sz="1800" dirty="0">
                    <a:solidFill>
                      <a:schemeClr val="bg2"/>
                    </a:solidFill>
                    <a:latin typeface="Arial Unicode MS" pitchFamily="34" charset="-128"/>
                    <a:ea typeface="Arial Unicode MS" pitchFamily="34" charset="-128"/>
                    <a:cs typeface="Arial Unicode MS" pitchFamily="34" charset="-128"/>
                  </a:rPr>
                  <a:t>                                              </a:t>
                </a:r>
              </a:p>
            </p:txBody>
          </p:sp>
        </mc:Choice>
        <mc:Fallback>
          <p:sp>
            <p:nvSpPr>
              <p:cNvPr id="236547" name="Rectangle 3"/>
              <p:cNvSpPr>
                <a:spLocks noGrp="1" noRot="1" noChangeAspect="1" noMove="1" noResize="1" noEditPoints="1" noAdjustHandles="1" noChangeArrowheads="1" noChangeShapeType="1" noTextEdit="1"/>
              </p:cNvSpPr>
              <p:nvPr>
                <p:ph type="body" idx="1"/>
              </p:nvPr>
            </p:nvSpPr>
            <p:spPr>
              <a:xfrm>
                <a:off x="304800" y="838200"/>
                <a:ext cx="8610600" cy="5410200"/>
              </a:xfrm>
              <a:blipFill>
                <a:blip r:embed="rId3"/>
                <a:stretch>
                  <a:fillRect l="-1769" t="-1466"/>
                </a:stretch>
              </a:blipFill>
            </p:spPr>
            <p:txBody>
              <a:bodyPr/>
              <a:lstStyle/>
              <a:p>
                <a:r>
                  <a:rPr lang="en-US">
                    <a:noFill/>
                  </a:rPr>
                  <a:t> </a:t>
                </a:r>
              </a:p>
            </p:txBody>
          </p:sp>
        </mc:Fallback>
      </mc:AlternateContent>
      <p:grpSp>
        <p:nvGrpSpPr>
          <p:cNvPr id="3" name="Group 2"/>
          <p:cNvGrpSpPr/>
          <p:nvPr/>
        </p:nvGrpSpPr>
        <p:grpSpPr>
          <a:xfrm>
            <a:off x="2872041" y="5257800"/>
            <a:ext cx="5205159" cy="1524000"/>
            <a:chOff x="2872041" y="5257800"/>
            <a:chExt cx="5205159" cy="1524000"/>
          </a:xfrm>
        </p:grpSpPr>
        <p:pic>
          <p:nvPicPr>
            <p:cNvPr id="2560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553200" y="5257800"/>
              <a:ext cx="1524000"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2872041" y="6172200"/>
              <a:ext cx="3223959" cy="369332"/>
            </a:xfrm>
            <a:prstGeom prst="rect">
              <a:avLst/>
            </a:prstGeom>
            <a:noFill/>
          </p:spPr>
          <p:txBody>
            <a:bodyPr wrap="none" rtlCol="0">
              <a:spAutoFit/>
            </a:bodyPr>
            <a:lstStyle/>
            <a:p>
              <a:r>
                <a:rPr lang="en-US" altLang="ko-KR" dirty="0">
                  <a:solidFill>
                    <a:srgbClr val="000000"/>
                  </a:solidFill>
                  <a:latin typeface="Arial Unicode MS" pitchFamily="34" charset="-128"/>
                  <a:ea typeface="Arial Unicode MS" pitchFamily="34" charset="-128"/>
                  <a:cs typeface="Arial Unicode MS" pitchFamily="34" charset="-128"/>
                </a:rPr>
                <a:t>(Thanks to Alex Tropsha Lab)</a:t>
              </a:r>
              <a:endParaRPr lang="en-US" dirty="0">
                <a:solidFill>
                  <a:srgbClr val="FFFFFF"/>
                </a:solidFill>
              </a:endParaRPr>
            </a:p>
          </p:txBody>
        </p:sp>
      </p:grpSp>
    </p:spTree>
    <p:extLst>
      <p:ext uri="{BB962C8B-B14F-4D97-AF65-F5344CB8AC3E}">
        <p14:creationId xmlns:p14="http://schemas.microsoft.com/office/powerpoint/2010/main" val="391971507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gradFill rotWithShape="0">
          <a:gsLst>
            <a:gs pos="0">
              <a:srgbClr val="C00000"/>
            </a:gs>
            <a:gs pos="50000">
              <a:schemeClr val="tx1"/>
            </a:gs>
            <a:gs pos="100000">
              <a:srgbClr val="C00000"/>
            </a:gs>
          </a:gsLst>
          <a:lin ang="2700000" scaled="0"/>
        </a:gra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 name="Rectangle 3"/>
              <p:cNvSpPr txBox="1">
                <a:spLocks noChangeArrowheads="1"/>
              </p:cNvSpPr>
              <p:nvPr/>
            </p:nvSpPr>
            <p:spPr bwMode="auto">
              <a:xfrm>
                <a:off x="228600" y="838200"/>
                <a:ext cx="8915400" cy="5867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marR="0" lvl="0" indent="0" algn="l" defTabSz="914400" rtl="0" eaLnBrk="1" fontAlgn="base" latinLnBrk="0" hangingPunct="1">
                  <a:lnSpc>
                    <a:spcPct val="150000"/>
                  </a:lnSpc>
                  <a:spcBef>
                    <a:spcPct val="20000"/>
                  </a:spcBef>
                  <a:spcAft>
                    <a:spcPct val="0"/>
                  </a:spcAft>
                  <a:buClrTx/>
                  <a:buSzTx/>
                  <a:buFontTx/>
                  <a:buNone/>
                  <a:tabLst/>
                  <a:defRPr/>
                </a:pPr>
                <a:r>
                  <a:rPr kumimoji="0" lang="en-US" altLang="zh-CN" sz="3200" b="0" i="0" u="none" strike="noStrike" kern="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rPr>
                  <a:t>Reparametrization  (Nicer</a:t>
                </a:r>
                <a:r>
                  <a:rPr kumimoji="0" lang="en-US" altLang="zh-CN" sz="3200" b="0" i="0" u="none" strike="noStrike" kern="0" cap="none" spc="0" normalizeH="0" noProof="0" dirty="0">
                    <a:ln>
                      <a:noFill/>
                    </a:ln>
                    <a:solidFill>
                      <a:srgbClr val="000000"/>
                    </a:solidFill>
                    <a:effectLst/>
                    <a:uLnTx/>
                    <a:uFillTx/>
                    <a:latin typeface="Arial Unicode MS" pitchFamily="34" charset="-128"/>
                    <a:ea typeface="Arial Unicode MS" pitchFamily="34" charset="-128"/>
                    <a:cs typeface="Arial Unicode MS" pitchFamily="34" charset="-128"/>
                  </a:rPr>
                  <a:t> Format)</a:t>
                </a:r>
                <a:r>
                  <a:rPr kumimoji="0" lang="en-US" altLang="zh-CN" sz="3200" b="0" i="0" u="none" strike="noStrike" kern="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rPr>
                  <a:t>:</a:t>
                </a:r>
              </a:p>
              <a:p>
                <a:pPr marL="0" marR="0" lvl="0" indent="0" algn="l" defTabSz="914400" rtl="0" eaLnBrk="1" fontAlgn="base" latinLnBrk="0" hangingPunct="1">
                  <a:lnSpc>
                    <a:spcPct val="150000"/>
                  </a:lnSpc>
                  <a:spcBef>
                    <a:spcPct val="20000"/>
                  </a:spcBef>
                  <a:spcAft>
                    <a:spcPct val="0"/>
                  </a:spcAft>
                  <a:buClrTx/>
                  <a:buSzTx/>
                  <a:buFontTx/>
                  <a:buNone/>
                  <a:tabLst/>
                  <a:defRPr/>
                </a:pPr>
                <a:r>
                  <a:rPr lang="en-US" kern="0" dirty="0">
                    <a:solidFill>
                      <a:srgbClr val="000000"/>
                    </a:solidFill>
                    <a:latin typeface="Arial Unicode MS" pitchFamily="34" charset="-128"/>
                    <a:ea typeface="Arial Unicode MS" pitchFamily="34" charset="-128"/>
                    <a:cs typeface="Arial Unicode MS" pitchFamily="34" charset="-128"/>
                  </a:rPr>
                  <a:t>Based on Range of Data,  </a:t>
                </a:r>
                <a14:m>
                  <m:oMath xmlns:m="http://schemas.openxmlformats.org/officeDocument/2006/math">
                    <m:r>
                      <a:rPr kumimoji="0" lang="en-US" sz="3200" b="0" i="1" u="none" strike="noStrike" kern="0" cap="none" spc="0" normalizeH="0" baseline="0" noProof="0" smtClean="0">
                        <a:ln>
                          <a:noFill/>
                        </a:ln>
                        <a:solidFill>
                          <a:srgbClr val="000000"/>
                        </a:solidFill>
                        <a:effectLst/>
                        <a:uLnTx/>
                        <a:uFillTx/>
                        <a:latin typeface="Cambria Math" panose="02040503050406030204" pitchFamily="18" charset="0"/>
                        <a:ea typeface="Arial Unicode MS" pitchFamily="34" charset="-128"/>
                        <a:cs typeface="Arial Unicode MS" pitchFamily="34" charset="-128"/>
                      </a:rPr>
                      <m:t>𝑅</m:t>
                    </m:r>
                    <m:r>
                      <a:rPr kumimoji="0" lang="en-US" sz="3200" b="0" i="1" u="none" strike="noStrike" kern="0" cap="none" spc="0" normalizeH="0" baseline="0" noProof="0" smtClean="0">
                        <a:ln>
                          <a:noFill/>
                        </a:ln>
                        <a:solidFill>
                          <a:srgbClr val="000000"/>
                        </a:solidFill>
                        <a:effectLst/>
                        <a:uLnTx/>
                        <a:uFillTx/>
                        <a:latin typeface="Cambria Math" panose="02040503050406030204" pitchFamily="18" charset="0"/>
                        <a:ea typeface="Arial Unicode MS" pitchFamily="34" charset="-128"/>
                        <a:cs typeface="Arial Unicode MS" pitchFamily="34" charset="-128"/>
                      </a:rPr>
                      <m:t>=</m:t>
                    </m:r>
                    <m:func>
                      <m:funcPr>
                        <m:ctrlPr>
                          <a:rPr kumimoji="0" lang="en-US" sz="3200" b="0" i="1" u="none" strike="noStrike" kern="0" cap="none" spc="0" normalizeH="0" baseline="0" noProof="0" smtClean="0">
                            <a:ln>
                              <a:noFill/>
                            </a:ln>
                            <a:solidFill>
                              <a:srgbClr val="000000"/>
                            </a:solidFill>
                            <a:effectLst/>
                            <a:uLnTx/>
                            <a:uFillTx/>
                            <a:latin typeface="Cambria Math" panose="02040503050406030204" pitchFamily="18" charset="0"/>
                            <a:ea typeface="Arial Unicode MS" pitchFamily="34" charset="-128"/>
                            <a:cs typeface="Arial Unicode MS" pitchFamily="34" charset="-128"/>
                          </a:rPr>
                        </m:ctrlPr>
                      </m:funcPr>
                      <m:fName>
                        <m:limLow>
                          <m:limLowPr>
                            <m:ctrlPr>
                              <a:rPr kumimoji="0" lang="en-US" sz="3200" b="0" i="1" u="none" strike="noStrike" kern="0" cap="none" spc="0" normalizeH="0" baseline="0" noProof="0" smtClean="0">
                                <a:ln>
                                  <a:noFill/>
                                </a:ln>
                                <a:solidFill>
                                  <a:srgbClr val="000000"/>
                                </a:solidFill>
                                <a:effectLst/>
                                <a:uLnTx/>
                                <a:uFillTx/>
                                <a:latin typeface="Cambria Math" panose="02040503050406030204" pitchFamily="18" charset="0"/>
                                <a:ea typeface="Arial Unicode MS" pitchFamily="34" charset="-128"/>
                                <a:cs typeface="Arial Unicode MS" pitchFamily="34" charset="-128"/>
                              </a:rPr>
                            </m:ctrlPr>
                          </m:limLowPr>
                          <m:e>
                            <m:r>
                              <m:rPr>
                                <m:sty m:val="p"/>
                              </m:rPr>
                              <a:rPr kumimoji="0" lang="en-US" sz="3200" b="0" i="0" u="none" strike="noStrike" kern="0" cap="none" spc="0" normalizeH="0" baseline="0" noProof="0" smtClean="0">
                                <a:ln>
                                  <a:noFill/>
                                </a:ln>
                                <a:solidFill>
                                  <a:srgbClr val="000000"/>
                                </a:solidFill>
                                <a:effectLst/>
                                <a:uLnTx/>
                                <a:uFillTx/>
                                <a:latin typeface="Cambria Math" panose="02040503050406030204" pitchFamily="18" charset="0"/>
                                <a:ea typeface="Arial Unicode MS" pitchFamily="34" charset="-128"/>
                                <a:cs typeface="Arial Unicode MS" pitchFamily="34" charset="-128"/>
                              </a:rPr>
                              <m:t>max</m:t>
                            </m:r>
                          </m:e>
                          <m:lim>
                            <m:r>
                              <a:rPr kumimoji="0" lang="en-US" sz="3200" b="0" i="1" u="none" strike="noStrike" kern="0" cap="none" spc="0" normalizeH="0" baseline="0" noProof="0" smtClean="0">
                                <a:ln>
                                  <a:noFill/>
                                </a:ln>
                                <a:solidFill>
                                  <a:srgbClr val="000000"/>
                                </a:solidFill>
                                <a:effectLst/>
                                <a:uLnTx/>
                                <a:uFillTx/>
                                <a:latin typeface="Cambria Math" panose="02040503050406030204" pitchFamily="18" charset="0"/>
                                <a:ea typeface="Arial Unicode MS" pitchFamily="34" charset="-128"/>
                                <a:cs typeface="Arial Unicode MS" pitchFamily="34" charset="-128"/>
                              </a:rPr>
                              <m:t>𝑖</m:t>
                            </m:r>
                          </m:lim>
                        </m:limLow>
                      </m:fName>
                      <m:e>
                        <m:sSub>
                          <m:sSubPr>
                            <m:ctrlPr>
                              <a:rPr kumimoji="0" lang="en-US" sz="3200" b="0" i="1" u="none" strike="noStrike" kern="0" cap="none" spc="0" normalizeH="0" baseline="0" noProof="0" smtClean="0">
                                <a:ln>
                                  <a:noFill/>
                                </a:ln>
                                <a:solidFill>
                                  <a:srgbClr val="000000"/>
                                </a:solidFill>
                                <a:effectLst/>
                                <a:uLnTx/>
                                <a:uFillTx/>
                                <a:latin typeface="Cambria Math" panose="02040503050406030204" pitchFamily="18" charset="0"/>
                                <a:ea typeface="Arial Unicode MS" pitchFamily="34" charset="-128"/>
                                <a:cs typeface="Arial Unicode MS" pitchFamily="34" charset="-128"/>
                              </a:rPr>
                            </m:ctrlPr>
                          </m:sSubPr>
                          <m:e>
                            <m:r>
                              <a:rPr kumimoji="0" lang="en-US" sz="3200" b="0" i="1" u="none" strike="noStrike" kern="0" cap="none" spc="0" normalizeH="0" baseline="0" noProof="0" smtClean="0">
                                <a:ln>
                                  <a:noFill/>
                                </a:ln>
                                <a:solidFill>
                                  <a:srgbClr val="000000"/>
                                </a:solidFill>
                                <a:effectLst/>
                                <a:uLnTx/>
                                <a:uFillTx/>
                                <a:latin typeface="Cambria Math" panose="02040503050406030204" pitchFamily="18" charset="0"/>
                                <a:ea typeface="Arial Unicode MS" pitchFamily="34" charset="-128"/>
                                <a:cs typeface="Arial Unicode MS" pitchFamily="34" charset="-128"/>
                              </a:rPr>
                              <m:t>𝑥</m:t>
                            </m:r>
                          </m:e>
                          <m:sub>
                            <m:r>
                              <a:rPr kumimoji="0" lang="en-US" sz="3200" b="0" i="1" u="none" strike="noStrike" kern="0" cap="none" spc="0" normalizeH="0" baseline="0" noProof="0" smtClean="0">
                                <a:ln>
                                  <a:noFill/>
                                </a:ln>
                                <a:solidFill>
                                  <a:srgbClr val="000000"/>
                                </a:solidFill>
                                <a:effectLst/>
                                <a:uLnTx/>
                                <a:uFillTx/>
                                <a:latin typeface="Cambria Math" panose="02040503050406030204" pitchFamily="18" charset="0"/>
                                <a:ea typeface="Arial Unicode MS" pitchFamily="34" charset="-128"/>
                                <a:cs typeface="Arial Unicode MS" pitchFamily="34" charset="-128"/>
                              </a:rPr>
                              <m:t>𝑖</m:t>
                            </m:r>
                          </m:sub>
                        </m:sSub>
                      </m:e>
                    </m:func>
                    <m:r>
                      <a:rPr kumimoji="0" lang="en-US" sz="3200" b="0" i="1" u="none" strike="noStrike" kern="0" cap="none" spc="0" normalizeH="0" baseline="0" noProof="0" smtClean="0">
                        <a:ln>
                          <a:noFill/>
                        </a:ln>
                        <a:solidFill>
                          <a:srgbClr val="000000"/>
                        </a:solidFill>
                        <a:effectLst/>
                        <a:uLnTx/>
                        <a:uFillTx/>
                        <a:latin typeface="Cambria Math" panose="02040503050406030204" pitchFamily="18" charset="0"/>
                        <a:ea typeface="Arial Unicode MS" pitchFamily="34" charset="-128"/>
                        <a:cs typeface="Arial Unicode MS" pitchFamily="34" charset="-128"/>
                      </a:rPr>
                      <m:t>−</m:t>
                    </m:r>
                    <m:func>
                      <m:funcPr>
                        <m:ctrlPr>
                          <a:rPr kumimoji="0" lang="en-US" sz="3200" b="0" i="1" u="none" strike="noStrike" kern="0" cap="none" spc="0" normalizeH="0" baseline="0" noProof="0" smtClean="0">
                            <a:ln>
                              <a:noFill/>
                            </a:ln>
                            <a:solidFill>
                              <a:srgbClr val="000000"/>
                            </a:solidFill>
                            <a:effectLst/>
                            <a:uLnTx/>
                            <a:uFillTx/>
                            <a:latin typeface="Cambria Math" panose="02040503050406030204" pitchFamily="18" charset="0"/>
                            <a:ea typeface="Arial Unicode MS" pitchFamily="34" charset="-128"/>
                            <a:cs typeface="Arial Unicode MS" pitchFamily="34" charset="-128"/>
                          </a:rPr>
                        </m:ctrlPr>
                      </m:funcPr>
                      <m:fName>
                        <m:limLow>
                          <m:limLowPr>
                            <m:ctrlPr>
                              <a:rPr kumimoji="0" lang="en-US" sz="3200" b="0" i="1" u="none" strike="noStrike" kern="0" cap="none" spc="0" normalizeH="0" baseline="0" noProof="0" smtClean="0">
                                <a:ln>
                                  <a:noFill/>
                                </a:ln>
                                <a:solidFill>
                                  <a:srgbClr val="000000"/>
                                </a:solidFill>
                                <a:effectLst/>
                                <a:uLnTx/>
                                <a:uFillTx/>
                                <a:latin typeface="Cambria Math" panose="02040503050406030204" pitchFamily="18" charset="0"/>
                                <a:ea typeface="Arial Unicode MS" pitchFamily="34" charset="-128"/>
                                <a:cs typeface="Arial Unicode MS" pitchFamily="34" charset="-128"/>
                              </a:rPr>
                            </m:ctrlPr>
                          </m:limLowPr>
                          <m:e>
                            <m:r>
                              <m:rPr>
                                <m:sty m:val="p"/>
                              </m:rPr>
                              <a:rPr kumimoji="0" lang="en-US" sz="3200" b="0" i="0" u="none" strike="noStrike" kern="0" cap="none" spc="0" normalizeH="0" baseline="0" noProof="0" smtClean="0">
                                <a:ln>
                                  <a:noFill/>
                                </a:ln>
                                <a:solidFill>
                                  <a:srgbClr val="000000"/>
                                </a:solidFill>
                                <a:effectLst/>
                                <a:uLnTx/>
                                <a:uFillTx/>
                                <a:latin typeface="Cambria Math" panose="02040503050406030204" pitchFamily="18" charset="0"/>
                                <a:ea typeface="Arial Unicode MS" pitchFamily="34" charset="-128"/>
                                <a:cs typeface="Arial Unicode MS" pitchFamily="34" charset="-128"/>
                              </a:rPr>
                              <m:t>min</m:t>
                            </m:r>
                          </m:e>
                          <m:lim>
                            <m:r>
                              <a:rPr kumimoji="0" lang="en-US" sz="3200" b="0" i="1" u="none" strike="noStrike" kern="0" cap="none" spc="0" normalizeH="0" baseline="0" noProof="0" smtClean="0">
                                <a:ln>
                                  <a:noFill/>
                                </a:ln>
                                <a:solidFill>
                                  <a:srgbClr val="000000"/>
                                </a:solidFill>
                                <a:effectLst/>
                                <a:uLnTx/>
                                <a:uFillTx/>
                                <a:latin typeface="Cambria Math" panose="02040503050406030204" pitchFamily="18" charset="0"/>
                                <a:ea typeface="Arial Unicode MS" pitchFamily="34" charset="-128"/>
                                <a:cs typeface="Arial Unicode MS" pitchFamily="34" charset="-128"/>
                              </a:rPr>
                              <m:t>𝑖</m:t>
                            </m:r>
                          </m:lim>
                        </m:limLow>
                      </m:fName>
                      <m:e>
                        <m:sSub>
                          <m:sSubPr>
                            <m:ctrlPr>
                              <a:rPr kumimoji="0" lang="en-US" sz="3200" b="0" i="1" u="none" strike="noStrike" kern="0" cap="none" spc="0" normalizeH="0" baseline="0" noProof="0" smtClean="0">
                                <a:ln>
                                  <a:noFill/>
                                </a:ln>
                                <a:solidFill>
                                  <a:srgbClr val="000000"/>
                                </a:solidFill>
                                <a:effectLst/>
                                <a:uLnTx/>
                                <a:uFillTx/>
                                <a:latin typeface="Cambria Math" panose="02040503050406030204" pitchFamily="18" charset="0"/>
                                <a:ea typeface="Arial Unicode MS" pitchFamily="34" charset="-128"/>
                                <a:cs typeface="Arial Unicode MS" pitchFamily="34" charset="-128"/>
                              </a:rPr>
                            </m:ctrlPr>
                          </m:sSubPr>
                          <m:e>
                            <m:r>
                              <a:rPr kumimoji="0" lang="en-US" sz="3200" b="0" i="1" u="none" strike="noStrike" kern="0" cap="none" spc="0" normalizeH="0" baseline="0" noProof="0" smtClean="0">
                                <a:ln>
                                  <a:noFill/>
                                </a:ln>
                                <a:solidFill>
                                  <a:srgbClr val="000000"/>
                                </a:solidFill>
                                <a:effectLst/>
                                <a:uLnTx/>
                                <a:uFillTx/>
                                <a:latin typeface="Cambria Math" panose="02040503050406030204" pitchFamily="18" charset="0"/>
                                <a:ea typeface="Arial Unicode MS" pitchFamily="34" charset="-128"/>
                                <a:cs typeface="Arial Unicode MS" pitchFamily="34" charset="-128"/>
                              </a:rPr>
                              <m:t>𝑥</m:t>
                            </m:r>
                          </m:e>
                          <m:sub>
                            <m:r>
                              <a:rPr kumimoji="0" lang="en-US" sz="3200" b="0" i="1" u="none" strike="noStrike" kern="0" cap="none" spc="0" normalizeH="0" baseline="0" noProof="0" smtClean="0">
                                <a:ln>
                                  <a:noFill/>
                                </a:ln>
                                <a:solidFill>
                                  <a:srgbClr val="000000"/>
                                </a:solidFill>
                                <a:effectLst/>
                                <a:uLnTx/>
                                <a:uFillTx/>
                                <a:latin typeface="Cambria Math" panose="02040503050406030204" pitchFamily="18" charset="0"/>
                                <a:ea typeface="Arial Unicode MS" pitchFamily="34" charset="-128"/>
                                <a:cs typeface="Arial Unicode MS" pitchFamily="34" charset="-128"/>
                              </a:rPr>
                              <m:t>𝑖</m:t>
                            </m:r>
                          </m:sub>
                        </m:sSub>
                      </m:e>
                    </m:func>
                  </m:oMath>
                </a14:m>
                <a:endParaRPr kumimoji="0" lang="en-US" sz="3200" b="0" i="0" u="none" strike="noStrike" kern="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endParaRPr>
              </a:p>
              <a:p>
                <a:pPr marL="0" lvl="0" indent="0" eaLnBrk="1" hangingPunct="1">
                  <a:lnSpc>
                    <a:spcPct val="150000"/>
                  </a:lnSpc>
                  <a:buNone/>
                  <a:defRPr/>
                </a:pPr>
                <a:r>
                  <a:rPr lang="en-US" kern="0" dirty="0">
                    <a:solidFill>
                      <a:srgbClr val="000000"/>
                    </a:solidFill>
                    <a:latin typeface="Arial Unicode MS" pitchFamily="34" charset="-128"/>
                    <a:ea typeface="Arial Unicode MS" pitchFamily="34" charset="-128"/>
                    <a:cs typeface="Arial Unicode MS" pitchFamily="34" charset="-128"/>
                  </a:rPr>
                  <a:t>For Positive Skewness:     </a:t>
                </a:r>
                <a14:m>
                  <m:oMath xmlns:m="http://schemas.openxmlformats.org/officeDocument/2006/math">
                    <m:r>
                      <m:rPr>
                        <m:sty m:val="p"/>
                      </m:rPr>
                      <a:rPr lang="el-GR" altLang="zh-CN" i="1" kern="0" smtClean="0">
                        <a:solidFill>
                          <a:srgbClr val="000000"/>
                        </a:solidFill>
                        <a:latin typeface="Cambria Math" panose="02040503050406030204" pitchFamily="18" charset="0"/>
                        <a:ea typeface="Cambria Math" panose="02040503050406030204" pitchFamily="18" charset="0"/>
                        <a:cs typeface="Arial Unicode MS" pitchFamily="34" charset="-128"/>
                      </a:rPr>
                      <m:t>β</m:t>
                    </m:r>
                    <m:r>
                      <a:rPr kumimoji="0" lang="en-US" b="0" i="1" u="none" strike="noStrike" kern="0" cap="none" spc="0" normalizeH="0" baseline="0" noProof="0" smtClean="0">
                        <a:ln>
                          <a:noFill/>
                        </a:ln>
                        <a:solidFill>
                          <a:srgbClr val="000000"/>
                        </a:solidFill>
                        <a:effectLst/>
                        <a:uLnTx/>
                        <a:uFillTx/>
                        <a:latin typeface="Cambria Math" panose="02040503050406030204" pitchFamily="18" charset="0"/>
                        <a:ea typeface="Arial Unicode MS" pitchFamily="34" charset="-128"/>
                        <a:cs typeface="Arial Unicode MS" pitchFamily="34" charset="-128"/>
                      </a:rPr>
                      <m:t>=</m:t>
                    </m:r>
                    <m:f>
                      <m:fPr>
                        <m:ctrlPr>
                          <a:rPr kumimoji="0" lang="en-US" b="0" i="1" u="none" strike="noStrike" kern="0" cap="none" spc="0" normalizeH="0" baseline="0" noProof="0" smtClean="0">
                            <a:ln>
                              <a:noFill/>
                            </a:ln>
                            <a:solidFill>
                              <a:srgbClr val="000000"/>
                            </a:solidFill>
                            <a:effectLst/>
                            <a:uLnTx/>
                            <a:uFillTx/>
                            <a:latin typeface="Cambria Math" panose="02040503050406030204" pitchFamily="18" charset="0"/>
                            <a:ea typeface="Arial Unicode MS" pitchFamily="34" charset="-128"/>
                            <a:cs typeface="Arial Unicode MS" pitchFamily="34" charset="-128"/>
                          </a:rPr>
                        </m:ctrlPr>
                      </m:fPr>
                      <m:num>
                        <m:r>
                          <a:rPr kumimoji="0" lang="en-US" b="0" i="1" u="none" strike="noStrike" kern="0" cap="none" spc="0" normalizeH="0" baseline="0" noProof="0" smtClean="0">
                            <a:ln>
                              <a:noFill/>
                            </a:ln>
                            <a:solidFill>
                              <a:srgbClr val="000000"/>
                            </a:solidFill>
                            <a:effectLst/>
                            <a:uLnTx/>
                            <a:uFillTx/>
                            <a:latin typeface="Cambria Math" panose="02040503050406030204" pitchFamily="18" charset="0"/>
                            <a:ea typeface="Arial Unicode MS" pitchFamily="34" charset="-128"/>
                            <a:cs typeface="Arial Unicode MS" pitchFamily="34" charset="-128"/>
                          </a:rPr>
                          <m:t>𝑅</m:t>
                        </m:r>
                      </m:num>
                      <m:den>
                        <m:r>
                          <a:rPr lang="zh-CN" altLang="en-US" i="1" kern="0">
                            <a:solidFill>
                              <a:srgbClr val="000000"/>
                            </a:solidFill>
                            <a:latin typeface="Cambria Math"/>
                            <a:ea typeface="Arial Unicode MS" pitchFamily="34" charset="-128"/>
                            <a:cs typeface="Arial Unicode MS" pitchFamily="34" charset="-128"/>
                          </a:rPr>
                          <m:t>𝜂</m:t>
                        </m:r>
                      </m:den>
                    </m:f>
                  </m:oMath>
                </a14:m>
                <a:endParaRPr lang="en-US" sz="2800" kern="0" dirty="0">
                  <a:solidFill>
                    <a:srgbClr val="000000"/>
                  </a:solidFill>
                  <a:latin typeface="Arial Unicode MS" pitchFamily="34" charset="-128"/>
                  <a:ea typeface="Arial Unicode MS" pitchFamily="34" charset="-128"/>
                  <a:cs typeface="Arial Unicode MS" pitchFamily="34" charset="-128"/>
                </a:endParaRPr>
              </a:p>
              <a:p>
                <a:pPr marL="0" lvl="0" indent="0" eaLnBrk="1" hangingPunct="1">
                  <a:lnSpc>
                    <a:spcPct val="150000"/>
                  </a:lnSpc>
                  <a:buNone/>
                </a:pPr>
                <a:r>
                  <a:rPr lang="en-US" kern="0" dirty="0">
                    <a:solidFill>
                      <a:srgbClr val="000000"/>
                    </a:solidFill>
                    <a:latin typeface="Arial Unicode MS" pitchFamily="34" charset="-128"/>
                    <a:ea typeface="Arial Unicode MS" pitchFamily="34" charset="-128"/>
                    <a:cs typeface="Arial Unicode MS" pitchFamily="34" charset="-128"/>
                  </a:rPr>
                  <a:t>For Negative Skewness:     </a:t>
                </a:r>
                <a14:m>
                  <m:oMath xmlns:m="http://schemas.openxmlformats.org/officeDocument/2006/math">
                    <m:r>
                      <m:rPr>
                        <m:sty m:val="p"/>
                      </m:rPr>
                      <a:rPr lang="el-GR" altLang="zh-CN" i="1" kern="0">
                        <a:solidFill>
                          <a:srgbClr val="000000"/>
                        </a:solidFill>
                        <a:latin typeface="Cambria Math" panose="02040503050406030204" pitchFamily="18" charset="0"/>
                        <a:ea typeface="Cambria Math" panose="02040503050406030204" pitchFamily="18" charset="0"/>
                        <a:cs typeface="Arial Unicode MS" pitchFamily="34" charset="-128"/>
                      </a:rPr>
                      <m:t>β</m:t>
                    </m:r>
                    <m:r>
                      <a:rPr lang="en-US" i="1" kern="0">
                        <a:solidFill>
                          <a:srgbClr val="000000"/>
                        </a:solidFill>
                        <a:latin typeface="Cambria Math" panose="02040503050406030204" pitchFamily="18" charset="0"/>
                        <a:ea typeface="Arial Unicode MS" pitchFamily="34" charset="-128"/>
                        <a:cs typeface="Arial Unicode MS" pitchFamily="34" charset="-128"/>
                      </a:rPr>
                      <m:t>=</m:t>
                    </m:r>
                    <m:f>
                      <m:fPr>
                        <m:ctrlPr>
                          <a:rPr lang="en-US" i="1" kern="0">
                            <a:solidFill>
                              <a:srgbClr val="000000"/>
                            </a:solidFill>
                            <a:latin typeface="Cambria Math" panose="02040503050406030204" pitchFamily="18" charset="0"/>
                            <a:ea typeface="Arial Unicode MS" pitchFamily="34" charset="-128"/>
                            <a:cs typeface="Arial Unicode MS" pitchFamily="34" charset="-128"/>
                          </a:rPr>
                        </m:ctrlPr>
                      </m:fPr>
                      <m:num>
                        <m:r>
                          <a:rPr lang="en-US" b="0" i="1" kern="0" smtClean="0">
                            <a:solidFill>
                              <a:srgbClr val="000000"/>
                            </a:solidFill>
                            <a:latin typeface="Cambria Math" panose="02040503050406030204" pitchFamily="18" charset="0"/>
                            <a:ea typeface="Arial Unicode MS" pitchFamily="34" charset="-128"/>
                            <a:cs typeface="Arial Unicode MS" pitchFamily="34" charset="-128"/>
                          </a:rPr>
                          <m:t>−</m:t>
                        </m:r>
                        <m:r>
                          <a:rPr lang="en-US" i="1" kern="0">
                            <a:solidFill>
                              <a:srgbClr val="000000"/>
                            </a:solidFill>
                            <a:latin typeface="Cambria Math" panose="02040503050406030204" pitchFamily="18" charset="0"/>
                            <a:ea typeface="Arial Unicode MS" pitchFamily="34" charset="-128"/>
                            <a:cs typeface="Arial Unicode MS" pitchFamily="34" charset="-128"/>
                          </a:rPr>
                          <m:t>𝑅</m:t>
                        </m:r>
                      </m:num>
                      <m:den>
                        <m:r>
                          <a:rPr lang="zh-CN" altLang="en-US" i="1" kern="0">
                            <a:solidFill>
                              <a:srgbClr val="000000"/>
                            </a:solidFill>
                            <a:latin typeface="Cambria Math"/>
                            <a:ea typeface="Arial Unicode MS" pitchFamily="34" charset="-128"/>
                            <a:cs typeface="Arial Unicode MS" pitchFamily="34" charset="-128"/>
                          </a:rPr>
                          <m:t>𝜂</m:t>
                        </m:r>
                      </m:den>
                    </m:f>
                  </m:oMath>
                </a14:m>
                <a:endParaRPr kumimoji="0" lang="en-US" altLang="zh-CN" b="0" i="0" u="none" strike="noStrike" kern="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endParaRPr>
              </a:p>
              <a:p>
                <a:pPr marL="0" marR="0" lvl="0" indent="0" defTabSz="914400" rtl="0" eaLnBrk="1" fontAlgn="base" latinLnBrk="0" hangingPunct="1">
                  <a:lnSpc>
                    <a:spcPct val="150000"/>
                  </a:lnSpc>
                  <a:spcBef>
                    <a:spcPct val="20000"/>
                  </a:spcBef>
                  <a:spcAft>
                    <a:spcPct val="0"/>
                  </a:spcAft>
                  <a:buClrTx/>
                  <a:buSzTx/>
                  <a:buFontTx/>
                  <a:buNone/>
                  <a:tabLst/>
                  <a:defRPr/>
                </a:pPr>
                <a:r>
                  <a:rPr lang="en-US" altLang="zh-CN" kern="0" dirty="0">
                    <a:solidFill>
                      <a:srgbClr val="000000"/>
                    </a:solidFill>
                    <a:latin typeface="Arial Unicode MS" pitchFamily="34" charset="-128"/>
                    <a:ea typeface="Arial Unicode MS" pitchFamily="34" charset="-128"/>
                    <a:cs typeface="Arial Unicode MS" pitchFamily="34" charset="-128"/>
                  </a:rPr>
                  <a:t>This Gives   </a:t>
                </a:r>
                <a:r>
                  <a:rPr kumimoji="0" lang="en-US" altLang="zh-CN" b="0" i="0" u="none" strike="noStrike" kern="0" cap="none" spc="0" normalizeH="0" baseline="0" dirty="0">
                    <a:ln>
                      <a:noFill/>
                    </a:ln>
                    <a:solidFill>
                      <a:srgbClr val="000000"/>
                    </a:solidFill>
                    <a:effectLst/>
                    <a:uLnTx/>
                    <a:uFillTx/>
                    <a:latin typeface="Arial Unicode MS" pitchFamily="34" charset="-128"/>
                    <a:ea typeface="Arial Unicode MS" pitchFamily="34" charset="-128"/>
                    <a:cs typeface="Arial Unicode MS" pitchFamily="34" charset="-128"/>
                  </a:rPr>
                  <a:t>    </a:t>
                </a:r>
                <a14:m>
                  <m:oMath xmlns:m="http://schemas.openxmlformats.org/officeDocument/2006/math">
                    <m:r>
                      <a:rPr kumimoji="0" lang="zh-CN" altLang="en-US" b="0" i="1" u="none" strike="noStrike" kern="0" cap="none" spc="0" normalizeH="0" baseline="0" smtClean="0">
                        <a:ln>
                          <a:noFill/>
                        </a:ln>
                        <a:solidFill>
                          <a:srgbClr val="000000"/>
                        </a:solidFill>
                        <a:effectLst/>
                        <a:uLnTx/>
                        <a:uFillTx/>
                        <a:latin typeface="Cambria Math" panose="02040503050406030204" pitchFamily="18" charset="0"/>
                        <a:ea typeface="Arial Unicode MS" pitchFamily="34" charset="-128"/>
                        <a:cs typeface="Arial Unicode MS" pitchFamily="34" charset="-128"/>
                      </a:rPr>
                      <m:t>𝛽</m:t>
                    </m:r>
                    <m:r>
                      <a:rPr kumimoji="0" lang="zh-CN" altLang="en-US" b="0" i="1" u="none" strike="noStrike" kern="0" cap="none" spc="0" normalizeH="0" baseline="0" smtClean="0">
                        <a:ln>
                          <a:noFill/>
                        </a:ln>
                        <a:solidFill>
                          <a:srgbClr val="000000"/>
                        </a:solidFill>
                        <a:effectLst/>
                        <a:uLnTx/>
                        <a:uFillTx/>
                        <a:latin typeface="Cambria Math" panose="02040503050406030204" pitchFamily="18" charset="0"/>
                        <a:ea typeface="Arial Unicode MS" pitchFamily="34" charset="-128"/>
                        <a:cs typeface="Arial Unicode MS" pitchFamily="34" charset="-128"/>
                      </a:rPr>
                      <m:t>∈</m:t>
                    </m:r>
                    <m:d>
                      <m:dPr>
                        <m:ctrlPr>
                          <a:rPr kumimoji="0" lang="en-US" altLang="zh-CN" b="0" i="1" u="none" strike="noStrike" kern="0" cap="none" spc="0" normalizeH="0" baseline="0" smtClean="0">
                            <a:ln>
                              <a:noFill/>
                            </a:ln>
                            <a:solidFill>
                              <a:srgbClr val="000000"/>
                            </a:solidFill>
                            <a:effectLst/>
                            <a:uLnTx/>
                            <a:uFillTx/>
                            <a:latin typeface="Cambria Math" panose="02040503050406030204" pitchFamily="18" charset="0"/>
                            <a:ea typeface="Arial Unicode MS" pitchFamily="34" charset="-128"/>
                            <a:cs typeface="Arial Unicode MS" pitchFamily="34" charset="-128"/>
                          </a:rPr>
                        </m:ctrlPr>
                      </m:dPr>
                      <m:e>
                        <m:r>
                          <a:rPr kumimoji="0" lang="en-US" altLang="zh-CN" b="0" i="1" u="none" strike="noStrike" kern="0" cap="none" spc="0" normalizeH="0" baseline="0" smtClean="0">
                            <a:ln>
                              <a:noFill/>
                            </a:ln>
                            <a:solidFill>
                              <a:srgbClr val="000000"/>
                            </a:solidFill>
                            <a:effectLst/>
                            <a:uLnTx/>
                            <a:uFillTx/>
                            <a:latin typeface="Cambria Math" panose="02040503050406030204" pitchFamily="18" charset="0"/>
                            <a:ea typeface="Arial Unicode MS" pitchFamily="34" charset="-128"/>
                            <a:cs typeface="Arial Unicode MS" pitchFamily="34" charset="-128"/>
                          </a:rPr>
                          <m:t>−</m:t>
                        </m:r>
                        <m:r>
                          <a:rPr kumimoji="0" lang="en-US" altLang="zh-CN" b="0" i="1" u="none" strike="noStrike" kern="0" cap="none" spc="0" normalizeH="0" baseline="0" smtClean="0">
                            <a:ln>
                              <a:noFill/>
                            </a:ln>
                            <a:solidFill>
                              <a:srgbClr val="000000"/>
                            </a:solidFill>
                            <a:effectLst/>
                            <a:uLnTx/>
                            <a:uFillTx/>
                            <a:latin typeface="Cambria Math" panose="02040503050406030204" pitchFamily="18" charset="0"/>
                            <a:ea typeface="Cambria Math" panose="02040503050406030204" pitchFamily="18" charset="0"/>
                            <a:cs typeface="Arial Unicode MS" pitchFamily="34" charset="-128"/>
                          </a:rPr>
                          <m:t>∞,+∞</m:t>
                        </m:r>
                      </m:e>
                    </m:d>
                  </m:oMath>
                </a14:m>
                <a:r>
                  <a:rPr kumimoji="0" lang="en-US" altLang="zh-CN" b="0" i="0" u="none" strike="noStrike" kern="0" cap="none" spc="0" normalizeH="0" baseline="0" dirty="0">
                    <a:ln>
                      <a:noFill/>
                    </a:ln>
                    <a:solidFill>
                      <a:srgbClr val="000000"/>
                    </a:solidFill>
                    <a:effectLst/>
                    <a:uLnTx/>
                    <a:uFillTx/>
                    <a:latin typeface="Arial Unicode MS" pitchFamily="34" charset="-128"/>
                    <a:ea typeface="Arial Unicode MS" pitchFamily="34" charset="-128"/>
                    <a:cs typeface="Arial Unicode MS" pitchFamily="34" charset="-128"/>
                  </a:rPr>
                  <a:t>    </a:t>
                </a:r>
              </a:p>
              <a:p>
                <a:pPr marL="0" marR="0" lvl="0" indent="0" defTabSz="914400" rtl="0" eaLnBrk="1" fontAlgn="base" latinLnBrk="0" hangingPunct="1">
                  <a:lnSpc>
                    <a:spcPct val="150000"/>
                  </a:lnSpc>
                  <a:spcBef>
                    <a:spcPct val="20000"/>
                  </a:spcBef>
                  <a:spcAft>
                    <a:spcPct val="0"/>
                  </a:spcAft>
                  <a:buClrTx/>
                  <a:buSzTx/>
                  <a:buFontTx/>
                  <a:buNone/>
                  <a:tabLst/>
                  <a:defRPr/>
                </a:pPr>
                <a:r>
                  <a:rPr kumimoji="0" lang="en-US" altLang="zh-CN" b="0" i="0" u="none" strike="noStrike" kern="0" cap="none" spc="0" normalizeH="0" baseline="0" dirty="0">
                    <a:ln>
                      <a:noFill/>
                    </a:ln>
                    <a:solidFill>
                      <a:srgbClr val="000000"/>
                    </a:solidFill>
                    <a:effectLst/>
                    <a:uLnTx/>
                    <a:uFillTx/>
                    <a:latin typeface="Arial Unicode MS" pitchFamily="34" charset="-128"/>
                    <a:ea typeface="Arial Unicode MS" pitchFamily="34" charset="-128"/>
                    <a:cs typeface="Arial Unicode MS" pitchFamily="34" charset="-128"/>
                  </a:rPr>
                  <a:t>Where Sign Determines Skewness Type</a:t>
                </a:r>
                <a:endParaRPr kumimoji="0" lang="en-US" altLang="zh-CN" b="0" i="0" u="none" strike="noStrike" kern="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endParaRPr>
              </a:p>
            </p:txBody>
          </p:sp>
        </mc:Choice>
        <mc:Fallback xmlns="">
          <p:sp>
            <p:nvSpPr>
              <p:cNvPr id="7" name="Rectangle 3"/>
              <p:cNvSpPr txBox="1">
                <a:spLocks noRot="1" noChangeAspect="1" noMove="1" noResize="1" noEditPoints="1" noAdjustHandles="1" noChangeArrowheads="1" noChangeShapeType="1" noTextEdit="1"/>
              </p:cNvSpPr>
              <p:nvPr/>
            </p:nvSpPr>
            <p:spPr bwMode="auto">
              <a:xfrm>
                <a:off x="228600" y="838200"/>
                <a:ext cx="8915400" cy="5867400"/>
              </a:xfrm>
              <a:prstGeom prst="rect">
                <a:avLst/>
              </a:prstGeom>
              <a:blipFill>
                <a:blip r:embed="rId3"/>
                <a:stretch>
                  <a:fillRect l="-1778" b="-1871"/>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5" name="Rectangle 2"/>
          <p:cNvSpPr txBox="1">
            <a:spLocks noChangeArrowheads="1"/>
          </p:cNvSpPr>
          <p:nvPr/>
        </p:nvSpPr>
        <p:spPr bwMode="auto">
          <a:xfrm>
            <a:off x="609600" y="76200"/>
            <a:ext cx="7772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rPr>
              <a:t>Automatic Transformations</a:t>
            </a:r>
          </a:p>
        </p:txBody>
      </p:sp>
    </p:spTree>
    <p:extLst>
      <p:ext uri="{BB962C8B-B14F-4D97-AF65-F5344CB8AC3E}">
        <p14:creationId xmlns:p14="http://schemas.microsoft.com/office/powerpoint/2010/main" val="34791248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gradFill rotWithShape="0">
          <a:gsLst>
            <a:gs pos="0">
              <a:srgbClr val="C00000"/>
            </a:gs>
            <a:gs pos="50000">
              <a:schemeClr val="tx1"/>
            </a:gs>
            <a:gs pos="100000">
              <a:srgbClr val="C00000"/>
            </a:gs>
          </a:gsLst>
          <a:lin ang="2700000" scaled="0"/>
        </a:gra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 name="Rectangle 3"/>
              <p:cNvSpPr txBox="1">
                <a:spLocks noChangeArrowheads="1"/>
              </p:cNvSpPr>
              <p:nvPr/>
            </p:nvSpPr>
            <p:spPr bwMode="auto">
              <a:xfrm>
                <a:off x="228600" y="838200"/>
                <a:ext cx="8915400" cy="5867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marR="0" lvl="0" indent="0" algn="l" defTabSz="914400" rtl="0" eaLnBrk="1" fontAlgn="base" latinLnBrk="0" hangingPunct="1">
                  <a:lnSpc>
                    <a:spcPct val="150000"/>
                  </a:lnSpc>
                  <a:spcBef>
                    <a:spcPct val="20000"/>
                  </a:spcBef>
                  <a:spcAft>
                    <a:spcPct val="0"/>
                  </a:spcAft>
                  <a:buClrTx/>
                  <a:buSzTx/>
                  <a:buFontTx/>
                  <a:buNone/>
                  <a:tabLst/>
                  <a:defRPr/>
                </a:pPr>
                <a:r>
                  <a:rPr kumimoji="0" lang="en-US" altLang="zh-CN" sz="3200" b="0" i="0" u="none" strike="noStrike" kern="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rPr>
                  <a:t>Reparametrization  (Nicer</a:t>
                </a:r>
                <a:r>
                  <a:rPr kumimoji="0" lang="en-US" altLang="zh-CN" sz="3200" b="0" i="0" u="none" strike="noStrike" kern="0" cap="none" spc="0" normalizeH="0" noProof="0" dirty="0">
                    <a:ln>
                      <a:noFill/>
                    </a:ln>
                    <a:solidFill>
                      <a:srgbClr val="000000"/>
                    </a:solidFill>
                    <a:effectLst/>
                    <a:uLnTx/>
                    <a:uFillTx/>
                    <a:latin typeface="Arial Unicode MS" pitchFamily="34" charset="-128"/>
                    <a:ea typeface="Arial Unicode MS" pitchFamily="34" charset="-128"/>
                    <a:cs typeface="Arial Unicode MS" pitchFamily="34" charset="-128"/>
                  </a:rPr>
                  <a:t> Format)</a:t>
                </a:r>
                <a:r>
                  <a:rPr kumimoji="0" lang="en-US" altLang="zh-CN" sz="3200" b="0" i="0" u="none" strike="noStrike" kern="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rPr>
                  <a:t>:</a:t>
                </a:r>
              </a:p>
              <a:p>
                <a:pPr marL="0" marR="0" lvl="0" indent="0" defTabSz="914400" rtl="0" eaLnBrk="1" fontAlgn="base" latinLnBrk="0" hangingPunct="1">
                  <a:lnSpc>
                    <a:spcPct val="150000"/>
                  </a:lnSpc>
                  <a:spcBef>
                    <a:spcPct val="20000"/>
                  </a:spcBef>
                  <a:spcAft>
                    <a:spcPct val="0"/>
                  </a:spcAft>
                  <a:buClrTx/>
                  <a:buSzTx/>
                  <a:buFontTx/>
                  <a:buNone/>
                  <a:tabLst/>
                  <a:defRPr/>
                </a:pPr>
                <a:r>
                  <a:rPr lang="en-US" kern="0" dirty="0">
                    <a:solidFill>
                      <a:srgbClr val="000000"/>
                    </a:solidFill>
                    <a:latin typeface="Arial Unicode MS" pitchFamily="34" charset="-128"/>
                    <a:ea typeface="Arial Unicode MS" pitchFamily="34" charset="-128"/>
                    <a:cs typeface="Arial Unicode MS" pitchFamily="34" charset="-128"/>
                  </a:rPr>
                  <a:t>Use Shifted Log With:     </a:t>
                </a:r>
                <a14:m>
                  <m:oMath xmlns:m="http://schemas.openxmlformats.org/officeDocument/2006/math">
                    <m:r>
                      <a:rPr lang="zh-CN" altLang="en-US" i="1" kern="0">
                        <a:solidFill>
                          <a:srgbClr val="000000"/>
                        </a:solidFill>
                        <a:latin typeface="Cambria Math"/>
                        <a:ea typeface="Arial Unicode MS" pitchFamily="34" charset="-128"/>
                        <a:cs typeface="Arial Unicode MS" pitchFamily="34" charset="-128"/>
                      </a:rPr>
                      <m:t>𝜂</m:t>
                    </m:r>
                    <m:r>
                      <a:rPr kumimoji="0" lang="en-US" b="0" i="1" u="none" strike="noStrike" kern="0" cap="none" spc="0" normalizeH="0" baseline="0" noProof="0" smtClean="0">
                        <a:ln>
                          <a:noFill/>
                        </a:ln>
                        <a:solidFill>
                          <a:srgbClr val="000000"/>
                        </a:solidFill>
                        <a:effectLst/>
                        <a:uLnTx/>
                        <a:uFillTx/>
                        <a:latin typeface="Cambria Math" panose="02040503050406030204" pitchFamily="18" charset="0"/>
                        <a:ea typeface="Arial Unicode MS" pitchFamily="34" charset="-128"/>
                        <a:cs typeface="Arial Unicode MS" pitchFamily="34" charset="-128"/>
                      </a:rPr>
                      <m:t>=</m:t>
                    </m:r>
                    <m:d>
                      <m:dPr>
                        <m:begChr m:val="|"/>
                        <m:endChr m:val="|"/>
                        <m:ctrlPr>
                          <a:rPr lang="en-US" altLang="zh-CN" i="1" kern="0">
                            <a:solidFill>
                              <a:srgbClr val="000000"/>
                            </a:solidFill>
                            <a:latin typeface="Cambria Math" panose="02040503050406030204" pitchFamily="18" charset="0"/>
                            <a:ea typeface="Arial Unicode MS" pitchFamily="34" charset="-128"/>
                            <a:cs typeface="Arial Unicode MS" pitchFamily="34" charset="-128"/>
                          </a:rPr>
                        </m:ctrlPr>
                      </m:dPr>
                      <m:e>
                        <m:f>
                          <m:fPr>
                            <m:ctrlPr>
                              <a:rPr lang="en-US" altLang="zh-CN" i="1" kern="0">
                                <a:solidFill>
                                  <a:srgbClr val="000000"/>
                                </a:solidFill>
                                <a:latin typeface="Cambria Math" panose="02040503050406030204" pitchFamily="18" charset="0"/>
                                <a:ea typeface="Arial Unicode MS" pitchFamily="34" charset="-128"/>
                                <a:cs typeface="Arial Unicode MS" pitchFamily="34" charset="-128"/>
                              </a:rPr>
                            </m:ctrlPr>
                          </m:fPr>
                          <m:num>
                            <m:r>
                              <a:rPr lang="en-US" altLang="zh-CN" i="1" kern="0">
                                <a:solidFill>
                                  <a:srgbClr val="000000"/>
                                </a:solidFill>
                                <a:latin typeface="Cambria Math"/>
                                <a:ea typeface="Arial Unicode MS" pitchFamily="34" charset="-128"/>
                                <a:cs typeface="Arial Unicode MS" pitchFamily="34" charset="-128"/>
                              </a:rPr>
                              <m:t>1</m:t>
                            </m:r>
                          </m:num>
                          <m:den>
                            <m:r>
                              <a:rPr lang="zh-CN" altLang="en-US" i="1" kern="0">
                                <a:solidFill>
                                  <a:srgbClr val="000000"/>
                                </a:solidFill>
                                <a:latin typeface="Cambria Math"/>
                                <a:ea typeface="Arial Unicode MS" pitchFamily="34" charset="-128"/>
                                <a:cs typeface="Arial Unicode MS" pitchFamily="34" charset="-128"/>
                              </a:rPr>
                              <m:t>𝛽</m:t>
                            </m:r>
                          </m:den>
                        </m:f>
                      </m:e>
                    </m:d>
                    <m:r>
                      <a:rPr lang="zh-CN" altLang="en-US" i="1" kern="0">
                        <a:solidFill>
                          <a:srgbClr val="000000"/>
                        </a:solidFill>
                        <a:latin typeface="Cambria Math"/>
                        <a:ea typeface="Arial Unicode MS" pitchFamily="34" charset="-128"/>
                        <a:cs typeface="Arial Unicode MS" pitchFamily="34" charset="-128"/>
                      </a:rPr>
                      <m:t>𝑅</m:t>
                    </m:r>
                  </m:oMath>
                </a14:m>
                <a:endParaRPr kumimoji="0" lang="en-US" altLang="zh-CN" sz="2800" b="0" i="0" u="none" strike="noStrike" kern="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endParaRPr>
              </a:p>
              <a:p>
                <a:pPr marL="0" marR="0" lvl="0" indent="0" defTabSz="914400" rtl="0" eaLnBrk="1" fontAlgn="base" latinLnBrk="0" hangingPunct="1">
                  <a:lnSpc>
                    <a:spcPct val="150000"/>
                  </a:lnSpc>
                  <a:spcBef>
                    <a:spcPct val="20000"/>
                  </a:spcBef>
                  <a:spcAft>
                    <a:spcPct val="0"/>
                  </a:spcAft>
                  <a:buClrTx/>
                  <a:buSzTx/>
                  <a:buFontTx/>
                  <a:buNone/>
                  <a:tabLst/>
                  <a:defRPr/>
                </a:pPr>
                <a:r>
                  <a:rPr kumimoji="0" lang="en-US" altLang="zh-CN" b="0" i="0" u="none" strike="noStrike" kern="0" cap="none" spc="0" normalizeH="0" baseline="0" dirty="0">
                    <a:ln>
                      <a:noFill/>
                    </a:ln>
                    <a:solidFill>
                      <a:srgbClr val="000000"/>
                    </a:solidFill>
                    <a:effectLst/>
                    <a:uLnTx/>
                    <a:uFillTx/>
                    <a:latin typeface="Arial Unicode MS" pitchFamily="34" charset="-128"/>
                    <a:ea typeface="Arial Unicode MS" pitchFamily="34" charset="-128"/>
                    <a:cs typeface="Arial Unicode MS" pitchFamily="34" charset="-128"/>
                  </a:rPr>
                  <a:t>Note:    </a:t>
                </a:r>
                <a14:m>
                  <m:oMath xmlns:m="http://schemas.openxmlformats.org/officeDocument/2006/math">
                    <m:r>
                      <a:rPr kumimoji="0" lang="zh-CN" altLang="en-US" b="0" i="1" u="none" strike="noStrike" kern="0" cap="none" spc="0" normalizeH="0" baseline="0" smtClean="0">
                        <a:ln>
                          <a:noFill/>
                        </a:ln>
                        <a:solidFill>
                          <a:srgbClr val="000000"/>
                        </a:solidFill>
                        <a:effectLst/>
                        <a:uLnTx/>
                        <a:uFillTx/>
                        <a:latin typeface="Cambria Math" panose="02040503050406030204" pitchFamily="18" charset="0"/>
                        <a:ea typeface="Arial Unicode MS" pitchFamily="34" charset="-128"/>
                        <a:cs typeface="Arial Unicode MS" pitchFamily="34" charset="-128"/>
                      </a:rPr>
                      <m:t>𝛽</m:t>
                    </m:r>
                    <m:r>
                      <a:rPr kumimoji="0" lang="zh-CN" altLang="en-US" b="0" i="1" u="none" strike="noStrike" kern="0" cap="none" spc="0" normalizeH="0" baseline="0" smtClean="0">
                        <a:ln>
                          <a:noFill/>
                        </a:ln>
                        <a:solidFill>
                          <a:srgbClr val="000000"/>
                        </a:solidFill>
                        <a:effectLst/>
                        <a:uLnTx/>
                        <a:uFillTx/>
                        <a:latin typeface="Cambria Math" panose="02040503050406030204" pitchFamily="18" charset="0"/>
                        <a:ea typeface="Arial Unicode MS" pitchFamily="34" charset="-128"/>
                        <a:cs typeface="Arial Unicode MS" pitchFamily="34" charset="-128"/>
                      </a:rPr>
                      <m:t>∈</m:t>
                    </m:r>
                    <m:d>
                      <m:dPr>
                        <m:ctrlPr>
                          <a:rPr kumimoji="0" lang="en-US" altLang="zh-CN" b="0" i="1" u="none" strike="noStrike" kern="0" cap="none" spc="0" normalizeH="0" baseline="0" smtClean="0">
                            <a:ln>
                              <a:noFill/>
                            </a:ln>
                            <a:solidFill>
                              <a:srgbClr val="000000"/>
                            </a:solidFill>
                            <a:effectLst/>
                            <a:uLnTx/>
                            <a:uFillTx/>
                            <a:latin typeface="Cambria Math" panose="02040503050406030204" pitchFamily="18" charset="0"/>
                            <a:ea typeface="Arial Unicode MS" pitchFamily="34" charset="-128"/>
                            <a:cs typeface="Arial Unicode MS" pitchFamily="34" charset="-128"/>
                          </a:rPr>
                        </m:ctrlPr>
                      </m:dPr>
                      <m:e>
                        <m:r>
                          <a:rPr kumimoji="0" lang="en-US" altLang="zh-CN" b="0" i="1" u="none" strike="noStrike" kern="0" cap="none" spc="0" normalizeH="0" baseline="0" smtClean="0">
                            <a:ln>
                              <a:noFill/>
                            </a:ln>
                            <a:solidFill>
                              <a:srgbClr val="000000"/>
                            </a:solidFill>
                            <a:effectLst/>
                            <a:uLnTx/>
                            <a:uFillTx/>
                            <a:latin typeface="Cambria Math" panose="02040503050406030204" pitchFamily="18" charset="0"/>
                            <a:ea typeface="Arial Unicode MS" pitchFamily="34" charset="-128"/>
                            <a:cs typeface="Arial Unicode MS" pitchFamily="34" charset="-128"/>
                          </a:rPr>
                          <m:t>−</m:t>
                        </m:r>
                        <m:r>
                          <a:rPr kumimoji="0" lang="en-US" altLang="zh-CN" b="0" i="1" u="none" strike="noStrike" kern="0" cap="none" spc="0" normalizeH="0" baseline="0" smtClean="0">
                            <a:ln>
                              <a:noFill/>
                            </a:ln>
                            <a:solidFill>
                              <a:srgbClr val="000000"/>
                            </a:solidFill>
                            <a:effectLst/>
                            <a:uLnTx/>
                            <a:uFillTx/>
                            <a:latin typeface="Cambria Math" panose="02040503050406030204" pitchFamily="18" charset="0"/>
                            <a:ea typeface="Cambria Math" panose="02040503050406030204" pitchFamily="18" charset="0"/>
                            <a:cs typeface="Arial Unicode MS" pitchFamily="34" charset="-128"/>
                          </a:rPr>
                          <m:t>∞,+∞</m:t>
                        </m:r>
                      </m:e>
                    </m:d>
                  </m:oMath>
                </a14:m>
                <a:r>
                  <a:rPr kumimoji="0" lang="en-US" altLang="zh-CN" b="0" i="0" u="none" strike="noStrike" kern="0" cap="none" spc="0" normalizeH="0" baseline="0" dirty="0">
                    <a:ln>
                      <a:noFill/>
                    </a:ln>
                    <a:solidFill>
                      <a:srgbClr val="000000"/>
                    </a:solidFill>
                    <a:effectLst/>
                    <a:uLnTx/>
                    <a:uFillTx/>
                    <a:latin typeface="Arial Unicode MS" pitchFamily="34" charset="-128"/>
                    <a:ea typeface="Arial Unicode MS" pitchFamily="34" charset="-128"/>
                    <a:cs typeface="Arial Unicode MS" pitchFamily="34" charset="-128"/>
                  </a:rPr>
                  <a:t>    Gives Transformation:</a:t>
                </a:r>
              </a:p>
              <a:p>
                <a:pPr marR="0" lvl="0" defTabSz="914400" rtl="0" eaLnBrk="1" fontAlgn="base" latinLnBrk="0" hangingPunct="1">
                  <a:lnSpc>
                    <a:spcPct val="150000"/>
                  </a:lnSpc>
                  <a:spcBef>
                    <a:spcPct val="20000"/>
                  </a:spcBef>
                  <a:spcAft>
                    <a:spcPct val="0"/>
                  </a:spcAft>
                  <a:buClrTx/>
                  <a:buSzTx/>
                  <a:buFont typeface="Courier New" panose="02070309020205020404" pitchFamily="49" charset="0"/>
                  <a:buChar char="o"/>
                  <a:tabLst/>
                  <a:defRPr/>
                </a:pPr>
                <a:r>
                  <a:rPr lang="en-US" altLang="zh-CN" kern="0" noProof="0" dirty="0">
                    <a:solidFill>
                      <a:srgbClr val="000000"/>
                    </a:solidFill>
                    <a:latin typeface="Arial Unicode MS" pitchFamily="34" charset="-128"/>
                    <a:ea typeface="Arial Unicode MS" pitchFamily="34" charset="-128"/>
                    <a:cs typeface="Arial Unicode MS" pitchFamily="34" charset="-128"/>
                  </a:rPr>
                  <a:t>  Nearly Linear for  </a:t>
                </a:r>
                <a14:m>
                  <m:oMath xmlns:m="http://schemas.openxmlformats.org/officeDocument/2006/math">
                    <m:r>
                      <a:rPr lang="zh-CN" altLang="en-US" i="1" kern="0" noProof="0" smtClean="0">
                        <a:solidFill>
                          <a:srgbClr val="000000"/>
                        </a:solidFill>
                        <a:latin typeface="Cambria Math" panose="02040503050406030204" pitchFamily="18" charset="0"/>
                        <a:ea typeface="Arial Unicode MS" pitchFamily="34" charset="-128"/>
                        <a:cs typeface="Arial Unicode MS" pitchFamily="34" charset="-128"/>
                      </a:rPr>
                      <m:t>𝛽</m:t>
                    </m:r>
                    <m:r>
                      <a:rPr lang="zh-CN" altLang="en-US" i="1" kern="0" noProof="0" smtClean="0">
                        <a:solidFill>
                          <a:srgbClr val="000000"/>
                        </a:solidFill>
                        <a:latin typeface="Cambria Math" panose="02040503050406030204" pitchFamily="18" charset="0"/>
                        <a:ea typeface="Arial Unicode MS" pitchFamily="34" charset="-128"/>
                        <a:cs typeface="Arial Unicode MS" pitchFamily="34" charset="-128"/>
                      </a:rPr>
                      <m:t>≈0</m:t>
                    </m:r>
                  </m:oMath>
                </a14:m>
                <a:endParaRPr kumimoji="0" lang="en-US" altLang="zh-CN" b="0" i="0" u="none" strike="noStrike" kern="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endParaRPr>
              </a:p>
              <a:p>
                <a:pPr lvl="0" eaLnBrk="1" hangingPunct="1">
                  <a:lnSpc>
                    <a:spcPct val="150000"/>
                  </a:lnSpc>
                  <a:buFont typeface="Courier New" panose="02070309020205020404" pitchFamily="49" charset="0"/>
                  <a:buChar char="o"/>
                  <a:defRPr/>
                </a:pPr>
                <a:r>
                  <a:rPr lang="en-US" altLang="zh-CN" kern="0" dirty="0">
                    <a:solidFill>
                      <a:srgbClr val="000000"/>
                    </a:solidFill>
                    <a:latin typeface="Arial Unicode MS" pitchFamily="34" charset="-128"/>
                    <a:ea typeface="Arial Unicode MS" pitchFamily="34" charset="-128"/>
                    <a:cs typeface="Arial Unicode MS" pitchFamily="34" charset="-128"/>
                  </a:rPr>
                  <a:t>  </a:t>
                </a:r>
                <a:r>
                  <a:rPr lang="en-US" altLang="zh-CN" i="1" kern="0" dirty="0">
                    <a:solidFill>
                      <a:srgbClr val="000000"/>
                    </a:solidFill>
                    <a:latin typeface="Arial Unicode MS" pitchFamily="34" charset="-128"/>
                    <a:ea typeface="Arial Unicode MS" pitchFamily="34" charset="-128"/>
                    <a:cs typeface="Arial Unicode MS" pitchFamily="34" charset="-128"/>
                  </a:rPr>
                  <a:t>Strongly Un-Right Skews</a:t>
                </a:r>
                <a:r>
                  <a:rPr lang="en-US" altLang="zh-CN" kern="0" dirty="0">
                    <a:solidFill>
                      <a:srgbClr val="000000"/>
                    </a:solidFill>
                    <a:latin typeface="Arial Unicode MS" pitchFamily="34" charset="-128"/>
                    <a:ea typeface="Arial Unicode MS" pitchFamily="34" charset="-128"/>
                    <a:cs typeface="Arial Unicode MS" pitchFamily="34" charset="-128"/>
                  </a:rPr>
                  <a:t> for Large  </a:t>
                </a:r>
                <a14:m>
                  <m:oMath xmlns:m="http://schemas.openxmlformats.org/officeDocument/2006/math">
                    <m:r>
                      <a:rPr lang="zh-CN" altLang="en-US" i="1" kern="0">
                        <a:solidFill>
                          <a:srgbClr val="000000"/>
                        </a:solidFill>
                        <a:latin typeface="Cambria Math" panose="02040503050406030204" pitchFamily="18" charset="0"/>
                        <a:ea typeface="Arial Unicode MS" pitchFamily="34" charset="-128"/>
                        <a:cs typeface="Arial Unicode MS" pitchFamily="34" charset="-128"/>
                      </a:rPr>
                      <m:t>𝛽</m:t>
                    </m:r>
                    <m:r>
                      <a:rPr lang="en-US" altLang="zh-CN" b="0" i="1" kern="0" smtClean="0">
                        <a:solidFill>
                          <a:srgbClr val="000000"/>
                        </a:solidFill>
                        <a:latin typeface="Cambria Math" panose="02040503050406030204" pitchFamily="18" charset="0"/>
                        <a:ea typeface="Arial Unicode MS" pitchFamily="34" charset="-128"/>
                        <a:cs typeface="Arial Unicode MS" pitchFamily="34" charset="-128"/>
                      </a:rPr>
                      <m:t>&gt;0</m:t>
                    </m:r>
                  </m:oMath>
                </a14:m>
                <a:endParaRPr lang="en-US" altLang="zh-CN" kern="0" dirty="0">
                  <a:solidFill>
                    <a:srgbClr val="000000"/>
                  </a:solidFill>
                  <a:latin typeface="Arial Unicode MS" pitchFamily="34" charset="-128"/>
                  <a:ea typeface="Arial Unicode MS" pitchFamily="34" charset="-128"/>
                  <a:cs typeface="Arial Unicode MS" pitchFamily="34" charset="-128"/>
                </a:endParaRPr>
              </a:p>
              <a:p>
                <a:pPr lvl="0" eaLnBrk="1" hangingPunct="1">
                  <a:lnSpc>
                    <a:spcPct val="150000"/>
                  </a:lnSpc>
                  <a:buFont typeface="Courier New" panose="02070309020205020404" pitchFamily="49" charset="0"/>
                  <a:buChar char="o"/>
                </a:pPr>
                <a:r>
                  <a:rPr lang="en-US" altLang="zh-CN" kern="0" dirty="0">
                    <a:solidFill>
                      <a:srgbClr val="000000"/>
                    </a:solidFill>
                    <a:latin typeface="Arial Unicode MS" pitchFamily="34" charset="-128"/>
                    <a:ea typeface="Arial Unicode MS" pitchFamily="34" charset="-128"/>
                    <a:cs typeface="Arial Unicode MS" pitchFamily="34" charset="-128"/>
                  </a:rPr>
                  <a:t>  </a:t>
                </a:r>
                <a:r>
                  <a:rPr lang="en-US" altLang="zh-CN" i="1" kern="0" dirty="0">
                    <a:solidFill>
                      <a:srgbClr val="000000"/>
                    </a:solidFill>
                    <a:latin typeface="Arial Unicode MS" pitchFamily="34" charset="-128"/>
                    <a:ea typeface="Arial Unicode MS" pitchFamily="34" charset="-128"/>
                    <a:cs typeface="Arial Unicode MS" pitchFamily="34" charset="-128"/>
                  </a:rPr>
                  <a:t>Strongly Un-Left Skews</a:t>
                </a:r>
                <a:r>
                  <a:rPr lang="en-US" altLang="zh-CN" kern="0" dirty="0">
                    <a:solidFill>
                      <a:srgbClr val="000000"/>
                    </a:solidFill>
                    <a:latin typeface="Arial Unicode MS" pitchFamily="34" charset="-128"/>
                    <a:ea typeface="Arial Unicode MS" pitchFamily="34" charset="-128"/>
                    <a:cs typeface="Arial Unicode MS" pitchFamily="34" charset="-128"/>
                  </a:rPr>
                  <a:t> for   </a:t>
                </a:r>
                <a14:m>
                  <m:oMath xmlns:m="http://schemas.openxmlformats.org/officeDocument/2006/math">
                    <m:r>
                      <a:rPr lang="zh-CN" altLang="en-US" i="1" kern="0">
                        <a:solidFill>
                          <a:srgbClr val="000000"/>
                        </a:solidFill>
                        <a:latin typeface="Cambria Math" panose="02040503050406030204" pitchFamily="18" charset="0"/>
                        <a:ea typeface="Arial Unicode MS" pitchFamily="34" charset="-128"/>
                        <a:cs typeface="Arial Unicode MS" pitchFamily="34" charset="-128"/>
                      </a:rPr>
                      <m:t>𝛽</m:t>
                    </m:r>
                    <m:r>
                      <a:rPr lang="zh-CN" altLang="en-US" i="1" kern="0" smtClean="0">
                        <a:solidFill>
                          <a:srgbClr val="000000"/>
                        </a:solidFill>
                        <a:latin typeface="Cambria Math" panose="02040503050406030204" pitchFamily="18" charset="0"/>
                        <a:ea typeface="Arial Unicode MS" pitchFamily="34" charset="-128"/>
                        <a:cs typeface="Arial Unicode MS" pitchFamily="34" charset="-128"/>
                      </a:rPr>
                      <m:t>≪</m:t>
                    </m:r>
                    <m:r>
                      <a:rPr lang="en-US" altLang="zh-CN" i="1" kern="0">
                        <a:solidFill>
                          <a:srgbClr val="000000"/>
                        </a:solidFill>
                        <a:latin typeface="Cambria Math" panose="02040503050406030204" pitchFamily="18" charset="0"/>
                        <a:ea typeface="Arial Unicode MS" pitchFamily="34" charset="-128"/>
                        <a:cs typeface="Arial Unicode MS" pitchFamily="34" charset="-128"/>
                      </a:rPr>
                      <m:t>0</m:t>
                    </m:r>
                  </m:oMath>
                </a14:m>
                <a:endParaRPr kumimoji="0" lang="en-US" altLang="zh-CN" b="0" i="0" u="none" strike="noStrike" kern="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endParaRPr>
              </a:p>
              <a:p>
                <a:pPr marL="0" marR="0" lvl="0" indent="0" defTabSz="914400" rtl="0" eaLnBrk="1" fontAlgn="base" latinLnBrk="0" hangingPunct="1">
                  <a:lnSpc>
                    <a:spcPct val="150000"/>
                  </a:lnSpc>
                  <a:spcBef>
                    <a:spcPct val="20000"/>
                  </a:spcBef>
                  <a:spcAft>
                    <a:spcPct val="0"/>
                  </a:spcAft>
                  <a:buClrTx/>
                  <a:buSzTx/>
                  <a:buFontTx/>
                  <a:buNone/>
                  <a:tabLst/>
                  <a:defRPr/>
                </a:pPr>
                <a:endParaRPr kumimoji="0" lang="en-US" altLang="zh-CN" b="0" i="0" u="none" strike="noStrike" kern="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endParaRPr>
              </a:p>
            </p:txBody>
          </p:sp>
        </mc:Choice>
        <mc:Fallback xmlns="">
          <p:sp>
            <p:nvSpPr>
              <p:cNvPr id="7" name="Rectangle 3"/>
              <p:cNvSpPr txBox="1">
                <a:spLocks noRot="1" noChangeAspect="1" noMove="1" noResize="1" noEditPoints="1" noAdjustHandles="1" noChangeArrowheads="1" noChangeShapeType="1" noTextEdit="1"/>
              </p:cNvSpPr>
              <p:nvPr/>
            </p:nvSpPr>
            <p:spPr bwMode="auto">
              <a:xfrm>
                <a:off x="228600" y="838200"/>
                <a:ext cx="8915400" cy="5867400"/>
              </a:xfrm>
              <a:prstGeom prst="rect">
                <a:avLst/>
              </a:prstGeom>
              <a:blipFill>
                <a:blip r:embed="rId3"/>
                <a:stretch>
                  <a:fillRect l="-177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5" name="Rectangle 2"/>
          <p:cNvSpPr txBox="1">
            <a:spLocks noChangeArrowheads="1"/>
          </p:cNvSpPr>
          <p:nvPr/>
        </p:nvSpPr>
        <p:spPr bwMode="auto">
          <a:xfrm>
            <a:off x="609600" y="76200"/>
            <a:ext cx="7772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rPr>
              <a:t>Automatic Transformations</a:t>
            </a:r>
          </a:p>
        </p:txBody>
      </p:sp>
    </p:spTree>
    <p:extLst>
      <p:ext uri="{BB962C8B-B14F-4D97-AF65-F5344CB8AC3E}">
        <p14:creationId xmlns:p14="http://schemas.microsoft.com/office/powerpoint/2010/main" val="3054301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gradFill rotWithShape="0">
          <a:gsLst>
            <a:gs pos="0">
              <a:srgbClr val="C00000"/>
            </a:gs>
            <a:gs pos="50000">
              <a:schemeClr val="tx1"/>
            </a:gs>
            <a:gs pos="100000">
              <a:srgbClr val="C00000"/>
            </a:gs>
          </a:gsLst>
          <a:lin ang="2700000" scaled="0"/>
        </a:gra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 name="Rectangle 3"/>
              <p:cNvSpPr txBox="1">
                <a:spLocks noChangeArrowheads="1"/>
              </p:cNvSpPr>
              <p:nvPr/>
            </p:nvSpPr>
            <p:spPr bwMode="auto">
              <a:xfrm>
                <a:off x="228600" y="838200"/>
                <a:ext cx="8915400" cy="5867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marR="0" lvl="0" indent="0" algn="l" defTabSz="914400" rtl="0" eaLnBrk="1" fontAlgn="base" latinLnBrk="0" hangingPunct="1">
                  <a:lnSpc>
                    <a:spcPct val="150000"/>
                  </a:lnSpc>
                  <a:spcBef>
                    <a:spcPct val="20000"/>
                  </a:spcBef>
                  <a:spcAft>
                    <a:spcPct val="0"/>
                  </a:spcAft>
                  <a:buClrTx/>
                  <a:buSzTx/>
                  <a:buFontTx/>
                  <a:buNone/>
                  <a:tabLst/>
                  <a:defRPr/>
                </a:pPr>
                <a:r>
                  <a:rPr kumimoji="0" lang="en-US" altLang="zh-CN" sz="3200" b="0" i="0" u="none" strike="noStrike" kern="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rPr>
                  <a:t>Reparametrized T</a:t>
                </a:r>
                <a:r>
                  <a:rPr kumimoji="0" lang="en-US" sz="3200" b="0" i="0" u="none" strike="noStrike" kern="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rPr>
                  <a:t>ransformation function</a:t>
                </a:r>
              </a:p>
              <a:p>
                <a:pPr marL="742950" marR="0" lvl="1" indent="-285750" algn="l" defTabSz="914400" rtl="0" eaLnBrk="1" fontAlgn="base" latinLnBrk="0" hangingPunct="1">
                  <a:lnSpc>
                    <a:spcPct val="150000"/>
                  </a:lnSpc>
                  <a:spcBef>
                    <a:spcPct val="20000"/>
                  </a:spcBef>
                  <a:spcAft>
                    <a:spcPct val="0"/>
                  </a:spcAft>
                  <a:buClrTx/>
                  <a:buSzTx/>
                  <a:buFont typeface="Arial" pitchFamily="34" charset="0"/>
                  <a:buChar char="•"/>
                  <a:tabLst/>
                  <a:defRPr/>
                </a:pPr>
                <a:r>
                  <a:rPr kumimoji="0" lang="en-US" altLang="zh-CN" sz="2800" b="0" i="0" u="none" strike="noStrike" kern="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rPr>
                  <a:t>Positive skewness</a:t>
                </a:r>
              </a:p>
              <a:p>
                <a:pPr marL="457200" marR="0" lvl="1" indent="0" algn="ctr" defTabSz="914400" rtl="0" eaLnBrk="1" fontAlgn="base" latinLnBrk="0" hangingPunct="1">
                  <a:lnSpc>
                    <a:spcPct val="150000"/>
                  </a:lnSpc>
                  <a:spcBef>
                    <a:spcPct val="20000"/>
                  </a:spcBef>
                  <a:spcAft>
                    <a:spcPct val="0"/>
                  </a:spcAft>
                  <a:buClrTx/>
                  <a:buSzTx/>
                  <a:buFontTx/>
                  <a:buNone/>
                  <a:tabLst/>
                  <a:defRPr/>
                </a:pPr>
                <a:r>
                  <a:rPr kumimoji="0" lang="en-US" altLang="zh-CN" sz="2800" b="0" i="0" u="none" strike="noStrike" kern="0" cap="none" spc="0" normalizeH="0" baseline="0" noProof="0" dirty="0">
                    <a:ln>
                      <a:noFill/>
                    </a:ln>
                    <a:solidFill>
                      <a:srgbClr val="000000"/>
                    </a:solidFill>
                    <a:effectLst/>
                    <a:uLnTx/>
                    <a:uFillTx/>
                    <a:latin typeface="Times New Roman"/>
                    <a:ea typeface="Arial Unicode MS" pitchFamily="34" charset="-128"/>
                    <a:cs typeface="Arial Unicode MS" pitchFamily="34" charset="-128"/>
                  </a:rPr>
                  <a:t>	</a:t>
                </a:r>
                <a14:m>
                  <m:oMath xmlns:m="http://schemas.openxmlformats.org/officeDocument/2006/math">
                    <m:r>
                      <m:rPr>
                        <m:sty m:val="p"/>
                      </m:rPr>
                      <a:rPr kumimoji="0" lang="en-US" altLang="zh-CN" sz="2800" b="0" i="0" u="none" strike="noStrike" kern="0" cap="none" spc="0" normalizeH="0" baseline="0" noProof="0" smtClean="0">
                        <a:ln>
                          <a:noFill/>
                        </a:ln>
                        <a:solidFill>
                          <a:srgbClr val="000000"/>
                        </a:solidFill>
                        <a:effectLst/>
                        <a:uLnTx/>
                        <a:uFillTx/>
                        <a:latin typeface="Cambria Math"/>
                        <a:ea typeface="Arial Unicode MS" pitchFamily="34" charset="-128"/>
                        <a:cs typeface="Arial Unicode MS" pitchFamily="34" charset="-128"/>
                      </a:rPr>
                      <m:t>log</m:t>
                    </m:r>
                    <m:r>
                      <a:rPr kumimoji="0" lang="en-US" altLang="zh-CN" sz="2800" b="0" i="1" u="none" strike="noStrike" kern="0" cap="none" spc="0" normalizeH="0" baseline="0" noProof="0" smtClean="0">
                        <a:ln>
                          <a:noFill/>
                        </a:ln>
                        <a:solidFill>
                          <a:srgbClr val="000000"/>
                        </a:solidFill>
                        <a:effectLst/>
                        <a:uLnTx/>
                        <a:uFillTx/>
                        <a:latin typeface="Cambria Math"/>
                        <a:ea typeface="Arial Unicode MS" pitchFamily="34" charset="-128"/>
                        <a:cs typeface="Arial Unicode MS" pitchFamily="34" charset="-128"/>
                      </a:rPr>
                      <m:t>⁡(</m:t>
                    </m:r>
                    <m:sSub>
                      <m:sSubPr>
                        <m:ctrlPr>
                          <a:rPr kumimoji="0" lang="en-US" altLang="zh-CN" sz="2800" b="0" i="1" u="none" strike="noStrike" kern="0" cap="none" spc="0" normalizeH="0" baseline="0" noProof="0">
                            <a:ln>
                              <a:noFill/>
                            </a:ln>
                            <a:solidFill>
                              <a:srgbClr val="000000"/>
                            </a:solidFill>
                            <a:effectLst/>
                            <a:uLnTx/>
                            <a:uFillTx/>
                            <a:latin typeface="Cambria Math" panose="02040503050406030204" pitchFamily="18" charset="0"/>
                            <a:ea typeface="Arial Unicode MS" pitchFamily="34" charset="-128"/>
                            <a:cs typeface="Arial Unicode MS" pitchFamily="34" charset="-128"/>
                          </a:rPr>
                        </m:ctrlPr>
                      </m:sSubPr>
                      <m:e>
                        <m:r>
                          <a:rPr kumimoji="0" lang="en-US" altLang="zh-CN" sz="2800" b="0" i="1" u="none" strike="noStrike" kern="0" cap="none" spc="0" normalizeH="0" baseline="0" noProof="0">
                            <a:ln>
                              <a:noFill/>
                            </a:ln>
                            <a:solidFill>
                              <a:srgbClr val="000000"/>
                            </a:solidFill>
                            <a:effectLst/>
                            <a:uLnTx/>
                            <a:uFillTx/>
                            <a:latin typeface="Cambria Math"/>
                            <a:ea typeface="Arial Unicode MS" pitchFamily="34" charset="-128"/>
                            <a:cs typeface="Arial Unicode MS" pitchFamily="34" charset="-128"/>
                          </a:rPr>
                          <m:t>𝑥</m:t>
                        </m:r>
                      </m:e>
                      <m:sub>
                        <m:r>
                          <a:rPr kumimoji="0" lang="en-US" altLang="zh-CN" sz="2800" b="0" i="1" u="none" strike="noStrike" kern="0" cap="none" spc="0" normalizeH="0" baseline="0" noProof="0" smtClean="0">
                            <a:ln>
                              <a:noFill/>
                            </a:ln>
                            <a:solidFill>
                              <a:srgbClr val="000000"/>
                            </a:solidFill>
                            <a:effectLst/>
                            <a:uLnTx/>
                            <a:uFillTx/>
                            <a:latin typeface="Cambria Math"/>
                            <a:ea typeface="Arial Unicode MS" pitchFamily="34" charset="-128"/>
                            <a:cs typeface="Arial Unicode MS" pitchFamily="34" charset="-128"/>
                          </a:rPr>
                          <m:t>𝑖</m:t>
                        </m:r>
                      </m:sub>
                    </m:sSub>
                    <m:r>
                      <a:rPr kumimoji="0" lang="en-US" altLang="zh-CN" sz="2800" b="0" i="0" u="none" strike="noStrike" kern="0" cap="none" spc="0" normalizeH="0" baseline="0" noProof="0" smtClean="0">
                        <a:ln>
                          <a:noFill/>
                        </a:ln>
                        <a:solidFill>
                          <a:srgbClr val="000000"/>
                        </a:solidFill>
                        <a:effectLst/>
                        <a:uLnTx/>
                        <a:uFillTx/>
                        <a:latin typeface="Cambria Math"/>
                        <a:ea typeface="Arial Unicode MS" pitchFamily="34" charset="-128"/>
                        <a:cs typeface="Arial Unicode MS" pitchFamily="34" charset="-128"/>
                      </a:rPr>
                      <m:t>−</m:t>
                    </m:r>
                    <m:r>
                      <m:rPr>
                        <m:sty m:val="p"/>
                      </m:rPr>
                      <a:rPr kumimoji="0" lang="en-US" altLang="zh-CN" sz="2800" b="0" i="0" u="none" strike="noStrike" kern="0" cap="none" spc="0" normalizeH="0" baseline="0" noProof="0" smtClean="0">
                        <a:ln>
                          <a:noFill/>
                        </a:ln>
                        <a:solidFill>
                          <a:srgbClr val="000000"/>
                        </a:solidFill>
                        <a:effectLst/>
                        <a:uLnTx/>
                        <a:uFillTx/>
                        <a:latin typeface="Cambria Math"/>
                        <a:ea typeface="Arial Unicode MS" pitchFamily="34" charset="-128"/>
                        <a:cs typeface="Arial Unicode MS" pitchFamily="34" charset="-128"/>
                      </a:rPr>
                      <m:t>min</m:t>
                    </m:r>
                    <m:d>
                      <m:dPr>
                        <m:ctrlPr>
                          <a:rPr kumimoji="0" lang="en-US" altLang="zh-CN" sz="2800" b="0" i="1" u="none" strike="noStrike" kern="0" cap="none" spc="0" normalizeH="0" baseline="0" noProof="0" smtClean="0">
                            <a:ln>
                              <a:noFill/>
                            </a:ln>
                            <a:solidFill>
                              <a:srgbClr val="000000"/>
                            </a:solidFill>
                            <a:effectLst/>
                            <a:uLnTx/>
                            <a:uFillTx/>
                            <a:latin typeface="Cambria Math" panose="02040503050406030204" pitchFamily="18" charset="0"/>
                            <a:ea typeface="Arial Unicode MS" pitchFamily="34" charset="-128"/>
                            <a:cs typeface="Arial Unicode MS" pitchFamily="34" charset="-128"/>
                          </a:rPr>
                        </m:ctrlPr>
                      </m:dPr>
                      <m:e>
                        <m:sSub>
                          <m:sSubPr>
                            <m:ctrlPr>
                              <a:rPr kumimoji="0" lang="en-US" altLang="zh-CN" sz="2800" b="0" i="1" u="none" strike="noStrike" kern="0" cap="none" spc="0" normalizeH="0" baseline="0" noProof="0">
                                <a:ln>
                                  <a:noFill/>
                                </a:ln>
                                <a:solidFill>
                                  <a:srgbClr val="000000"/>
                                </a:solidFill>
                                <a:effectLst/>
                                <a:uLnTx/>
                                <a:uFillTx/>
                                <a:latin typeface="Cambria Math" panose="02040503050406030204" pitchFamily="18" charset="0"/>
                                <a:ea typeface="Arial Unicode MS" pitchFamily="34" charset="-128"/>
                                <a:cs typeface="Arial Unicode MS" pitchFamily="34" charset="-128"/>
                              </a:rPr>
                            </m:ctrlPr>
                          </m:sSubPr>
                          <m:e>
                            <m:r>
                              <a:rPr kumimoji="0" lang="en-US" altLang="zh-CN" sz="2800" b="0" i="1" u="none" strike="noStrike" kern="0" cap="none" spc="0" normalizeH="0" baseline="0" noProof="0">
                                <a:ln>
                                  <a:noFill/>
                                </a:ln>
                                <a:solidFill>
                                  <a:srgbClr val="000000"/>
                                </a:solidFill>
                                <a:effectLst/>
                                <a:uLnTx/>
                                <a:uFillTx/>
                                <a:latin typeface="Cambria Math"/>
                                <a:ea typeface="Arial Unicode MS" pitchFamily="34" charset="-128"/>
                                <a:cs typeface="Arial Unicode MS" pitchFamily="34" charset="-128"/>
                              </a:rPr>
                              <m:t>𝑥</m:t>
                            </m:r>
                          </m:e>
                          <m:sub>
                            <m:r>
                              <a:rPr kumimoji="0" lang="en-US" altLang="zh-CN" sz="2800" b="0" i="1" u="none" strike="noStrike" kern="0" cap="none" spc="0" normalizeH="0" baseline="0" noProof="0">
                                <a:ln>
                                  <a:noFill/>
                                </a:ln>
                                <a:solidFill>
                                  <a:srgbClr val="000000"/>
                                </a:solidFill>
                                <a:effectLst/>
                                <a:uLnTx/>
                                <a:uFillTx/>
                                <a:latin typeface="Cambria Math"/>
                                <a:ea typeface="Arial Unicode MS" pitchFamily="34" charset="-128"/>
                                <a:cs typeface="Arial Unicode MS" pitchFamily="34" charset="-128"/>
                              </a:rPr>
                              <m:t>1</m:t>
                            </m:r>
                          </m:sub>
                        </m:sSub>
                        <m:r>
                          <a:rPr kumimoji="0" lang="en-US" altLang="zh-CN" sz="2800" b="0" i="1" u="none" strike="noStrike" kern="0" cap="none" spc="0" normalizeH="0" baseline="0" noProof="0">
                            <a:ln>
                              <a:noFill/>
                            </a:ln>
                            <a:solidFill>
                              <a:srgbClr val="000000"/>
                            </a:solidFill>
                            <a:effectLst/>
                            <a:uLnTx/>
                            <a:uFillTx/>
                            <a:latin typeface="Cambria Math"/>
                            <a:ea typeface="Arial Unicode MS" pitchFamily="34" charset="-128"/>
                            <a:cs typeface="Arial Unicode MS" pitchFamily="34" charset="-128"/>
                          </a:rPr>
                          <m:t>,  </m:t>
                        </m:r>
                        <m:r>
                          <a:rPr kumimoji="0" lang="en-US" altLang="zh-CN" sz="2800" b="0" i="1" u="none" strike="noStrike" kern="0" cap="none" spc="0" normalizeH="0" baseline="0" noProof="0">
                            <a:ln>
                              <a:noFill/>
                            </a:ln>
                            <a:solidFill>
                              <a:srgbClr val="000000"/>
                            </a:solidFill>
                            <a:effectLst/>
                            <a:uLnTx/>
                            <a:uFillTx/>
                            <a:latin typeface="Cambria Math"/>
                            <a:ea typeface="Cambria Math"/>
                            <a:cs typeface="Arial Unicode MS" pitchFamily="34" charset="-128"/>
                          </a:rPr>
                          <m:t>⋯,</m:t>
                        </m:r>
                        <m:sSub>
                          <m:sSubPr>
                            <m:ctrlPr>
                              <a:rPr kumimoji="0" lang="en-US" altLang="zh-CN" sz="2800" b="0" i="1" u="none" strike="noStrike" kern="0" cap="none" spc="0" normalizeH="0" baseline="0" noProof="0">
                                <a:ln>
                                  <a:noFill/>
                                </a:ln>
                                <a:solidFill>
                                  <a:srgbClr val="000000"/>
                                </a:solidFill>
                                <a:effectLst/>
                                <a:uLnTx/>
                                <a:uFillTx/>
                                <a:latin typeface="Cambria Math" panose="02040503050406030204" pitchFamily="18" charset="0"/>
                                <a:ea typeface="Arial Unicode MS" pitchFamily="34" charset="-128"/>
                                <a:cs typeface="Arial Unicode MS" pitchFamily="34" charset="-128"/>
                              </a:rPr>
                            </m:ctrlPr>
                          </m:sSubPr>
                          <m:e>
                            <m:r>
                              <a:rPr kumimoji="0" lang="en-US" altLang="zh-CN" sz="2800" b="0" i="1" u="none" strike="noStrike" kern="0" cap="none" spc="0" normalizeH="0" baseline="0" noProof="0">
                                <a:ln>
                                  <a:noFill/>
                                </a:ln>
                                <a:solidFill>
                                  <a:srgbClr val="000000"/>
                                </a:solidFill>
                                <a:effectLst/>
                                <a:uLnTx/>
                                <a:uFillTx/>
                                <a:latin typeface="Cambria Math"/>
                                <a:ea typeface="Arial Unicode MS" pitchFamily="34" charset="-128"/>
                                <a:cs typeface="Arial Unicode MS" pitchFamily="34" charset="-128"/>
                              </a:rPr>
                              <m:t>𝑥</m:t>
                            </m:r>
                          </m:e>
                          <m:sub>
                            <m:r>
                              <a:rPr kumimoji="0" lang="en-US" altLang="zh-CN" sz="2800" b="0" i="1" u="none" strike="noStrike" kern="0" cap="none" spc="0" normalizeH="0" baseline="0" noProof="0">
                                <a:ln>
                                  <a:noFill/>
                                </a:ln>
                                <a:solidFill>
                                  <a:srgbClr val="000000"/>
                                </a:solidFill>
                                <a:effectLst/>
                                <a:uLnTx/>
                                <a:uFillTx/>
                                <a:latin typeface="Cambria Math"/>
                                <a:ea typeface="Arial Unicode MS" pitchFamily="34" charset="-128"/>
                                <a:cs typeface="Arial Unicode MS" pitchFamily="34" charset="-128"/>
                              </a:rPr>
                              <m:t>𝑛</m:t>
                            </m:r>
                          </m:sub>
                        </m:sSub>
                      </m:e>
                    </m:d>
                    <m:r>
                      <a:rPr kumimoji="0" lang="en-US" altLang="zh-CN" sz="2800" b="0" i="0" u="none" strike="noStrike" kern="0" cap="none" spc="0" normalizeH="0" baseline="0" noProof="0" smtClean="0">
                        <a:ln>
                          <a:noFill/>
                        </a:ln>
                        <a:solidFill>
                          <a:srgbClr val="000000"/>
                        </a:solidFill>
                        <a:effectLst/>
                        <a:uLnTx/>
                        <a:uFillTx/>
                        <a:latin typeface="Cambria Math"/>
                        <a:ea typeface="Arial Unicode MS" pitchFamily="34" charset="-128"/>
                        <a:cs typeface="Arial Unicode MS" pitchFamily="34" charset="-128"/>
                      </a:rPr>
                      <m:t>+</m:t>
                    </m:r>
                    <m:d>
                      <m:dPr>
                        <m:begChr m:val="|"/>
                        <m:endChr m:val="|"/>
                        <m:ctrlPr>
                          <a:rPr kumimoji="0" lang="en-US" altLang="zh-CN" sz="2800" b="0" i="1" u="none" strike="noStrike" kern="0" cap="none" spc="0" normalizeH="0" baseline="0" noProof="0" smtClean="0">
                            <a:ln>
                              <a:noFill/>
                            </a:ln>
                            <a:solidFill>
                              <a:srgbClr val="000000"/>
                            </a:solidFill>
                            <a:effectLst/>
                            <a:uLnTx/>
                            <a:uFillTx/>
                            <a:latin typeface="Cambria Math" panose="02040503050406030204" pitchFamily="18" charset="0"/>
                            <a:ea typeface="Arial Unicode MS" pitchFamily="34" charset="-128"/>
                            <a:cs typeface="Arial Unicode MS" pitchFamily="34" charset="-128"/>
                          </a:rPr>
                        </m:ctrlPr>
                      </m:dPr>
                      <m:e>
                        <m:f>
                          <m:fPr>
                            <m:ctrlPr>
                              <a:rPr kumimoji="0" lang="en-US" altLang="zh-CN" sz="2800" b="0" i="1" u="none" strike="noStrike" kern="0" cap="none" spc="0" normalizeH="0" baseline="0" noProof="0" smtClean="0">
                                <a:ln>
                                  <a:noFill/>
                                </a:ln>
                                <a:solidFill>
                                  <a:srgbClr val="000000"/>
                                </a:solidFill>
                                <a:effectLst/>
                                <a:uLnTx/>
                                <a:uFillTx/>
                                <a:latin typeface="Cambria Math" panose="02040503050406030204" pitchFamily="18" charset="0"/>
                                <a:ea typeface="Arial Unicode MS" pitchFamily="34" charset="-128"/>
                                <a:cs typeface="Arial Unicode MS" pitchFamily="34" charset="-128"/>
                              </a:rPr>
                            </m:ctrlPr>
                          </m:fPr>
                          <m:num>
                            <m:r>
                              <a:rPr kumimoji="0" lang="en-US" altLang="zh-CN" sz="2800" b="0" i="1" u="none" strike="noStrike" kern="0" cap="none" spc="0" normalizeH="0" baseline="0" noProof="0" smtClean="0">
                                <a:ln>
                                  <a:noFill/>
                                </a:ln>
                                <a:solidFill>
                                  <a:srgbClr val="000000"/>
                                </a:solidFill>
                                <a:effectLst/>
                                <a:uLnTx/>
                                <a:uFillTx/>
                                <a:latin typeface="Cambria Math"/>
                                <a:ea typeface="Arial Unicode MS" pitchFamily="34" charset="-128"/>
                                <a:cs typeface="Arial Unicode MS" pitchFamily="34" charset="-128"/>
                              </a:rPr>
                              <m:t>1</m:t>
                            </m:r>
                          </m:num>
                          <m:den>
                            <m:r>
                              <a:rPr kumimoji="0" lang="zh-CN" altLang="en-US" sz="2800" b="0" i="1" u="none" strike="noStrike" kern="0" cap="none" spc="0" normalizeH="0" baseline="0" noProof="0" smtClean="0">
                                <a:ln>
                                  <a:noFill/>
                                </a:ln>
                                <a:solidFill>
                                  <a:srgbClr val="000000"/>
                                </a:solidFill>
                                <a:effectLst/>
                                <a:uLnTx/>
                                <a:uFillTx/>
                                <a:latin typeface="Cambria Math"/>
                                <a:ea typeface="Arial Unicode MS" pitchFamily="34" charset="-128"/>
                                <a:cs typeface="Arial Unicode MS" pitchFamily="34" charset="-128"/>
                              </a:rPr>
                              <m:t>𝛽</m:t>
                            </m:r>
                          </m:den>
                        </m:f>
                      </m:e>
                    </m:d>
                    <m:r>
                      <a:rPr kumimoji="0" lang="en-US" altLang="zh-CN" sz="2800" b="0" i="1" u="none" strike="noStrike" kern="0" cap="none" spc="0" normalizeH="0" baseline="0" noProof="0" smtClean="0">
                        <a:ln>
                          <a:noFill/>
                        </a:ln>
                        <a:solidFill>
                          <a:srgbClr val="000000"/>
                        </a:solidFill>
                        <a:effectLst/>
                        <a:uLnTx/>
                        <a:uFillTx/>
                        <a:latin typeface="Cambria Math"/>
                        <a:ea typeface="Arial Unicode MS" pitchFamily="34" charset="-128"/>
                        <a:cs typeface="Arial Unicode MS" pitchFamily="34" charset="-128"/>
                      </a:rPr>
                      <m:t>𝑅</m:t>
                    </m:r>
                  </m:oMath>
                </a14:m>
                <a:r>
                  <a:rPr kumimoji="0" lang="en-US" sz="2800" b="0" i="0" u="none" strike="noStrike" kern="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rPr>
                  <a:t>) </a:t>
                </a:r>
              </a:p>
              <a:p>
                <a:pPr marL="742950" marR="0" lvl="1" indent="-285750" algn="l" defTabSz="914400" rtl="0" eaLnBrk="1" fontAlgn="base" latinLnBrk="0" hangingPunct="1">
                  <a:lnSpc>
                    <a:spcPct val="150000"/>
                  </a:lnSpc>
                  <a:spcBef>
                    <a:spcPct val="20000"/>
                  </a:spcBef>
                  <a:spcAft>
                    <a:spcPct val="0"/>
                  </a:spcAft>
                  <a:buClrTx/>
                  <a:buSzTx/>
                  <a:buFont typeface="Arial" pitchFamily="34" charset="0"/>
                  <a:buChar char="•"/>
                  <a:tabLst/>
                  <a:defRPr/>
                </a:pPr>
                <a:r>
                  <a:rPr kumimoji="0" lang="en-US" altLang="zh-CN" sz="2800" b="0" i="0" u="none" strike="noStrike" kern="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rPr>
                  <a:t>Negative skewness</a:t>
                </a:r>
              </a:p>
              <a:p>
                <a:pPr marL="457200" marR="0" lvl="1" indent="0" algn="ctr" defTabSz="914400" rtl="0" eaLnBrk="1" fontAlgn="base" latinLnBrk="0" hangingPunct="1">
                  <a:lnSpc>
                    <a:spcPct val="150000"/>
                  </a:lnSpc>
                  <a:spcBef>
                    <a:spcPct val="20000"/>
                  </a:spcBef>
                  <a:spcAft>
                    <a:spcPct val="0"/>
                  </a:spcAft>
                  <a:buClrTx/>
                  <a:buSzTx/>
                  <a:buFontTx/>
                  <a:buNone/>
                  <a:tabLst/>
                  <a:defRPr/>
                </a:pPr>
                <a:r>
                  <a:rPr kumimoji="0" lang="en-US" altLang="zh-CN" sz="2800" b="0" i="0" u="none" strike="noStrike" kern="0" cap="none" spc="0" normalizeH="0" baseline="0" noProof="0" dirty="0">
                    <a:ln>
                      <a:noFill/>
                    </a:ln>
                    <a:solidFill>
                      <a:srgbClr val="000000"/>
                    </a:solidFill>
                    <a:effectLst/>
                    <a:uLnTx/>
                    <a:uFillTx/>
                    <a:latin typeface="Times New Roman"/>
                    <a:ea typeface="Arial Unicode MS" pitchFamily="34" charset="-128"/>
                    <a:cs typeface="Arial Unicode MS" pitchFamily="34" charset="-128"/>
                  </a:rPr>
                  <a:t>	</a:t>
                </a:r>
                <a14:m>
                  <m:oMath xmlns:m="http://schemas.openxmlformats.org/officeDocument/2006/math">
                    <m:r>
                      <a:rPr kumimoji="0" lang="en-US" altLang="zh-CN" sz="2800" b="0" i="0" u="none" strike="noStrike" kern="0" cap="none" spc="0" normalizeH="0" baseline="0" noProof="0" smtClean="0">
                        <a:ln>
                          <a:noFill/>
                        </a:ln>
                        <a:solidFill>
                          <a:srgbClr val="000000"/>
                        </a:solidFill>
                        <a:effectLst/>
                        <a:uLnTx/>
                        <a:uFillTx/>
                        <a:latin typeface="Cambria Math"/>
                        <a:ea typeface="Arial Unicode MS" pitchFamily="34" charset="-128"/>
                        <a:cs typeface="Arial Unicode MS" pitchFamily="34" charset="-128"/>
                      </a:rPr>
                      <m:t>−</m:t>
                    </m:r>
                    <m:r>
                      <m:rPr>
                        <m:sty m:val="p"/>
                      </m:rPr>
                      <a:rPr kumimoji="0" lang="en-US" altLang="zh-CN" sz="2800" b="0" i="0" u="none" strike="noStrike" kern="0" cap="none" spc="0" normalizeH="0" baseline="0" noProof="0">
                        <a:ln>
                          <a:noFill/>
                        </a:ln>
                        <a:solidFill>
                          <a:srgbClr val="000000"/>
                        </a:solidFill>
                        <a:effectLst/>
                        <a:uLnTx/>
                        <a:uFillTx/>
                        <a:latin typeface="Cambria Math"/>
                        <a:ea typeface="Arial Unicode MS" pitchFamily="34" charset="-128"/>
                        <a:cs typeface="Arial Unicode MS" pitchFamily="34" charset="-128"/>
                      </a:rPr>
                      <m:t>log</m:t>
                    </m:r>
                    <m:r>
                      <a:rPr kumimoji="0" lang="en-US" altLang="zh-CN" sz="2800" b="0" i="1" u="none" strike="noStrike" kern="0" cap="none" spc="0" normalizeH="0" baseline="0" noProof="0">
                        <a:ln>
                          <a:noFill/>
                        </a:ln>
                        <a:solidFill>
                          <a:srgbClr val="000000"/>
                        </a:solidFill>
                        <a:effectLst/>
                        <a:uLnTx/>
                        <a:uFillTx/>
                        <a:latin typeface="Cambria Math"/>
                        <a:ea typeface="Arial Unicode MS" pitchFamily="34" charset="-128"/>
                        <a:cs typeface="Arial Unicode MS" pitchFamily="34" charset="-128"/>
                      </a:rPr>
                      <m:t>⁡(</m:t>
                    </m:r>
                    <m:func>
                      <m:funcPr>
                        <m:ctrlPr>
                          <a:rPr kumimoji="0" lang="en-US" altLang="zh-CN" sz="2800" b="0" i="1" u="none" strike="noStrike" kern="0" cap="none" spc="0" normalizeH="0" baseline="0" noProof="0" smtClean="0">
                            <a:ln>
                              <a:noFill/>
                            </a:ln>
                            <a:solidFill>
                              <a:srgbClr val="000000"/>
                            </a:solidFill>
                            <a:effectLst/>
                            <a:uLnTx/>
                            <a:uFillTx/>
                            <a:latin typeface="Cambria Math" panose="02040503050406030204" pitchFamily="18" charset="0"/>
                            <a:ea typeface="Arial Unicode MS" pitchFamily="34" charset="-128"/>
                            <a:cs typeface="Arial Unicode MS" pitchFamily="34" charset="-128"/>
                          </a:rPr>
                        </m:ctrlPr>
                      </m:funcPr>
                      <m:fName>
                        <m:r>
                          <m:rPr>
                            <m:sty m:val="p"/>
                          </m:rPr>
                          <a:rPr kumimoji="0" lang="en-US" altLang="zh-CN" sz="2800" b="0" i="0" u="none" strike="noStrike" kern="0" cap="none" spc="0" normalizeH="0" baseline="0" noProof="0" smtClean="0">
                            <a:ln>
                              <a:noFill/>
                            </a:ln>
                            <a:solidFill>
                              <a:srgbClr val="000000"/>
                            </a:solidFill>
                            <a:effectLst/>
                            <a:uLnTx/>
                            <a:uFillTx/>
                            <a:latin typeface="Cambria Math"/>
                            <a:ea typeface="Arial Unicode MS" pitchFamily="34" charset="-128"/>
                            <a:cs typeface="Arial Unicode MS" pitchFamily="34" charset="-128"/>
                          </a:rPr>
                          <m:t>max</m:t>
                        </m:r>
                      </m:fName>
                      <m:e>
                        <m:d>
                          <m:dPr>
                            <m:ctrlPr>
                              <a:rPr kumimoji="0" lang="en-US" altLang="zh-CN" sz="2800" b="0" i="1" u="none" strike="noStrike" kern="0" cap="none" spc="0" normalizeH="0" baseline="0" noProof="0" smtClean="0">
                                <a:ln>
                                  <a:noFill/>
                                </a:ln>
                                <a:solidFill>
                                  <a:srgbClr val="000000"/>
                                </a:solidFill>
                                <a:effectLst/>
                                <a:uLnTx/>
                                <a:uFillTx/>
                                <a:latin typeface="Cambria Math" panose="02040503050406030204" pitchFamily="18" charset="0"/>
                                <a:ea typeface="Arial Unicode MS" pitchFamily="34" charset="-128"/>
                                <a:cs typeface="Arial Unicode MS" pitchFamily="34" charset="-128"/>
                              </a:rPr>
                            </m:ctrlPr>
                          </m:dPr>
                          <m:e>
                            <m:sSub>
                              <m:sSubPr>
                                <m:ctrlPr>
                                  <a:rPr kumimoji="0" lang="en-US" altLang="zh-CN" sz="2800" b="0" i="1" u="none" strike="noStrike" kern="0" cap="none" spc="0" normalizeH="0" baseline="0" noProof="0">
                                    <a:ln>
                                      <a:noFill/>
                                    </a:ln>
                                    <a:solidFill>
                                      <a:srgbClr val="000000"/>
                                    </a:solidFill>
                                    <a:effectLst/>
                                    <a:uLnTx/>
                                    <a:uFillTx/>
                                    <a:latin typeface="Cambria Math" panose="02040503050406030204" pitchFamily="18" charset="0"/>
                                    <a:ea typeface="Arial Unicode MS" pitchFamily="34" charset="-128"/>
                                    <a:cs typeface="Arial Unicode MS" pitchFamily="34" charset="-128"/>
                                  </a:rPr>
                                </m:ctrlPr>
                              </m:sSubPr>
                              <m:e>
                                <m:r>
                                  <a:rPr kumimoji="0" lang="en-US" altLang="zh-CN" sz="2800" b="0" i="1" u="none" strike="noStrike" kern="0" cap="none" spc="0" normalizeH="0" baseline="0" noProof="0">
                                    <a:ln>
                                      <a:noFill/>
                                    </a:ln>
                                    <a:solidFill>
                                      <a:srgbClr val="000000"/>
                                    </a:solidFill>
                                    <a:effectLst/>
                                    <a:uLnTx/>
                                    <a:uFillTx/>
                                    <a:latin typeface="Cambria Math"/>
                                    <a:ea typeface="Arial Unicode MS" pitchFamily="34" charset="-128"/>
                                    <a:cs typeface="Arial Unicode MS" pitchFamily="34" charset="-128"/>
                                  </a:rPr>
                                  <m:t>𝑥</m:t>
                                </m:r>
                              </m:e>
                              <m:sub>
                                <m:r>
                                  <a:rPr kumimoji="0" lang="en-US" altLang="zh-CN" sz="2800" b="0" i="1" u="none" strike="noStrike" kern="0" cap="none" spc="0" normalizeH="0" baseline="0" noProof="0">
                                    <a:ln>
                                      <a:noFill/>
                                    </a:ln>
                                    <a:solidFill>
                                      <a:srgbClr val="000000"/>
                                    </a:solidFill>
                                    <a:effectLst/>
                                    <a:uLnTx/>
                                    <a:uFillTx/>
                                    <a:latin typeface="Cambria Math"/>
                                    <a:ea typeface="Arial Unicode MS" pitchFamily="34" charset="-128"/>
                                    <a:cs typeface="Arial Unicode MS" pitchFamily="34" charset="-128"/>
                                  </a:rPr>
                                  <m:t>1</m:t>
                                </m:r>
                              </m:sub>
                            </m:sSub>
                            <m:r>
                              <a:rPr kumimoji="0" lang="en-US" altLang="zh-CN" sz="2800" b="0" i="1" u="none" strike="noStrike" kern="0" cap="none" spc="0" normalizeH="0" baseline="0" noProof="0">
                                <a:ln>
                                  <a:noFill/>
                                </a:ln>
                                <a:solidFill>
                                  <a:srgbClr val="000000"/>
                                </a:solidFill>
                                <a:effectLst/>
                                <a:uLnTx/>
                                <a:uFillTx/>
                                <a:latin typeface="Cambria Math"/>
                                <a:ea typeface="Arial Unicode MS" pitchFamily="34" charset="-128"/>
                                <a:cs typeface="Arial Unicode MS" pitchFamily="34" charset="-128"/>
                              </a:rPr>
                              <m:t>,  </m:t>
                            </m:r>
                            <m:r>
                              <a:rPr kumimoji="0" lang="en-US" altLang="zh-CN" sz="2800" b="0" i="1" u="none" strike="noStrike" kern="0" cap="none" spc="0" normalizeH="0" baseline="0" noProof="0">
                                <a:ln>
                                  <a:noFill/>
                                </a:ln>
                                <a:solidFill>
                                  <a:srgbClr val="000000"/>
                                </a:solidFill>
                                <a:effectLst/>
                                <a:uLnTx/>
                                <a:uFillTx/>
                                <a:latin typeface="Cambria Math"/>
                                <a:ea typeface="Cambria Math"/>
                                <a:cs typeface="Arial Unicode MS" pitchFamily="34" charset="-128"/>
                              </a:rPr>
                              <m:t>⋯,</m:t>
                            </m:r>
                            <m:sSub>
                              <m:sSubPr>
                                <m:ctrlPr>
                                  <a:rPr kumimoji="0" lang="en-US" altLang="zh-CN" sz="2800" b="0" i="1" u="none" strike="noStrike" kern="0" cap="none" spc="0" normalizeH="0" baseline="0" noProof="0">
                                    <a:ln>
                                      <a:noFill/>
                                    </a:ln>
                                    <a:solidFill>
                                      <a:srgbClr val="000000"/>
                                    </a:solidFill>
                                    <a:effectLst/>
                                    <a:uLnTx/>
                                    <a:uFillTx/>
                                    <a:latin typeface="Cambria Math" panose="02040503050406030204" pitchFamily="18" charset="0"/>
                                    <a:ea typeface="Arial Unicode MS" pitchFamily="34" charset="-128"/>
                                    <a:cs typeface="Arial Unicode MS" pitchFamily="34" charset="-128"/>
                                  </a:rPr>
                                </m:ctrlPr>
                              </m:sSubPr>
                              <m:e>
                                <m:r>
                                  <a:rPr kumimoji="0" lang="en-US" altLang="zh-CN" sz="2800" b="0" i="1" u="none" strike="noStrike" kern="0" cap="none" spc="0" normalizeH="0" baseline="0" noProof="0">
                                    <a:ln>
                                      <a:noFill/>
                                    </a:ln>
                                    <a:solidFill>
                                      <a:srgbClr val="000000"/>
                                    </a:solidFill>
                                    <a:effectLst/>
                                    <a:uLnTx/>
                                    <a:uFillTx/>
                                    <a:latin typeface="Cambria Math"/>
                                    <a:ea typeface="Arial Unicode MS" pitchFamily="34" charset="-128"/>
                                    <a:cs typeface="Arial Unicode MS" pitchFamily="34" charset="-128"/>
                                  </a:rPr>
                                  <m:t>𝑥</m:t>
                                </m:r>
                              </m:e>
                              <m:sub>
                                <m:r>
                                  <a:rPr kumimoji="0" lang="en-US" altLang="zh-CN" sz="2800" b="0" i="1" u="none" strike="noStrike" kern="0" cap="none" spc="0" normalizeH="0" baseline="0" noProof="0">
                                    <a:ln>
                                      <a:noFill/>
                                    </a:ln>
                                    <a:solidFill>
                                      <a:srgbClr val="000000"/>
                                    </a:solidFill>
                                    <a:effectLst/>
                                    <a:uLnTx/>
                                    <a:uFillTx/>
                                    <a:latin typeface="Cambria Math"/>
                                    <a:ea typeface="Arial Unicode MS" pitchFamily="34" charset="-128"/>
                                    <a:cs typeface="Arial Unicode MS" pitchFamily="34" charset="-128"/>
                                  </a:rPr>
                                  <m:t>𝑛</m:t>
                                </m:r>
                              </m:sub>
                            </m:sSub>
                          </m:e>
                        </m:d>
                      </m:e>
                    </m:func>
                    <m:r>
                      <a:rPr kumimoji="0" lang="en-US" altLang="zh-CN" sz="2800" b="0" i="1" u="none" strike="noStrike" kern="0" cap="none" spc="0" normalizeH="0" baseline="0" noProof="0" smtClean="0">
                        <a:ln>
                          <a:noFill/>
                        </a:ln>
                        <a:solidFill>
                          <a:srgbClr val="000000"/>
                        </a:solidFill>
                        <a:effectLst/>
                        <a:uLnTx/>
                        <a:uFillTx/>
                        <a:latin typeface="Cambria Math"/>
                        <a:ea typeface="Arial Unicode MS" pitchFamily="34" charset="-128"/>
                        <a:cs typeface="Arial Unicode MS" pitchFamily="34" charset="-128"/>
                      </a:rPr>
                      <m:t>− </m:t>
                    </m:r>
                    <m:sSub>
                      <m:sSubPr>
                        <m:ctrlPr>
                          <a:rPr kumimoji="0" lang="en-US" altLang="zh-CN" sz="2800" b="0" i="1" u="none" strike="noStrike" kern="0" cap="none" spc="0" normalizeH="0" baseline="0" noProof="0" smtClean="0">
                            <a:ln>
                              <a:noFill/>
                            </a:ln>
                            <a:solidFill>
                              <a:srgbClr val="000000"/>
                            </a:solidFill>
                            <a:effectLst/>
                            <a:uLnTx/>
                            <a:uFillTx/>
                            <a:latin typeface="Cambria Math" panose="02040503050406030204" pitchFamily="18" charset="0"/>
                            <a:ea typeface="Arial Unicode MS" pitchFamily="34" charset="-128"/>
                            <a:cs typeface="Arial Unicode MS" pitchFamily="34" charset="-128"/>
                          </a:rPr>
                        </m:ctrlPr>
                      </m:sSubPr>
                      <m:e>
                        <m:r>
                          <a:rPr kumimoji="0" lang="en-US" altLang="zh-CN" sz="2800" b="0" i="1" u="none" strike="noStrike" kern="0" cap="none" spc="0" normalizeH="0" baseline="0" noProof="0" smtClean="0">
                            <a:ln>
                              <a:noFill/>
                            </a:ln>
                            <a:solidFill>
                              <a:srgbClr val="000000"/>
                            </a:solidFill>
                            <a:effectLst/>
                            <a:uLnTx/>
                            <a:uFillTx/>
                            <a:latin typeface="Cambria Math"/>
                            <a:ea typeface="Arial Unicode MS" pitchFamily="34" charset="-128"/>
                            <a:cs typeface="Arial Unicode MS" pitchFamily="34" charset="-128"/>
                          </a:rPr>
                          <m:t>𝑥</m:t>
                        </m:r>
                      </m:e>
                      <m:sub>
                        <m:r>
                          <a:rPr kumimoji="0" lang="en-US" altLang="zh-CN" sz="2800" b="0" i="1" u="none" strike="noStrike" kern="0" cap="none" spc="0" normalizeH="0" baseline="0" noProof="0" smtClean="0">
                            <a:ln>
                              <a:noFill/>
                            </a:ln>
                            <a:solidFill>
                              <a:srgbClr val="000000"/>
                            </a:solidFill>
                            <a:effectLst/>
                            <a:uLnTx/>
                            <a:uFillTx/>
                            <a:latin typeface="Cambria Math"/>
                            <a:ea typeface="Arial Unicode MS" pitchFamily="34" charset="-128"/>
                            <a:cs typeface="Arial Unicode MS" pitchFamily="34" charset="-128"/>
                          </a:rPr>
                          <m:t>𝑖</m:t>
                        </m:r>
                      </m:sub>
                    </m:sSub>
                    <m:r>
                      <a:rPr kumimoji="0" lang="en-US" altLang="zh-CN" sz="2800" b="0" i="0" u="none" strike="noStrike" kern="0" cap="none" spc="0" normalizeH="0" baseline="0" noProof="0">
                        <a:ln>
                          <a:noFill/>
                        </a:ln>
                        <a:solidFill>
                          <a:srgbClr val="000000"/>
                        </a:solidFill>
                        <a:effectLst/>
                        <a:uLnTx/>
                        <a:uFillTx/>
                        <a:latin typeface="Cambria Math"/>
                        <a:ea typeface="Arial Unicode MS" pitchFamily="34" charset="-128"/>
                        <a:cs typeface="Arial Unicode MS" pitchFamily="34" charset="-128"/>
                      </a:rPr>
                      <m:t>+</m:t>
                    </m:r>
                    <m:d>
                      <m:dPr>
                        <m:begChr m:val="|"/>
                        <m:endChr m:val="|"/>
                        <m:ctrlPr>
                          <a:rPr kumimoji="0" lang="en-US" altLang="zh-CN" sz="2800" b="0" i="1" u="none" strike="noStrike" kern="0" cap="none" spc="0" normalizeH="0" baseline="0" noProof="0" smtClean="0">
                            <a:ln>
                              <a:noFill/>
                            </a:ln>
                            <a:solidFill>
                              <a:srgbClr val="000000"/>
                            </a:solidFill>
                            <a:effectLst/>
                            <a:uLnTx/>
                            <a:uFillTx/>
                            <a:latin typeface="Cambria Math" panose="02040503050406030204" pitchFamily="18" charset="0"/>
                            <a:ea typeface="Arial Unicode MS" pitchFamily="34" charset="-128"/>
                            <a:cs typeface="Arial Unicode MS" pitchFamily="34" charset="-128"/>
                          </a:rPr>
                        </m:ctrlPr>
                      </m:dPr>
                      <m:e>
                        <m:f>
                          <m:fPr>
                            <m:ctrlPr>
                              <a:rPr kumimoji="0" lang="en-US" altLang="zh-CN" sz="2800" b="0" i="1" u="none" strike="noStrike" kern="0" cap="none" spc="0" normalizeH="0" baseline="0" noProof="0" smtClean="0">
                                <a:ln>
                                  <a:noFill/>
                                </a:ln>
                                <a:solidFill>
                                  <a:srgbClr val="000000"/>
                                </a:solidFill>
                                <a:effectLst/>
                                <a:uLnTx/>
                                <a:uFillTx/>
                                <a:latin typeface="Cambria Math" panose="02040503050406030204" pitchFamily="18" charset="0"/>
                                <a:ea typeface="Arial Unicode MS" pitchFamily="34" charset="-128"/>
                                <a:cs typeface="Arial Unicode MS" pitchFamily="34" charset="-128"/>
                              </a:rPr>
                            </m:ctrlPr>
                          </m:fPr>
                          <m:num>
                            <m:r>
                              <a:rPr kumimoji="0" lang="en-US" altLang="zh-CN" sz="2800" b="0" i="1" u="none" strike="noStrike" kern="0" cap="none" spc="0" normalizeH="0" baseline="0" noProof="0" smtClean="0">
                                <a:ln>
                                  <a:noFill/>
                                </a:ln>
                                <a:solidFill>
                                  <a:srgbClr val="000000"/>
                                </a:solidFill>
                                <a:effectLst/>
                                <a:uLnTx/>
                                <a:uFillTx/>
                                <a:latin typeface="Cambria Math"/>
                                <a:ea typeface="Arial Unicode MS" pitchFamily="34" charset="-128"/>
                                <a:cs typeface="Arial Unicode MS" pitchFamily="34" charset="-128"/>
                              </a:rPr>
                              <m:t>1</m:t>
                            </m:r>
                          </m:num>
                          <m:den>
                            <m:r>
                              <a:rPr kumimoji="0" lang="zh-CN" altLang="en-US" sz="2800" b="0" i="1" u="none" strike="noStrike" kern="0" cap="none" spc="0" normalizeH="0" baseline="0" noProof="0" smtClean="0">
                                <a:ln>
                                  <a:noFill/>
                                </a:ln>
                                <a:solidFill>
                                  <a:srgbClr val="000000"/>
                                </a:solidFill>
                                <a:effectLst/>
                                <a:uLnTx/>
                                <a:uFillTx/>
                                <a:latin typeface="Cambria Math"/>
                                <a:ea typeface="Arial Unicode MS" pitchFamily="34" charset="-128"/>
                                <a:cs typeface="Arial Unicode MS" pitchFamily="34" charset="-128"/>
                              </a:rPr>
                              <m:t>𝛽</m:t>
                            </m:r>
                          </m:den>
                        </m:f>
                      </m:e>
                    </m:d>
                    <m:r>
                      <a:rPr kumimoji="0" lang="zh-CN" altLang="en-US" sz="2800" b="0" i="1" u="none" strike="noStrike" kern="0" cap="none" spc="0" normalizeH="0" baseline="0" noProof="0">
                        <a:ln>
                          <a:noFill/>
                        </a:ln>
                        <a:solidFill>
                          <a:srgbClr val="000000"/>
                        </a:solidFill>
                        <a:effectLst/>
                        <a:uLnTx/>
                        <a:uFillTx/>
                        <a:latin typeface="Cambria Math"/>
                        <a:ea typeface="Arial Unicode MS" pitchFamily="34" charset="-128"/>
                        <a:cs typeface="Arial Unicode MS" pitchFamily="34" charset="-128"/>
                      </a:rPr>
                      <m:t>𝑅</m:t>
                    </m:r>
                  </m:oMath>
                </a14:m>
                <a:r>
                  <a:rPr kumimoji="0" lang="en-US" altLang="zh-CN" sz="2800" b="0" i="0" u="none" strike="noStrike" kern="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rPr>
                  <a:t>) </a:t>
                </a:r>
              </a:p>
              <a:p>
                <a:pPr marL="742950" marR="0" lvl="1" indent="-285750" algn="l" defTabSz="914400" rtl="0" eaLnBrk="1" fontAlgn="base" latinLnBrk="0" hangingPunct="1">
                  <a:lnSpc>
                    <a:spcPct val="150000"/>
                  </a:lnSpc>
                  <a:spcBef>
                    <a:spcPct val="20000"/>
                  </a:spcBef>
                  <a:spcAft>
                    <a:spcPct val="0"/>
                  </a:spcAft>
                  <a:buClrTx/>
                  <a:buSzTx/>
                  <a:buFont typeface="Arial" pitchFamily="34" charset="0"/>
                  <a:buChar char="•"/>
                  <a:tabLst/>
                  <a:defRPr/>
                </a:pPr>
                <a:endParaRPr kumimoji="0" lang="en-US" altLang="zh-CN" sz="2800" b="0" i="0" u="none" strike="noStrike" kern="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endParaRPr>
              </a:p>
            </p:txBody>
          </p:sp>
        </mc:Choice>
        <mc:Fallback xmlns="">
          <p:sp>
            <p:nvSpPr>
              <p:cNvPr id="7" name="Rectangle 3"/>
              <p:cNvSpPr txBox="1">
                <a:spLocks noRot="1" noChangeAspect="1" noMove="1" noResize="1" noEditPoints="1" noAdjustHandles="1" noChangeArrowheads="1" noChangeShapeType="1" noTextEdit="1"/>
              </p:cNvSpPr>
              <p:nvPr/>
            </p:nvSpPr>
            <p:spPr bwMode="auto">
              <a:xfrm>
                <a:off x="228600" y="838200"/>
                <a:ext cx="8915400" cy="5867400"/>
              </a:xfrm>
              <a:prstGeom prst="rect">
                <a:avLst/>
              </a:prstGeom>
              <a:blipFill>
                <a:blip r:embed="rId3"/>
                <a:stretch>
                  <a:fillRect l="-177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5" name="Rectangle 2"/>
          <p:cNvSpPr txBox="1">
            <a:spLocks noChangeArrowheads="1"/>
          </p:cNvSpPr>
          <p:nvPr/>
        </p:nvSpPr>
        <p:spPr bwMode="auto">
          <a:xfrm>
            <a:off x="609600" y="76200"/>
            <a:ext cx="7772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rPr>
              <a:t>Automatic Transformations</a:t>
            </a:r>
          </a:p>
        </p:txBody>
      </p:sp>
    </p:spTree>
    <p:extLst>
      <p:ext uri="{BB962C8B-B14F-4D97-AF65-F5344CB8AC3E}">
        <p14:creationId xmlns:p14="http://schemas.microsoft.com/office/powerpoint/2010/main" val="1952550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gradFill rotWithShape="0">
          <a:gsLst>
            <a:gs pos="0">
              <a:srgbClr val="C00000"/>
            </a:gs>
            <a:gs pos="50000">
              <a:schemeClr val="tx1"/>
            </a:gs>
            <a:gs pos="100000">
              <a:srgbClr val="C00000"/>
            </a:gs>
          </a:gsLst>
          <a:lin ang="2700000" scaled="0"/>
        </a:gra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 name="Rectangle 3"/>
              <p:cNvSpPr txBox="1">
                <a:spLocks noChangeArrowheads="1"/>
              </p:cNvSpPr>
              <p:nvPr/>
            </p:nvSpPr>
            <p:spPr bwMode="auto">
              <a:xfrm>
                <a:off x="0" y="838200"/>
                <a:ext cx="9144000" cy="5867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marR="0" lvl="0" indent="0" algn="l" defTabSz="914400" rtl="0" eaLnBrk="1" fontAlgn="base" latinLnBrk="0" hangingPunct="1">
                  <a:lnSpc>
                    <a:spcPct val="150000"/>
                  </a:lnSpc>
                  <a:spcBef>
                    <a:spcPct val="20000"/>
                  </a:spcBef>
                  <a:spcAft>
                    <a:spcPct val="0"/>
                  </a:spcAft>
                  <a:buClrTx/>
                  <a:buSzTx/>
                  <a:buFontTx/>
                  <a:buNone/>
                  <a:tabLst/>
                  <a:defRPr/>
                </a:pPr>
                <a:r>
                  <a:rPr kumimoji="0" lang="en-US" altLang="zh-CN" sz="3200" b="0" i="0" u="none" strike="noStrike" kern="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rPr>
                  <a:t>Family of transformation functions</a:t>
                </a:r>
              </a:p>
              <a:p>
                <a:pPr marL="0" marR="0" lvl="0" indent="0" algn="l" defTabSz="914400" rtl="0" eaLnBrk="1" fontAlgn="base" latinLnBrk="0" hangingPunct="1">
                  <a:lnSpc>
                    <a:spcPct val="150000"/>
                  </a:lnSpc>
                  <a:spcBef>
                    <a:spcPct val="20000"/>
                  </a:spcBef>
                  <a:spcAft>
                    <a:spcPct val="0"/>
                  </a:spcAft>
                  <a:buClrTx/>
                  <a:buSzTx/>
                  <a:buFontTx/>
                  <a:buNone/>
                  <a:tabLst/>
                  <a:defRPr/>
                </a:pPr>
                <a:endParaRPr kumimoji="0" lang="en-US" altLang="zh-CN" sz="3200" b="0" i="0" u="none" strike="noStrike" kern="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endParaRPr>
              </a:p>
              <a:p>
                <a:pPr marL="0" marR="0" lvl="0" indent="0" algn="l" defTabSz="914400" rtl="0" eaLnBrk="1" fontAlgn="base" latinLnBrk="0" hangingPunct="1">
                  <a:lnSpc>
                    <a:spcPct val="150000"/>
                  </a:lnSpc>
                  <a:spcBef>
                    <a:spcPct val="20000"/>
                  </a:spcBef>
                  <a:spcAft>
                    <a:spcPct val="0"/>
                  </a:spcAft>
                  <a:buClrTx/>
                  <a:buSzTx/>
                  <a:buFontTx/>
                  <a:buNone/>
                  <a:tabLst/>
                  <a:defRPr/>
                </a:pPr>
                <a:endParaRPr kumimoji="0" lang="en-US" altLang="zh-CN" sz="3200" b="0" i="0" u="none" strike="noStrike" kern="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endParaRPr>
              </a:p>
              <a:p>
                <a:pPr marL="0" marR="0" lvl="0" indent="0" algn="l" defTabSz="914400" rtl="0" eaLnBrk="1" fontAlgn="base" latinLnBrk="0" hangingPunct="1">
                  <a:lnSpc>
                    <a:spcPct val="150000"/>
                  </a:lnSpc>
                  <a:spcBef>
                    <a:spcPct val="20000"/>
                  </a:spcBef>
                  <a:spcAft>
                    <a:spcPct val="0"/>
                  </a:spcAft>
                  <a:buClrTx/>
                  <a:buSzTx/>
                  <a:buFontTx/>
                  <a:buNone/>
                  <a:tabLst/>
                  <a:defRPr/>
                </a:pPr>
                <a:r>
                  <a:rPr kumimoji="0" lang="en-US" altLang="zh-CN" sz="3200" b="0" i="0" u="none" strike="noStrike" kern="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rPr>
                  <a:t>Comments</a:t>
                </a:r>
              </a:p>
              <a:p>
                <a:pPr marL="742950" marR="0" lvl="1" indent="-342900" algn="l" defTabSz="914400" rtl="0" eaLnBrk="1" fontAlgn="base" latinLnBrk="0" hangingPunct="1">
                  <a:lnSpc>
                    <a:spcPct val="150000"/>
                  </a:lnSpc>
                  <a:spcBef>
                    <a:spcPct val="20000"/>
                  </a:spcBef>
                  <a:spcAft>
                    <a:spcPct val="0"/>
                  </a:spcAft>
                  <a:buClrTx/>
                  <a:buSzTx/>
                  <a:buFont typeface="Arial" panose="020B0604020202020204" pitchFamily="34" charset="0"/>
                  <a:buChar char="•"/>
                  <a:tabLst/>
                  <a:defRPr/>
                </a:pPr>
                <a:r>
                  <a:rPr kumimoji="0" lang="en-US" altLang="zh-CN" sz="2400" b="0" i="0" u="none" strike="noStrike" kern="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rPr>
                  <a:t>Single family for both positive and negative skewness</a:t>
                </a:r>
              </a:p>
              <a:p>
                <a:pPr marL="742950" marR="0" lvl="1" indent="-342900" algn="l" defTabSz="914400" rtl="0" eaLnBrk="1" fontAlgn="base" latinLnBrk="0" hangingPunct="1">
                  <a:lnSpc>
                    <a:spcPct val="150000"/>
                  </a:lnSpc>
                  <a:spcBef>
                    <a:spcPct val="20000"/>
                  </a:spcBef>
                  <a:spcAft>
                    <a:spcPct val="0"/>
                  </a:spcAft>
                  <a:buClrTx/>
                  <a:buSzPct val="60000"/>
                  <a:buFont typeface="Arial" panose="020B0604020202020204" pitchFamily="34" charset="0"/>
                  <a:buChar char="•"/>
                  <a:tabLst/>
                  <a:defRPr/>
                </a:pPr>
                <a:r>
                  <a:rPr kumimoji="0" lang="en-US" altLang="zh-CN" sz="2400" b="0" i="0" u="none" strike="noStrike" kern="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rPr>
                  <a:t>Parameter value selection is independent of data magnitude</a:t>
                </a:r>
              </a:p>
              <a:p>
                <a:pPr marL="742950" marR="0" lvl="1" indent="-342900" algn="l" defTabSz="914400" rtl="0" eaLnBrk="1" fontAlgn="base" latinLnBrk="0" hangingPunct="1">
                  <a:lnSpc>
                    <a:spcPct val="150000"/>
                  </a:lnSpc>
                  <a:spcBef>
                    <a:spcPct val="20000"/>
                  </a:spcBef>
                  <a:spcAft>
                    <a:spcPct val="0"/>
                  </a:spcAft>
                  <a:buClrTx/>
                  <a:buSzPct val="60000"/>
                  <a:buFont typeface="Arial" panose="020B0604020202020204" pitchFamily="34" charset="0"/>
                  <a:buChar char="•"/>
                  <a:tabLst/>
                  <a:defRPr/>
                </a:pPr>
                <a:r>
                  <a:rPr kumimoji="0" lang="en-US" altLang="zh-CN" sz="2400" b="0" i="0" u="none" strike="noStrike" kern="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rPr>
                  <a:t>As </a:t>
                </a:r>
                <a14:m>
                  <m:oMath xmlns:m="http://schemas.openxmlformats.org/officeDocument/2006/math">
                    <m:r>
                      <a:rPr kumimoji="0" lang="zh-CN" altLang="en-US" sz="2400" b="0" i="0" u="none" strike="noStrike" kern="0" cap="none" spc="0" normalizeH="0" baseline="0" noProof="0">
                        <a:ln>
                          <a:noFill/>
                        </a:ln>
                        <a:solidFill>
                          <a:srgbClr val="000000"/>
                        </a:solidFill>
                        <a:effectLst/>
                        <a:uLnTx/>
                        <a:uFillTx/>
                        <a:latin typeface="Cambria Math"/>
                        <a:ea typeface="Arial Unicode MS" pitchFamily="34" charset="-128"/>
                        <a:cs typeface="Arial Unicode MS" pitchFamily="34" charset="-128"/>
                      </a:rPr>
                      <m:t>𝛽</m:t>
                    </m:r>
                    <m:r>
                      <a:rPr kumimoji="0" lang="zh-CN" altLang="en-US" sz="2400" b="0" i="1" u="none" strike="noStrike" kern="0" cap="none" spc="0" normalizeH="0" baseline="0" noProof="0" smtClean="0">
                        <a:ln>
                          <a:noFill/>
                        </a:ln>
                        <a:solidFill>
                          <a:srgbClr val="000000"/>
                        </a:solidFill>
                        <a:effectLst/>
                        <a:uLnTx/>
                        <a:uFillTx/>
                        <a:latin typeface="Cambria Math" panose="02040503050406030204" pitchFamily="18" charset="0"/>
                        <a:ea typeface="Arial Unicode MS" pitchFamily="34" charset="-128"/>
                        <a:cs typeface="Arial Unicode MS" pitchFamily="34" charset="-128"/>
                      </a:rPr>
                      <m:t>→</m:t>
                    </m:r>
                    <m:r>
                      <a:rPr kumimoji="0" lang="en-US" altLang="zh-CN" sz="2400" b="0" i="1" u="none" strike="noStrike" kern="0" cap="none" spc="0" normalizeH="0" baseline="0" noProof="0" smtClean="0">
                        <a:ln>
                          <a:noFill/>
                        </a:ln>
                        <a:solidFill>
                          <a:srgbClr val="000000"/>
                        </a:solidFill>
                        <a:effectLst/>
                        <a:uLnTx/>
                        <a:uFillTx/>
                        <a:latin typeface="Cambria Math" panose="02040503050406030204" pitchFamily="18" charset="0"/>
                        <a:ea typeface="Arial Unicode MS" pitchFamily="34" charset="-128"/>
                        <a:cs typeface="Arial Unicode MS" pitchFamily="34" charset="-128"/>
                      </a:rPr>
                      <m:t>0</m:t>
                    </m:r>
                  </m:oMath>
                </a14:m>
                <a:r>
                  <a:rPr kumimoji="0" lang="en-US" altLang="zh-CN" sz="2400" b="0" i="0" u="none" strike="noStrike" kern="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rPr>
                  <a:t>:   transformation + standardization  </a:t>
                </a:r>
                <a14:m>
                  <m:oMath xmlns:m="http://schemas.openxmlformats.org/officeDocument/2006/math">
                    <m:r>
                      <a:rPr kumimoji="0" lang="en-US" altLang="zh-CN" sz="2400" b="0" i="1" u="none" strike="noStrike" kern="0" cap="none" spc="0" normalizeH="0" baseline="0" noProof="0" smtClean="0">
                        <a:ln>
                          <a:noFill/>
                        </a:ln>
                        <a:solidFill>
                          <a:srgbClr val="000000"/>
                        </a:solidFill>
                        <a:effectLst/>
                        <a:uLnTx/>
                        <a:uFillTx/>
                        <a:latin typeface="Cambria Math" panose="02040503050406030204" pitchFamily="18" charset="0"/>
                        <a:ea typeface="Cambria Math" panose="02040503050406030204" pitchFamily="18" charset="0"/>
                        <a:cs typeface="Arial Unicode MS" pitchFamily="34" charset="-128"/>
                      </a:rPr>
                      <m:t>→  </m:t>
                    </m:r>
                  </m:oMath>
                </a14:m>
                <a:r>
                  <a:rPr kumimoji="0" lang="en-US" altLang="zh-CN" sz="2400" b="0" i="0" u="none" strike="noStrike" kern="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rPr>
                  <a:t> </a:t>
                </a:r>
                <a:endParaRPr kumimoji="0" lang="en-US" altLang="zh-CN" sz="2400" b="0" i="1" u="none" strike="noStrike" kern="0" cap="none" spc="0" normalizeH="0" baseline="0" noProof="0" dirty="0">
                  <a:ln>
                    <a:noFill/>
                  </a:ln>
                  <a:solidFill>
                    <a:srgbClr val="000000"/>
                  </a:solidFill>
                  <a:effectLst/>
                  <a:uLnTx/>
                  <a:uFillTx/>
                  <a:latin typeface="Cambria Math" panose="02040503050406030204" pitchFamily="18" charset="0"/>
                  <a:ea typeface="Cambria Math" panose="02040503050406030204" pitchFamily="18" charset="0"/>
                  <a:cs typeface="Arial Unicode MS" pitchFamily="34" charset="-128"/>
                </a:endParaRPr>
              </a:p>
              <a:p>
                <a:pPr marL="400050" marR="0" lvl="1" indent="0" algn="l" defTabSz="914400" rtl="0" eaLnBrk="1" fontAlgn="base" latinLnBrk="0" hangingPunct="1">
                  <a:lnSpc>
                    <a:spcPct val="150000"/>
                  </a:lnSpc>
                  <a:spcBef>
                    <a:spcPct val="20000"/>
                  </a:spcBef>
                  <a:spcAft>
                    <a:spcPct val="0"/>
                  </a:spcAft>
                  <a:buClrTx/>
                  <a:buSzPct val="60000"/>
                  <a:buFontTx/>
                  <a:buNone/>
                  <a:tabLst/>
                  <a:defRPr/>
                </a:pPr>
                <a14:m>
                  <m:oMath xmlns:m="http://schemas.openxmlformats.org/officeDocument/2006/math">
                    <m:r>
                      <a:rPr kumimoji="0" lang="en-US" altLang="zh-CN" sz="2400" b="0" i="1" u="none" strike="noStrike" kern="0" cap="none" spc="0" normalizeH="0" baseline="0" noProof="0" dirty="0" smtClean="0">
                        <a:ln>
                          <a:noFill/>
                        </a:ln>
                        <a:solidFill>
                          <a:srgbClr val="000000"/>
                        </a:solidFill>
                        <a:effectLst/>
                        <a:uLnTx/>
                        <a:uFillTx/>
                        <a:latin typeface="Cambria Math" panose="02040503050406030204" pitchFamily="18" charset="0"/>
                        <a:ea typeface="Cambria Math" panose="02040503050406030204" pitchFamily="18" charset="0"/>
                        <a:cs typeface="Arial Unicode MS" pitchFamily="34" charset="-128"/>
                      </a:rPr>
                      <m:t>                                            →</m:t>
                    </m:r>
                  </m:oMath>
                </a14:m>
                <a:r>
                  <a:rPr kumimoji="0" lang="en-US" altLang="zh-CN" sz="2400" b="0" i="0" u="none" strike="noStrike" kern="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rPr>
                  <a:t>   standardization only </a:t>
                </a:r>
              </a:p>
              <a:p>
                <a:pPr marL="0" marR="0" lvl="0" indent="0" algn="l" defTabSz="914400" rtl="0" eaLnBrk="1" fontAlgn="base" latinLnBrk="0" hangingPunct="1">
                  <a:lnSpc>
                    <a:spcPct val="150000"/>
                  </a:lnSpc>
                  <a:spcBef>
                    <a:spcPct val="20000"/>
                  </a:spcBef>
                  <a:spcAft>
                    <a:spcPct val="0"/>
                  </a:spcAft>
                  <a:buClrTx/>
                  <a:buSzTx/>
                  <a:buFontTx/>
                  <a:buNone/>
                  <a:tabLst/>
                  <a:defRPr/>
                </a:pPr>
                <a:r>
                  <a:rPr kumimoji="0" lang="en-US" altLang="zh-CN" sz="3200" b="0" i="0" u="none" strike="noStrike" kern="0" cap="none" spc="0" normalizeH="0" baseline="0" noProof="0" dirty="0">
                    <a:ln>
                      <a:noFill/>
                    </a:ln>
                    <a:solidFill>
                      <a:srgbClr val="000000"/>
                    </a:solidFill>
                    <a:effectLst/>
                    <a:uLnTx/>
                    <a:uFillTx/>
                    <a:latin typeface="Times New Roman"/>
                    <a:ea typeface="Arial Unicode MS" pitchFamily="34" charset="-128"/>
                    <a:cs typeface="Arial Unicode MS" pitchFamily="34" charset="-128"/>
                  </a:rPr>
                  <a:t>	</a:t>
                </a:r>
              </a:p>
            </p:txBody>
          </p:sp>
        </mc:Choice>
        <mc:Fallback xmlns="">
          <p:sp>
            <p:nvSpPr>
              <p:cNvPr id="7" name="Rectangle 3"/>
              <p:cNvSpPr txBox="1">
                <a:spLocks noRot="1" noChangeAspect="1" noMove="1" noResize="1" noEditPoints="1" noAdjustHandles="1" noChangeArrowheads="1" noChangeShapeType="1" noTextEdit="1"/>
              </p:cNvSpPr>
              <p:nvPr/>
            </p:nvSpPr>
            <p:spPr bwMode="auto">
              <a:xfrm>
                <a:off x="0" y="838200"/>
                <a:ext cx="9144000" cy="5867400"/>
              </a:xfrm>
              <a:prstGeom prst="rect">
                <a:avLst/>
              </a:prstGeom>
              <a:blipFill>
                <a:blip r:embed="rId3"/>
                <a:stretch>
                  <a:fillRect l="-1667" r="-67" b="-208"/>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mc:AlternateContent xmlns:mc="http://schemas.openxmlformats.org/markup-compatibility/2006">
        <mc:Choice xmlns:a14="http://schemas.microsoft.com/office/drawing/2010/main" Requires="a14">
          <p:sp>
            <p:nvSpPr>
              <p:cNvPr id="2" name="Rectangle 1"/>
              <p:cNvSpPr/>
              <p:nvPr/>
            </p:nvSpPr>
            <p:spPr>
              <a:xfrm>
                <a:off x="0" y="762000"/>
                <a:ext cx="9144000" cy="2797625"/>
              </a:xfrm>
              <a:prstGeom prst="rect">
                <a:avLst/>
              </a:prstGeom>
            </p:spPr>
            <p:txBody>
              <a:bodyPr wrap="square">
                <a:spAutoFit/>
              </a:bodyPr>
              <a:lstStyle/>
              <a:p>
                <a:pPr marL="457200" marR="0" lvl="1" indent="0" algn="l" defTabSz="914400" rtl="0" eaLnBrk="1" fontAlgn="base" latinLnBrk="0" hangingPunct="1">
                  <a:lnSpc>
                    <a:spcPct val="150000"/>
                  </a:lnSpc>
                  <a:spcBef>
                    <a:spcPct val="0"/>
                  </a:spcBef>
                  <a:spcAft>
                    <a:spcPct val="0"/>
                  </a:spcAft>
                  <a:buClrTx/>
                  <a:buSzTx/>
                  <a:buFontTx/>
                  <a:buNone/>
                  <a:tabLst/>
                  <a:defRPr/>
                </a:pPr>
                <a14:m>
                  <m:oMathPara xmlns:m="http://schemas.openxmlformats.org/officeDocument/2006/math">
                    <m:oMathParaPr>
                      <m:jc m:val="center"/>
                    </m:oMathParaPr>
                    <m:oMath xmlns:m="http://schemas.openxmlformats.org/officeDocument/2006/math">
                      <m:sSub>
                        <m:sSubPr>
                          <m:ctrlPr>
                            <a:rPr kumimoji="0" lang="en-US" altLang="zh-CN" sz="2600" b="0" i="1" u="none" strike="noStrike" kern="0" cap="none" spc="0" normalizeH="0" baseline="0" noProof="0" smtClean="0">
                              <a:ln>
                                <a:noFill/>
                              </a:ln>
                              <a:solidFill>
                                <a:srgbClr val="000000"/>
                              </a:solidFill>
                              <a:effectLst/>
                              <a:uLnTx/>
                              <a:uFillTx/>
                              <a:latin typeface="Cambria Math" panose="02040503050406030204" pitchFamily="18" charset="0"/>
                              <a:ea typeface="Arial Unicode MS" pitchFamily="34" charset="-128"/>
                              <a:cs typeface="Arial Unicode MS" pitchFamily="34" charset="-128"/>
                            </a:rPr>
                          </m:ctrlPr>
                        </m:sSubPr>
                        <m:e>
                          <m:r>
                            <a:rPr kumimoji="0" lang="zh-CN" altLang="en-US" sz="2600" b="0" i="1" u="none" strike="noStrike" kern="0" cap="none" spc="0" normalizeH="0" baseline="0" noProof="0" smtClean="0">
                              <a:ln>
                                <a:noFill/>
                              </a:ln>
                              <a:solidFill>
                                <a:srgbClr val="000000"/>
                              </a:solidFill>
                              <a:effectLst/>
                              <a:uLnTx/>
                              <a:uFillTx/>
                              <a:latin typeface="Cambria Math"/>
                              <a:ea typeface="Arial Unicode MS" pitchFamily="34" charset="-128"/>
                              <a:cs typeface="Arial Unicode MS" pitchFamily="34" charset="-128"/>
                            </a:rPr>
                            <m:t>𝜙</m:t>
                          </m:r>
                        </m:e>
                        <m:sub>
                          <m:r>
                            <a:rPr kumimoji="0" lang="zh-CN" altLang="en-US" sz="2600" b="0" i="1" u="none" strike="noStrike" kern="0" cap="none" spc="0" normalizeH="0" baseline="0" noProof="0" smtClean="0">
                              <a:ln>
                                <a:noFill/>
                              </a:ln>
                              <a:solidFill>
                                <a:srgbClr val="000000"/>
                              </a:solidFill>
                              <a:effectLst/>
                              <a:uLnTx/>
                              <a:uFillTx/>
                              <a:latin typeface="Cambria Math"/>
                              <a:ea typeface="Arial Unicode MS" pitchFamily="34" charset="-128"/>
                              <a:cs typeface="Arial Unicode MS" pitchFamily="34" charset="-128"/>
                            </a:rPr>
                            <m:t>𝛽</m:t>
                          </m:r>
                        </m:sub>
                      </m:sSub>
                      <m:d>
                        <m:dPr>
                          <m:ctrlPr>
                            <a:rPr kumimoji="0" lang="en-US" altLang="zh-CN" sz="2600" b="0" i="1" u="none" strike="noStrike" kern="0" cap="none" spc="0" normalizeH="0" baseline="0" noProof="0" smtClean="0">
                              <a:ln>
                                <a:noFill/>
                              </a:ln>
                              <a:solidFill>
                                <a:srgbClr val="000000"/>
                              </a:solidFill>
                              <a:effectLst/>
                              <a:uLnTx/>
                              <a:uFillTx/>
                              <a:latin typeface="Cambria Math" panose="02040503050406030204" pitchFamily="18" charset="0"/>
                              <a:ea typeface="Arial Unicode MS" pitchFamily="34" charset="-128"/>
                              <a:cs typeface="Arial Unicode MS" pitchFamily="34" charset="-128"/>
                            </a:rPr>
                          </m:ctrlPr>
                        </m:dPr>
                        <m:e>
                          <m:sSub>
                            <m:sSubPr>
                              <m:ctrlPr>
                                <a:rPr kumimoji="0" lang="en-US" altLang="zh-CN" sz="2600" b="0" i="1" u="none" strike="noStrike" kern="0" cap="none" spc="0" normalizeH="0" baseline="0" noProof="0" smtClean="0">
                                  <a:ln>
                                    <a:noFill/>
                                  </a:ln>
                                  <a:solidFill>
                                    <a:srgbClr val="000000"/>
                                  </a:solidFill>
                                  <a:effectLst/>
                                  <a:uLnTx/>
                                  <a:uFillTx/>
                                  <a:latin typeface="Cambria Math" panose="02040503050406030204" pitchFamily="18" charset="0"/>
                                  <a:ea typeface="Arial Unicode MS" pitchFamily="34" charset="-128"/>
                                  <a:cs typeface="Arial Unicode MS" pitchFamily="34" charset="-128"/>
                                </a:rPr>
                              </m:ctrlPr>
                            </m:sSubPr>
                            <m:e>
                              <m:r>
                                <a:rPr kumimoji="0" lang="en-US" altLang="zh-CN" sz="2600" b="0" i="1" u="none" strike="noStrike" kern="0" cap="none" spc="0" normalizeH="0" baseline="0" noProof="0" smtClean="0">
                                  <a:ln>
                                    <a:noFill/>
                                  </a:ln>
                                  <a:solidFill>
                                    <a:srgbClr val="000000"/>
                                  </a:solidFill>
                                  <a:effectLst/>
                                  <a:uLnTx/>
                                  <a:uFillTx/>
                                  <a:latin typeface="Cambria Math"/>
                                  <a:ea typeface="Arial Unicode MS" pitchFamily="34" charset="-128"/>
                                  <a:cs typeface="Arial Unicode MS" pitchFamily="34" charset="-128"/>
                                </a:rPr>
                                <m:t>𝑥</m:t>
                              </m:r>
                            </m:e>
                            <m:sub>
                              <m:r>
                                <a:rPr kumimoji="0" lang="en-US" altLang="zh-CN" sz="2600" b="0" i="1" u="none" strike="noStrike" kern="0" cap="none" spc="0" normalizeH="0" baseline="0" noProof="0" smtClean="0">
                                  <a:ln>
                                    <a:noFill/>
                                  </a:ln>
                                  <a:solidFill>
                                    <a:srgbClr val="000000"/>
                                  </a:solidFill>
                                  <a:effectLst/>
                                  <a:uLnTx/>
                                  <a:uFillTx/>
                                  <a:latin typeface="Cambria Math"/>
                                  <a:ea typeface="Arial Unicode MS" pitchFamily="34" charset="-128"/>
                                  <a:cs typeface="Arial Unicode MS" pitchFamily="34" charset="-128"/>
                                </a:rPr>
                                <m:t>𝑖</m:t>
                              </m:r>
                            </m:sub>
                          </m:sSub>
                        </m:e>
                      </m:d>
                      <m:r>
                        <a:rPr kumimoji="0" lang="en-US" altLang="zh-CN" sz="2600" b="0" i="1" u="none" strike="noStrike" kern="0" cap="none" spc="0" normalizeH="0" baseline="0" noProof="0" smtClean="0">
                          <a:ln>
                            <a:noFill/>
                          </a:ln>
                          <a:solidFill>
                            <a:srgbClr val="000000"/>
                          </a:solidFill>
                          <a:effectLst/>
                          <a:uLnTx/>
                          <a:uFillTx/>
                          <a:latin typeface="Cambria Math"/>
                          <a:ea typeface="Arial Unicode MS" pitchFamily="34" charset="-128"/>
                          <a:cs typeface="Arial Unicode MS" pitchFamily="34" charset="-128"/>
                        </a:rPr>
                        <m:t>=</m:t>
                      </m:r>
                      <m:d>
                        <m:dPr>
                          <m:begChr m:val="{"/>
                          <m:endChr m:val=""/>
                          <m:ctrlPr>
                            <a:rPr kumimoji="0" lang="en-US" altLang="zh-CN" sz="2600" b="0" i="1" u="none" strike="noStrike" kern="0" cap="none" spc="0" normalizeH="0" baseline="0" noProof="0" smtClean="0">
                              <a:ln>
                                <a:noFill/>
                              </a:ln>
                              <a:solidFill>
                                <a:srgbClr val="000000"/>
                              </a:solidFill>
                              <a:effectLst/>
                              <a:uLnTx/>
                              <a:uFillTx/>
                              <a:latin typeface="Cambria Math" panose="02040503050406030204" pitchFamily="18" charset="0"/>
                              <a:ea typeface="Arial Unicode MS" pitchFamily="34" charset="-128"/>
                              <a:cs typeface="Arial Unicode MS" pitchFamily="34" charset="-128"/>
                            </a:rPr>
                          </m:ctrlPr>
                        </m:dPr>
                        <m:e>
                          <m:eqArr>
                            <m:eqArrPr>
                              <m:ctrlPr>
                                <a:rPr kumimoji="0" lang="en-US" altLang="zh-CN" sz="2600" b="0" i="1" u="none" strike="noStrike" kern="0" cap="none" spc="0" normalizeH="0" baseline="0" noProof="0" smtClean="0">
                                  <a:ln>
                                    <a:noFill/>
                                  </a:ln>
                                  <a:solidFill>
                                    <a:srgbClr val="000000"/>
                                  </a:solidFill>
                                  <a:effectLst/>
                                  <a:uLnTx/>
                                  <a:uFillTx/>
                                  <a:latin typeface="Cambria Math" panose="02040503050406030204" pitchFamily="18" charset="0"/>
                                  <a:ea typeface="Arial Unicode MS" pitchFamily="34" charset="-128"/>
                                  <a:cs typeface="Arial Unicode MS" pitchFamily="34" charset="-128"/>
                                </a:rPr>
                              </m:ctrlPr>
                            </m:eqArrPr>
                            <m:e>
                              <m:r>
                                <m:rPr>
                                  <m:sty m:val="p"/>
                                </m:rPr>
                                <a:rPr kumimoji="0" lang="en-US" altLang="zh-CN" sz="2600" b="0" i="0" u="none" strike="noStrike" kern="0" cap="none" spc="0" normalizeH="0" baseline="0" noProof="0">
                                  <a:ln>
                                    <a:noFill/>
                                  </a:ln>
                                  <a:solidFill>
                                    <a:srgbClr val="000000"/>
                                  </a:solidFill>
                                  <a:effectLst/>
                                  <a:uLnTx/>
                                  <a:uFillTx/>
                                  <a:latin typeface="Cambria Math"/>
                                  <a:ea typeface="Arial Unicode MS" pitchFamily="34" charset="-128"/>
                                  <a:cs typeface="Arial Unicode MS" pitchFamily="34" charset="-128"/>
                                </a:rPr>
                                <m:t>log</m:t>
                              </m:r>
                              <m:r>
                                <a:rPr kumimoji="0" lang="en-US" altLang="zh-CN" sz="2600" b="0" i="1" u="none" strike="noStrike" kern="0" cap="none" spc="0" normalizeH="0" baseline="0" noProof="0">
                                  <a:ln>
                                    <a:noFill/>
                                  </a:ln>
                                  <a:solidFill>
                                    <a:srgbClr val="000000"/>
                                  </a:solidFill>
                                  <a:effectLst/>
                                  <a:uLnTx/>
                                  <a:uFillTx/>
                                  <a:latin typeface="Cambria Math"/>
                                  <a:ea typeface="Arial Unicode MS" pitchFamily="34" charset="-128"/>
                                  <a:cs typeface="Arial Unicode MS" pitchFamily="34" charset="-128"/>
                                </a:rPr>
                                <m:t>⁡(</m:t>
                              </m:r>
                              <m:sSub>
                                <m:sSubPr>
                                  <m:ctrlPr>
                                    <a:rPr kumimoji="0" lang="en-US" altLang="zh-CN" sz="2600" b="0" i="1" u="none" strike="noStrike" kern="0" cap="none" spc="0" normalizeH="0" baseline="0" noProof="0">
                                      <a:ln>
                                        <a:noFill/>
                                      </a:ln>
                                      <a:solidFill>
                                        <a:srgbClr val="000000"/>
                                      </a:solidFill>
                                      <a:effectLst/>
                                      <a:uLnTx/>
                                      <a:uFillTx/>
                                      <a:latin typeface="Cambria Math" panose="02040503050406030204" pitchFamily="18" charset="0"/>
                                      <a:ea typeface="Arial Unicode MS" pitchFamily="34" charset="-128"/>
                                      <a:cs typeface="Arial Unicode MS" pitchFamily="34" charset="-128"/>
                                    </a:rPr>
                                  </m:ctrlPr>
                                </m:sSubPr>
                                <m:e>
                                  <m:r>
                                    <a:rPr kumimoji="0" lang="en-US" altLang="zh-CN" sz="2600" b="0" i="1" u="none" strike="noStrike" kern="0" cap="none" spc="0" normalizeH="0" baseline="0" noProof="0">
                                      <a:ln>
                                        <a:noFill/>
                                      </a:ln>
                                      <a:solidFill>
                                        <a:srgbClr val="000000"/>
                                      </a:solidFill>
                                      <a:effectLst/>
                                      <a:uLnTx/>
                                      <a:uFillTx/>
                                      <a:latin typeface="Cambria Math"/>
                                      <a:ea typeface="Arial Unicode MS" pitchFamily="34" charset="-128"/>
                                      <a:cs typeface="Arial Unicode MS" pitchFamily="34" charset="-128"/>
                                    </a:rPr>
                                    <m:t>𝑥</m:t>
                                  </m:r>
                                </m:e>
                                <m:sub>
                                  <m:r>
                                    <a:rPr kumimoji="0" lang="en-US" altLang="zh-CN" sz="2600" b="0" i="1" u="none" strike="noStrike" kern="0" cap="none" spc="0" normalizeH="0" baseline="0" noProof="0">
                                      <a:ln>
                                        <a:noFill/>
                                      </a:ln>
                                      <a:solidFill>
                                        <a:srgbClr val="000000"/>
                                      </a:solidFill>
                                      <a:effectLst/>
                                      <a:uLnTx/>
                                      <a:uFillTx/>
                                      <a:latin typeface="Cambria Math"/>
                                      <a:ea typeface="Arial Unicode MS" pitchFamily="34" charset="-128"/>
                                      <a:cs typeface="Arial Unicode MS" pitchFamily="34" charset="-128"/>
                                    </a:rPr>
                                    <m:t>𝑖</m:t>
                                  </m:r>
                                </m:sub>
                              </m:sSub>
                              <m:r>
                                <a:rPr kumimoji="0" lang="en-US" altLang="zh-CN" sz="2600" b="0" i="0" u="none" strike="noStrike" kern="0" cap="none" spc="0" normalizeH="0" baseline="0" noProof="0">
                                  <a:ln>
                                    <a:noFill/>
                                  </a:ln>
                                  <a:solidFill>
                                    <a:srgbClr val="000000"/>
                                  </a:solidFill>
                                  <a:effectLst/>
                                  <a:uLnTx/>
                                  <a:uFillTx/>
                                  <a:latin typeface="Cambria Math"/>
                                  <a:ea typeface="Arial Unicode MS" pitchFamily="34" charset="-128"/>
                                  <a:cs typeface="Arial Unicode MS" pitchFamily="34" charset="-128"/>
                                </a:rPr>
                                <m:t>−</m:t>
                              </m:r>
                              <m:r>
                                <m:rPr>
                                  <m:sty m:val="p"/>
                                </m:rPr>
                                <a:rPr kumimoji="0" lang="en-US" altLang="zh-CN" sz="2600" b="0" i="0" u="none" strike="noStrike" kern="0" cap="none" spc="0" normalizeH="0" baseline="0" noProof="0">
                                  <a:ln>
                                    <a:noFill/>
                                  </a:ln>
                                  <a:solidFill>
                                    <a:srgbClr val="000000"/>
                                  </a:solidFill>
                                  <a:effectLst/>
                                  <a:uLnTx/>
                                  <a:uFillTx/>
                                  <a:latin typeface="Cambria Math"/>
                                  <a:ea typeface="Arial Unicode MS" pitchFamily="34" charset="-128"/>
                                  <a:cs typeface="Arial Unicode MS" pitchFamily="34" charset="-128"/>
                                </a:rPr>
                                <m:t>min</m:t>
                              </m:r>
                              <m:d>
                                <m:dPr>
                                  <m:ctrlPr>
                                    <a:rPr kumimoji="0" lang="en-US" altLang="zh-CN" sz="2600" b="0" i="1" u="none" strike="noStrike" kern="0" cap="none" spc="0" normalizeH="0" baseline="0" noProof="0">
                                      <a:ln>
                                        <a:noFill/>
                                      </a:ln>
                                      <a:solidFill>
                                        <a:srgbClr val="000000"/>
                                      </a:solidFill>
                                      <a:effectLst/>
                                      <a:uLnTx/>
                                      <a:uFillTx/>
                                      <a:latin typeface="Cambria Math" panose="02040503050406030204" pitchFamily="18" charset="0"/>
                                      <a:ea typeface="Arial Unicode MS" pitchFamily="34" charset="-128"/>
                                      <a:cs typeface="Arial Unicode MS" pitchFamily="34" charset="-128"/>
                                    </a:rPr>
                                  </m:ctrlPr>
                                </m:dPr>
                                <m:e>
                                  <m:sSub>
                                    <m:sSubPr>
                                      <m:ctrlPr>
                                        <a:rPr kumimoji="0" lang="en-US" altLang="zh-CN" sz="2600" b="0" i="1" u="none" strike="noStrike" kern="0" cap="none" spc="0" normalizeH="0" baseline="0" noProof="0">
                                          <a:ln>
                                            <a:noFill/>
                                          </a:ln>
                                          <a:solidFill>
                                            <a:srgbClr val="000000"/>
                                          </a:solidFill>
                                          <a:effectLst/>
                                          <a:uLnTx/>
                                          <a:uFillTx/>
                                          <a:latin typeface="Cambria Math" panose="02040503050406030204" pitchFamily="18" charset="0"/>
                                          <a:ea typeface="Arial Unicode MS" pitchFamily="34" charset="-128"/>
                                          <a:cs typeface="Arial Unicode MS" pitchFamily="34" charset="-128"/>
                                        </a:rPr>
                                      </m:ctrlPr>
                                    </m:sSubPr>
                                    <m:e>
                                      <m:r>
                                        <a:rPr kumimoji="0" lang="en-US" altLang="zh-CN" sz="2600" b="0" i="1" u="none" strike="noStrike" kern="0" cap="none" spc="0" normalizeH="0" baseline="0" noProof="0">
                                          <a:ln>
                                            <a:noFill/>
                                          </a:ln>
                                          <a:solidFill>
                                            <a:srgbClr val="000000"/>
                                          </a:solidFill>
                                          <a:effectLst/>
                                          <a:uLnTx/>
                                          <a:uFillTx/>
                                          <a:latin typeface="Cambria Math"/>
                                          <a:ea typeface="Arial Unicode MS" pitchFamily="34" charset="-128"/>
                                          <a:cs typeface="Arial Unicode MS" pitchFamily="34" charset="-128"/>
                                        </a:rPr>
                                        <m:t>𝑥</m:t>
                                      </m:r>
                                    </m:e>
                                    <m:sub>
                                      <m:r>
                                        <a:rPr kumimoji="0" lang="en-US" altLang="zh-CN" sz="2600" b="0" i="1" u="none" strike="noStrike" kern="0" cap="none" spc="0" normalizeH="0" baseline="0" noProof="0">
                                          <a:ln>
                                            <a:noFill/>
                                          </a:ln>
                                          <a:solidFill>
                                            <a:srgbClr val="000000"/>
                                          </a:solidFill>
                                          <a:effectLst/>
                                          <a:uLnTx/>
                                          <a:uFillTx/>
                                          <a:latin typeface="Cambria Math"/>
                                          <a:ea typeface="Arial Unicode MS" pitchFamily="34" charset="-128"/>
                                          <a:cs typeface="Arial Unicode MS" pitchFamily="34" charset="-128"/>
                                        </a:rPr>
                                        <m:t>1</m:t>
                                      </m:r>
                                    </m:sub>
                                  </m:sSub>
                                  <m:r>
                                    <a:rPr kumimoji="0" lang="en-US" altLang="zh-CN" sz="2600" b="0" i="1" u="none" strike="noStrike" kern="0" cap="none" spc="0" normalizeH="0" baseline="0" noProof="0">
                                      <a:ln>
                                        <a:noFill/>
                                      </a:ln>
                                      <a:solidFill>
                                        <a:srgbClr val="000000"/>
                                      </a:solidFill>
                                      <a:effectLst/>
                                      <a:uLnTx/>
                                      <a:uFillTx/>
                                      <a:latin typeface="Cambria Math"/>
                                      <a:ea typeface="Arial Unicode MS" pitchFamily="34" charset="-128"/>
                                      <a:cs typeface="Arial Unicode MS" pitchFamily="34" charset="-128"/>
                                    </a:rPr>
                                    <m:t>, </m:t>
                                  </m:r>
                                  <m:r>
                                    <a:rPr kumimoji="0" lang="en-US" altLang="zh-CN" sz="2600" b="0" i="1" u="none" strike="noStrike" kern="0" cap="none" spc="0" normalizeH="0" baseline="0" noProof="0">
                                      <a:ln>
                                        <a:noFill/>
                                      </a:ln>
                                      <a:solidFill>
                                        <a:srgbClr val="000000"/>
                                      </a:solidFill>
                                      <a:effectLst/>
                                      <a:uLnTx/>
                                      <a:uFillTx/>
                                      <a:latin typeface="Cambria Math"/>
                                      <a:ea typeface="Cambria Math"/>
                                      <a:cs typeface="Arial Unicode MS" pitchFamily="34" charset="-128"/>
                                    </a:rPr>
                                    <m:t>⋯,</m:t>
                                  </m:r>
                                  <m:sSub>
                                    <m:sSubPr>
                                      <m:ctrlPr>
                                        <a:rPr kumimoji="0" lang="en-US" altLang="zh-CN" sz="2600" b="0" i="1" u="none" strike="noStrike" kern="0" cap="none" spc="0" normalizeH="0" baseline="0" noProof="0">
                                          <a:ln>
                                            <a:noFill/>
                                          </a:ln>
                                          <a:solidFill>
                                            <a:srgbClr val="000000"/>
                                          </a:solidFill>
                                          <a:effectLst/>
                                          <a:uLnTx/>
                                          <a:uFillTx/>
                                          <a:latin typeface="Cambria Math" panose="02040503050406030204" pitchFamily="18" charset="0"/>
                                          <a:ea typeface="Arial Unicode MS" pitchFamily="34" charset="-128"/>
                                          <a:cs typeface="Arial Unicode MS" pitchFamily="34" charset="-128"/>
                                        </a:rPr>
                                      </m:ctrlPr>
                                    </m:sSubPr>
                                    <m:e>
                                      <m:r>
                                        <a:rPr kumimoji="0" lang="en-US" altLang="zh-CN" sz="2600" b="0" i="1" u="none" strike="noStrike" kern="0" cap="none" spc="0" normalizeH="0" baseline="0" noProof="0">
                                          <a:ln>
                                            <a:noFill/>
                                          </a:ln>
                                          <a:solidFill>
                                            <a:srgbClr val="000000"/>
                                          </a:solidFill>
                                          <a:effectLst/>
                                          <a:uLnTx/>
                                          <a:uFillTx/>
                                          <a:latin typeface="Cambria Math"/>
                                          <a:ea typeface="Arial Unicode MS" pitchFamily="34" charset="-128"/>
                                          <a:cs typeface="Arial Unicode MS" pitchFamily="34" charset="-128"/>
                                        </a:rPr>
                                        <m:t>𝑥</m:t>
                                      </m:r>
                                    </m:e>
                                    <m:sub>
                                      <m:r>
                                        <a:rPr kumimoji="0" lang="en-US" altLang="zh-CN" sz="2600" b="0" i="1" u="none" strike="noStrike" kern="0" cap="none" spc="0" normalizeH="0" baseline="0" noProof="0">
                                          <a:ln>
                                            <a:noFill/>
                                          </a:ln>
                                          <a:solidFill>
                                            <a:srgbClr val="000000"/>
                                          </a:solidFill>
                                          <a:effectLst/>
                                          <a:uLnTx/>
                                          <a:uFillTx/>
                                          <a:latin typeface="Cambria Math"/>
                                          <a:ea typeface="Arial Unicode MS" pitchFamily="34" charset="-128"/>
                                          <a:cs typeface="Arial Unicode MS" pitchFamily="34" charset="-128"/>
                                        </a:rPr>
                                        <m:t>𝑛</m:t>
                                      </m:r>
                                    </m:sub>
                                  </m:sSub>
                                </m:e>
                              </m:d>
                              <m:r>
                                <a:rPr kumimoji="0" lang="en-US" altLang="zh-CN" sz="2600" b="0" i="0" u="none" strike="noStrike" kern="0" cap="none" spc="0" normalizeH="0" baseline="0" noProof="0">
                                  <a:ln>
                                    <a:noFill/>
                                  </a:ln>
                                  <a:solidFill>
                                    <a:srgbClr val="000000"/>
                                  </a:solidFill>
                                  <a:effectLst/>
                                  <a:uLnTx/>
                                  <a:uFillTx/>
                                  <a:latin typeface="Cambria Math"/>
                                  <a:ea typeface="Arial Unicode MS" pitchFamily="34" charset="-128"/>
                                  <a:cs typeface="Arial Unicode MS" pitchFamily="34" charset="-128"/>
                                </a:rPr>
                                <m:t>+</m:t>
                              </m:r>
                              <m:f>
                                <m:fPr>
                                  <m:ctrlPr>
                                    <a:rPr kumimoji="0" lang="en-US" altLang="zh-CN" sz="2600" b="0" i="1" u="none" strike="noStrike" kern="0" cap="none" spc="0" normalizeH="0" baseline="0" noProof="0">
                                      <a:ln>
                                        <a:noFill/>
                                      </a:ln>
                                      <a:solidFill>
                                        <a:srgbClr val="000000"/>
                                      </a:solidFill>
                                      <a:effectLst/>
                                      <a:uLnTx/>
                                      <a:uFillTx/>
                                      <a:latin typeface="Cambria Math" panose="02040503050406030204" pitchFamily="18" charset="0"/>
                                      <a:ea typeface="Arial Unicode MS" pitchFamily="34" charset="-128"/>
                                      <a:cs typeface="Arial Unicode MS" pitchFamily="34" charset="-128"/>
                                    </a:rPr>
                                  </m:ctrlPr>
                                </m:fPr>
                                <m:num>
                                  <m:r>
                                    <a:rPr kumimoji="0" lang="en-US" altLang="zh-CN" sz="2600" b="0" i="1" u="none" strike="noStrike" kern="0" cap="none" spc="0" normalizeH="0" baseline="0" noProof="0">
                                      <a:ln>
                                        <a:noFill/>
                                      </a:ln>
                                      <a:solidFill>
                                        <a:srgbClr val="000000"/>
                                      </a:solidFill>
                                      <a:effectLst/>
                                      <a:uLnTx/>
                                      <a:uFillTx/>
                                      <a:latin typeface="Cambria Math"/>
                                      <a:ea typeface="Arial Unicode MS" pitchFamily="34" charset="-128"/>
                                      <a:cs typeface="Arial Unicode MS" pitchFamily="34" charset="-128"/>
                                    </a:rPr>
                                    <m:t>1</m:t>
                                  </m:r>
                                </m:num>
                                <m:den>
                                  <m:r>
                                    <a:rPr kumimoji="0" lang="zh-CN" altLang="en-US" sz="2600" b="0" i="1" u="none" strike="noStrike" kern="0" cap="none" spc="0" normalizeH="0" baseline="0" noProof="0">
                                      <a:ln>
                                        <a:noFill/>
                                      </a:ln>
                                      <a:solidFill>
                                        <a:srgbClr val="000000"/>
                                      </a:solidFill>
                                      <a:effectLst/>
                                      <a:uLnTx/>
                                      <a:uFillTx/>
                                      <a:latin typeface="Cambria Math"/>
                                      <a:ea typeface="Arial Unicode MS" pitchFamily="34" charset="-128"/>
                                      <a:cs typeface="Arial Unicode MS" pitchFamily="34" charset="-128"/>
                                    </a:rPr>
                                    <m:t>𝛽</m:t>
                                  </m:r>
                                </m:den>
                              </m:f>
                              <m:r>
                                <a:rPr kumimoji="0" lang="en-US" altLang="zh-CN" sz="2600" b="0" i="1" u="none" strike="noStrike" kern="0" cap="none" spc="0" normalizeH="0" baseline="0" noProof="0">
                                  <a:ln>
                                    <a:noFill/>
                                  </a:ln>
                                  <a:solidFill>
                                    <a:srgbClr val="000000"/>
                                  </a:solidFill>
                                  <a:effectLst/>
                                  <a:uLnTx/>
                                  <a:uFillTx/>
                                  <a:latin typeface="Cambria Math"/>
                                  <a:ea typeface="Arial Unicode MS" pitchFamily="34" charset="-128"/>
                                  <a:cs typeface="Arial Unicode MS" pitchFamily="34" charset="-128"/>
                                </a:rPr>
                                <m:t>𝑅</m:t>
                              </m:r>
                              <m:r>
                                <m:rPr>
                                  <m:nor/>
                                </m:rPr>
                                <a:rPr kumimoji="0" lang="en-US" altLang="zh-CN" sz="2600" b="0" i="0" u="none" strike="noStrike" kern="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rPr>
                                <m:t>)</m:t>
                              </m:r>
                              <m:r>
                                <a:rPr kumimoji="0" lang="en-US" altLang="zh-CN" sz="2600" b="0" i="1" u="none" strike="noStrike" kern="0" cap="none" spc="0" normalizeH="0" baseline="0" noProof="0" dirty="0" smtClean="0">
                                  <a:ln>
                                    <a:noFill/>
                                  </a:ln>
                                  <a:solidFill>
                                    <a:srgbClr val="000000"/>
                                  </a:solidFill>
                                  <a:effectLst/>
                                  <a:uLnTx/>
                                  <a:uFillTx/>
                                  <a:latin typeface="Cambria Math"/>
                                  <a:ea typeface="Arial Unicode MS" pitchFamily="34" charset="-128"/>
                                  <a:cs typeface="Arial Unicode MS" pitchFamily="34" charset="-128"/>
                                </a:rPr>
                                <m:t>, </m:t>
                              </m:r>
                              <m:r>
                                <a:rPr kumimoji="0" lang="en-US" altLang="zh-CN" sz="2600" b="0" i="1" u="none" strike="noStrike" kern="0" cap="none" spc="0" normalizeH="0" baseline="0" noProof="0" dirty="0" smtClean="0">
                                  <a:ln>
                                    <a:noFill/>
                                  </a:ln>
                                  <a:solidFill>
                                    <a:srgbClr val="000000"/>
                                  </a:solidFill>
                                  <a:effectLst/>
                                  <a:uLnTx/>
                                  <a:uFillTx/>
                                  <a:latin typeface="Cambria Math" panose="02040503050406030204" pitchFamily="18" charset="0"/>
                                  <a:ea typeface="Arial Unicode MS" pitchFamily="34" charset="-128"/>
                                  <a:cs typeface="Arial Unicode MS" pitchFamily="34" charset="-128"/>
                                </a:rPr>
                                <m:t> </m:t>
                              </m:r>
                              <m:r>
                                <a:rPr kumimoji="0" lang="zh-CN" altLang="en-US" sz="2600" b="0" i="1" u="none" strike="noStrike" kern="0" cap="none" spc="0" normalizeH="0" baseline="0" noProof="0">
                                  <a:ln>
                                    <a:noFill/>
                                  </a:ln>
                                  <a:solidFill>
                                    <a:srgbClr val="000000"/>
                                  </a:solidFill>
                                  <a:effectLst/>
                                  <a:uLnTx/>
                                  <a:uFillTx/>
                                  <a:latin typeface="Cambria Math"/>
                                  <a:ea typeface="Arial Unicode MS" pitchFamily="34" charset="-128"/>
                                  <a:cs typeface="Arial Unicode MS" pitchFamily="34" charset="-128"/>
                                </a:rPr>
                                <m:t>𝛽</m:t>
                              </m:r>
                              <m:r>
                                <a:rPr kumimoji="0" lang="en-US" altLang="zh-CN" sz="2600" b="0" i="1" u="none" strike="noStrike" kern="0" cap="none" spc="0" normalizeH="0" baseline="0" noProof="0" smtClean="0">
                                  <a:ln>
                                    <a:noFill/>
                                  </a:ln>
                                  <a:solidFill>
                                    <a:srgbClr val="000000"/>
                                  </a:solidFill>
                                  <a:effectLst/>
                                  <a:uLnTx/>
                                  <a:uFillTx/>
                                  <a:latin typeface="Cambria Math"/>
                                  <a:ea typeface="Arial Unicode MS" pitchFamily="34" charset="-128"/>
                                  <a:cs typeface="Arial Unicode MS" pitchFamily="34" charset="-128"/>
                                </a:rPr>
                                <m:t>&gt;0</m:t>
                              </m:r>
                            </m:e>
                            <m:e>
                              <m:r>
                                <a:rPr kumimoji="0" lang="en-US" altLang="zh-CN" sz="2600" b="0" i="0" u="none" strike="noStrike" kern="0" cap="none" spc="0" normalizeH="0" baseline="0" noProof="0">
                                  <a:ln>
                                    <a:noFill/>
                                  </a:ln>
                                  <a:solidFill>
                                    <a:srgbClr val="000000"/>
                                  </a:solidFill>
                                  <a:effectLst/>
                                  <a:uLnTx/>
                                  <a:uFillTx/>
                                  <a:latin typeface="Cambria Math"/>
                                  <a:ea typeface="Arial Unicode MS" pitchFamily="34" charset="-128"/>
                                  <a:cs typeface="Arial Unicode MS" pitchFamily="34" charset="-128"/>
                                </a:rPr>
                                <m:t>−</m:t>
                              </m:r>
                              <m:r>
                                <m:rPr>
                                  <m:sty m:val="p"/>
                                </m:rPr>
                                <a:rPr kumimoji="0" lang="en-US" altLang="zh-CN" sz="2600" b="0" i="0" u="none" strike="noStrike" kern="0" cap="none" spc="0" normalizeH="0" baseline="0" noProof="0">
                                  <a:ln>
                                    <a:noFill/>
                                  </a:ln>
                                  <a:solidFill>
                                    <a:srgbClr val="000000"/>
                                  </a:solidFill>
                                  <a:effectLst/>
                                  <a:uLnTx/>
                                  <a:uFillTx/>
                                  <a:latin typeface="Cambria Math"/>
                                  <a:ea typeface="Arial Unicode MS" pitchFamily="34" charset="-128"/>
                                  <a:cs typeface="Arial Unicode MS" pitchFamily="34" charset="-128"/>
                                </a:rPr>
                                <m:t>log</m:t>
                              </m:r>
                              <m:r>
                                <a:rPr kumimoji="0" lang="en-US" altLang="zh-CN" sz="2600" b="0" i="1" u="none" strike="noStrike" kern="0" cap="none" spc="0" normalizeH="0" baseline="0" noProof="0">
                                  <a:ln>
                                    <a:noFill/>
                                  </a:ln>
                                  <a:solidFill>
                                    <a:srgbClr val="000000"/>
                                  </a:solidFill>
                                  <a:effectLst/>
                                  <a:uLnTx/>
                                  <a:uFillTx/>
                                  <a:latin typeface="Cambria Math"/>
                                  <a:ea typeface="Arial Unicode MS" pitchFamily="34" charset="-128"/>
                                  <a:cs typeface="Arial Unicode MS" pitchFamily="34" charset="-128"/>
                                </a:rPr>
                                <m:t>⁡(</m:t>
                              </m:r>
                              <m:func>
                                <m:funcPr>
                                  <m:ctrlPr>
                                    <a:rPr kumimoji="0" lang="en-US" altLang="zh-CN" sz="2600" b="0" i="1" u="none" strike="noStrike" kern="0" cap="none" spc="0" normalizeH="0" baseline="0" noProof="0">
                                      <a:ln>
                                        <a:noFill/>
                                      </a:ln>
                                      <a:solidFill>
                                        <a:srgbClr val="000000"/>
                                      </a:solidFill>
                                      <a:effectLst/>
                                      <a:uLnTx/>
                                      <a:uFillTx/>
                                      <a:latin typeface="Cambria Math" panose="02040503050406030204" pitchFamily="18" charset="0"/>
                                      <a:ea typeface="Arial Unicode MS" pitchFamily="34" charset="-128"/>
                                      <a:cs typeface="Arial Unicode MS" pitchFamily="34" charset="-128"/>
                                    </a:rPr>
                                  </m:ctrlPr>
                                </m:funcPr>
                                <m:fName>
                                  <m:r>
                                    <m:rPr>
                                      <m:sty m:val="p"/>
                                    </m:rPr>
                                    <a:rPr kumimoji="0" lang="en-US" altLang="zh-CN" sz="2600" b="0" i="0" u="none" strike="noStrike" kern="0" cap="none" spc="0" normalizeH="0" baseline="0" noProof="0">
                                      <a:ln>
                                        <a:noFill/>
                                      </a:ln>
                                      <a:solidFill>
                                        <a:srgbClr val="000000"/>
                                      </a:solidFill>
                                      <a:effectLst/>
                                      <a:uLnTx/>
                                      <a:uFillTx/>
                                      <a:latin typeface="Cambria Math"/>
                                      <a:ea typeface="Arial Unicode MS" pitchFamily="34" charset="-128"/>
                                      <a:cs typeface="Arial Unicode MS" pitchFamily="34" charset="-128"/>
                                    </a:rPr>
                                    <m:t>max</m:t>
                                  </m:r>
                                </m:fName>
                                <m:e>
                                  <m:d>
                                    <m:dPr>
                                      <m:ctrlPr>
                                        <a:rPr kumimoji="0" lang="en-US" altLang="zh-CN" sz="2600" b="0" i="1" u="none" strike="noStrike" kern="0" cap="none" spc="0" normalizeH="0" baseline="0" noProof="0">
                                          <a:ln>
                                            <a:noFill/>
                                          </a:ln>
                                          <a:solidFill>
                                            <a:srgbClr val="000000"/>
                                          </a:solidFill>
                                          <a:effectLst/>
                                          <a:uLnTx/>
                                          <a:uFillTx/>
                                          <a:latin typeface="Cambria Math" panose="02040503050406030204" pitchFamily="18" charset="0"/>
                                          <a:ea typeface="Arial Unicode MS" pitchFamily="34" charset="-128"/>
                                          <a:cs typeface="Arial Unicode MS" pitchFamily="34" charset="-128"/>
                                        </a:rPr>
                                      </m:ctrlPr>
                                    </m:dPr>
                                    <m:e>
                                      <m:sSub>
                                        <m:sSubPr>
                                          <m:ctrlPr>
                                            <a:rPr kumimoji="0" lang="en-US" altLang="zh-CN" sz="2600" b="0" i="1" u="none" strike="noStrike" kern="0" cap="none" spc="0" normalizeH="0" baseline="0" noProof="0">
                                              <a:ln>
                                                <a:noFill/>
                                              </a:ln>
                                              <a:solidFill>
                                                <a:srgbClr val="000000"/>
                                              </a:solidFill>
                                              <a:effectLst/>
                                              <a:uLnTx/>
                                              <a:uFillTx/>
                                              <a:latin typeface="Cambria Math" panose="02040503050406030204" pitchFamily="18" charset="0"/>
                                              <a:ea typeface="Arial Unicode MS" pitchFamily="34" charset="-128"/>
                                              <a:cs typeface="Arial Unicode MS" pitchFamily="34" charset="-128"/>
                                            </a:rPr>
                                          </m:ctrlPr>
                                        </m:sSubPr>
                                        <m:e>
                                          <m:r>
                                            <a:rPr kumimoji="0" lang="en-US" altLang="zh-CN" sz="2600" b="0" i="1" u="none" strike="noStrike" kern="0" cap="none" spc="0" normalizeH="0" baseline="0" noProof="0">
                                              <a:ln>
                                                <a:noFill/>
                                              </a:ln>
                                              <a:solidFill>
                                                <a:srgbClr val="000000"/>
                                              </a:solidFill>
                                              <a:effectLst/>
                                              <a:uLnTx/>
                                              <a:uFillTx/>
                                              <a:latin typeface="Cambria Math"/>
                                              <a:ea typeface="Arial Unicode MS" pitchFamily="34" charset="-128"/>
                                              <a:cs typeface="Arial Unicode MS" pitchFamily="34" charset="-128"/>
                                            </a:rPr>
                                            <m:t>𝑥</m:t>
                                          </m:r>
                                        </m:e>
                                        <m:sub>
                                          <m:r>
                                            <a:rPr kumimoji="0" lang="en-US" altLang="zh-CN" sz="2600" b="0" i="1" u="none" strike="noStrike" kern="0" cap="none" spc="0" normalizeH="0" baseline="0" noProof="0">
                                              <a:ln>
                                                <a:noFill/>
                                              </a:ln>
                                              <a:solidFill>
                                                <a:srgbClr val="000000"/>
                                              </a:solidFill>
                                              <a:effectLst/>
                                              <a:uLnTx/>
                                              <a:uFillTx/>
                                              <a:latin typeface="Cambria Math"/>
                                              <a:ea typeface="Arial Unicode MS" pitchFamily="34" charset="-128"/>
                                              <a:cs typeface="Arial Unicode MS" pitchFamily="34" charset="-128"/>
                                            </a:rPr>
                                            <m:t>1</m:t>
                                          </m:r>
                                        </m:sub>
                                      </m:sSub>
                                      <m:r>
                                        <a:rPr kumimoji="0" lang="en-US" altLang="zh-CN" sz="2600" b="0" i="1" u="none" strike="noStrike" kern="0" cap="none" spc="0" normalizeH="0" baseline="0" noProof="0">
                                          <a:ln>
                                            <a:noFill/>
                                          </a:ln>
                                          <a:solidFill>
                                            <a:srgbClr val="000000"/>
                                          </a:solidFill>
                                          <a:effectLst/>
                                          <a:uLnTx/>
                                          <a:uFillTx/>
                                          <a:latin typeface="Cambria Math"/>
                                          <a:ea typeface="Arial Unicode MS" pitchFamily="34" charset="-128"/>
                                          <a:cs typeface="Arial Unicode MS" pitchFamily="34" charset="-128"/>
                                        </a:rPr>
                                        <m:t>, </m:t>
                                      </m:r>
                                      <m:r>
                                        <a:rPr kumimoji="0" lang="en-US" altLang="zh-CN" sz="2600" b="0" i="1" u="none" strike="noStrike" kern="0" cap="none" spc="0" normalizeH="0" baseline="0" noProof="0">
                                          <a:ln>
                                            <a:noFill/>
                                          </a:ln>
                                          <a:solidFill>
                                            <a:srgbClr val="000000"/>
                                          </a:solidFill>
                                          <a:effectLst/>
                                          <a:uLnTx/>
                                          <a:uFillTx/>
                                          <a:latin typeface="Cambria Math"/>
                                          <a:ea typeface="Cambria Math"/>
                                          <a:cs typeface="Arial Unicode MS" pitchFamily="34" charset="-128"/>
                                        </a:rPr>
                                        <m:t>⋯,</m:t>
                                      </m:r>
                                      <m:sSub>
                                        <m:sSubPr>
                                          <m:ctrlPr>
                                            <a:rPr kumimoji="0" lang="en-US" altLang="zh-CN" sz="2600" b="0" i="1" u="none" strike="noStrike" kern="0" cap="none" spc="0" normalizeH="0" baseline="0" noProof="0">
                                              <a:ln>
                                                <a:noFill/>
                                              </a:ln>
                                              <a:solidFill>
                                                <a:srgbClr val="000000"/>
                                              </a:solidFill>
                                              <a:effectLst/>
                                              <a:uLnTx/>
                                              <a:uFillTx/>
                                              <a:latin typeface="Cambria Math" panose="02040503050406030204" pitchFamily="18" charset="0"/>
                                              <a:ea typeface="Arial Unicode MS" pitchFamily="34" charset="-128"/>
                                              <a:cs typeface="Arial Unicode MS" pitchFamily="34" charset="-128"/>
                                            </a:rPr>
                                          </m:ctrlPr>
                                        </m:sSubPr>
                                        <m:e>
                                          <m:r>
                                            <a:rPr kumimoji="0" lang="en-US" altLang="zh-CN" sz="2600" b="0" i="1" u="none" strike="noStrike" kern="0" cap="none" spc="0" normalizeH="0" baseline="0" noProof="0">
                                              <a:ln>
                                                <a:noFill/>
                                              </a:ln>
                                              <a:solidFill>
                                                <a:srgbClr val="000000"/>
                                              </a:solidFill>
                                              <a:effectLst/>
                                              <a:uLnTx/>
                                              <a:uFillTx/>
                                              <a:latin typeface="Cambria Math"/>
                                              <a:ea typeface="Arial Unicode MS" pitchFamily="34" charset="-128"/>
                                              <a:cs typeface="Arial Unicode MS" pitchFamily="34" charset="-128"/>
                                            </a:rPr>
                                            <m:t>𝑥</m:t>
                                          </m:r>
                                        </m:e>
                                        <m:sub>
                                          <m:r>
                                            <a:rPr kumimoji="0" lang="en-US" altLang="zh-CN" sz="2600" b="0" i="1" u="none" strike="noStrike" kern="0" cap="none" spc="0" normalizeH="0" baseline="0" noProof="0">
                                              <a:ln>
                                                <a:noFill/>
                                              </a:ln>
                                              <a:solidFill>
                                                <a:srgbClr val="000000"/>
                                              </a:solidFill>
                                              <a:effectLst/>
                                              <a:uLnTx/>
                                              <a:uFillTx/>
                                              <a:latin typeface="Cambria Math"/>
                                              <a:ea typeface="Arial Unicode MS" pitchFamily="34" charset="-128"/>
                                              <a:cs typeface="Arial Unicode MS" pitchFamily="34" charset="-128"/>
                                            </a:rPr>
                                            <m:t>𝑛</m:t>
                                          </m:r>
                                        </m:sub>
                                      </m:sSub>
                                    </m:e>
                                  </m:d>
                                </m:e>
                              </m:func>
                              <m:r>
                                <a:rPr kumimoji="0" lang="en-US" altLang="zh-CN" sz="2600" b="0" i="1" u="none" strike="noStrike" kern="0" cap="none" spc="0" normalizeH="0" baseline="0" noProof="0">
                                  <a:ln>
                                    <a:noFill/>
                                  </a:ln>
                                  <a:solidFill>
                                    <a:srgbClr val="000000"/>
                                  </a:solidFill>
                                  <a:effectLst/>
                                  <a:uLnTx/>
                                  <a:uFillTx/>
                                  <a:latin typeface="Cambria Math"/>
                                  <a:ea typeface="Arial Unicode MS" pitchFamily="34" charset="-128"/>
                                  <a:cs typeface="Arial Unicode MS" pitchFamily="34" charset="-128"/>
                                </a:rPr>
                                <m:t>− </m:t>
                              </m:r>
                              <m:sSub>
                                <m:sSubPr>
                                  <m:ctrlPr>
                                    <a:rPr kumimoji="0" lang="en-US" altLang="zh-CN" sz="2600" b="0" i="1" u="none" strike="noStrike" kern="0" cap="none" spc="0" normalizeH="0" baseline="0" noProof="0">
                                      <a:ln>
                                        <a:noFill/>
                                      </a:ln>
                                      <a:solidFill>
                                        <a:srgbClr val="000000"/>
                                      </a:solidFill>
                                      <a:effectLst/>
                                      <a:uLnTx/>
                                      <a:uFillTx/>
                                      <a:latin typeface="Cambria Math" panose="02040503050406030204" pitchFamily="18" charset="0"/>
                                      <a:ea typeface="Arial Unicode MS" pitchFamily="34" charset="-128"/>
                                      <a:cs typeface="Arial Unicode MS" pitchFamily="34" charset="-128"/>
                                    </a:rPr>
                                  </m:ctrlPr>
                                </m:sSubPr>
                                <m:e>
                                  <m:r>
                                    <a:rPr kumimoji="0" lang="en-US" altLang="zh-CN" sz="2600" b="0" i="1" u="none" strike="noStrike" kern="0" cap="none" spc="0" normalizeH="0" baseline="0" noProof="0">
                                      <a:ln>
                                        <a:noFill/>
                                      </a:ln>
                                      <a:solidFill>
                                        <a:srgbClr val="000000"/>
                                      </a:solidFill>
                                      <a:effectLst/>
                                      <a:uLnTx/>
                                      <a:uFillTx/>
                                      <a:latin typeface="Cambria Math"/>
                                      <a:ea typeface="Arial Unicode MS" pitchFamily="34" charset="-128"/>
                                      <a:cs typeface="Arial Unicode MS" pitchFamily="34" charset="-128"/>
                                    </a:rPr>
                                    <m:t>𝑥</m:t>
                                  </m:r>
                                </m:e>
                                <m:sub>
                                  <m:r>
                                    <a:rPr kumimoji="0" lang="en-US" altLang="zh-CN" sz="2600" b="0" i="1" u="none" strike="noStrike" kern="0" cap="none" spc="0" normalizeH="0" baseline="0" noProof="0">
                                      <a:ln>
                                        <a:noFill/>
                                      </a:ln>
                                      <a:solidFill>
                                        <a:srgbClr val="000000"/>
                                      </a:solidFill>
                                      <a:effectLst/>
                                      <a:uLnTx/>
                                      <a:uFillTx/>
                                      <a:latin typeface="Cambria Math"/>
                                      <a:ea typeface="Arial Unicode MS" pitchFamily="34" charset="-128"/>
                                      <a:cs typeface="Arial Unicode MS" pitchFamily="34" charset="-128"/>
                                    </a:rPr>
                                    <m:t>𝑖</m:t>
                                  </m:r>
                                </m:sub>
                              </m:sSub>
                              <m:r>
                                <a:rPr kumimoji="0" lang="en-US" altLang="zh-CN" sz="2600" b="0" i="1" u="none" strike="noStrike" kern="0" cap="none" spc="0" normalizeH="0" baseline="0" noProof="0" smtClean="0">
                                  <a:ln>
                                    <a:noFill/>
                                  </a:ln>
                                  <a:solidFill>
                                    <a:srgbClr val="000000"/>
                                  </a:solidFill>
                                  <a:effectLst/>
                                  <a:uLnTx/>
                                  <a:uFillTx/>
                                  <a:latin typeface="Cambria Math"/>
                                  <a:ea typeface="Arial Unicode MS" pitchFamily="34" charset="-128"/>
                                  <a:cs typeface="Arial Unicode MS" pitchFamily="34" charset="-128"/>
                                </a:rPr>
                                <m:t>−</m:t>
                              </m:r>
                              <m:f>
                                <m:fPr>
                                  <m:ctrlPr>
                                    <a:rPr kumimoji="0" lang="en-US" altLang="zh-CN" sz="2600" b="0" i="1" u="none" strike="noStrike" kern="0" cap="none" spc="0" normalizeH="0" baseline="0" noProof="0">
                                      <a:ln>
                                        <a:noFill/>
                                      </a:ln>
                                      <a:solidFill>
                                        <a:srgbClr val="000000"/>
                                      </a:solidFill>
                                      <a:effectLst/>
                                      <a:uLnTx/>
                                      <a:uFillTx/>
                                      <a:latin typeface="Cambria Math" panose="02040503050406030204" pitchFamily="18" charset="0"/>
                                      <a:ea typeface="Arial Unicode MS" pitchFamily="34" charset="-128"/>
                                      <a:cs typeface="Arial Unicode MS" pitchFamily="34" charset="-128"/>
                                    </a:rPr>
                                  </m:ctrlPr>
                                </m:fPr>
                                <m:num>
                                  <m:r>
                                    <a:rPr kumimoji="0" lang="en-US" altLang="zh-CN" sz="2600" b="0" i="1" u="none" strike="noStrike" kern="0" cap="none" spc="0" normalizeH="0" baseline="0" noProof="0">
                                      <a:ln>
                                        <a:noFill/>
                                      </a:ln>
                                      <a:solidFill>
                                        <a:srgbClr val="000000"/>
                                      </a:solidFill>
                                      <a:effectLst/>
                                      <a:uLnTx/>
                                      <a:uFillTx/>
                                      <a:latin typeface="Cambria Math"/>
                                      <a:ea typeface="Arial Unicode MS" pitchFamily="34" charset="-128"/>
                                      <a:cs typeface="Arial Unicode MS" pitchFamily="34" charset="-128"/>
                                    </a:rPr>
                                    <m:t>1</m:t>
                                  </m:r>
                                </m:num>
                                <m:den>
                                  <m:r>
                                    <a:rPr kumimoji="0" lang="zh-CN" altLang="en-US" sz="2600" b="0" i="1" u="none" strike="noStrike" kern="0" cap="none" spc="0" normalizeH="0" baseline="0" noProof="0">
                                      <a:ln>
                                        <a:noFill/>
                                      </a:ln>
                                      <a:solidFill>
                                        <a:srgbClr val="000000"/>
                                      </a:solidFill>
                                      <a:effectLst/>
                                      <a:uLnTx/>
                                      <a:uFillTx/>
                                      <a:latin typeface="Cambria Math"/>
                                      <a:ea typeface="Arial Unicode MS" pitchFamily="34" charset="-128"/>
                                      <a:cs typeface="Arial Unicode MS" pitchFamily="34" charset="-128"/>
                                    </a:rPr>
                                    <m:t>𝛽</m:t>
                                  </m:r>
                                </m:den>
                              </m:f>
                              <m:r>
                                <a:rPr kumimoji="0" lang="zh-CN" altLang="en-US" sz="2600" b="0" i="1" u="none" strike="noStrike" kern="0" cap="none" spc="0" normalizeH="0" baseline="0" noProof="0">
                                  <a:ln>
                                    <a:noFill/>
                                  </a:ln>
                                  <a:solidFill>
                                    <a:srgbClr val="000000"/>
                                  </a:solidFill>
                                  <a:effectLst/>
                                  <a:uLnTx/>
                                  <a:uFillTx/>
                                  <a:latin typeface="Cambria Math"/>
                                  <a:ea typeface="Arial Unicode MS" pitchFamily="34" charset="-128"/>
                                  <a:cs typeface="Arial Unicode MS" pitchFamily="34" charset="-128"/>
                                </a:rPr>
                                <m:t>𝑅</m:t>
                              </m:r>
                              <m:r>
                                <m:rPr>
                                  <m:nor/>
                                </m:rPr>
                                <a:rPr kumimoji="0" lang="en-US" altLang="zh-CN" sz="2600" b="0" i="0" u="none" strike="noStrike" kern="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rPr>
                                <m:t>)</m:t>
                              </m:r>
                              <m:r>
                                <m:rPr>
                                  <m:nor/>
                                </m:rPr>
                                <a:rPr kumimoji="0" lang="en-US" altLang="zh-CN" sz="2600" b="0"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rPr>
                                <m:t>,</m:t>
                              </m:r>
                              <m:r>
                                <m:rPr>
                                  <m:nor/>
                                </m:rPr>
                                <a:rPr kumimoji="0" lang="en-US" altLang="zh-CN" sz="2600" b="0"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rPr>
                                <m:t>  </m:t>
                              </m:r>
                              <m:r>
                                <m:rPr>
                                  <m:nor/>
                                </m:rPr>
                                <a:rPr kumimoji="0" lang="en-US" altLang="zh-CN" sz="2600" b="0" i="0" u="none" strike="noStrike" kern="0" cap="none" spc="0" normalizeH="0" baseline="0" noProof="0" dirty="0" smtClean="0">
                                  <a:ln>
                                    <a:noFill/>
                                  </a:ln>
                                  <a:solidFill>
                                    <a:srgbClr val="000000"/>
                                  </a:solidFill>
                                  <a:effectLst/>
                                  <a:uLnTx/>
                                  <a:uFillTx/>
                                  <a:latin typeface="Arial Unicode MS" pitchFamily="34" charset="-128"/>
                                  <a:ea typeface="Arial Unicode MS" pitchFamily="34" charset="-128"/>
                                  <a:cs typeface="Arial Unicode MS" pitchFamily="34" charset="-128"/>
                                </a:rPr>
                                <m:t> </m:t>
                              </m:r>
                              <m:r>
                                <a:rPr kumimoji="0" lang="zh-CN" altLang="en-US" sz="2600" b="0" i="1" u="none" strike="noStrike" kern="0" cap="none" spc="0" normalizeH="0" baseline="0" noProof="0">
                                  <a:ln>
                                    <a:noFill/>
                                  </a:ln>
                                  <a:solidFill>
                                    <a:srgbClr val="000000"/>
                                  </a:solidFill>
                                  <a:effectLst/>
                                  <a:uLnTx/>
                                  <a:uFillTx/>
                                  <a:latin typeface="Cambria Math"/>
                                  <a:ea typeface="Arial Unicode MS" pitchFamily="34" charset="-128"/>
                                  <a:cs typeface="Arial Unicode MS" pitchFamily="34" charset="-128"/>
                                </a:rPr>
                                <m:t>𝛽</m:t>
                              </m:r>
                              <m:r>
                                <a:rPr kumimoji="0" lang="en-US" altLang="zh-CN" sz="2600" b="0" i="1" u="none" strike="noStrike" kern="0" cap="none" spc="0" normalizeH="0" baseline="0" noProof="0" smtClean="0">
                                  <a:ln>
                                    <a:noFill/>
                                  </a:ln>
                                  <a:solidFill>
                                    <a:srgbClr val="000000"/>
                                  </a:solidFill>
                                  <a:effectLst/>
                                  <a:uLnTx/>
                                  <a:uFillTx/>
                                  <a:latin typeface="Cambria Math"/>
                                  <a:ea typeface="Arial Unicode MS" pitchFamily="34" charset="-128"/>
                                  <a:cs typeface="Arial Unicode MS" pitchFamily="34" charset="-128"/>
                                </a:rPr>
                                <m:t>&lt;</m:t>
                              </m:r>
                              <m:r>
                                <a:rPr kumimoji="0" lang="en-US" altLang="zh-CN" sz="2600" b="0" i="1" u="none" strike="noStrike" kern="0" cap="none" spc="0" normalizeH="0" baseline="0" noProof="0">
                                  <a:ln>
                                    <a:noFill/>
                                  </a:ln>
                                  <a:solidFill>
                                    <a:srgbClr val="000000"/>
                                  </a:solidFill>
                                  <a:effectLst/>
                                  <a:uLnTx/>
                                  <a:uFillTx/>
                                  <a:latin typeface="Cambria Math"/>
                                  <a:ea typeface="Arial Unicode MS" pitchFamily="34" charset="-128"/>
                                  <a:cs typeface="Arial Unicode MS" pitchFamily="34" charset="-128"/>
                                </a:rPr>
                                <m:t>0</m:t>
                              </m:r>
                            </m:e>
                          </m:eqArr>
                        </m:e>
                      </m:d>
                    </m:oMath>
                  </m:oMathPara>
                </a14:m>
                <a:endParaRPr kumimoji="0" lang="en-US" altLang="zh-CN" sz="2600" b="0" i="0" u="none" strike="noStrike" kern="0" cap="none" spc="0" normalizeH="0" baseline="0" noProof="0" dirty="0">
                  <a:ln>
                    <a:noFill/>
                  </a:ln>
                  <a:solidFill>
                    <a:srgbClr val="000000"/>
                  </a:solidFill>
                  <a:effectLst/>
                  <a:uLnTx/>
                  <a:uFillTx/>
                  <a:latin typeface="Arial" charset="0"/>
                  <a:ea typeface="Arial Unicode MS" pitchFamily="34" charset="-128"/>
                  <a:cs typeface="Arial Unicode MS" pitchFamily="34" charset="-128"/>
                </a:endParaRPr>
              </a:p>
            </p:txBody>
          </p:sp>
        </mc:Choice>
        <mc:Fallback>
          <p:sp>
            <p:nvSpPr>
              <p:cNvPr id="2" name="Rectangle 1"/>
              <p:cNvSpPr>
                <a:spLocks noRot="1" noChangeAspect="1" noMove="1" noResize="1" noEditPoints="1" noAdjustHandles="1" noChangeArrowheads="1" noChangeShapeType="1" noTextEdit="1"/>
              </p:cNvSpPr>
              <p:nvPr/>
            </p:nvSpPr>
            <p:spPr>
              <a:xfrm>
                <a:off x="0" y="762000"/>
                <a:ext cx="9144000" cy="2797625"/>
              </a:xfrm>
              <a:prstGeom prst="rect">
                <a:avLst/>
              </a:prstGeom>
              <a:blipFill>
                <a:blip r:embed="rId4"/>
                <a:stretch>
                  <a:fillRect/>
                </a:stretch>
              </a:blipFill>
            </p:spPr>
            <p:txBody>
              <a:bodyPr/>
              <a:lstStyle/>
              <a:p>
                <a:r>
                  <a:rPr lang="en-US">
                    <a:noFill/>
                  </a:rPr>
                  <a:t> </a:t>
                </a:r>
              </a:p>
            </p:txBody>
          </p:sp>
        </mc:Fallback>
      </mc:AlternateContent>
      <p:sp>
        <p:nvSpPr>
          <p:cNvPr id="5" name="Rectangle 2"/>
          <p:cNvSpPr txBox="1">
            <a:spLocks noChangeArrowheads="1"/>
          </p:cNvSpPr>
          <p:nvPr/>
        </p:nvSpPr>
        <p:spPr bwMode="auto">
          <a:xfrm>
            <a:off x="609600" y="76200"/>
            <a:ext cx="7772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rPr>
              <a:t>Automatic Transformations</a:t>
            </a:r>
          </a:p>
        </p:txBody>
      </p:sp>
    </p:spTree>
    <p:extLst>
      <p:ext uri="{BB962C8B-B14F-4D97-AF65-F5344CB8AC3E}">
        <p14:creationId xmlns:p14="http://schemas.microsoft.com/office/powerpoint/2010/main" val="3748848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gradFill rotWithShape="0">
          <a:gsLst>
            <a:gs pos="0">
              <a:srgbClr val="C00000"/>
            </a:gs>
            <a:gs pos="50000">
              <a:schemeClr val="tx1"/>
            </a:gs>
            <a:gs pos="100000">
              <a:srgbClr val="C00000"/>
            </a:gs>
          </a:gsLst>
          <a:lin ang="2700000" scaled="0"/>
        </a:gra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 name="Rectangle 3"/>
              <p:cNvSpPr txBox="1">
                <a:spLocks noChangeArrowheads="1"/>
              </p:cNvSpPr>
              <p:nvPr/>
            </p:nvSpPr>
            <p:spPr bwMode="auto">
              <a:xfrm>
                <a:off x="304800" y="838200"/>
                <a:ext cx="8534400" cy="5867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marR="0" lvl="0" indent="0" algn="l" defTabSz="914400" rtl="0" eaLnBrk="1" fontAlgn="base" latinLnBrk="0" hangingPunct="1">
                  <a:lnSpc>
                    <a:spcPct val="150000"/>
                  </a:lnSpc>
                  <a:spcBef>
                    <a:spcPct val="20000"/>
                  </a:spcBef>
                  <a:spcAft>
                    <a:spcPct val="0"/>
                  </a:spcAft>
                  <a:buClrTx/>
                  <a:buSzTx/>
                  <a:buFontTx/>
                  <a:buNone/>
                  <a:tabLst/>
                  <a:defRPr/>
                </a:pPr>
                <a:r>
                  <a:rPr kumimoji="0" lang="en-US" altLang="zh-CN" sz="3200" b="0" i="0" u="none" strike="noStrike" kern="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rPr>
                  <a:t>Standardization </a:t>
                </a:r>
              </a:p>
              <a:p>
                <a:pPr marL="857250" marR="0" lvl="1" indent="-457200" algn="l" defTabSz="914400" rtl="0" eaLnBrk="1" fontAlgn="base" latinLnBrk="0" hangingPunct="1">
                  <a:lnSpc>
                    <a:spcPct val="150000"/>
                  </a:lnSpc>
                  <a:spcBef>
                    <a:spcPct val="20000"/>
                  </a:spcBef>
                  <a:spcAft>
                    <a:spcPct val="0"/>
                  </a:spcAft>
                  <a:buClrTx/>
                  <a:buSzTx/>
                  <a:buFont typeface="Wingdings" panose="05000000000000000000" pitchFamily="2" charset="2"/>
                  <a:buChar char="Ø"/>
                  <a:tabLst/>
                  <a:defRPr/>
                </a:pPr>
                <a:r>
                  <a:rPr kumimoji="0" lang="en-US" altLang="zh-CN" sz="2800" b="0" i="0" u="none" strike="noStrike" kern="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rPr>
                  <a:t>Subtract median  (robust center)</a:t>
                </a:r>
              </a:p>
              <a:p>
                <a:pPr marL="857250" marR="0" lvl="1" indent="-457200" algn="l" defTabSz="914400" rtl="0" eaLnBrk="1" fontAlgn="base" latinLnBrk="0" hangingPunct="1">
                  <a:lnSpc>
                    <a:spcPct val="150000"/>
                  </a:lnSpc>
                  <a:spcBef>
                    <a:spcPct val="20000"/>
                  </a:spcBef>
                  <a:spcAft>
                    <a:spcPct val="0"/>
                  </a:spcAft>
                  <a:buClrTx/>
                  <a:buSzTx/>
                  <a:buFont typeface="Wingdings" panose="05000000000000000000" pitchFamily="2" charset="2"/>
                  <a:buChar char="Ø"/>
                  <a:tabLst/>
                  <a:defRPr/>
                </a:pPr>
                <a:r>
                  <a:rPr kumimoji="0" lang="en-US" altLang="zh-CN" sz="2800" b="0" i="0" u="none" strike="noStrike" kern="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rPr>
                  <a:t>Divide by </a:t>
                </a:r>
                <a14:m>
                  <m:oMath xmlns:m="http://schemas.openxmlformats.org/officeDocument/2006/math">
                    <m:rad>
                      <m:radPr>
                        <m:degHide m:val="on"/>
                        <m:ctrlPr>
                          <a:rPr kumimoji="0" lang="en-US" altLang="zh-CN" sz="2800" b="0" i="1" u="none" strike="noStrike" kern="0" cap="none" spc="0" normalizeH="0" baseline="0" noProof="0" smtClean="0">
                            <a:ln>
                              <a:noFill/>
                            </a:ln>
                            <a:solidFill>
                              <a:srgbClr val="000000"/>
                            </a:solidFill>
                            <a:effectLst/>
                            <a:uLnTx/>
                            <a:uFillTx/>
                            <a:latin typeface="Cambria Math" panose="02040503050406030204" pitchFamily="18" charset="0"/>
                            <a:ea typeface="Arial Unicode MS" pitchFamily="34" charset="-128"/>
                            <a:cs typeface="Arial Unicode MS" pitchFamily="34" charset="-128"/>
                          </a:rPr>
                        </m:ctrlPr>
                      </m:radPr>
                      <m:deg/>
                      <m:e>
                        <m:r>
                          <a:rPr kumimoji="0" lang="zh-CN" altLang="en-US" sz="2800" b="0" i="1" u="none" strike="noStrike" kern="0" cap="none" spc="0" normalizeH="0" baseline="0" noProof="0" smtClean="0">
                            <a:ln>
                              <a:noFill/>
                            </a:ln>
                            <a:solidFill>
                              <a:srgbClr val="000000"/>
                            </a:solidFill>
                            <a:effectLst/>
                            <a:uLnTx/>
                            <a:uFillTx/>
                            <a:latin typeface="Cambria Math"/>
                            <a:ea typeface="Arial Unicode MS" pitchFamily="34" charset="-128"/>
                            <a:cs typeface="Arial Unicode MS" pitchFamily="34" charset="-128"/>
                          </a:rPr>
                          <m:t>𝜋</m:t>
                        </m:r>
                        <m:r>
                          <a:rPr kumimoji="0" lang="en-US" altLang="zh-CN" sz="2800" b="0" i="1" u="none" strike="noStrike" kern="0" cap="none" spc="0" normalizeH="0" baseline="0" noProof="0" smtClean="0">
                            <a:ln>
                              <a:noFill/>
                            </a:ln>
                            <a:solidFill>
                              <a:srgbClr val="000000"/>
                            </a:solidFill>
                            <a:effectLst/>
                            <a:uLnTx/>
                            <a:uFillTx/>
                            <a:latin typeface="Cambria Math"/>
                            <a:ea typeface="Arial Unicode MS" pitchFamily="34" charset="-128"/>
                            <a:cs typeface="Arial Unicode MS" pitchFamily="34" charset="-128"/>
                          </a:rPr>
                          <m:t>/2</m:t>
                        </m:r>
                      </m:e>
                    </m:rad>
                  </m:oMath>
                </a14:m>
                <a:r>
                  <a:rPr kumimoji="0" lang="en-US" altLang="zh-CN" sz="2800" b="0" i="0" u="none" strike="noStrike" kern="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rPr>
                  <a:t> of the MAD (robust scale)</a:t>
                </a:r>
              </a:p>
              <a:p>
                <a:pPr marL="400050" marR="0" lvl="1" indent="0" algn="ctr" defTabSz="914400" rtl="0" eaLnBrk="1" fontAlgn="base" latinLnBrk="0" hangingPunct="1">
                  <a:lnSpc>
                    <a:spcPct val="150000"/>
                  </a:lnSpc>
                  <a:spcBef>
                    <a:spcPct val="20000"/>
                  </a:spcBef>
                  <a:spcAft>
                    <a:spcPct val="0"/>
                  </a:spcAft>
                  <a:buClrTx/>
                  <a:buSzTx/>
                  <a:buFontTx/>
                  <a:buNone/>
                  <a:tabLst/>
                  <a:defRPr/>
                </a:pPr>
                <a:r>
                  <a:rPr kumimoji="0" lang="en-US" altLang="zh-CN" sz="2800" b="0" i="0" u="none" strike="noStrike" kern="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rPr>
                  <a:t>(Mean Absolute Deviation from the median)</a:t>
                </a:r>
              </a:p>
              <a:p>
                <a:pPr marL="0" marR="0" lvl="0" indent="0" algn="l" defTabSz="914400" rtl="0" eaLnBrk="1" fontAlgn="base" latinLnBrk="0" hangingPunct="1">
                  <a:lnSpc>
                    <a:spcPct val="150000"/>
                  </a:lnSpc>
                  <a:spcBef>
                    <a:spcPct val="20000"/>
                  </a:spcBef>
                  <a:spcAft>
                    <a:spcPct val="0"/>
                  </a:spcAft>
                  <a:buClrTx/>
                  <a:buSzTx/>
                  <a:buFontTx/>
                  <a:buNone/>
                  <a:tabLst/>
                  <a:defRPr/>
                </a:pPr>
                <a:r>
                  <a:rPr kumimoji="0" lang="en-US" altLang="zh-CN" sz="3200" b="0" i="0" u="none" strike="noStrike" kern="0" cap="none" spc="0" normalizeH="0" baseline="0" noProof="0" dirty="0" err="1">
                    <a:ln>
                      <a:noFill/>
                    </a:ln>
                    <a:solidFill>
                      <a:srgbClr val="000000"/>
                    </a:solidFill>
                    <a:effectLst/>
                    <a:uLnTx/>
                    <a:uFillTx/>
                    <a:latin typeface="Arial Unicode MS" pitchFamily="34" charset="-128"/>
                    <a:ea typeface="Arial Unicode MS" pitchFamily="34" charset="-128"/>
                    <a:cs typeface="Arial Unicode MS" pitchFamily="34" charset="-128"/>
                  </a:rPr>
                  <a:t>Winsorization</a:t>
                </a:r>
                <a:r>
                  <a:rPr kumimoji="0" lang="en-US" altLang="zh-CN" sz="3200" b="0" i="0" u="none" strike="noStrike" kern="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rPr>
                  <a:t> </a:t>
                </a:r>
              </a:p>
              <a:p>
                <a:pPr marL="857250" marR="0" lvl="1" indent="-457200" algn="l" defTabSz="914400" rtl="0" eaLnBrk="1" fontAlgn="base" latinLnBrk="0" hangingPunct="1">
                  <a:lnSpc>
                    <a:spcPct val="150000"/>
                  </a:lnSpc>
                  <a:spcBef>
                    <a:spcPct val="20000"/>
                  </a:spcBef>
                  <a:spcAft>
                    <a:spcPct val="0"/>
                  </a:spcAft>
                  <a:buClrTx/>
                  <a:buSzTx/>
                  <a:buFont typeface="Wingdings" panose="05000000000000000000" pitchFamily="2" charset="2"/>
                  <a:buChar char="Ø"/>
                  <a:tabLst/>
                  <a:defRPr/>
                </a:pPr>
                <a:r>
                  <a:rPr kumimoji="0" lang="en-US" altLang="zh-CN" sz="2800" b="0" i="0" u="none" strike="noStrike" kern="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rPr>
                  <a:t>Threshold based on extreme value theory </a:t>
                </a:r>
              </a:p>
              <a:p>
                <a:pPr marL="400050" marR="0" lvl="1" indent="0" algn="ctr" defTabSz="914400" rtl="0" eaLnBrk="1" fontAlgn="base" latinLnBrk="0" hangingPunct="1">
                  <a:lnSpc>
                    <a:spcPct val="150000"/>
                  </a:lnSpc>
                  <a:spcBef>
                    <a:spcPct val="20000"/>
                  </a:spcBef>
                  <a:spcAft>
                    <a:spcPct val="0"/>
                  </a:spcAft>
                  <a:buClrTx/>
                  <a:buSzTx/>
                  <a:buFontTx/>
                  <a:buNone/>
                  <a:tabLst/>
                  <a:defRPr/>
                </a:pPr>
                <a:r>
                  <a:rPr kumimoji="0" lang="en-US" altLang="zh-CN" sz="2800" b="0" i="0" u="none" strike="noStrike" kern="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rPr>
                  <a:t>(see </a:t>
                </a:r>
                <a:r>
                  <a:rPr lang="en-US" altLang="zh-CN" kern="0" dirty="0">
                    <a:solidFill>
                      <a:srgbClr val="000000"/>
                    </a:solidFill>
                    <a:latin typeface="Arial Unicode MS" pitchFamily="34" charset="-128"/>
                    <a:ea typeface="Arial Unicode MS" pitchFamily="34" charset="-128"/>
                    <a:cs typeface="Arial Unicode MS" pitchFamily="34" charset="-128"/>
                  </a:rPr>
                  <a:t>Feng et al (2016)</a:t>
                </a:r>
                <a:r>
                  <a:rPr kumimoji="0" lang="en-US" altLang="zh-CN" sz="2800" b="0" i="0" u="none" strike="noStrike" kern="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rPr>
                  <a:t> for details)</a:t>
                </a:r>
                <a:r>
                  <a:rPr kumimoji="0" lang="en-US" altLang="zh-CN" sz="2800" b="0" i="0" u="none" strike="noStrike" kern="0" cap="none" spc="0" normalizeH="0" baseline="0" noProof="0" dirty="0">
                    <a:ln>
                      <a:noFill/>
                    </a:ln>
                    <a:solidFill>
                      <a:srgbClr val="000000"/>
                    </a:solidFill>
                    <a:effectLst/>
                    <a:uLnTx/>
                    <a:uFillTx/>
                    <a:latin typeface="Times New Roman"/>
                    <a:ea typeface="Arial Unicode MS" pitchFamily="34" charset="-128"/>
                    <a:cs typeface="Arial Unicode MS" pitchFamily="34" charset="-128"/>
                  </a:rPr>
                  <a:t>	</a:t>
                </a:r>
              </a:p>
            </p:txBody>
          </p:sp>
        </mc:Choice>
        <mc:Fallback xmlns="">
          <p:sp>
            <p:nvSpPr>
              <p:cNvPr id="7" name="Rectangle 3"/>
              <p:cNvSpPr txBox="1">
                <a:spLocks noRot="1" noChangeAspect="1" noMove="1" noResize="1" noEditPoints="1" noAdjustHandles="1" noChangeArrowheads="1" noChangeShapeType="1" noTextEdit="1"/>
              </p:cNvSpPr>
              <p:nvPr/>
            </p:nvSpPr>
            <p:spPr bwMode="auto">
              <a:xfrm>
                <a:off x="304800" y="838200"/>
                <a:ext cx="8534400" cy="5867400"/>
              </a:xfrm>
              <a:prstGeom prst="rect">
                <a:avLst/>
              </a:prstGeom>
              <a:blipFill>
                <a:blip r:embed="rId3"/>
                <a:stretch>
                  <a:fillRect l="-1786"/>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5" name="Rectangle 2"/>
          <p:cNvSpPr txBox="1">
            <a:spLocks noChangeArrowheads="1"/>
          </p:cNvSpPr>
          <p:nvPr/>
        </p:nvSpPr>
        <p:spPr bwMode="auto">
          <a:xfrm>
            <a:off x="609600" y="76200"/>
            <a:ext cx="7772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rPr>
              <a:t>Automatic Transformations</a:t>
            </a:r>
          </a:p>
        </p:txBody>
      </p:sp>
    </p:spTree>
    <p:extLst>
      <p:ext uri="{BB962C8B-B14F-4D97-AF65-F5344CB8AC3E}">
        <p14:creationId xmlns:p14="http://schemas.microsoft.com/office/powerpoint/2010/main" val="3693568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gradFill rotWithShape="0">
          <a:gsLst>
            <a:gs pos="0">
              <a:srgbClr val="C00000"/>
            </a:gs>
            <a:gs pos="50000">
              <a:schemeClr val="tx1"/>
            </a:gs>
            <a:gs pos="100000">
              <a:srgbClr val="C00000"/>
            </a:gs>
          </a:gsLst>
          <a:lin ang="2700000" scaled="0"/>
        </a:gradFill>
        <a:effectLst/>
      </p:bgPr>
    </p:bg>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7" name="Rectangle 3"/>
              <p:cNvSpPr txBox="1">
                <a:spLocks noChangeArrowheads="1"/>
              </p:cNvSpPr>
              <p:nvPr/>
            </p:nvSpPr>
            <p:spPr bwMode="auto">
              <a:xfrm>
                <a:off x="304800" y="838200"/>
                <a:ext cx="8534400" cy="58674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marR="0" lvl="0" indent="0" algn="l" defTabSz="914400" rtl="0" eaLnBrk="1" fontAlgn="base" latinLnBrk="0" hangingPunct="1">
                  <a:lnSpc>
                    <a:spcPct val="150000"/>
                  </a:lnSpc>
                  <a:spcBef>
                    <a:spcPct val="20000"/>
                  </a:spcBef>
                  <a:spcAft>
                    <a:spcPct val="0"/>
                  </a:spcAft>
                  <a:buClrTx/>
                  <a:buSzTx/>
                  <a:buFontTx/>
                  <a:buNone/>
                  <a:tabLst/>
                  <a:defRPr/>
                </a:pPr>
                <a:r>
                  <a:rPr kumimoji="0" lang="en-US" altLang="zh-CN" sz="3200" b="0" i="0" u="none" strike="noStrike" kern="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rPr>
                  <a:t>Select parameter value </a:t>
                </a:r>
                <a14:m>
                  <m:oMath xmlns:m="http://schemas.openxmlformats.org/officeDocument/2006/math">
                    <m:r>
                      <a:rPr kumimoji="0" lang="zh-CN" altLang="en-US" sz="3200" b="0" i="1" u="none" strike="noStrike" kern="0" cap="none" spc="0" normalizeH="0" baseline="0" noProof="0" smtClean="0">
                        <a:ln>
                          <a:noFill/>
                        </a:ln>
                        <a:solidFill>
                          <a:srgbClr val="000000"/>
                        </a:solidFill>
                        <a:effectLst/>
                        <a:uLnTx/>
                        <a:uFillTx/>
                        <a:latin typeface="Cambria Math"/>
                        <a:ea typeface="Arial Unicode MS" pitchFamily="34" charset="-128"/>
                        <a:cs typeface="Arial Unicode MS" pitchFamily="34" charset="-128"/>
                      </a:rPr>
                      <m:t>𝛽</m:t>
                    </m:r>
                  </m:oMath>
                </a14:m>
                <a:endParaRPr kumimoji="0" lang="en-US" altLang="zh-CN" sz="3200" b="0" i="0" u="none" strike="noStrike" kern="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endParaRPr>
              </a:p>
              <a:p>
                <a:pPr marL="857250" marR="0" lvl="1" indent="-457200" algn="l" defTabSz="914400" rtl="0" eaLnBrk="1" fontAlgn="base" latinLnBrk="0" hangingPunct="1">
                  <a:lnSpc>
                    <a:spcPct val="150000"/>
                  </a:lnSpc>
                  <a:spcBef>
                    <a:spcPct val="20000"/>
                  </a:spcBef>
                  <a:spcAft>
                    <a:spcPct val="0"/>
                  </a:spcAft>
                  <a:buClrTx/>
                  <a:buSzTx/>
                  <a:buFont typeface="Wingdings" panose="05000000000000000000" pitchFamily="2" charset="2"/>
                  <a:buChar char="Ø"/>
                  <a:tabLst/>
                  <a:defRPr/>
                </a:pPr>
                <a:r>
                  <a:rPr kumimoji="0" lang="en-US" altLang="zh-CN" sz="2800" b="0" i="0" u="none" strike="noStrike" kern="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rPr>
                  <a:t>Evaluation: Anderson – Darling test statistics</a:t>
                </a:r>
              </a:p>
              <a:p>
                <a:pPr marL="800100" marR="0" lvl="2" indent="0" algn="l" defTabSz="914400" rtl="0" eaLnBrk="1" fontAlgn="base" latinLnBrk="0" hangingPunct="1">
                  <a:lnSpc>
                    <a:spcPct val="150000"/>
                  </a:lnSpc>
                  <a:spcBef>
                    <a:spcPct val="20000"/>
                  </a:spcBef>
                  <a:spcAft>
                    <a:spcPct val="0"/>
                  </a:spcAft>
                  <a:buClrTx/>
                  <a:buSzTx/>
                  <a:buFontTx/>
                  <a:buNone/>
                  <a:tabLst/>
                  <a:defRPr/>
                </a:pPr>
                <a:r>
                  <a:rPr kumimoji="0" lang="en-US" altLang="zh-CN" sz="2400" b="0" i="0" u="none" strike="noStrike" kern="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rPr>
                  <a:t>Often Useful Weighting of Tails</a:t>
                </a:r>
              </a:p>
              <a:p>
                <a:pPr marL="800100" marR="0" lvl="2" indent="0" algn="l" defTabSz="914400" rtl="0" eaLnBrk="1" fontAlgn="base" latinLnBrk="0" hangingPunct="1">
                  <a:lnSpc>
                    <a:spcPct val="150000"/>
                  </a:lnSpc>
                  <a:spcBef>
                    <a:spcPct val="20000"/>
                  </a:spcBef>
                  <a:spcAft>
                    <a:spcPct val="0"/>
                  </a:spcAft>
                  <a:buClrTx/>
                  <a:buSzTx/>
                  <a:buFontTx/>
                  <a:buNone/>
                  <a:tabLst/>
                  <a:defRPr/>
                </a:pPr>
                <a:r>
                  <a:rPr kumimoji="0" lang="en-US" altLang="zh-CN" sz="2400" b="0" i="0" u="none" strike="noStrike" kern="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rPr>
                  <a:t>Powerful for Important Departures from Normality</a:t>
                </a:r>
              </a:p>
              <a:p>
                <a:pPr marL="800100" marR="0" lvl="2" indent="0" algn="l" defTabSz="914400" rtl="0" eaLnBrk="1" fontAlgn="base" latinLnBrk="0" hangingPunct="1">
                  <a:lnSpc>
                    <a:spcPct val="150000"/>
                  </a:lnSpc>
                  <a:spcBef>
                    <a:spcPct val="20000"/>
                  </a:spcBef>
                  <a:spcAft>
                    <a:spcPct val="0"/>
                  </a:spcAft>
                  <a:buClrTx/>
                  <a:buSzTx/>
                  <a:buFontTx/>
                  <a:buNone/>
                  <a:tabLst/>
                  <a:defRPr/>
                </a:pPr>
                <a:r>
                  <a:rPr kumimoji="0" lang="en-US" altLang="zh-CN" sz="1800" b="0" i="0" u="none" strike="noStrike" kern="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rPr>
                  <a:t>Anderson – Darling (1952),      Discussion / Comparison:   Stephens (1974)</a:t>
                </a:r>
              </a:p>
              <a:p>
                <a:pPr marL="857250" marR="0" lvl="1" indent="-457200" algn="l" defTabSz="914400" rtl="0" eaLnBrk="1" fontAlgn="base" latinLnBrk="0" hangingPunct="1">
                  <a:lnSpc>
                    <a:spcPct val="150000"/>
                  </a:lnSpc>
                  <a:spcBef>
                    <a:spcPct val="20000"/>
                  </a:spcBef>
                  <a:spcAft>
                    <a:spcPct val="0"/>
                  </a:spcAft>
                  <a:buClrTx/>
                  <a:buSzTx/>
                  <a:buFont typeface="Wingdings" panose="05000000000000000000" pitchFamily="2" charset="2"/>
                  <a:buChar char="Ø"/>
                  <a:tabLst/>
                  <a:defRPr/>
                </a:pPr>
                <a:r>
                  <a:rPr kumimoji="0" lang="en-US" altLang="zh-CN" sz="2800" b="0" i="0" u="none" strike="noStrike" kern="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rPr>
                  <a:t>Algorithm: grid search </a:t>
                </a:r>
              </a:p>
              <a:p>
                <a:pPr marL="800100" marR="0" lvl="2" indent="0" algn="l" defTabSz="914400" rtl="0" eaLnBrk="1" fontAlgn="base" latinLnBrk="0" hangingPunct="1">
                  <a:lnSpc>
                    <a:spcPct val="150000"/>
                  </a:lnSpc>
                  <a:spcBef>
                    <a:spcPct val="20000"/>
                  </a:spcBef>
                  <a:spcAft>
                    <a:spcPct val="0"/>
                  </a:spcAft>
                  <a:buClrTx/>
                  <a:buSzTx/>
                  <a:buFontTx/>
                  <a:buNone/>
                  <a:tabLst/>
                  <a:defRPr/>
                </a:pPr>
                <a:r>
                  <a:rPr kumimoji="0" lang="en-US" altLang="zh-CN" sz="2400" b="0" i="0" u="none" strike="noStrike" kern="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rPr>
                  <a:t>Search a value minimizing AD test statistics</a:t>
                </a:r>
              </a:p>
              <a:p>
                <a:pPr marL="800100" marR="0" lvl="2" indent="0" algn="l" defTabSz="914400" rtl="0" eaLnBrk="1" fontAlgn="base" latinLnBrk="0" hangingPunct="1">
                  <a:lnSpc>
                    <a:spcPct val="150000"/>
                  </a:lnSpc>
                  <a:spcBef>
                    <a:spcPct val="20000"/>
                  </a:spcBef>
                  <a:spcAft>
                    <a:spcPct val="0"/>
                  </a:spcAft>
                  <a:buClrTx/>
                  <a:buSzTx/>
                  <a:buFontTx/>
                  <a:buNone/>
                  <a:tabLst/>
                  <a:defRPr/>
                </a:pPr>
                <a:r>
                  <a:rPr kumimoji="0" lang="en-US" altLang="zh-CN" sz="2400" b="0" i="0" u="none" strike="noStrike" kern="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rPr>
                  <a:t>Can be computed in parallel</a:t>
                </a:r>
              </a:p>
            </p:txBody>
          </p:sp>
        </mc:Choice>
        <mc:Fallback xmlns="">
          <p:sp>
            <p:nvSpPr>
              <p:cNvPr id="7" name="Rectangle 3"/>
              <p:cNvSpPr txBox="1">
                <a:spLocks noRot="1" noChangeAspect="1" noMove="1" noResize="1" noEditPoints="1" noAdjustHandles="1" noChangeArrowheads="1" noChangeShapeType="1" noTextEdit="1"/>
              </p:cNvSpPr>
              <p:nvPr/>
            </p:nvSpPr>
            <p:spPr bwMode="auto">
              <a:xfrm>
                <a:off x="304800" y="838200"/>
                <a:ext cx="8534400" cy="5867400"/>
              </a:xfrm>
              <a:prstGeom prst="rect">
                <a:avLst/>
              </a:prstGeom>
              <a:blipFill>
                <a:blip r:embed="rId3"/>
                <a:stretch>
                  <a:fillRect l="-1786" r="-929"/>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5" name="Rectangle 2"/>
          <p:cNvSpPr txBox="1">
            <a:spLocks noChangeArrowheads="1"/>
          </p:cNvSpPr>
          <p:nvPr/>
        </p:nvSpPr>
        <p:spPr bwMode="auto">
          <a:xfrm>
            <a:off x="609600" y="76200"/>
            <a:ext cx="77724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400" b="0" i="0" u="none" strike="noStrike" kern="0" cap="none" spc="0" normalizeH="0" baseline="0" noProof="0" dirty="0">
                <a:ln>
                  <a:noFill/>
                </a:ln>
                <a:solidFill>
                  <a:srgbClr val="000000"/>
                </a:solidFill>
                <a:effectLst/>
                <a:uLnTx/>
                <a:uFillTx/>
                <a:latin typeface="Arial Unicode MS" pitchFamily="34" charset="-128"/>
                <a:ea typeface="Arial Unicode MS" pitchFamily="34" charset="-128"/>
                <a:cs typeface="Arial Unicode MS" pitchFamily="34" charset="-128"/>
              </a:rPr>
              <a:t>Automatic Transformations</a:t>
            </a:r>
          </a:p>
        </p:txBody>
      </p:sp>
    </p:spTree>
    <p:extLst>
      <p:ext uri="{BB962C8B-B14F-4D97-AF65-F5344CB8AC3E}">
        <p14:creationId xmlns:p14="http://schemas.microsoft.com/office/powerpoint/2010/main" val="4211116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gradFill rotWithShape="0">
          <a:gsLst>
            <a:gs pos="0">
              <a:srgbClr val="C00000"/>
            </a:gs>
            <a:gs pos="50000">
              <a:schemeClr val="tx1"/>
            </a:gs>
            <a:gs pos="100000">
              <a:srgbClr val="C00000"/>
            </a:gs>
          </a:gsLst>
          <a:lin ang="2700000" scaled="0"/>
        </a:gra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609600" y="76200"/>
            <a:ext cx="7772400" cy="762000"/>
          </a:xfrm>
        </p:spPr>
        <p:txBody>
          <a:bodyPr/>
          <a:lstStyle/>
          <a:p>
            <a:pPr eaLnBrk="1" hangingPunct="1"/>
            <a:r>
              <a:rPr lang="en-US" altLang="zh-CN" dirty="0">
                <a:solidFill>
                  <a:schemeClr val="bg2"/>
                </a:solidFill>
                <a:latin typeface="Arial Unicode MS" pitchFamily="34" charset="-128"/>
                <a:ea typeface="Arial Unicode MS" pitchFamily="34" charset="-128"/>
                <a:cs typeface="Arial Unicode MS" pitchFamily="34" charset="-128"/>
              </a:rPr>
              <a:t>Melanoma Data</a:t>
            </a:r>
            <a:endParaRPr lang="en-US" dirty="0">
              <a:solidFill>
                <a:schemeClr val="bg2"/>
              </a:solidFill>
              <a:latin typeface="Arial Unicode MS" pitchFamily="34" charset="-128"/>
              <a:ea typeface="Arial Unicode MS" pitchFamily="34" charset="-128"/>
              <a:cs typeface="Arial Unicode MS" pitchFamily="34" charset="-128"/>
            </a:endParaRPr>
          </a:p>
        </p:txBody>
      </p:sp>
      <p:sp>
        <p:nvSpPr>
          <p:cNvPr id="41987" name="Rectangle 3"/>
          <p:cNvSpPr>
            <a:spLocks noGrp="1" noChangeArrowheads="1"/>
          </p:cNvSpPr>
          <p:nvPr>
            <p:ph type="body" idx="1"/>
          </p:nvPr>
        </p:nvSpPr>
        <p:spPr>
          <a:xfrm>
            <a:off x="457200" y="838200"/>
            <a:ext cx="8534400" cy="5867400"/>
          </a:xfrm>
        </p:spPr>
        <p:txBody>
          <a:bodyPr/>
          <a:lstStyle/>
          <a:p>
            <a:pPr marL="0" indent="0" eaLnBrk="1" hangingPunct="1">
              <a:buNone/>
            </a:pPr>
            <a:endParaRPr lang="en-US" dirty="0">
              <a:solidFill>
                <a:schemeClr val="bg2"/>
              </a:solidFill>
              <a:latin typeface="Arial Unicode MS" pitchFamily="34" charset="-128"/>
              <a:ea typeface="Arial Unicode MS" pitchFamily="34" charset="-128"/>
              <a:cs typeface="Arial Unicode MS" pitchFamily="34" charset="-128"/>
            </a:endParaRPr>
          </a:p>
          <a:p>
            <a:pPr marL="0" indent="0" eaLnBrk="1" hangingPunct="1">
              <a:buNone/>
            </a:pPr>
            <a:endParaRPr lang="en-US" dirty="0">
              <a:solidFill>
                <a:schemeClr val="bg2"/>
              </a:solidFill>
              <a:latin typeface="Arial Unicode MS" pitchFamily="34" charset="-128"/>
              <a:ea typeface="Arial Unicode MS" pitchFamily="34" charset="-128"/>
              <a:cs typeface="Arial Unicode MS" pitchFamily="34" charset="-128"/>
            </a:endParaRPr>
          </a:p>
          <a:p>
            <a:pPr marL="0" indent="0" eaLnBrk="1" hangingPunct="1">
              <a:buNone/>
            </a:pPr>
            <a:endParaRPr lang="en-US" dirty="0">
              <a:solidFill>
                <a:schemeClr val="bg2"/>
              </a:solidFill>
              <a:latin typeface="Arial Unicode MS" pitchFamily="34" charset="-128"/>
              <a:ea typeface="Arial Unicode MS" pitchFamily="34" charset="-128"/>
              <a:cs typeface="Arial Unicode MS" pitchFamily="34" charset="-128"/>
            </a:endParaRPr>
          </a:p>
          <a:p>
            <a:pPr marL="0" indent="0" eaLnBrk="1" hangingPunct="1">
              <a:buNone/>
            </a:pPr>
            <a:endParaRPr lang="en-US" dirty="0">
              <a:solidFill>
                <a:schemeClr val="bg2"/>
              </a:solidFill>
              <a:latin typeface="Arial Unicode MS" pitchFamily="34" charset="-128"/>
              <a:ea typeface="Arial Unicode MS" pitchFamily="34" charset="-128"/>
              <a:cs typeface="Arial Unicode MS" pitchFamily="34" charset="-128"/>
            </a:endParaRPr>
          </a:p>
          <a:p>
            <a:pPr marL="0" indent="0" eaLnBrk="1" hangingPunct="1">
              <a:buNone/>
            </a:pPr>
            <a:endParaRPr lang="en-US" dirty="0">
              <a:solidFill>
                <a:schemeClr val="bg2"/>
              </a:solidFill>
              <a:latin typeface="Arial Unicode MS" pitchFamily="34" charset="-128"/>
              <a:ea typeface="Arial Unicode MS" pitchFamily="34" charset="-128"/>
              <a:cs typeface="Arial Unicode MS" pitchFamily="34" charset="-128"/>
            </a:endParaRPr>
          </a:p>
          <a:p>
            <a:pPr marL="0" indent="0" eaLnBrk="1" hangingPunct="1">
              <a:buNone/>
            </a:pPr>
            <a:endParaRPr lang="en-US" dirty="0">
              <a:solidFill>
                <a:schemeClr val="bg2"/>
              </a:solidFill>
              <a:latin typeface="Arial Unicode MS" pitchFamily="34" charset="-128"/>
              <a:ea typeface="Arial Unicode MS" pitchFamily="34" charset="-128"/>
              <a:cs typeface="Arial Unicode MS" pitchFamily="34" charset="-128"/>
            </a:endParaRPr>
          </a:p>
          <a:p>
            <a:pPr marL="0" indent="0" eaLnBrk="1" hangingPunct="1">
              <a:buNone/>
            </a:pPr>
            <a:endParaRPr lang="en-US" dirty="0">
              <a:solidFill>
                <a:schemeClr val="bg2"/>
              </a:solidFill>
              <a:latin typeface="Arial Unicode MS" pitchFamily="34" charset="-128"/>
              <a:ea typeface="Arial Unicode MS" pitchFamily="34" charset="-128"/>
              <a:cs typeface="Arial Unicode MS" pitchFamily="34" charset="-128"/>
            </a:endParaRPr>
          </a:p>
          <a:p>
            <a:pPr marL="0" indent="0" eaLnBrk="1" hangingPunct="1">
              <a:buNone/>
            </a:pPr>
            <a:endParaRPr lang="en-US" dirty="0">
              <a:solidFill>
                <a:schemeClr val="bg2"/>
              </a:solidFill>
              <a:latin typeface="Arial Unicode MS" pitchFamily="34" charset="-128"/>
              <a:ea typeface="Arial Unicode MS" pitchFamily="34" charset="-128"/>
              <a:cs typeface="Arial Unicode MS" pitchFamily="34" charset="-128"/>
            </a:endParaRPr>
          </a:p>
          <a:p>
            <a:pPr marL="0" indent="0" eaLnBrk="1" hangingPunct="1">
              <a:buNone/>
            </a:pPr>
            <a:endParaRPr lang="en-US" sz="2400" dirty="0">
              <a:solidFill>
                <a:schemeClr val="bg2"/>
              </a:solidFill>
              <a:latin typeface="Arial Unicode MS" pitchFamily="34" charset="-128"/>
              <a:ea typeface="Arial Unicode MS" pitchFamily="34" charset="-128"/>
              <a:cs typeface="Arial Unicode MS" pitchFamily="34" charset="-128"/>
            </a:endParaRPr>
          </a:p>
        </p:txBody>
      </p:sp>
      <p:sp>
        <p:nvSpPr>
          <p:cNvPr id="41988" name="Rectangle 4"/>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89" name="Rectangle 5"/>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0" name="Rectangle 6"/>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1" name="Rectangle 7"/>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2" name="Rectangle 8"/>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3" name="Rectangle 9"/>
          <p:cNvSpPr>
            <a:spLocks noChangeArrowheads="1"/>
          </p:cNvSpPr>
          <p:nvPr/>
        </p:nvSpPr>
        <p:spPr bwMode="auto">
          <a:xfrm>
            <a:off x="0" y="33035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4" name="Rectangle 10"/>
          <p:cNvSpPr>
            <a:spLocks noChangeArrowheads="1"/>
          </p:cNvSpPr>
          <p:nvPr/>
        </p:nvSpPr>
        <p:spPr bwMode="auto">
          <a:xfrm>
            <a:off x="0" y="33035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5" name="Rectangle 11"/>
          <p:cNvSpPr>
            <a:spLocks noChangeArrowheads="1"/>
          </p:cNvSpPr>
          <p:nvPr/>
        </p:nvSpPr>
        <p:spPr bwMode="auto">
          <a:xfrm>
            <a:off x="0" y="2743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6" name="Rectangle 12"/>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7" name="Rectangle 13"/>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8" name="Rectangle 14"/>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9" name="Rectangle 15"/>
          <p:cNvSpPr>
            <a:spLocks noChangeArrowheads="1"/>
          </p:cNvSpPr>
          <p:nvPr/>
        </p:nvSpPr>
        <p:spPr bwMode="auto">
          <a:xfrm>
            <a:off x="0" y="30210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0" name="Rectangle 16"/>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1" name="Rectangle 17"/>
          <p:cNvSpPr>
            <a:spLocks noChangeArrowheads="1"/>
          </p:cNvSpPr>
          <p:nvPr/>
        </p:nvSpPr>
        <p:spPr bwMode="auto">
          <a:xfrm>
            <a:off x="0" y="3257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2" name="Rectangle 18"/>
          <p:cNvSpPr>
            <a:spLocks noChangeArrowheads="1"/>
          </p:cNvSpPr>
          <p:nvPr/>
        </p:nvSpPr>
        <p:spPr bwMode="auto">
          <a:xfrm>
            <a:off x="0" y="3001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3" name="Rectangle 19"/>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4" name="Rectangle 20"/>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5" name="Rectangle 21"/>
          <p:cNvSpPr>
            <a:spLocks noChangeArrowheads="1"/>
          </p:cNvSpPr>
          <p:nvPr/>
        </p:nvSpPr>
        <p:spPr bwMode="auto">
          <a:xfrm>
            <a:off x="0" y="32956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6" name="Rectangle 22"/>
          <p:cNvSpPr>
            <a:spLocks noChangeArrowheads="1"/>
          </p:cNvSpPr>
          <p:nvPr/>
        </p:nvSpPr>
        <p:spPr bwMode="auto">
          <a:xfrm>
            <a:off x="0" y="30178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7" name="Rectangle 23"/>
          <p:cNvSpPr>
            <a:spLocks noChangeArrowheads="1"/>
          </p:cNvSpPr>
          <p:nvPr/>
        </p:nvSpPr>
        <p:spPr bwMode="auto">
          <a:xfrm>
            <a:off x="0" y="3001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8" name="Rectangle 24"/>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9" name="Rectangle 25"/>
          <p:cNvSpPr>
            <a:spLocks noChangeArrowheads="1"/>
          </p:cNvSpPr>
          <p:nvPr/>
        </p:nvSpPr>
        <p:spPr bwMode="auto">
          <a:xfrm>
            <a:off x="0" y="32496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0" name="Rectangle 26"/>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1" name="Rectangle 27"/>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2" name="Rectangle 28"/>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3" name="Rectangle 29"/>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4" name="Rectangle 30"/>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5" name="Rectangle 31"/>
          <p:cNvSpPr>
            <a:spLocks noChangeArrowheads="1"/>
          </p:cNvSpPr>
          <p:nvPr/>
        </p:nvSpPr>
        <p:spPr bwMode="auto">
          <a:xfrm>
            <a:off x="0" y="2525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6" name="Rectangle 32"/>
          <p:cNvSpPr>
            <a:spLocks noChangeArrowheads="1"/>
          </p:cNvSpPr>
          <p:nvPr/>
        </p:nvSpPr>
        <p:spPr bwMode="auto">
          <a:xfrm>
            <a:off x="0" y="29829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grpSp>
        <p:nvGrpSpPr>
          <p:cNvPr id="2" name="Group 1"/>
          <p:cNvGrpSpPr/>
          <p:nvPr/>
        </p:nvGrpSpPr>
        <p:grpSpPr>
          <a:xfrm>
            <a:off x="1206062" y="762000"/>
            <a:ext cx="7785538" cy="2503488"/>
            <a:chOff x="2349062" y="3219449"/>
            <a:chExt cx="8213835" cy="1666492"/>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675" t="46842" r="12205" b="28044"/>
            <a:stretch/>
          </p:blipFill>
          <p:spPr bwMode="auto">
            <a:xfrm>
              <a:off x="2349062" y="3219449"/>
              <a:ext cx="4162097" cy="16664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6675" t="46842" r="12205" b="28044"/>
            <a:stretch/>
          </p:blipFill>
          <p:spPr bwMode="auto">
            <a:xfrm>
              <a:off x="6400800" y="3219449"/>
              <a:ext cx="4162097" cy="16664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46557105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gradFill rotWithShape="0">
          <a:gsLst>
            <a:gs pos="0">
              <a:srgbClr val="C00000"/>
            </a:gs>
            <a:gs pos="50000">
              <a:schemeClr val="tx1"/>
            </a:gs>
            <a:gs pos="100000">
              <a:srgbClr val="C00000"/>
            </a:gs>
          </a:gsLst>
          <a:lin ang="2700000" scaled="0"/>
        </a:gra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609600" y="76200"/>
            <a:ext cx="7772400" cy="762000"/>
          </a:xfrm>
        </p:spPr>
        <p:txBody>
          <a:bodyPr/>
          <a:lstStyle/>
          <a:p>
            <a:pPr eaLnBrk="1" hangingPunct="1"/>
            <a:r>
              <a:rPr lang="en-US" altLang="zh-CN" dirty="0">
                <a:solidFill>
                  <a:schemeClr val="bg2"/>
                </a:solidFill>
                <a:latin typeface="Arial Unicode MS" pitchFamily="34" charset="-128"/>
                <a:ea typeface="Arial Unicode MS" pitchFamily="34" charset="-128"/>
                <a:cs typeface="Arial Unicode MS" pitchFamily="34" charset="-128"/>
              </a:rPr>
              <a:t>Melanoma Data</a:t>
            </a:r>
            <a:endParaRPr lang="en-US" dirty="0">
              <a:solidFill>
                <a:schemeClr val="bg2"/>
              </a:solidFill>
              <a:latin typeface="Arial Unicode MS" pitchFamily="34" charset="-128"/>
              <a:ea typeface="Arial Unicode MS" pitchFamily="34" charset="-128"/>
              <a:cs typeface="Arial Unicode MS" pitchFamily="34" charset="-128"/>
            </a:endParaRPr>
          </a:p>
        </p:txBody>
      </p:sp>
      <p:sp>
        <p:nvSpPr>
          <p:cNvPr id="41987" name="Rectangle 3"/>
          <p:cNvSpPr>
            <a:spLocks noGrp="1" noChangeArrowheads="1"/>
          </p:cNvSpPr>
          <p:nvPr>
            <p:ph type="body" idx="1"/>
          </p:nvPr>
        </p:nvSpPr>
        <p:spPr>
          <a:xfrm>
            <a:off x="457200" y="838200"/>
            <a:ext cx="8534400" cy="5867400"/>
          </a:xfrm>
        </p:spPr>
        <p:txBody>
          <a:bodyPr/>
          <a:lstStyle/>
          <a:p>
            <a:pPr marL="0" indent="0" eaLnBrk="1" hangingPunct="1">
              <a:buNone/>
            </a:pPr>
            <a:endParaRPr lang="en-US" dirty="0">
              <a:solidFill>
                <a:schemeClr val="bg2"/>
              </a:solidFill>
              <a:latin typeface="Arial Unicode MS" pitchFamily="34" charset="-128"/>
              <a:ea typeface="Arial Unicode MS" pitchFamily="34" charset="-128"/>
              <a:cs typeface="Arial Unicode MS" pitchFamily="34" charset="-128"/>
            </a:endParaRPr>
          </a:p>
          <a:p>
            <a:pPr marL="0" indent="0" eaLnBrk="1" hangingPunct="1">
              <a:buNone/>
            </a:pPr>
            <a:endParaRPr lang="en-US" dirty="0">
              <a:solidFill>
                <a:schemeClr val="bg2"/>
              </a:solidFill>
              <a:latin typeface="Arial Unicode MS" pitchFamily="34" charset="-128"/>
              <a:ea typeface="Arial Unicode MS" pitchFamily="34" charset="-128"/>
              <a:cs typeface="Arial Unicode MS" pitchFamily="34" charset="-128"/>
            </a:endParaRPr>
          </a:p>
          <a:p>
            <a:pPr marL="0" indent="0" eaLnBrk="1" hangingPunct="1">
              <a:buNone/>
            </a:pPr>
            <a:endParaRPr lang="en-US" dirty="0">
              <a:solidFill>
                <a:schemeClr val="bg2"/>
              </a:solidFill>
              <a:latin typeface="Arial Unicode MS" pitchFamily="34" charset="-128"/>
              <a:ea typeface="Arial Unicode MS" pitchFamily="34" charset="-128"/>
              <a:cs typeface="Arial Unicode MS" pitchFamily="34" charset="-128"/>
            </a:endParaRPr>
          </a:p>
          <a:p>
            <a:pPr marL="0" indent="0" eaLnBrk="1" hangingPunct="1">
              <a:buNone/>
            </a:pPr>
            <a:endParaRPr lang="en-US" dirty="0">
              <a:solidFill>
                <a:schemeClr val="bg2"/>
              </a:solidFill>
              <a:latin typeface="Arial Unicode MS" pitchFamily="34" charset="-128"/>
              <a:ea typeface="Arial Unicode MS" pitchFamily="34" charset="-128"/>
              <a:cs typeface="Arial Unicode MS" pitchFamily="34" charset="-128"/>
            </a:endParaRPr>
          </a:p>
          <a:p>
            <a:pPr marL="0" indent="0" eaLnBrk="1" hangingPunct="1">
              <a:buNone/>
            </a:pPr>
            <a:endParaRPr lang="en-US" dirty="0">
              <a:solidFill>
                <a:schemeClr val="bg2"/>
              </a:solidFill>
              <a:latin typeface="Arial Unicode MS" pitchFamily="34" charset="-128"/>
              <a:ea typeface="Arial Unicode MS" pitchFamily="34" charset="-128"/>
              <a:cs typeface="Arial Unicode MS" pitchFamily="34" charset="-128"/>
            </a:endParaRPr>
          </a:p>
          <a:p>
            <a:pPr marL="0" indent="0" eaLnBrk="1" hangingPunct="1">
              <a:buNone/>
            </a:pPr>
            <a:endParaRPr lang="en-US" dirty="0">
              <a:solidFill>
                <a:schemeClr val="bg2"/>
              </a:solidFill>
              <a:latin typeface="Arial Unicode MS" pitchFamily="34" charset="-128"/>
              <a:ea typeface="Arial Unicode MS" pitchFamily="34" charset="-128"/>
              <a:cs typeface="Arial Unicode MS" pitchFamily="34" charset="-128"/>
            </a:endParaRPr>
          </a:p>
          <a:p>
            <a:pPr marL="0" indent="0" eaLnBrk="1" hangingPunct="1">
              <a:buNone/>
            </a:pPr>
            <a:endParaRPr lang="en-US" dirty="0">
              <a:solidFill>
                <a:schemeClr val="bg2"/>
              </a:solidFill>
              <a:latin typeface="Arial Unicode MS" pitchFamily="34" charset="-128"/>
              <a:ea typeface="Arial Unicode MS" pitchFamily="34" charset="-128"/>
              <a:cs typeface="Arial Unicode MS" pitchFamily="34" charset="-128"/>
            </a:endParaRPr>
          </a:p>
          <a:p>
            <a:pPr marL="0" indent="0" eaLnBrk="1" hangingPunct="1">
              <a:buNone/>
            </a:pPr>
            <a:endParaRPr lang="en-US" dirty="0">
              <a:solidFill>
                <a:schemeClr val="bg2"/>
              </a:solidFill>
              <a:latin typeface="Arial Unicode MS" pitchFamily="34" charset="-128"/>
              <a:ea typeface="Arial Unicode MS" pitchFamily="34" charset="-128"/>
              <a:cs typeface="Arial Unicode MS" pitchFamily="34" charset="-128"/>
            </a:endParaRPr>
          </a:p>
          <a:p>
            <a:pPr marL="0" indent="0" eaLnBrk="1" hangingPunct="1">
              <a:buNone/>
            </a:pPr>
            <a:endParaRPr lang="en-US" sz="2400" dirty="0">
              <a:solidFill>
                <a:schemeClr val="bg2"/>
              </a:solidFill>
              <a:latin typeface="Arial Unicode MS" pitchFamily="34" charset="-128"/>
              <a:ea typeface="Arial Unicode MS" pitchFamily="34" charset="-128"/>
              <a:cs typeface="Arial Unicode MS" pitchFamily="34" charset="-128"/>
            </a:endParaRPr>
          </a:p>
          <a:p>
            <a:pPr marL="0" indent="0" eaLnBrk="1" hangingPunct="1">
              <a:buNone/>
            </a:pPr>
            <a:r>
              <a:rPr lang="en-US" dirty="0">
                <a:solidFill>
                  <a:schemeClr val="bg2"/>
                </a:solidFill>
                <a:latin typeface="Arial Unicode MS" pitchFamily="34" charset="-128"/>
                <a:ea typeface="Arial Unicode MS" pitchFamily="34" charset="-128"/>
                <a:cs typeface="Arial Unicode MS" pitchFamily="34" charset="-128"/>
              </a:rPr>
              <a:t>Much Nicer Distributions</a:t>
            </a:r>
          </a:p>
        </p:txBody>
      </p:sp>
      <p:sp>
        <p:nvSpPr>
          <p:cNvPr id="41988" name="Rectangle 4"/>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89" name="Rectangle 5"/>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0" name="Rectangle 6"/>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1" name="Rectangle 7"/>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2" name="Rectangle 8"/>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3" name="Rectangle 9"/>
          <p:cNvSpPr>
            <a:spLocks noChangeArrowheads="1"/>
          </p:cNvSpPr>
          <p:nvPr/>
        </p:nvSpPr>
        <p:spPr bwMode="auto">
          <a:xfrm>
            <a:off x="0" y="33035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4" name="Rectangle 10"/>
          <p:cNvSpPr>
            <a:spLocks noChangeArrowheads="1"/>
          </p:cNvSpPr>
          <p:nvPr/>
        </p:nvSpPr>
        <p:spPr bwMode="auto">
          <a:xfrm>
            <a:off x="0" y="33035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5" name="Rectangle 11"/>
          <p:cNvSpPr>
            <a:spLocks noChangeArrowheads="1"/>
          </p:cNvSpPr>
          <p:nvPr/>
        </p:nvSpPr>
        <p:spPr bwMode="auto">
          <a:xfrm>
            <a:off x="0" y="2743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6" name="Rectangle 12"/>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7" name="Rectangle 13"/>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8" name="Rectangle 14"/>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9" name="Rectangle 15"/>
          <p:cNvSpPr>
            <a:spLocks noChangeArrowheads="1"/>
          </p:cNvSpPr>
          <p:nvPr/>
        </p:nvSpPr>
        <p:spPr bwMode="auto">
          <a:xfrm>
            <a:off x="0" y="30210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0" name="Rectangle 16"/>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1" name="Rectangle 17"/>
          <p:cNvSpPr>
            <a:spLocks noChangeArrowheads="1"/>
          </p:cNvSpPr>
          <p:nvPr/>
        </p:nvSpPr>
        <p:spPr bwMode="auto">
          <a:xfrm>
            <a:off x="0" y="3257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2" name="Rectangle 18"/>
          <p:cNvSpPr>
            <a:spLocks noChangeArrowheads="1"/>
          </p:cNvSpPr>
          <p:nvPr/>
        </p:nvSpPr>
        <p:spPr bwMode="auto">
          <a:xfrm>
            <a:off x="0" y="3001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3" name="Rectangle 19"/>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4" name="Rectangle 20"/>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5" name="Rectangle 21"/>
          <p:cNvSpPr>
            <a:spLocks noChangeArrowheads="1"/>
          </p:cNvSpPr>
          <p:nvPr/>
        </p:nvSpPr>
        <p:spPr bwMode="auto">
          <a:xfrm>
            <a:off x="0" y="32956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6" name="Rectangle 22"/>
          <p:cNvSpPr>
            <a:spLocks noChangeArrowheads="1"/>
          </p:cNvSpPr>
          <p:nvPr/>
        </p:nvSpPr>
        <p:spPr bwMode="auto">
          <a:xfrm>
            <a:off x="0" y="30178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7" name="Rectangle 23"/>
          <p:cNvSpPr>
            <a:spLocks noChangeArrowheads="1"/>
          </p:cNvSpPr>
          <p:nvPr/>
        </p:nvSpPr>
        <p:spPr bwMode="auto">
          <a:xfrm>
            <a:off x="0" y="3001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8" name="Rectangle 24"/>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9" name="Rectangle 25"/>
          <p:cNvSpPr>
            <a:spLocks noChangeArrowheads="1"/>
          </p:cNvSpPr>
          <p:nvPr/>
        </p:nvSpPr>
        <p:spPr bwMode="auto">
          <a:xfrm>
            <a:off x="0" y="32496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0" name="Rectangle 26"/>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1" name="Rectangle 27"/>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2" name="Rectangle 28"/>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3" name="Rectangle 29"/>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4" name="Rectangle 30"/>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5" name="Rectangle 31"/>
          <p:cNvSpPr>
            <a:spLocks noChangeArrowheads="1"/>
          </p:cNvSpPr>
          <p:nvPr/>
        </p:nvSpPr>
        <p:spPr bwMode="auto">
          <a:xfrm>
            <a:off x="0" y="2525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6" name="Rectangle 32"/>
          <p:cNvSpPr>
            <a:spLocks noChangeArrowheads="1"/>
          </p:cNvSpPr>
          <p:nvPr/>
        </p:nvSpPr>
        <p:spPr bwMode="auto">
          <a:xfrm>
            <a:off x="0" y="29829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grpSp>
        <p:nvGrpSpPr>
          <p:cNvPr id="2" name="Group 1"/>
          <p:cNvGrpSpPr/>
          <p:nvPr/>
        </p:nvGrpSpPr>
        <p:grpSpPr>
          <a:xfrm>
            <a:off x="1206062" y="762000"/>
            <a:ext cx="7785538" cy="5299076"/>
            <a:chOff x="2349062" y="3219449"/>
            <a:chExt cx="8213835" cy="3527426"/>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6675" t="46842" r="12205"/>
            <a:stretch/>
          </p:blipFill>
          <p:spPr bwMode="auto">
            <a:xfrm>
              <a:off x="2349062" y="3219449"/>
              <a:ext cx="4162097" cy="3527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6675" t="46842" r="12205"/>
            <a:stretch/>
          </p:blipFill>
          <p:spPr bwMode="auto">
            <a:xfrm>
              <a:off x="6400800" y="3219449"/>
              <a:ext cx="4162097" cy="35274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222307641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gradFill rotWithShape="0">
          <a:gsLst>
            <a:gs pos="0">
              <a:srgbClr val="C00000"/>
            </a:gs>
            <a:gs pos="50000">
              <a:schemeClr val="tx1"/>
            </a:gs>
            <a:gs pos="100000">
              <a:srgbClr val="C00000"/>
            </a:gs>
          </a:gsLst>
          <a:lin ang="2700000" scaled="0"/>
        </a:gra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609600" y="76200"/>
            <a:ext cx="7772400" cy="762000"/>
          </a:xfrm>
        </p:spPr>
        <p:txBody>
          <a:bodyPr/>
          <a:lstStyle/>
          <a:p>
            <a:pPr eaLnBrk="1" hangingPunct="1"/>
            <a:r>
              <a:rPr lang="en-US" altLang="zh-CN" dirty="0">
                <a:solidFill>
                  <a:schemeClr val="bg2"/>
                </a:solidFill>
                <a:latin typeface="Arial Unicode MS" pitchFamily="34" charset="-128"/>
                <a:ea typeface="Arial Unicode MS" pitchFamily="34" charset="-128"/>
                <a:cs typeface="Arial Unicode MS" pitchFamily="34" charset="-128"/>
              </a:rPr>
              <a:t>Melanoma Data</a:t>
            </a:r>
            <a:endParaRPr lang="en-US" dirty="0">
              <a:solidFill>
                <a:schemeClr val="bg2"/>
              </a:solidFill>
              <a:latin typeface="Arial Unicode MS" pitchFamily="34" charset="-128"/>
              <a:ea typeface="Arial Unicode MS" pitchFamily="34" charset="-128"/>
              <a:cs typeface="Arial Unicode MS" pitchFamily="34" charset="-128"/>
            </a:endParaRPr>
          </a:p>
        </p:txBody>
      </p:sp>
      <mc:AlternateContent xmlns:mc="http://schemas.openxmlformats.org/markup-compatibility/2006" xmlns:a14="http://schemas.microsoft.com/office/drawing/2010/main">
        <mc:Choice Requires="a14">
          <p:sp>
            <p:nvSpPr>
              <p:cNvPr id="41987" name="Rectangle 3"/>
              <p:cNvSpPr>
                <a:spLocks noGrp="1" noChangeArrowheads="1"/>
              </p:cNvSpPr>
              <p:nvPr>
                <p:ph type="body" idx="1"/>
              </p:nvPr>
            </p:nvSpPr>
            <p:spPr>
              <a:xfrm>
                <a:off x="457200" y="838200"/>
                <a:ext cx="8534400" cy="5867400"/>
              </a:xfrm>
            </p:spPr>
            <p:txBody>
              <a:bodyPr/>
              <a:lstStyle/>
              <a:p>
                <a:pPr marL="0" indent="0" eaLnBrk="1" hangingPunct="1">
                  <a:buNone/>
                </a:pPr>
                <a:r>
                  <a:rPr lang="en-US" dirty="0">
                    <a:solidFill>
                      <a:schemeClr val="bg2"/>
                    </a:solidFill>
                    <a:latin typeface="Arial Unicode MS" pitchFamily="34" charset="-128"/>
                    <a:ea typeface="Arial Unicode MS" pitchFamily="34" charset="-128"/>
                    <a:cs typeface="Arial Unicode MS" pitchFamily="34" charset="-128"/>
                  </a:rPr>
                  <a:t>Q-Q plot Views     (will study in detail later)   </a:t>
                </a:r>
              </a:p>
              <a:p>
                <a:pPr marL="0" indent="0" algn="ctr" eaLnBrk="1" hangingPunct="1">
                  <a:buNone/>
                </a:pPr>
                <a:r>
                  <a:rPr lang="en-US" dirty="0">
                    <a:solidFill>
                      <a:schemeClr val="bg2"/>
                    </a:solidFill>
                    <a:latin typeface="Arial Unicode MS" pitchFamily="34" charset="-128"/>
                    <a:ea typeface="Arial Unicode MS" pitchFamily="34" charset="-128"/>
                    <a:cs typeface="Arial Unicode MS" pitchFamily="34" charset="-128"/>
                  </a:rPr>
                  <a:t>(</a:t>
                </a:r>
                <a:r>
                  <a:rPr lang="en-US" dirty="0">
                    <a:solidFill>
                      <a:schemeClr val="bg1"/>
                    </a:solidFill>
                    <a:latin typeface="Arial Unicode MS" pitchFamily="34" charset="-128"/>
                    <a:ea typeface="Arial Unicode MS" pitchFamily="34" charset="-128"/>
                    <a:cs typeface="Arial Unicode MS" pitchFamily="34" charset="-128"/>
                  </a:rPr>
                  <a:t>before</a:t>
                </a:r>
                <a:r>
                  <a:rPr lang="en-US" dirty="0">
                    <a:solidFill>
                      <a:schemeClr val="bg2"/>
                    </a:solidFill>
                    <a:latin typeface="Arial Unicode MS" pitchFamily="34" charset="-128"/>
                    <a:ea typeface="Arial Unicode MS" pitchFamily="34" charset="-128"/>
                    <a:cs typeface="Arial Unicode MS" pitchFamily="34" charset="-128"/>
                  </a:rPr>
                  <a:t>, </a:t>
                </a:r>
                <a:r>
                  <a:rPr lang="en-US" dirty="0">
                    <a:solidFill>
                      <a:srgbClr val="00B050"/>
                    </a:solidFill>
                    <a:latin typeface="Arial Unicode MS" pitchFamily="34" charset="-128"/>
                    <a:ea typeface="Arial Unicode MS" pitchFamily="34" charset="-128"/>
                    <a:cs typeface="Arial Unicode MS" pitchFamily="34" charset="-128"/>
                  </a:rPr>
                  <a:t>after</a:t>
                </a:r>
                <a:r>
                  <a:rPr lang="en-US" dirty="0">
                    <a:solidFill>
                      <a:schemeClr val="bg2"/>
                    </a:solidFill>
                    <a:latin typeface="Arial Unicode MS" pitchFamily="34" charset="-128"/>
                    <a:ea typeface="Arial Unicode MS" pitchFamily="34" charset="-128"/>
                    <a:cs typeface="Arial Unicode MS" pitchFamily="34" charset="-128"/>
                  </a:rPr>
                  <a:t>, </a:t>
                </a:r>
                <a14:m>
                  <m:oMath xmlns:m="http://schemas.openxmlformats.org/officeDocument/2006/math">
                    <m:sSup>
                      <m:sSupPr>
                        <m:ctrlPr>
                          <a:rPr lang="en-US" i="1" smtClean="0">
                            <a:solidFill>
                              <a:srgbClr val="FF0000"/>
                            </a:solidFill>
                            <a:latin typeface="Cambria Math" panose="02040503050406030204" pitchFamily="18" charset="0"/>
                            <a:ea typeface="Arial Unicode MS" pitchFamily="34" charset="-128"/>
                            <a:cs typeface="Arial Unicode MS" pitchFamily="34" charset="-128"/>
                          </a:rPr>
                        </m:ctrlPr>
                      </m:sSupPr>
                      <m:e>
                        <m:r>
                          <a:rPr lang="en-US" b="0" i="1" smtClean="0">
                            <a:solidFill>
                              <a:srgbClr val="FF0000"/>
                            </a:solidFill>
                            <a:latin typeface="Cambria Math" panose="02040503050406030204" pitchFamily="18" charset="0"/>
                            <a:ea typeface="Arial Unicode MS" pitchFamily="34" charset="-128"/>
                            <a:cs typeface="Arial Unicode MS" pitchFamily="34" charset="-128"/>
                          </a:rPr>
                          <m:t>45</m:t>
                        </m:r>
                      </m:e>
                      <m:sup>
                        <m:r>
                          <a:rPr lang="en-US" i="1" smtClean="0">
                            <a:solidFill>
                              <a:srgbClr val="FF0000"/>
                            </a:solidFill>
                            <a:latin typeface="Cambria Math" panose="02040503050406030204" pitchFamily="18" charset="0"/>
                            <a:ea typeface="Cambria Math" panose="02040503050406030204" pitchFamily="18" charset="0"/>
                            <a:cs typeface="Arial Unicode MS" pitchFamily="34" charset="-128"/>
                          </a:rPr>
                          <m:t>°</m:t>
                        </m:r>
                      </m:sup>
                    </m:sSup>
                  </m:oMath>
                </a14:m>
                <a:r>
                  <a:rPr lang="en-US" dirty="0">
                    <a:solidFill>
                      <a:srgbClr val="FF0000"/>
                    </a:solidFill>
                    <a:latin typeface="Arial Unicode MS" pitchFamily="34" charset="-128"/>
                    <a:ea typeface="Arial Unicode MS" pitchFamily="34" charset="-128"/>
                    <a:cs typeface="Arial Unicode MS" pitchFamily="34" charset="-128"/>
                  </a:rPr>
                  <a:t> line</a:t>
                </a:r>
                <a:r>
                  <a:rPr lang="en-US" dirty="0">
                    <a:solidFill>
                      <a:schemeClr val="bg2"/>
                    </a:solidFill>
                    <a:latin typeface="Arial Unicode MS" pitchFamily="34" charset="-128"/>
                    <a:ea typeface="Arial Unicode MS" pitchFamily="34" charset="-128"/>
                    <a:cs typeface="Arial Unicode MS" pitchFamily="34" charset="-128"/>
                  </a:rPr>
                  <a:t>)</a:t>
                </a:r>
              </a:p>
            </p:txBody>
          </p:sp>
        </mc:Choice>
        <mc:Fallback xmlns="">
          <p:sp>
            <p:nvSpPr>
              <p:cNvPr id="41987" name="Rectangle 3"/>
              <p:cNvSpPr>
                <a:spLocks noGrp="1" noRot="1" noChangeAspect="1" noMove="1" noResize="1" noEditPoints="1" noAdjustHandles="1" noChangeArrowheads="1" noChangeShapeType="1" noTextEdit="1"/>
              </p:cNvSpPr>
              <p:nvPr>
                <p:ph type="body" idx="1"/>
              </p:nvPr>
            </p:nvSpPr>
            <p:spPr>
              <a:xfrm>
                <a:off x="457200" y="838200"/>
                <a:ext cx="8534400" cy="5867400"/>
              </a:xfrm>
              <a:blipFill>
                <a:blip r:embed="rId3"/>
                <a:stretch>
                  <a:fillRect l="-1786" t="-1351"/>
                </a:stretch>
              </a:blipFill>
            </p:spPr>
            <p:txBody>
              <a:bodyPr/>
              <a:lstStyle/>
              <a:p>
                <a:r>
                  <a:rPr lang="en-US">
                    <a:noFill/>
                  </a:rPr>
                  <a:t> </a:t>
                </a:r>
              </a:p>
            </p:txBody>
          </p:sp>
        </mc:Fallback>
      </mc:AlternateContent>
      <p:sp>
        <p:nvSpPr>
          <p:cNvPr id="41988" name="Rectangle 4"/>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89" name="Rectangle 5"/>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0" name="Rectangle 6"/>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1" name="Rectangle 7"/>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2" name="Rectangle 8"/>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3" name="Rectangle 9"/>
          <p:cNvSpPr>
            <a:spLocks noChangeArrowheads="1"/>
          </p:cNvSpPr>
          <p:nvPr/>
        </p:nvSpPr>
        <p:spPr bwMode="auto">
          <a:xfrm>
            <a:off x="0" y="33035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4" name="Rectangle 10"/>
          <p:cNvSpPr>
            <a:spLocks noChangeArrowheads="1"/>
          </p:cNvSpPr>
          <p:nvPr/>
        </p:nvSpPr>
        <p:spPr bwMode="auto">
          <a:xfrm>
            <a:off x="0" y="33035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5" name="Rectangle 11"/>
          <p:cNvSpPr>
            <a:spLocks noChangeArrowheads="1"/>
          </p:cNvSpPr>
          <p:nvPr/>
        </p:nvSpPr>
        <p:spPr bwMode="auto">
          <a:xfrm>
            <a:off x="0" y="2743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6" name="Rectangle 12"/>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7" name="Rectangle 13"/>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8" name="Rectangle 14"/>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9" name="Rectangle 15"/>
          <p:cNvSpPr>
            <a:spLocks noChangeArrowheads="1"/>
          </p:cNvSpPr>
          <p:nvPr/>
        </p:nvSpPr>
        <p:spPr bwMode="auto">
          <a:xfrm>
            <a:off x="0" y="30210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0" name="Rectangle 16"/>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1" name="Rectangle 17"/>
          <p:cNvSpPr>
            <a:spLocks noChangeArrowheads="1"/>
          </p:cNvSpPr>
          <p:nvPr/>
        </p:nvSpPr>
        <p:spPr bwMode="auto">
          <a:xfrm>
            <a:off x="0" y="3257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2" name="Rectangle 18"/>
          <p:cNvSpPr>
            <a:spLocks noChangeArrowheads="1"/>
          </p:cNvSpPr>
          <p:nvPr/>
        </p:nvSpPr>
        <p:spPr bwMode="auto">
          <a:xfrm>
            <a:off x="0" y="3001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3" name="Rectangle 19"/>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4" name="Rectangle 20"/>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5" name="Rectangle 21"/>
          <p:cNvSpPr>
            <a:spLocks noChangeArrowheads="1"/>
          </p:cNvSpPr>
          <p:nvPr/>
        </p:nvSpPr>
        <p:spPr bwMode="auto">
          <a:xfrm>
            <a:off x="0" y="32956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6" name="Rectangle 22"/>
          <p:cNvSpPr>
            <a:spLocks noChangeArrowheads="1"/>
          </p:cNvSpPr>
          <p:nvPr/>
        </p:nvSpPr>
        <p:spPr bwMode="auto">
          <a:xfrm>
            <a:off x="0" y="30178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7" name="Rectangle 23"/>
          <p:cNvSpPr>
            <a:spLocks noChangeArrowheads="1"/>
          </p:cNvSpPr>
          <p:nvPr/>
        </p:nvSpPr>
        <p:spPr bwMode="auto">
          <a:xfrm>
            <a:off x="0" y="3001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8" name="Rectangle 24"/>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9" name="Rectangle 25"/>
          <p:cNvSpPr>
            <a:spLocks noChangeArrowheads="1"/>
          </p:cNvSpPr>
          <p:nvPr/>
        </p:nvSpPr>
        <p:spPr bwMode="auto">
          <a:xfrm>
            <a:off x="0" y="32496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0" name="Rectangle 26"/>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1" name="Rectangle 27"/>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2" name="Rectangle 28"/>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3" name="Rectangle 29"/>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4" name="Rectangle 30"/>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5" name="Rectangle 31"/>
          <p:cNvSpPr>
            <a:spLocks noChangeArrowheads="1"/>
          </p:cNvSpPr>
          <p:nvPr/>
        </p:nvSpPr>
        <p:spPr bwMode="auto">
          <a:xfrm>
            <a:off x="0" y="2525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6" name="Rectangle 32"/>
          <p:cNvSpPr>
            <a:spLocks noChangeArrowheads="1"/>
          </p:cNvSpPr>
          <p:nvPr/>
        </p:nvSpPr>
        <p:spPr bwMode="auto">
          <a:xfrm>
            <a:off x="0" y="29829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grpSp>
        <p:nvGrpSpPr>
          <p:cNvPr id="3" name="Group 2"/>
          <p:cNvGrpSpPr/>
          <p:nvPr/>
        </p:nvGrpSpPr>
        <p:grpSpPr>
          <a:xfrm>
            <a:off x="685800" y="2076672"/>
            <a:ext cx="8305800" cy="4552728"/>
            <a:chOff x="0" y="1718734"/>
            <a:chExt cx="8305800" cy="3420532"/>
          </a:xfrm>
        </p:grpSpPr>
        <p:pic>
          <p:nvPicPr>
            <p:cNvPr id="205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8211" t="24227" r="9747" b="24227"/>
            <a:stretch/>
          </p:blipFill>
          <p:spPr bwMode="auto">
            <a:xfrm>
              <a:off x="4096406" y="1718734"/>
              <a:ext cx="4209394" cy="34205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l="8211" t="24227" r="9747" b="24227"/>
            <a:stretch/>
          </p:blipFill>
          <p:spPr bwMode="auto">
            <a:xfrm>
              <a:off x="0" y="1718734"/>
              <a:ext cx="4209395" cy="34205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365485350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gradFill rotWithShape="0">
          <a:gsLst>
            <a:gs pos="0">
              <a:srgbClr val="C00000"/>
            </a:gs>
            <a:gs pos="50000">
              <a:schemeClr val="tx1"/>
            </a:gs>
            <a:gs pos="100000">
              <a:srgbClr val="C00000"/>
            </a:gs>
          </a:gsLst>
          <a:lin ang="2700000" scaled="0"/>
        </a:gra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609600" y="76200"/>
            <a:ext cx="7772400" cy="762000"/>
          </a:xfrm>
        </p:spPr>
        <p:txBody>
          <a:bodyPr/>
          <a:lstStyle/>
          <a:p>
            <a:pPr eaLnBrk="1" hangingPunct="1"/>
            <a:r>
              <a:rPr lang="en-US" altLang="zh-CN" dirty="0">
                <a:solidFill>
                  <a:schemeClr val="bg2"/>
                </a:solidFill>
                <a:latin typeface="Arial Unicode MS" pitchFamily="34" charset="-128"/>
                <a:ea typeface="Arial Unicode MS" pitchFamily="34" charset="-128"/>
                <a:cs typeface="Arial Unicode MS" pitchFamily="34" charset="-128"/>
              </a:rPr>
              <a:t>Melanoma Data</a:t>
            </a:r>
            <a:endParaRPr lang="en-US" dirty="0">
              <a:solidFill>
                <a:schemeClr val="bg2"/>
              </a:solidFill>
              <a:latin typeface="Arial Unicode MS" pitchFamily="34" charset="-128"/>
              <a:ea typeface="Arial Unicode MS" pitchFamily="34" charset="-128"/>
              <a:cs typeface="Arial Unicode MS" pitchFamily="34" charset="-128"/>
            </a:endParaRPr>
          </a:p>
        </p:txBody>
      </p:sp>
      <p:sp>
        <p:nvSpPr>
          <p:cNvPr id="41987" name="Rectangle 3"/>
          <p:cNvSpPr>
            <a:spLocks noGrp="1" noChangeArrowheads="1"/>
          </p:cNvSpPr>
          <p:nvPr>
            <p:ph type="body" idx="1"/>
          </p:nvPr>
        </p:nvSpPr>
        <p:spPr>
          <a:xfrm>
            <a:off x="457200" y="838200"/>
            <a:ext cx="8534400" cy="5867400"/>
          </a:xfrm>
        </p:spPr>
        <p:txBody>
          <a:bodyPr/>
          <a:lstStyle/>
          <a:p>
            <a:pPr marL="0" indent="0" eaLnBrk="1" hangingPunct="1">
              <a:buNone/>
            </a:pPr>
            <a:endParaRPr lang="en-US" dirty="0">
              <a:solidFill>
                <a:schemeClr val="bg2"/>
              </a:solidFill>
              <a:latin typeface="Arial Unicode MS" pitchFamily="34" charset="-128"/>
              <a:ea typeface="Arial Unicode MS" pitchFamily="34" charset="-128"/>
              <a:cs typeface="Arial Unicode MS" pitchFamily="34" charset="-128"/>
            </a:endParaRPr>
          </a:p>
          <a:p>
            <a:pPr marL="0" indent="0" eaLnBrk="1" hangingPunct="1">
              <a:buNone/>
            </a:pPr>
            <a:endParaRPr lang="en-US" dirty="0">
              <a:solidFill>
                <a:schemeClr val="bg2"/>
              </a:solidFill>
              <a:latin typeface="Arial Unicode MS" pitchFamily="34" charset="-128"/>
              <a:ea typeface="Arial Unicode MS" pitchFamily="34" charset="-128"/>
              <a:cs typeface="Arial Unicode MS" pitchFamily="34" charset="-128"/>
            </a:endParaRPr>
          </a:p>
          <a:p>
            <a:pPr marL="0" indent="0" eaLnBrk="1" hangingPunct="1">
              <a:buNone/>
            </a:pPr>
            <a:endParaRPr lang="en-US" dirty="0">
              <a:solidFill>
                <a:schemeClr val="bg2"/>
              </a:solidFill>
              <a:latin typeface="Arial Unicode MS" pitchFamily="34" charset="-128"/>
              <a:ea typeface="Arial Unicode MS" pitchFamily="34" charset="-128"/>
              <a:cs typeface="Arial Unicode MS" pitchFamily="34" charset="-128"/>
            </a:endParaRPr>
          </a:p>
          <a:p>
            <a:pPr marL="0" indent="0" eaLnBrk="1" hangingPunct="1">
              <a:buNone/>
            </a:pPr>
            <a:endParaRPr lang="en-US" dirty="0">
              <a:solidFill>
                <a:schemeClr val="bg2"/>
              </a:solidFill>
              <a:latin typeface="Arial Unicode MS" pitchFamily="34" charset="-128"/>
              <a:ea typeface="Arial Unicode MS" pitchFamily="34" charset="-128"/>
              <a:cs typeface="Arial Unicode MS" pitchFamily="34" charset="-128"/>
            </a:endParaRPr>
          </a:p>
          <a:p>
            <a:pPr marL="0" indent="0" eaLnBrk="1" hangingPunct="1">
              <a:buNone/>
            </a:pPr>
            <a:endParaRPr lang="en-US" dirty="0">
              <a:solidFill>
                <a:schemeClr val="bg2"/>
              </a:solidFill>
              <a:latin typeface="Arial Unicode MS" pitchFamily="34" charset="-128"/>
              <a:ea typeface="Arial Unicode MS" pitchFamily="34" charset="-128"/>
              <a:cs typeface="Arial Unicode MS" pitchFamily="34" charset="-128"/>
            </a:endParaRPr>
          </a:p>
          <a:p>
            <a:pPr marL="0" indent="0" eaLnBrk="1" hangingPunct="1">
              <a:buNone/>
            </a:pPr>
            <a:endParaRPr lang="en-US" dirty="0">
              <a:solidFill>
                <a:schemeClr val="bg2"/>
              </a:solidFill>
              <a:latin typeface="Arial Unicode MS" pitchFamily="34" charset="-128"/>
              <a:ea typeface="Arial Unicode MS" pitchFamily="34" charset="-128"/>
              <a:cs typeface="Arial Unicode MS" pitchFamily="34" charset="-128"/>
            </a:endParaRPr>
          </a:p>
          <a:p>
            <a:pPr marL="0" indent="0" eaLnBrk="1" hangingPunct="1">
              <a:buNone/>
            </a:pPr>
            <a:endParaRPr lang="en-US" dirty="0">
              <a:solidFill>
                <a:schemeClr val="bg2"/>
              </a:solidFill>
              <a:latin typeface="Arial Unicode MS" pitchFamily="34" charset="-128"/>
              <a:ea typeface="Arial Unicode MS" pitchFamily="34" charset="-128"/>
              <a:cs typeface="Arial Unicode MS" pitchFamily="34" charset="-128"/>
            </a:endParaRPr>
          </a:p>
          <a:p>
            <a:pPr marL="0" indent="0" eaLnBrk="1" hangingPunct="1">
              <a:buNone/>
            </a:pPr>
            <a:endParaRPr lang="en-US" dirty="0">
              <a:solidFill>
                <a:schemeClr val="bg2"/>
              </a:solidFill>
              <a:latin typeface="Arial Unicode MS" pitchFamily="34" charset="-128"/>
              <a:ea typeface="Arial Unicode MS" pitchFamily="34" charset="-128"/>
              <a:cs typeface="Arial Unicode MS" pitchFamily="34" charset="-128"/>
            </a:endParaRPr>
          </a:p>
          <a:p>
            <a:pPr marL="0" indent="0" eaLnBrk="1" hangingPunct="1">
              <a:buNone/>
            </a:pPr>
            <a:endParaRPr lang="en-US" sz="2400" dirty="0">
              <a:solidFill>
                <a:schemeClr val="bg2"/>
              </a:solidFill>
              <a:latin typeface="Arial Unicode MS" pitchFamily="34" charset="-128"/>
              <a:ea typeface="Arial Unicode MS" pitchFamily="34" charset="-128"/>
              <a:cs typeface="Arial Unicode MS" pitchFamily="34" charset="-128"/>
            </a:endParaRPr>
          </a:p>
          <a:p>
            <a:pPr marL="0" indent="0" eaLnBrk="1" hangingPunct="1">
              <a:buNone/>
            </a:pPr>
            <a:r>
              <a:rPr lang="en-US" dirty="0">
                <a:solidFill>
                  <a:schemeClr val="bg2"/>
                </a:solidFill>
                <a:latin typeface="Arial Unicode MS" pitchFamily="34" charset="-128"/>
                <a:ea typeface="Arial Unicode MS" pitchFamily="34" charset="-128"/>
                <a:cs typeface="Arial Unicode MS" pitchFamily="34" charset="-128"/>
              </a:rPr>
              <a:t>Much Nicer Distributions</a:t>
            </a:r>
          </a:p>
        </p:txBody>
      </p:sp>
      <p:sp>
        <p:nvSpPr>
          <p:cNvPr id="41988" name="Rectangle 4"/>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89" name="Rectangle 5"/>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0" name="Rectangle 6"/>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1" name="Rectangle 7"/>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2" name="Rectangle 8"/>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3" name="Rectangle 9"/>
          <p:cNvSpPr>
            <a:spLocks noChangeArrowheads="1"/>
          </p:cNvSpPr>
          <p:nvPr/>
        </p:nvSpPr>
        <p:spPr bwMode="auto">
          <a:xfrm>
            <a:off x="0" y="33035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4" name="Rectangle 10"/>
          <p:cNvSpPr>
            <a:spLocks noChangeArrowheads="1"/>
          </p:cNvSpPr>
          <p:nvPr/>
        </p:nvSpPr>
        <p:spPr bwMode="auto">
          <a:xfrm>
            <a:off x="0" y="33035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5" name="Rectangle 11"/>
          <p:cNvSpPr>
            <a:spLocks noChangeArrowheads="1"/>
          </p:cNvSpPr>
          <p:nvPr/>
        </p:nvSpPr>
        <p:spPr bwMode="auto">
          <a:xfrm>
            <a:off x="0" y="2743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6" name="Rectangle 12"/>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7" name="Rectangle 13"/>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8" name="Rectangle 14"/>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9" name="Rectangle 15"/>
          <p:cNvSpPr>
            <a:spLocks noChangeArrowheads="1"/>
          </p:cNvSpPr>
          <p:nvPr/>
        </p:nvSpPr>
        <p:spPr bwMode="auto">
          <a:xfrm>
            <a:off x="0" y="30210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0" name="Rectangle 16"/>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1" name="Rectangle 17"/>
          <p:cNvSpPr>
            <a:spLocks noChangeArrowheads="1"/>
          </p:cNvSpPr>
          <p:nvPr/>
        </p:nvSpPr>
        <p:spPr bwMode="auto">
          <a:xfrm>
            <a:off x="0" y="3257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2" name="Rectangle 18"/>
          <p:cNvSpPr>
            <a:spLocks noChangeArrowheads="1"/>
          </p:cNvSpPr>
          <p:nvPr/>
        </p:nvSpPr>
        <p:spPr bwMode="auto">
          <a:xfrm>
            <a:off x="0" y="3001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3" name="Rectangle 19"/>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4" name="Rectangle 20"/>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5" name="Rectangle 21"/>
          <p:cNvSpPr>
            <a:spLocks noChangeArrowheads="1"/>
          </p:cNvSpPr>
          <p:nvPr/>
        </p:nvSpPr>
        <p:spPr bwMode="auto">
          <a:xfrm>
            <a:off x="0" y="32956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6" name="Rectangle 22"/>
          <p:cNvSpPr>
            <a:spLocks noChangeArrowheads="1"/>
          </p:cNvSpPr>
          <p:nvPr/>
        </p:nvSpPr>
        <p:spPr bwMode="auto">
          <a:xfrm>
            <a:off x="0" y="30178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7" name="Rectangle 23"/>
          <p:cNvSpPr>
            <a:spLocks noChangeArrowheads="1"/>
          </p:cNvSpPr>
          <p:nvPr/>
        </p:nvSpPr>
        <p:spPr bwMode="auto">
          <a:xfrm>
            <a:off x="0" y="3001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8" name="Rectangle 24"/>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9" name="Rectangle 25"/>
          <p:cNvSpPr>
            <a:spLocks noChangeArrowheads="1"/>
          </p:cNvSpPr>
          <p:nvPr/>
        </p:nvSpPr>
        <p:spPr bwMode="auto">
          <a:xfrm>
            <a:off x="0" y="32496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0" name="Rectangle 26"/>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1" name="Rectangle 27"/>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2" name="Rectangle 28"/>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3" name="Rectangle 29"/>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4" name="Rectangle 30"/>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5" name="Rectangle 31"/>
          <p:cNvSpPr>
            <a:spLocks noChangeArrowheads="1"/>
          </p:cNvSpPr>
          <p:nvPr/>
        </p:nvSpPr>
        <p:spPr bwMode="auto">
          <a:xfrm>
            <a:off x="0" y="2525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6" name="Rectangle 32"/>
          <p:cNvSpPr>
            <a:spLocks noChangeArrowheads="1"/>
          </p:cNvSpPr>
          <p:nvPr/>
        </p:nvSpPr>
        <p:spPr bwMode="auto">
          <a:xfrm>
            <a:off x="0" y="29829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24227" b="24227"/>
          <a:stretch/>
        </p:blipFill>
        <p:spPr bwMode="auto">
          <a:xfrm>
            <a:off x="1516252" y="1087999"/>
            <a:ext cx="7512002" cy="50080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649374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accent5">
                <a:lumMod val="50000"/>
              </a:schemeClr>
            </a:gs>
            <a:gs pos="50000">
              <a:schemeClr val="tx1"/>
            </a:gs>
            <a:gs pos="100000">
              <a:schemeClr val="accent5">
                <a:lumMod val="50000"/>
              </a:schemeClr>
            </a:gs>
          </a:gsLst>
          <a:lin ang="0" scaled="0"/>
        </a:gradFill>
        <a:effectLst/>
      </p:bgPr>
    </p:bg>
    <p:spTree>
      <p:nvGrpSpPr>
        <p:cNvPr id="1" name=""/>
        <p:cNvGrpSpPr/>
        <p:nvPr/>
      </p:nvGrpSpPr>
      <p:grpSpPr>
        <a:xfrm>
          <a:off x="0" y="0"/>
          <a:ext cx="0" cy="0"/>
          <a:chOff x="0" y="0"/>
          <a:chExt cx="0" cy="0"/>
        </a:xfrm>
      </p:grpSpPr>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87003" y="1941959"/>
            <a:ext cx="6956997" cy="49160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4210" name="Rectangle 2"/>
          <p:cNvSpPr>
            <a:spLocks noGrp="1" noChangeArrowheads="1"/>
          </p:cNvSpPr>
          <p:nvPr>
            <p:ph type="title"/>
          </p:nvPr>
        </p:nvSpPr>
        <p:spPr>
          <a:xfrm>
            <a:off x="762000" y="0"/>
            <a:ext cx="8001000" cy="762000"/>
          </a:xfrm>
        </p:spPr>
        <p:txBody>
          <a:bodyPr/>
          <a:lstStyle/>
          <a:p>
            <a:pPr eaLnBrk="1" hangingPunct="1"/>
            <a:r>
              <a:rPr lang="en-US" altLang="ko-KR" sz="4000" dirty="0">
                <a:solidFill>
                  <a:schemeClr val="bg2"/>
                </a:solidFill>
                <a:latin typeface="Arial Unicode MS" pitchFamily="34" charset="-128"/>
                <a:ea typeface="Arial Unicode MS" pitchFamily="34" charset="-128"/>
                <a:cs typeface="Arial Unicode MS" pitchFamily="34" charset="-128"/>
              </a:rPr>
              <a:t>Marg. Dist. Plot Data Example</a:t>
            </a:r>
          </a:p>
        </p:txBody>
      </p:sp>
      <p:sp>
        <p:nvSpPr>
          <p:cNvPr id="236547" name="Rectangle 3"/>
          <p:cNvSpPr>
            <a:spLocks noGrp="1" noChangeArrowheads="1"/>
          </p:cNvSpPr>
          <p:nvPr>
            <p:ph type="body" idx="1"/>
          </p:nvPr>
        </p:nvSpPr>
        <p:spPr>
          <a:xfrm>
            <a:off x="304800" y="838200"/>
            <a:ext cx="8610600" cy="5410200"/>
          </a:xfrm>
        </p:spPr>
        <p:txBody>
          <a:bodyPr/>
          <a:lstStyle/>
          <a:p>
            <a:pPr marL="0" indent="0" eaLnBrk="1" hangingPunct="1">
              <a:buNone/>
            </a:pPr>
            <a:r>
              <a:rPr lang="en-US" altLang="ko-KR" dirty="0">
                <a:solidFill>
                  <a:schemeClr val="bg2"/>
                </a:solidFill>
                <a:latin typeface="Arial Unicode MS" pitchFamily="34" charset="-128"/>
                <a:ea typeface="Arial Unicode MS" pitchFamily="34" charset="-128"/>
                <a:cs typeface="Arial Unicode MS" pitchFamily="34" charset="-128"/>
              </a:rPr>
              <a:t>Drug Discovery – Sort on Means</a:t>
            </a:r>
          </a:p>
          <a:p>
            <a:pPr marL="0" indent="0" eaLnBrk="1" hangingPunct="1">
              <a:buNone/>
            </a:pPr>
            <a:endParaRPr lang="en-US" altLang="ko-KR" dirty="0">
              <a:solidFill>
                <a:schemeClr val="bg2"/>
              </a:solidFill>
              <a:latin typeface="Arial Unicode MS" pitchFamily="34" charset="-128"/>
              <a:ea typeface="Arial Unicode MS" pitchFamily="34" charset="-128"/>
              <a:cs typeface="Arial Unicode MS" pitchFamily="34" charset="-128"/>
            </a:endParaRPr>
          </a:p>
          <a:p>
            <a:pPr marL="0" indent="0" eaLnBrk="1" hangingPunct="1">
              <a:buNone/>
            </a:pPr>
            <a:endParaRPr lang="en-US" altLang="ko-KR" dirty="0">
              <a:solidFill>
                <a:schemeClr val="bg2"/>
              </a:solidFill>
              <a:latin typeface="Arial Unicode MS" pitchFamily="34" charset="-128"/>
              <a:ea typeface="Arial Unicode MS" pitchFamily="34" charset="-128"/>
              <a:cs typeface="Arial Unicode MS" pitchFamily="34" charset="-128"/>
            </a:endParaRPr>
          </a:p>
          <a:p>
            <a:pPr marL="0" indent="0" eaLnBrk="1" hangingPunct="1">
              <a:buNone/>
            </a:pPr>
            <a:r>
              <a:rPr lang="en-US" altLang="ko-KR" dirty="0">
                <a:solidFill>
                  <a:schemeClr val="bg2"/>
                </a:solidFill>
                <a:latin typeface="Arial Unicode MS" pitchFamily="34" charset="-128"/>
                <a:ea typeface="Arial Unicode MS" pitchFamily="34" charset="-128"/>
                <a:cs typeface="Arial Unicode MS" pitchFamily="34" charset="-128"/>
              </a:rPr>
              <a:t>Note: Many </a:t>
            </a:r>
          </a:p>
          <a:p>
            <a:pPr marL="0" indent="0" eaLnBrk="1" hangingPunct="1">
              <a:buNone/>
            </a:pPr>
            <a:r>
              <a:rPr lang="en-US" altLang="ko-KR" dirty="0">
                <a:solidFill>
                  <a:schemeClr val="bg2"/>
                </a:solidFill>
                <a:latin typeface="Arial Unicode MS" pitchFamily="34" charset="-128"/>
                <a:ea typeface="Arial Unicode MS" pitchFamily="34" charset="-128"/>
                <a:cs typeface="Arial Unicode MS" pitchFamily="34" charset="-128"/>
              </a:rPr>
              <a:t>With No</a:t>
            </a:r>
          </a:p>
          <a:p>
            <a:pPr marL="0" indent="0" eaLnBrk="1" hangingPunct="1">
              <a:buNone/>
            </a:pPr>
            <a:r>
              <a:rPr lang="en-US" altLang="ko-KR" dirty="0">
                <a:solidFill>
                  <a:schemeClr val="bg2"/>
                </a:solidFill>
                <a:latin typeface="Arial Unicode MS" pitchFamily="34" charset="-128"/>
                <a:ea typeface="Arial Unicode MS" pitchFamily="34" charset="-128"/>
                <a:cs typeface="Arial Unicode MS" pitchFamily="34" charset="-128"/>
              </a:rPr>
              <a:t>Variation???</a:t>
            </a:r>
          </a:p>
          <a:p>
            <a:pPr marL="0" indent="0" eaLnBrk="1" hangingPunct="1">
              <a:buNone/>
            </a:pPr>
            <a:endParaRPr lang="en-US" altLang="ko-KR" dirty="0">
              <a:solidFill>
                <a:schemeClr val="bg2"/>
              </a:solidFill>
              <a:latin typeface="Arial Unicode MS" pitchFamily="34" charset="-128"/>
              <a:ea typeface="Arial Unicode MS" pitchFamily="34" charset="-128"/>
              <a:cs typeface="Arial Unicode MS" pitchFamily="34" charset="-128"/>
            </a:endParaRPr>
          </a:p>
          <a:p>
            <a:pPr marL="0" indent="0" eaLnBrk="1" hangingPunct="1">
              <a:buNone/>
            </a:pPr>
            <a:endParaRPr lang="en-US" altLang="ko-KR" dirty="0">
              <a:solidFill>
                <a:schemeClr val="bg2"/>
              </a:solidFill>
              <a:latin typeface="Arial Unicode MS" pitchFamily="34" charset="-128"/>
              <a:ea typeface="Arial Unicode MS" pitchFamily="34" charset="-128"/>
              <a:cs typeface="Arial Unicode MS" pitchFamily="34" charset="-128"/>
            </a:endParaRPr>
          </a:p>
          <a:p>
            <a:pPr marL="0" indent="0" eaLnBrk="1" hangingPunct="1">
              <a:buNone/>
            </a:pPr>
            <a:endParaRPr lang="en-US" altLang="ko-KR" dirty="0">
              <a:solidFill>
                <a:schemeClr val="bg2"/>
              </a:solidFill>
              <a:latin typeface="Arial Unicode MS" pitchFamily="34" charset="-128"/>
              <a:ea typeface="Arial Unicode MS" pitchFamily="34" charset="-128"/>
              <a:cs typeface="Arial Unicode MS" pitchFamily="34" charset="-128"/>
            </a:endParaRPr>
          </a:p>
          <a:p>
            <a:pPr marL="0" indent="0" eaLnBrk="1" hangingPunct="1">
              <a:buNone/>
            </a:pPr>
            <a:endParaRPr lang="en-US" altLang="ko-KR" dirty="0">
              <a:solidFill>
                <a:schemeClr val="bg2"/>
              </a:solidFill>
              <a:latin typeface="Arial Unicode MS" pitchFamily="34" charset="-128"/>
              <a:ea typeface="Arial Unicode MS" pitchFamily="34" charset="-128"/>
              <a:cs typeface="Arial Unicode MS" pitchFamily="34" charset="-128"/>
            </a:endParaRPr>
          </a:p>
          <a:p>
            <a:pPr marL="0" indent="0" eaLnBrk="1" hangingPunct="1">
              <a:buNone/>
            </a:pPr>
            <a:endParaRPr lang="en-US" altLang="ko-KR" sz="1800" dirty="0">
              <a:solidFill>
                <a:schemeClr val="bg2"/>
              </a:solidFill>
              <a:latin typeface="Arial Unicode MS" pitchFamily="34" charset="-128"/>
              <a:ea typeface="Arial Unicode MS" pitchFamily="34" charset="-128"/>
              <a:cs typeface="Arial Unicode MS" pitchFamily="34" charset="-128"/>
            </a:endParaRPr>
          </a:p>
        </p:txBody>
      </p:sp>
      <p:cxnSp>
        <p:nvCxnSpPr>
          <p:cNvPr id="5" name="Straight Arrow Connector 4"/>
          <p:cNvCxnSpPr/>
          <p:nvPr/>
        </p:nvCxnSpPr>
        <p:spPr bwMode="auto">
          <a:xfrm>
            <a:off x="1905000" y="3505200"/>
            <a:ext cx="2819400" cy="304800"/>
          </a:xfrm>
          <a:prstGeom prst="straightConnector1">
            <a:avLst/>
          </a:prstGeom>
          <a:noFill/>
          <a:ln w="38100" cap="flat" cmpd="sng" algn="ctr">
            <a:solidFill>
              <a:srgbClr val="000000"/>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34387415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gradFill rotWithShape="0">
          <a:gsLst>
            <a:gs pos="0">
              <a:srgbClr val="C00000"/>
            </a:gs>
            <a:gs pos="50000">
              <a:schemeClr val="tx1"/>
            </a:gs>
            <a:gs pos="100000">
              <a:srgbClr val="C00000"/>
            </a:gs>
          </a:gsLst>
          <a:lin ang="2700000" scaled="0"/>
        </a:gradFill>
        <a:effectLst/>
      </p:bgPr>
    </p:bg>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609600" y="76200"/>
            <a:ext cx="7772400" cy="762000"/>
          </a:xfrm>
        </p:spPr>
        <p:txBody>
          <a:bodyPr/>
          <a:lstStyle/>
          <a:p>
            <a:pPr eaLnBrk="1" hangingPunct="1"/>
            <a:r>
              <a:rPr lang="en-US" altLang="zh-CN" dirty="0">
                <a:solidFill>
                  <a:schemeClr val="bg2"/>
                </a:solidFill>
                <a:latin typeface="Arial Unicode MS" pitchFamily="34" charset="-128"/>
                <a:ea typeface="Arial Unicode MS" pitchFamily="34" charset="-128"/>
                <a:cs typeface="Arial Unicode MS" pitchFamily="34" charset="-128"/>
              </a:rPr>
              <a:t>Limitations</a:t>
            </a:r>
            <a:endParaRPr lang="en-US" dirty="0">
              <a:solidFill>
                <a:schemeClr val="bg2"/>
              </a:solidFill>
              <a:latin typeface="Arial Unicode MS" pitchFamily="34" charset="-128"/>
              <a:ea typeface="Arial Unicode MS" pitchFamily="34" charset="-128"/>
              <a:cs typeface="Arial Unicode MS" pitchFamily="34" charset="-128"/>
            </a:endParaRPr>
          </a:p>
        </p:txBody>
      </p:sp>
      <p:sp>
        <p:nvSpPr>
          <p:cNvPr id="41987" name="Rectangle 3"/>
          <p:cNvSpPr>
            <a:spLocks noGrp="1" noChangeArrowheads="1"/>
          </p:cNvSpPr>
          <p:nvPr>
            <p:ph type="body" idx="1"/>
          </p:nvPr>
        </p:nvSpPr>
        <p:spPr>
          <a:xfrm>
            <a:off x="457200" y="838200"/>
            <a:ext cx="8534400" cy="5867400"/>
          </a:xfrm>
        </p:spPr>
        <p:txBody>
          <a:bodyPr/>
          <a:lstStyle/>
          <a:p>
            <a:pPr marL="0" indent="0" eaLnBrk="1" hangingPunct="1">
              <a:lnSpc>
                <a:spcPct val="200000"/>
              </a:lnSpc>
              <a:buNone/>
            </a:pPr>
            <a:endParaRPr lang="en-US" dirty="0">
              <a:solidFill>
                <a:schemeClr val="bg2"/>
              </a:solidFill>
              <a:latin typeface="Arial Unicode MS" pitchFamily="34" charset="-128"/>
              <a:ea typeface="Arial Unicode MS" pitchFamily="34" charset="-128"/>
              <a:cs typeface="Arial Unicode MS" pitchFamily="34" charset="-128"/>
            </a:endParaRPr>
          </a:p>
          <a:p>
            <a:pPr marL="0" indent="0" eaLnBrk="1" hangingPunct="1">
              <a:lnSpc>
                <a:spcPct val="200000"/>
              </a:lnSpc>
              <a:buNone/>
            </a:pPr>
            <a:r>
              <a:rPr lang="en-US" dirty="0">
                <a:solidFill>
                  <a:schemeClr val="bg2"/>
                </a:solidFill>
                <a:latin typeface="Arial Unicode MS" pitchFamily="34" charset="-128"/>
                <a:ea typeface="Arial Unicode MS" pitchFamily="34" charset="-128"/>
                <a:cs typeface="Arial Unicode MS" pitchFamily="34" charset="-128"/>
              </a:rPr>
              <a:t>Not Useful for:</a:t>
            </a:r>
          </a:p>
          <a:p>
            <a:pPr marL="857250" lvl="1" indent="-457200" eaLnBrk="1" hangingPunct="1">
              <a:lnSpc>
                <a:spcPct val="200000"/>
              </a:lnSpc>
            </a:pPr>
            <a:r>
              <a:rPr lang="en-US" dirty="0">
                <a:solidFill>
                  <a:schemeClr val="bg2"/>
                </a:solidFill>
                <a:latin typeface="Arial Unicode MS" pitchFamily="34" charset="-128"/>
                <a:ea typeface="Arial Unicode MS" pitchFamily="34" charset="-128"/>
                <a:cs typeface="Arial Unicode MS" pitchFamily="34" charset="-128"/>
              </a:rPr>
              <a:t>Binary Variables</a:t>
            </a:r>
          </a:p>
          <a:p>
            <a:pPr marL="857250" lvl="1" indent="-457200" eaLnBrk="1" hangingPunct="1">
              <a:lnSpc>
                <a:spcPct val="200000"/>
              </a:lnSpc>
            </a:pPr>
            <a:r>
              <a:rPr lang="en-US" dirty="0">
                <a:solidFill>
                  <a:schemeClr val="bg2"/>
                </a:solidFill>
                <a:latin typeface="Arial Unicode MS" pitchFamily="34" charset="-128"/>
                <a:ea typeface="Arial Unicode MS" pitchFamily="34" charset="-128"/>
                <a:cs typeface="Arial Unicode MS" pitchFamily="34" charset="-128"/>
              </a:rPr>
              <a:t>Symmetric but highly </a:t>
            </a:r>
            <a:r>
              <a:rPr lang="en-US" dirty="0" err="1">
                <a:solidFill>
                  <a:schemeClr val="bg2"/>
                </a:solidFill>
                <a:latin typeface="Arial Unicode MS" pitchFamily="34" charset="-128"/>
                <a:ea typeface="Arial Unicode MS" pitchFamily="34" charset="-128"/>
                <a:cs typeface="Arial Unicode MS" pitchFamily="34" charset="-128"/>
              </a:rPr>
              <a:t>kurtotic</a:t>
            </a:r>
            <a:r>
              <a:rPr lang="en-US" dirty="0">
                <a:solidFill>
                  <a:schemeClr val="bg2"/>
                </a:solidFill>
                <a:latin typeface="Arial Unicode MS" pitchFamily="34" charset="-128"/>
                <a:ea typeface="Arial Unicode MS" pitchFamily="34" charset="-128"/>
                <a:cs typeface="Arial Unicode MS" pitchFamily="34" charset="-128"/>
              </a:rPr>
              <a:t> distribution</a:t>
            </a:r>
          </a:p>
          <a:p>
            <a:pPr marL="0" indent="0" eaLnBrk="1" hangingPunct="1">
              <a:buNone/>
            </a:pPr>
            <a:endParaRPr lang="en-US" sz="2400" dirty="0">
              <a:solidFill>
                <a:schemeClr val="bg2"/>
              </a:solidFill>
              <a:latin typeface="Arial Unicode MS" pitchFamily="34" charset="-128"/>
              <a:ea typeface="Arial Unicode MS" pitchFamily="34" charset="-128"/>
              <a:cs typeface="Arial Unicode MS" pitchFamily="34" charset="-128"/>
            </a:endParaRPr>
          </a:p>
          <a:p>
            <a:pPr marL="0" indent="0" eaLnBrk="1" hangingPunct="1">
              <a:buNone/>
            </a:pPr>
            <a:endParaRPr lang="en-US" dirty="0">
              <a:solidFill>
                <a:schemeClr val="bg2"/>
              </a:solidFill>
              <a:latin typeface="Arial Unicode MS" pitchFamily="34" charset="-128"/>
              <a:ea typeface="Arial Unicode MS" pitchFamily="34" charset="-128"/>
              <a:cs typeface="Arial Unicode MS" pitchFamily="34" charset="-128"/>
            </a:endParaRPr>
          </a:p>
        </p:txBody>
      </p:sp>
      <p:sp>
        <p:nvSpPr>
          <p:cNvPr id="41988" name="Rectangle 4"/>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89" name="Rectangle 5"/>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0" name="Rectangle 6"/>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1" name="Rectangle 7"/>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2" name="Rectangle 8"/>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3" name="Rectangle 9"/>
          <p:cNvSpPr>
            <a:spLocks noChangeArrowheads="1"/>
          </p:cNvSpPr>
          <p:nvPr/>
        </p:nvSpPr>
        <p:spPr bwMode="auto">
          <a:xfrm>
            <a:off x="0" y="33035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4" name="Rectangle 10"/>
          <p:cNvSpPr>
            <a:spLocks noChangeArrowheads="1"/>
          </p:cNvSpPr>
          <p:nvPr/>
        </p:nvSpPr>
        <p:spPr bwMode="auto">
          <a:xfrm>
            <a:off x="0" y="33035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5" name="Rectangle 11"/>
          <p:cNvSpPr>
            <a:spLocks noChangeArrowheads="1"/>
          </p:cNvSpPr>
          <p:nvPr/>
        </p:nvSpPr>
        <p:spPr bwMode="auto">
          <a:xfrm>
            <a:off x="0" y="2743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6" name="Rectangle 12"/>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7" name="Rectangle 13"/>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8" name="Rectangle 14"/>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1999" name="Rectangle 15"/>
          <p:cNvSpPr>
            <a:spLocks noChangeArrowheads="1"/>
          </p:cNvSpPr>
          <p:nvPr/>
        </p:nvSpPr>
        <p:spPr bwMode="auto">
          <a:xfrm>
            <a:off x="0" y="30210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0" name="Rectangle 16"/>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1" name="Rectangle 17"/>
          <p:cNvSpPr>
            <a:spLocks noChangeArrowheads="1"/>
          </p:cNvSpPr>
          <p:nvPr/>
        </p:nvSpPr>
        <p:spPr bwMode="auto">
          <a:xfrm>
            <a:off x="0" y="32575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2" name="Rectangle 18"/>
          <p:cNvSpPr>
            <a:spLocks noChangeArrowheads="1"/>
          </p:cNvSpPr>
          <p:nvPr/>
        </p:nvSpPr>
        <p:spPr bwMode="auto">
          <a:xfrm>
            <a:off x="0" y="3001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3" name="Rectangle 19"/>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4" name="Rectangle 20"/>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5" name="Rectangle 21"/>
          <p:cNvSpPr>
            <a:spLocks noChangeArrowheads="1"/>
          </p:cNvSpPr>
          <p:nvPr/>
        </p:nvSpPr>
        <p:spPr bwMode="auto">
          <a:xfrm>
            <a:off x="0" y="32956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6" name="Rectangle 22"/>
          <p:cNvSpPr>
            <a:spLocks noChangeArrowheads="1"/>
          </p:cNvSpPr>
          <p:nvPr/>
        </p:nvSpPr>
        <p:spPr bwMode="auto">
          <a:xfrm>
            <a:off x="0" y="30178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7" name="Rectangle 23"/>
          <p:cNvSpPr>
            <a:spLocks noChangeArrowheads="1"/>
          </p:cNvSpPr>
          <p:nvPr/>
        </p:nvSpPr>
        <p:spPr bwMode="auto">
          <a:xfrm>
            <a:off x="0" y="300196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8" name="Rectangle 24"/>
          <p:cNvSpPr>
            <a:spLocks noChangeArrowheads="1"/>
          </p:cNvSpPr>
          <p:nvPr/>
        </p:nvSpPr>
        <p:spPr bwMode="auto">
          <a:xfrm>
            <a:off x="0" y="321945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09" name="Rectangle 25"/>
          <p:cNvSpPr>
            <a:spLocks noChangeArrowheads="1"/>
          </p:cNvSpPr>
          <p:nvPr/>
        </p:nvSpPr>
        <p:spPr bwMode="auto">
          <a:xfrm>
            <a:off x="0" y="32496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0" name="Rectangle 26"/>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1" name="Rectangle 27"/>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2" name="Rectangle 28"/>
          <p:cNvSpPr>
            <a:spLocks noChangeArrowheads="1"/>
          </p:cNvSpPr>
          <p:nvPr/>
        </p:nvSpPr>
        <p:spPr bwMode="auto">
          <a:xfrm>
            <a:off x="0" y="3287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3" name="Rectangle 29"/>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4" name="Rectangle 30"/>
          <p:cNvSpPr>
            <a:spLocks noChangeArrowheads="1"/>
          </p:cNvSpPr>
          <p:nvPr/>
        </p:nvSpPr>
        <p:spPr bwMode="auto">
          <a:xfrm>
            <a:off x="0" y="326548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5" name="Rectangle 31"/>
          <p:cNvSpPr>
            <a:spLocks noChangeArrowheads="1"/>
          </p:cNvSpPr>
          <p:nvPr/>
        </p:nvSpPr>
        <p:spPr bwMode="auto">
          <a:xfrm>
            <a:off x="0" y="25257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
        <p:nvSpPr>
          <p:cNvPr id="42016" name="Rectangle 32"/>
          <p:cNvSpPr>
            <a:spLocks noChangeArrowheads="1"/>
          </p:cNvSpPr>
          <p:nvPr/>
        </p:nvSpPr>
        <p:spPr bwMode="auto">
          <a:xfrm>
            <a:off x="0" y="2982913"/>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charset="0"/>
              <a:ea typeface="+mn-ea"/>
              <a:cs typeface="+mn-cs"/>
            </a:endParaRPr>
          </a:p>
        </p:txBody>
      </p:sp>
    </p:spTree>
    <p:extLst>
      <p:ext uri="{BB962C8B-B14F-4D97-AF65-F5344CB8AC3E}">
        <p14:creationId xmlns:p14="http://schemas.microsoft.com/office/powerpoint/2010/main" val="162827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198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gradFill rotWithShape="0">
          <a:gsLst>
            <a:gs pos="0">
              <a:srgbClr val="FFFF00"/>
            </a:gs>
            <a:gs pos="50000">
              <a:schemeClr val="tx1"/>
            </a:gs>
            <a:gs pos="100000">
              <a:srgbClr val="FFFF00"/>
            </a:gs>
          </a:gsLst>
          <a:lin ang="5400000" scaled="0"/>
        </a:gra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srcRect t="17708" b="12500"/>
          <a:stretch/>
        </p:blipFill>
        <p:spPr>
          <a:xfrm>
            <a:off x="962025" y="1752600"/>
            <a:ext cx="8181975" cy="5105400"/>
          </a:xfrm>
          <a:prstGeom prst="rect">
            <a:avLst/>
          </a:prstGeom>
        </p:spPr>
      </p:pic>
      <p:sp>
        <p:nvSpPr>
          <p:cNvPr id="94210" name="Rectangle 2"/>
          <p:cNvSpPr>
            <a:spLocks noGrp="1" noChangeArrowheads="1"/>
          </p:cNvSpPr>
          <p:nvPr>
            <p:ph type="title"/>
          </p:nvPr>
        </p:nvSpPr>
        <p:spPr>
          <a:xfrm>
            <a:off x="762000" y="0"/>
            <a:ext cx="8001000" cy="762000"/>
          </a:xfrm>
        </p:spPr>
        <p:txBody>
          <a:bodyPr/>
          <a:lstStyle/>
          <a:p>
            <a:pPr eaLnBrk="1" hangingPunct="1"/>
            <a:r>
              <a:rPr lang="en-US" altLang="ko-KR" sz="4000" dirty="0">
                <a:solidFill>
                  <a:schemeClr val="bg2"/>
                </a:solidFill>
                <a:latin typeface="Arial Unicode MS" pitchFamily="34" charset="-128"/>
                <a:ea typeface="Arial Unicode MS" pitchFamily="34" charset="-128"/>
                <a:cs typeface="Arial Unicode MS" pitchFamily="34" charset="-128"/>
              </a:rPr>
              <a:t>Recall </a:t>
            </a:r>
            <a:r>
              <a:rPr lang="en-US" altLang="ko-KR" sz="4000" dirty="0" err="1">
                <a:solidFill>
                  <a:schemeClr val="bg2"/>
                </a:solidFill>
                <a:latin typeface="Arial Unicode MS" pitchFamily="34" charset="-128"/>
                <a:ea typeface="Arial Unicode MS" pitchFamily="34" charset="-128"/>
                <a:cs typeface="Arial Unicode MS" pitchFamily="34" charset="-128"/>
              </a:rPr>
              <a:t>Matlab</a:t>
            </a:r>
            <a:r>
              <a:rPr lang="en-US" altLang="ko-KR" sz="4000" dirty="0">
                <a:solidFill>
                  <a:schemeClr val="bg2"/>
                </a:solidFill>
                <a:latin typeface="Arial Unicode MS" pitchFamily="34" charset="-128"/>
                <a:ea typeface="Arial Unicode MS" pitchFamily="34" charset="-128"/>
                <a:cs typeface="Arial Unicode MS" pitchFamily="34" charset="-128"/>
              </a:rPr>
              <a:t> Software</a:t>
            </a:r>
          </a:p>
        </p:txBody>
      </p:sp>
      <p:sp>
        <p:nvSpPr>
          <p:cNvPr id="236547" name="Rectangle 3"/>
          <p:cNvSpPr>
            <a:spLocks noGrp="1" noChangeArrowheads="1"/>
          </p:cNvSpPr>
          <p:nvPr>
            <p:ph type="body" idx="1"/>
          </p:nvPr>
        </p:nvSpPr>
        <p:spPr>
          <a:xfrm>
            <a:off x="304800" y="838200"/>
            <a:ext cx="8610600" cy="5410200"/>
          </a:xfrm>
        </p:spPr>
        <p:txBody>
          <a:bodyPr/>
          <a:lstStyle/>
          <a:p>
            <a:pPr marL="0" indent="0" eaLnBrk="1" hangingPunct="1">
              <a:buNone/>
            </a:pPr>
            <a:r>
              <a:rPr lang="en-US" altLang="ko-KR" dirty="0">
                <a:solidFill>
                  <a:srgbClr val="FF0000"/>
                </a:solidFill>
                <a:latin typeface="Arial Unicode MS" pitchFamily="34" charset="-128"/>
                <a:ea typeface="Arial Unicode MS" pitchFamily="34" charset="-128"/>
                <a:cs typeface="Arial Unicode MS" pitchFamily="34" charset="-128"/>
              </a:rPr>
              <a:t>Again Recall Posted Software for OODA</a:t>
            </a:r>
          </a:p>
        </p:txBody>
      </p:sp>
      <p:sp>
        <p:nvSpPr>
          <p:cNvPr id="2" name="Oval 1"/>
          <p:cNvSpPr/>
          <p:nvPr/>
        </p:nvSpPr>
        <p:spPr>
          <a:xfrm>
            <a:off x="962024" y="5486400"/>
            <a:ext cx="8181975" cy="990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imes New Roman"/>
              <a:ea typeface="+mn-ea"/>
              <a:cs typeface="+mn-cs"/>
            </a:endParaRPr>
          </a:p>
        </p:txBody>
      </p:sp>
      <p:cxnSp>
        <p:nvCxnSpPr>
          <p:cNvPr id="4" name="Straight Connector 3"/>
          <p:cNvCxnSpPr>
            <a:endCxn id="2" idx="0"/>
          </p:cNvCxnSpPr>
          <p:nvPr/>
        </p:nvCxnSpPr>
        <p:spPr>
          <a:xfrm>
            <a:off x="3124200" y="1371600"/>
            <a:ext cx="1928812" cy="41148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420571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tx2"/>
            </a:gs>
            <a:gs pos="50000">
              <a:schemeClr val="tx1"/>
            </a:gs>
            <a:gs pos="100000">
              <a:srgbClr val="FFFF00"/>
            </a:gs>
          </a:gsLst>
          <a:lin ang="5400000" scaled="0"/>
        </a:gradFill>
        <a:effectLst/>
      </p:bgPr>
    </p:bg>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762000" y="0"/>
            <a:ext cx="8001000" cy="762000"/>
          </a:xfrm>
        </p:spPr>
        <p:txBody>
          <a:bodyPr/>
          <a:lstStyle/>
          <a:p>
            <a:pPr eaLnBrk="1" hangingPunct="1"/>
            <a:r>
              <a:rPr lang="en-US" altLang="ko-KR" sz="4000" dirty="0">
                <a:solidFill>
                  <a:schemeClr val="bg2"/>
                </a:solidFill>
                <a:latin typeface="Arial Unicode MS" pitchFamily="34" charset="-128"/>
                <a:ea typeface="Arial Unicode MS" pitchFamily="34" charset="-128"/>
                <a:cs typeface="Arial Unicode MS" pitchFamily="34" charset="-128"/>
              </a:rPr>
              <a:t>Automatic Shifted Log Trans.</a:t>
            </a:r>
          </a:p>
        </p:txBody>
      </p:sp>
      <p:sp>
        <p:nvSpPr>
          <p:cNvPr id="236547" name="Rectangle 3"/>
          <p:cNvSpPr>
            <a:spLocks noGrp="1" noChangeArrowheads="1"/>
          </p:cNvSpPr>
          <p:nvPr>
            <p:ph type="body" idx="1"/>
          </p:nvPr>
        </p:nvSpPr>
        <p:spPr>
          <a:xfrm>
            <a:off x="304800" y="838200"/>
            <a:ext cx="8610600" cy="5410200"/>
          </a:xfrm>
        </p:spPr>
        <p:txBody>
          <a:bodyPr/>
          <a:lstStyle/>
          <a:p>
            <a:pPr marL="0" indent="0" eaLnBrk="1" hangingPunct="1">
              <a:lnSpc>
                <a:spcPct val="200000"/>
              </a:lnSpc>
              <a:buNone/>
            </a:pPr>
            <a:endParaRPr lang="en-US" altLang="ko-KR" dirty="0">
              <a:solidFill>
                <a:schemeClr val="bg2"/>
              </a:solidFill>
              <a:latin typeface="Arial Unicode MS" pitchFamily="34" charset="-128"/>
              <a:ea typeface="Arial Unicode MS" pitchFamily="34" charset="-128"/>
              <a:cs typeface="Arial Unicode MS" pitchFamily="34" charset="-128"/>
            </a:endParaRPr>
          </a:p>
          <a:p>
            <a:pPr marL="0" indent="0" eaLnBrk="1" hangingPunct="1">
              <a:lnSpc>
                <a:spcPct val="200000"/>
              </a:lnSpc>
              <a:buNone/>
            </a:pPr>
            <a:r>
              <a:rPr lang="en-US" altLang="ko-KR" dirty="0" err="1">
                <a:solidFill>
                  <a:schemeClr val="bg2"/>
                </a:solidFill>
                <a:latin typeface="Arial Unicode MS" pitchFamily="34" charset="-128"/>
                <a:ea typeface="Arial Unicode MS" pitchFamily="34" charset="-128"/>
                <a:cs typeface="Arial Unicode MS" pitchFamily="34" charset="-128"/>
              </a:rPr>
              <a:t>Matlab</a:t>
            </a:r>
            <a:r>
              <a:rPr lang="en-US" altLang="ko-KR" dirty="0">
                <a:solidFill>
                  <a:schemeClr val="bg2"/>
                </a:solidFill>
                <a:latin typeface="Arial Unicode MS" pitchFamily="34" charset="-128"/>
                <a:ea typeface="Arial Unicode MS" pitchFamily="34" charset="-128"/>
                <a:cs typeface="Arial Unicode MS" pitchFamily="34" charset="-128"/>
              </a:rPr>
              <a:t> Software:</a:t>
            </a:r>
          </a:p>
          <a:p>
            <a:pPr marL="0" indent="0" algn="ctr" eaLnBrk="1" hangingPunct="1">
              <a:lnSpc>
                <a:spcPct val="200000"/>
              </a:lnSpc>
              <a:buNone/>
            </a:pPr>
            <a:r>
              <a:rPr lang="en-US" altLang="ko-KR" dirty="0" err="1">
                <a:solidFill>
                  <a:schemeClr val="bg2"/>
                </a:solidFill>
                <a:latin typeface="Arial Unicode MS" pitchFamily="34" charset="-128"/>
                <a:ea typeface="Arial Unicode MS" pitchFamily="34" charset="-128"/>
                <a:cs typeface="Arial Unicode MS" pitchFamily="34" charset="-128"/>
              </a:rPr>
              <a:t>AutoTransQF.m</a:t>
            </a:r>
            <a:endParaRPr lang="en-US" altLang="ko-KR" dirty="0">
              <a:solidFill>
                <a:schemeClr val="bg2"/>
              </a:solidFill>
              <a:latin typeface="Arial Unicode MS" pitchFamily="34" charset="-128"/>
              <a:ea typeface="Arial Unicode MS" pitchFamily="34" charset="-128"/>
              <a:cs typeface="Arial Unicode MS" pitchFamily="34" charset="-128"/>
            </a:endParaRPr>
          </a:p>
          <a:p>
            <a:pPr marL="0" indent="0" eaLnBrk="1" hangingPunct="1">
              <a:lnSpc>
                <a:spcPct val="200000"/>
              </a:lnSpc>
              <a:buNone/>
            </a:pPr>
            <a:r>
              <a:rPr lang="en-US" altLang="ko-KR" dirty="0">
                <a:solidFill>
                  <a:schemeClr val="bg2"/>
                </a:solidFill>
                <a:latin typeface="Arial Unicode MS" pitchFamily="34" charset="-128"/>
                <a:ea typeface="Arial Unicode MS" pitchFamily="34" charset="-128"/>
                <a:cs typeface="Arial Unicode MS" pitchFamily="34" charset="-128"/>
              </a:rPr>
              <a:t>In </a:t>
            </a:r>
            <a:r>
              <a:rPr lang="en-US" altLang="ko-KR" i="1" dirty="0">
                <a:solidFill>
                  <a:schemeClr val="bg2"/>
                </a:solidFill>
                <a:latin typeface="Arial Unicode MS" pitchFamily="34" charset="-128"/>
                <a:ea typeface="Arial Unicode MS" pitchFamily="34" charset="-128"/>
                <a:cs typeface="Arial Unicode MS" pitchFamily="34" charset="-128"/>
              </a:rPr>
              <a:t>General</a:t>
            </a:r>
            <a:r>
              <a:rPr lang="en-US" altLang="ko-KR" dirty="0">
                <a:solidFill>
                  <a:schemeClr val="bg2"/>
                </a:solidFill>
                <a:latin typeface="Arial Unicode MS" pitchFamily="34" charset="-128"/>
                <a:ea typeface="Arial Unicode MS" pitchFamily="34" charset="-128"/>
                <a:cs typeface="Arial Unicode MS" pitchFamily="34" charset="-128"/>
              </a:rPr>
              <a:t> Directory</a:t>
            </a:r>
          </a:p>
        </p:txBody>
      </p:sp>
    </p:spTree>
    <p:extLst>
      <p:ext uri="{BB962C8B-B14F-4D97-AF65-F5344CB8AC3E}">
        <p14:creationId xmlns:p14="http://schemas.microsoft.com/office/powerpoint/2010/main" val="128121871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B050"/>
            </a:gs>
            <a:gs pos="50000">
              <a:schemeClr val="tx1"/>
            </a:gs>
            <a:gs pos="100000">
              <a:srgbClr val="00B050"/>
            </a:gs>
          </a:gsLst>
          <a:lin ang="8100000" scaled="0"/>
        </a:gradFill>
        <a:effectLst/>
      </p:bgPr>
    </p:bg>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762000" y="0"/>
            <a:ext cx="8001000" cy="762000"/>
          </a:xfrm>
        </p:spPr>
        <p:txBody>
          <a:bodyPr/>
          <a:lstStyle/>
          <a:p>
            <a:pPr eaLnBrk="1" hangingPunct="1"/>
            <a:r>
              <a:rPr lang="en-US" altLang="ko-KR" sz="4000" dirty="0">
                <a:solidFill>
                  <a:schemeClr val="bg2"/>
                </a:solidFill>
                <a:latin typeface="Arial Unicode MS" pitchFamily="34" charset="-128"/>
                <a:ea typeface="Arial Unicode MS" pitchFamily="34" charset="-128"/>
                <a:cs typeface="Arial Unicode MS" pitchFamily="34" charset="-128"/>
              </a:rPr>
              <a:t>Revisit Gene Expression</a:t>
            </a:r>
          </a:p>
        </p:txBody>
      </p:sp>
      <p:sp>
        <p:nvSpPr>
          <p:cNvPr id="236547" name="Rectangle 3"/>
          <p:cNvSpPr>
            <a:spLocks noGrp="1" noChangeArrowheads="1"/>
          </p:cNvSpPr>
          <p:nvPr>
            <p:ph type="body" idx="1"/>
          </p:nvPr>
        </p:nvSpPr>
        <p:spPr>
          <a:xfrm>
            <a:off x="304800" y="838200"/>
            <a:ext cx="8610600" cy="5410200"/>
          </a:xfrm>
        </p:spPr>
        <p:txBody>
          <a:bodyPr/>
          <a:lstStyle/>
          <a:p>
            <a:pPr marL="0" indent="0" eaLnBrk="1" hangingPunct="1">
              <a:lnSpc>
                <a:spcPct val="200000"/>
              </a:lnSpc>
              <a:buNone/>
            </a:pPr>
            <a:r>
              <a:rPr lang="en-US" altLang="ko-KR" dirty="0">
                <a:solidFill>
                  <a:schemeClr val="bg2"/>
                </a:solidFill>
                <a:latin typeface="Arial Unicode MS" pitchFamily="34" charset="-128"/>
                <a:ea typeface="Arial Unicode MS" pitchFamily="34" charset="-128"/>
                <a:cs typeface="Arial Unicode MS" pitchFamily="34" charset="-128"/>
              </a:rPr>
              <a:t>More Cancer</a:t>
            </a:r>
          </a:p>
          <a:p>
            <a:pPr marL="0" indent="0" eaLnBrk="1" hangingPunct="1">
              <a:lnSpc>
                <a:spcPct val="200000"/>
              </a:lnSpc>
              <a:buNone/>
            </a:pPr>
            <a:r>
              <a:rPr lang="en-US" altLang="ko-KR" dirty="0">
                <a:solidFill>
                  <a:schemeClr val="bg2"/>
                </a:solidFill>
                <a:latin typeface="Arial Unicode MS" pitchFamily="34" charset="-128"/>
                <a:ea typeface="Arial Unicode MS" pitchFamily="34" charset="-128"/>
                <a:cs typeface="Arial Unicode MS" pitchFamily="34" charset="-128"/>
              </a:rPr>
              <a:t>Data</a:t>
            </a:r>
          </a:p>
          <a:p>
            <a:pPr marL="0" indent="0" eaLnBrk="1" hangingPunct="1">
              <a:lnSpc>
                <a:spcPct val="200000"/>
              </a:lnSpc>
              <a:buNone/>
            </a:pPr>
            <a:endParaRPr lang="en-US" altLang="ko-KR" sz="1200" dirty="0">
              <a:solidFill>
                <a:schemeClr val="bg2"/>
              </a:solidFill>
              <a:latin typeface="Arial Unicode MS" pitchFamily="34" charset="-128"/>
              <a:ea typeface="Arial Unicode MS" pitchFamily="34" charset="-128"/>
              <a:cs typeface="Arial Unicode MS" pitchFamily="34" charset="-128"/>
            </a:endParaRPr>
          </a:p>
          <a:p>
            <a:pPr marL="0" indent="0" eaLnBrk="1" hangingPunct="1">
              <a:lnSpc>
                <a:spcPct val="200000"/>
              </a:lnSpc>
              <a:buNone/>
            </a:pPr>
            <a:r>
              <a:rPr lang="en-US" altLang="ko-KR" dirty="0">
                <a:solidFill>
                  <a:schemeClr val="bg2"/>
                </a:solidFill>
                <a:latin typeface="Arial Unicode MS" pitchFamily="34" charset="-128"/>
                <a:ea typeface="Arial Unicode MS" pitchFamily="34" charset="-128"/>
                <a:cs typeface="Arial Unicode MS" pitchFamily="34" charset="-128"/>
              </a:rPr>
              <a:t>Focus On:</a:t>
            </a:r>
          </a:p>
          <a:p>
            <a:pPr marL="0" indent="0" eaLnBrk="1" hangingPunct="1">
              <a:lnSpc>
                <a:spcPct val="200000"/>
              </a:lnSpc>
              <a:buNone/>
            </a:pPr>
            <a:r>
              <a:rPr lang="en-US" altLang="ko-KR" dirty="0">
                <a:solidFill>
                  <a:schemeClr val="bg2"/>
                </a:solidFill>
                <a:latin typeface="Arial Unicode MS" pitchFamily="34" charset="-128"/>
                <a:ea typeface="Arial Unicode MS" pitchFamily="34" charset="-128"/>
                <a:cs typeface="Arial Unicode MS" pitchFamily="34" charset="-128"/>
              </a:rPr>
              <a:t>Ovarian  &amp; </a:t>
            </a:r>
          </a:p>
          <a:p>
            <a:pPr marL="0" indent="0" eaLnBrk="1" hangingPunct="1">
              <a:lnSpc>
                <a:spcPct val="200000"/>
              </a:lnSpc>
              <a:buNone/>
            </a:pPr>
            <a:r>
              <a:rPr lang="en-US" altLang="ko-KR" dirty="0">
                <a:solidFill>
                  <a:schemeClr val="bg2"/>
                </a:solidFill>
                <a:latin typeface="Arial Unicode MS" pitchFamily="34" charset="-128"/>
                <a:ea typeface="Arial Unicode MS" pitchFamily="34" charset="-128"/>
                <a:cs typeface="Arial Unicode MS" pitchFamily="34" charset="-128"/>
              </a:rPr>
              <a:t>Uterine Types </a:t>
            </a:r>
          </a:p>
        </p:txBody>
      </p:sp>
      <p:pic>
        <p:nvPicPr>
          <p:cNvPr id="4" name="Picture 3"/>
          <p:cNvPicPr>
            <a:picLocks noChangeAspect="1"/>
          </p:cNvPicPr>
          <p:nvPr/>
        </p:nvPicPr>
        <p:blipFill rotWithShape="1">
          <a:blip r:embed="rId3"/>
          <a:srcRect l="6864" t="40908" r="24510" b="4547"/>
          <a:stretch/>
        </p:blipFill>
        <p:spPr>
          <a:xfrm>
            <a:off x="3276600" y="822960"/>
            <a:ext cx="5867400" cy="6035040"/>
          </a:xfrm>
          <a:prstGeom prst="rect">
            <a:avLst/>
          </a:prstGeom>
        </p:spPr>
      </p:pic>
    </p:spTree>
    <p:extLst>
      <p:ext uri="{BB962C8B-B14F-4D97-AF65-F5344CB8AC3E}">
        <p14:creationId xmlns:p14="http://schemas.microsoft.com/office/powerpoint/2010/main" val="3345295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6547">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36547">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3654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B050"/>
            </a:gs>
            <a:gs pos="50000">
              <a:schemeClr val="tx1"/>
            </a:gs>
            <a:gs pos="100000">
              <a:srgbClr val="00B050"/>
            </a:gs>
          </a:gsLst>
          <a:lin ang="8100000" scaled="0"/>
        </a:gradFill>
        <a:effectLst/>
      </p:bgPr>
    </p:bg>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762000" y="0"/>
            <a:ext cx="8001000" cy="762000"/>
          </a:xfrm>
        </p:spPr>
        <p:txBody>
          <a:bodyPr/>
          <a:lstStyle/>
          <a:p>
            <a:pPr eaLnBrk="1" hangingPunct="1"/>
            <a:r>
              <a:rPr lang="en-US" altLang="ko-KR" sz="4000" dirty="0">
                <a:solidFill>
                  <a:schemeClr val="bg2"/>
                </a:solidFill>
                <a:latin typeface="Arial Unicode MS" pitchFamily="34" charset="-128"/>
                <a:ea typeface="Arial Unicode MS" pitchFamily="34" charset="-128"/>
                <a:cs typeface="Arial Unicode MS" pitchFamily="34" charset="-128"/>
              </a:rPr>
              <a:t>Revisit Gene Expression</a:t>
            </a:r>
          </a:p>
        </p:txBody>
      </p:sp>
      <p:sp>
        <p:nvSpPr>
          <p:cNvPr id="236547" name="Rectangle 3"/>
          <p:cNvSpPr>
            <a:spLocks noGrp="1" noChangeArrowheads="1"/>
          </p:cNvSpPr>
          <p:nvPr>
            <p:ph type="body" idx="1"/>
          </p:nvPr>
        </p:nvSpPr>
        <p:spPr>
          <a:xfrm>
            <a:off x="304800" y="838200"/>
            <a:ext cx="8610600" cy="5410200"/>
          </a:xfrm>
        </p:spPr>
        <p:txBody>
          <a:bodyPr/>
          <a:lstStyle/>
          <a:p>
            <a:pPr marL="0" indent="0" eaLnBrk="1" hangingPunct="1">
              <a:lnSpc>
                <a:spcPct val="150000"/>
              </a:lnSpc>
              <a:buNone/>
            </a:pPr>
            <a:r>
              <a:rPr lang="en-US" altLang="ko-KR" dirty="0">
                <a:solidFill>
                  <a:schemeClr val="bg2"/>
                </a:solidFill>
                <a:latin typeface="Arial Unicode MS" pitchFamily="34" charset="-128"/>
                <a:ea typeface="Arial Unicode MS" pitchFamily="34" charset="-128"/>
                <a:cs typeface="Arial Unicode MS" pitchFamily="34" charset="-128"/>
              </a:rPr>
              <a:t>Ovarian (</a:t>
            </a:r>
            <a:r>
              <a:rPr lang="en-US" altLang="ko-KR" b="1" dirty="0">
                <a:solidFill>
                  <a:srgbClr val="DC00FF"/>
                </a:solidFill>
                <a:latin typeface="Arial Unicode MS" pitchFamily="34" charset="-128"/>
                <a:ea typeface="Arial Unicode MS" pitchFamily="34" charset="-128"/>
                <a:cs typeface="Arial Unicode MS" pitchFamily="34" charset="-128"/>
              </a:rPr>
              <a:t>o</a:t>
            </a:r>
            <a:r>
              <a:rPr lang="en-US" altLang="ko-KR" dirty="0">
                <a:solidFill>
                  <a:schemeClr val="bg2"/>
                </a:solidFill>
                <a:latin typeface="Arial Unicode MS" pitchFamily="34" charset="-128"/>
                <a:ea typeface="Arial Unicode MS" pitchFamily="34" charset="-128"/>
                <a:cs typeface="Arial Unicode MS" pitchFamily="34" charset="-128"/>
              </a:rPr>
              <a:t>) &amp; Uterine (</a:t>
            </a:r>
            <a:r>
              <a:rPr lang="en-US" altLang="ko-KR" b="1" dirty="0">
                <a:solidFill>
                  <a:srgbClr val="00B050"/>
                </a:solidFill>
                <a:latin typeface="Arial Unicode MS" pitchFamily="34" charset="-128"/>
                <a:ea typeface="Arial Unicode MS" pitchFamily="34" charset="-128"/>
                <a:cs typeface="Arial Unicode MS" pitchFamily="34" charset="-128"/>
              </a:rPr>
              <a:t>+</a:t>
            </a:r>
            <a:r>
              <a:rPr lang="en-US" altLang="ko-KR" dirty="0">
                <a:solidFill>
                  <a:schemeClr val="bg2"/>
                </a:solidFill>
                <a:latin typeface="Arial Unicode MS" pitchFamily="34" charset="-128"/>
                <a:ea typeface="Arial Unicode MS" pitchFamily="34" charset="-128"/>
                <a:cs typeface="Arial Unicode MS" pitchFamily="34" charset="-128"/>
              </a:rPr>
              <a:t>)  Cancer Cases</a:t>
            </a:r>
          </a:p>
        </p:txBody>
      </p:sp>
      <p:pic>
        <p:nvPicPr>
          <p:cNvPr id="2" name="Picture 1"/>
          <p:cNvPicPr>
            <a:picLocks noChangeAspect="1"/>
          </p:cNvPicPr>
          <p:nvPr/>
        </p:nvPicPr>
        <p:blipFill rotWithShape="1">
          <a:blip r:embed="rId3"/>
          <a:srcRect l="8825" t="40909" r="48039" b="22727"/>
          <a:stretch/>
        </p:blipFill>
        <p:spPr>
          <a:xfrm>
            <a:off x="4324350" y="1600200"/>
            <a:ext cx="4819650" cy="5257800"/>
          </a:xfrm>
          <a:prstGeom prst="rect">
            <a:avLst/>
          </a:prstGeom>
        </p:spPr>
      </p:pic>
      <p:grpSp>
        <p:nvGrpSpPr>
          <p:cNvPr id="19" name="Group 18"/>
          <p:cNvGrpSpPr/>
          <p:nvPr/>
        </p:nvGrpSpPr>
        <p:grpSpPr>
          <a:xfrm>
            <a:off x="256966" y="1981200"/>
            <a:ext cx="5458034" cy="584775"/>
            <a:chOff x="256966" y="1981200"/>
            <a:chExt cx="5458034" cy="584775"/>
          </a:xfrm>
        </p:grpSpPr>
        <p:sp>
          <p:nvSpPr>
            <p:cNvPr id="3" name="TextBox 2"/>
            <p:cNvSpPr txBox="1"/>
            <p:nvPr/>
          </p:nvSpPr>
          <p:spPr>
            <a:xfrm>
              <a:off x="256966" y="1981200"/>
              <a:ext cx="2943434" cy="584775"/>
            </a:xfrm>
            <a:prstGeom prst="rect">
              <a:avLst/>
            </a:prstGeom>
            <a:noFill/>
          </p:spPr>
          <p:txBody>
            <a:bodyPr wrap="none" rtlCol="0">
              <a:spAutoFit/>
            </a:bodyPr>
            <a:lstStyle/>
            <a:p>
              <a:r>
                <a:rPr lang="en-US" sz="3200" dirty="0">
                  <a:solidFill>
                    <a:schemeClr val="bg2"/>
                  </a:solidFill>
                </a:rPr>
                <a:t>Raw Data PCA</a:t>
              </a:r>
            </a:p>
          </p:txBody>
        </p:sp>
        <p:cxnSp>
          <p:nvCxnSpPr>
            <p:cNvPr id="5" name="Straight Arrow Connector 4"/>
            <p:cNvCxnSpPr>
              <a:stCxn id="3" idx="3"/>
            </p:cNvCxnSpPr>
            <p:nvPr/>
          </p:nvCxnSpPr>
          <p:spPr>
            <a:xfrm>
              <a:off x="3200400" y="2273588"/>
              <a:ext cx="2514600" cy="292387"/>
            </a:xfrm>
            <a:prstGeom prst="straightConnector1">
              <a:avLst/>
            </a:prstGeom>
            <a:ln w="25400">
              <a:solidFill>
                <a:schemeClr val="bg2"/>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0" name="Group 19"/>
          <p:cNvGrpSpPr/>
          <p:nvPr/>
        </p:nvGrpSpPr>
        <p:grpSpPr>
          <a:xfrm>
            <a:off x="1066800" y="2691825"/>
            <a:ext cx="6629400" cy="584775"/>
            <a:chOff x="1066800" y="2691825"/>
            <a:chExt cx="6629400" cy="584775"/>
          </a:xfrm>
        </p:grpSpPr>
        <p:sp>
          <p:nvSpPr>
            <p:cNvPr id="6" name="TextBox 5"/>
            <p:cNvSpPr txBox="1"/>
            <p:nvPr/>
          </p:nvSpPr>
          <p:spPr>
            <a:xfrm>
              <a:off x="1066800" y="2691825"/>
              <a:ext cx="1686680" cy="584775"/>
            </a:xfrm>
            <a:prstGeom prst="rect">
              <a:avLst/>
            </a:prstGeom>
            <a:noFill/>
          </p:spPr>
          <p:txBody>
            <a:bodyPr wrap="none" rtlCol="0">
              <a:spAutoFit/>
            </a:bodyPr>
            <a:lstStyle/>
            <a:p>
              <a:r>
                <a:rPr lang="en-US" sz="3200" dirty="0">
                  <a:solidFill>
                    <a:schemeClr val="bg2"/>
                  </a:solidFill>
                </a:rPr>
                <a:t>Zoom In</a:t>
              </a:r>
            </a:p>
          </p:txBody>
        </p:sp>
        <p:cxnSp>
          <p:nvCxnSpPr>
            <p:cNvPr id="11" name="Straight Arrow Connector 10"/>
            <p:cNvCxnSpPr>
              <a:stCxn id="6" idx="3"/>
            </p:cNvCxnSpPr>
            <p:nvPr/>
          </p:nvCxnSpPr>
          <p:spPr>
            <a:xfrm flipV="1">
              <a:off x="2753480" y="2945250"/>
              <a:ext cx="4942720" cy="38963"/>
            </a:xfrm>
            <a:prstGeom prst="straightConnector1">
              <a:avLst/>
            </a:prstGeom>
            <a:ln w="25400">
              <a:solidFill>
                <a:schemeClr val="bg2"/>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2" name="Group 21"/>
          <p:cNvGrpSpPr/>
          <p:nvPr/>
        </p:nvGrpSpPr>
        <p:grpSpPr>
          <a:xfrm>
            <a:off x="1132720" y="5334000"/>
            <a:ext cx="6381750" cy="813375"/>
            <a:chOff x="1132720" y="5334000"/>
            <a:chExt cx="6381750" cy="813375"/>
          </a:xfrm>
        </p:grpSpPr>
        <p:sp>
          <p:nvSpPr>
            <p:cNvPr id="8" name="TextBox 7"/>
            <p:cNvSpPr txBox="1"/>
            <p:nvPr/>
          </p:nvSpPr>
          <p:spPr>
            <a:xfrm>
              <a:off x="1132720" y="5562600"/>
              <a:ext cx="1686680" cy="584775"/>
            </a:xfrm>
            <a:prstGeom prst="rect">
              <a:avLst/>
            </a:prstGeom>
            <a:noFill/>
          </p:spPr>
          <p:txBody>
            <a:bodyPr wrap="none" rtlCol="0">
              <a:spAutoFit/>
            </a:bodyPr>
            <a:lstStyle/>
            <a:p>
              <a:r>
                <a:rPr lang="en-US" sz="3200" dirty="0">
                  <a:solidFill>
                    <a:schemeClr val="bg2"/>
                  </a:solidFill>
                </a:rPr>
                <a:t>Zoom In</a:t>
              </a:r>
            </a:p>
          </p:txBody>
        </p:sp>
        <p:cxnSp>
          <p:nvCxnSpPr>
            <p:cNvPr id="15" name="Straight Arrow Connector 14"/>
            <p:cNvCxnSpPr>
              <a:stCxn id="8" idx="3"/>
            </p:cNvCxnSpPr>
            <p:nvPr/>
          </p:nvCxnSpPr>
          <p:spPr>
            <a:xfrm flipV="1">
              <a:off x="2819400" y="5334000"/>
              <a:ext cx="4695070" cy="520988"/>
            </a:xfrm>
            <a:prstGeom prst="straightConnector1">
              <a:avLst/>
            </a:prstGeom>
            <a:ln w="25400">
              <a:solidFill>
                <a:schemeClr val="bg2"/>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1" name="Group 20"/>
          <p:cNvGrpSpPr/>
          <p:nvPr/>
        </p:nvGrpSpPr>
        <p:grpSpPr>
          <a:xfrm>
            <a:off x="294520" y="4256782"/>
            <a:ext cx="5649080" cy="1077218"/>
            <a:chOff x="294520" y="4256782"/>
            <a:chExt cx="5649080" cy="1077218"/>
          </a:xfrm>
        </p:grpSpPr>
        <p:sp>
          <p:nvSpPr>
            <p:cNvPr id="7" name="TextBox 6"/>
            <p:cNvSpPr txBox="1"/>
            <p:nvPr/>
          </p:nvSpPr>
          <p:spPr>
            <a:xfrm>
              <a:off x="294520" y="4256782"/>
              <a:ext cx="3145413" cy="1077218"/>
            </a:xfrm>
            <a:prstGeom prst="rect">
              <a:avLst/>
            </a:prstGeom>
            <a:noFill/>
          </p:spPr>
          <p:txBody>
            <a:bodyPr wrap="none" rtlCol="0">
              <a:spAutoFit/>
            </a:bodyPr>
            <a:lstStyle/>
            <a:p>
              <a:r>
                <a:rPr lang="en-US" sz="3200" dirty="0" err="1">
                  <a:solidFill>
                    <a:schemeClr val="bg2"/>
                  </a:solidFill>
                </a:rPr>
                <a:t>Proj’ns</a:t>
              </a:r>
              <a:r>
                <a:rPr lang="en-US" sz="3200" dirty="0">
                  <a:solidFill>
                    <a:schemeClr val="bg2"/>
                  </a:solidFill>
                </a:rPr>
                <a:t> on Mean</a:t>
              </a:r>
            </a:p>
            <a:p>
              <a:r>
                <a:rPr lang="en-US" sz="3200" dirty="0">
                  <a:solidFill>
                    <a:schemeClr val="bg2"/>
                  </a:solidFill>
                </a:rPr>
                <a:t>Difference </a:t>
              </a:r>
              <a:r>
                <a:rPr lang="en-US" sz="3200" dirty="0" err="1">
                  <a:solidFill>
                    <a:schemeClr val="bg2"/>
                  </a:solidFill>
                </a:rPr>
                <a:t>Dir’n</a:t>
              </a:r>
              <a:endParaRPr lang="en-US" sz="3200" dirty="0">
                <a:solidFill>
                  <a:schemeClr val="bg2"/>
                </a:solidFill>
              </a:endParaRPr>
            </a:p>
          </p:txBody>
        </p:sp>
        <p:cxnSp>
          <p:nvCxnSpPr>
            <p:cNvPr id="16" name="Straight Arrow Connector 15"/>
            <p:cNvCxnSpPr>
              <a:stCxn id="7" idx="3"/>
            </p:cNvCxnSpPr>
            <p:nvPr/>
          </p:nvCxnSpPr>
          <p:spPr>
            <a:xfrm>
              <a:off x="3439933" y="4795391"/>
              <a:ext cx="2503667" cy="462409"/>
            </a:xfrm>
            <a:prstGeom prst="straightConnector1">
              <a:avLst/>
            </a:prstGeom>
            <a:ln w="25400">
              <a:solidFill>
                <a:schemeClr val="bg2"/>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587362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B050"/>
            </a:gs>
            <a:gs pos="50000">
              <a:schemeClr val="tx1"/>
            </a:gs>
            <a:gs pos="100000">
              <a:srgbClr val="00B050"/>
            </a:gs>
          </a:gsLst>
          <a:lin ang="8100000" scaled="0"/>
        </a:gradFill>
        <a:effectLst/>
      </p:bgPr>
    </p:bg>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762000" y="0"/>
            <a:ext cx="8001000" cy="762000"/>
          </a:xfrm>
        </p:spPr>
        <p:txBody>
          <a:bodyPr/>
          <a:lstStyle/>
          <a:p>
            <a:pPr eaLnBrk="1" hangingPunct="1"/>
            <a:r>
              <a:rPr lang="en-US" altLang="ko-KR" sz="4000" dirty="0">
                <a:solidFill>
                  <a:schemeClr val="bg2"/>
                </a:solidFill>
                <a:latin typeface="Arial Unicode MS" pitchFamily="34" charset="-128"/>
                <a:ea typeface="Arial Unicode MS" pitchFamily="34" charset="-128"/>
                <a:cs typeface="Arial Unicode MS" pitchFamily="34" charset="-128"/>
              </a:rPr>
              <a:t>Revisit Gene Expression</a:t>
            </a:r>
          </a:p>
        </p:txBody>
      </p:sp>
      <p:sp>
        <p:nvSpPr>
          <p:cNvPr id="236547" name="Rectangle 3"/>
          <p:cNvSpPr>
            <a:spLocks noGrp="1" noChangeArrowheads="1"/>
          </p:cNvSpPr>
          <p:nvPr>
            <p:ph type="body" idx="1"/>
          </p:nvPr>
        </p:nvSpPr>
        <p:spPr>
          <a:xfrm>
            <a:off x="304800" y="838200"/>
            <a:ext cx="8610600" cy="5410200"/>
          </a:xfrm>
        </p:spPr>
        <p:txBody>
          <a:bodyPr/>
          <a:lstStyle/>
          <a:p>
            <a:pPr marL="0" indent="0" eaLnBrk="1" hangingPunct="1">
              <a:lnSpc>
                <a:spcPct val="150000"/>
              </a:lnSpc>
              <a:buNone/>
            </a:pPr>
            <a:r>
              <a:rPr lang="en-US" altLang="ko-KR" dirty="0">
                <a:solidFill>
                  <a:schemeClr val="bg2"/>
                </a:solidFill>
                <a:latin typeface="Arial Unicode MS" pitchFamily="34" charset="-128"/>
                <a:ea typeface="Arial Unicode MS" pitchFamily="34" charset="-128"/>
                <a:cs typeface="Arial Unicode MS" pitchFamily="34" charset="-128"/>
              </a:rPr>
              <a:t>Ovarian (</a:t>
            </a:r>
            <a:r>
              <a:rPr lang="en-US" altLang="ko-KR" b="1" dirty="0">
                <a:solidFill>
                  <a:srgbClr val="DC00FF"/>
                </a:solidFill>
                <a:latin typeface="Arial Unicode MS" pitchFamily="34" charset="-128"/>
                <a:ea typeface="Arial Unicode MS" pitchFamily="34" charset="-128"/>
                <a:cs typeface="Arial Unicode MS" pitchFamily="34" charset="-128"/>
              </a:rPr>
              <a:t>o</a:t>
            </a:r>
            <a:r>
              <a:rPr lang="en-US" altLang="ko-KR" dirty="0">
                <a:solidFill>
                  <a:schemeClr val="bg2"/>
                </a:solidFill>
                <a:latin typeface="Arial Unicode MS" pitchFamily="34" charset="-128"/>
                <a:ea typeface="Arial Unicode MS" pitchFamily="34" charset="-128"/>
                <a:cs typeface="Arial Unicode MS" pitchFamily="34" charset="-128"/>
              </a:rPr>
              <a:t>) &amp; Uterine (</a:t>
            </a:r>
            <a:r>
              <a:rPr lang="en-US" altLang="ko-KR" b="1" dirty="0">
                <a:solidFill>
                  <a:srgbClr val="00B050"/>
                </a:solidFill>
                <a:latin typeface="Arial Unicode MS" pitchFamily="34" charset="-128"/>
                <a:ea typeface="Arial Unicode MS" pitchFamily="34" charset="-128"/>
                <a:cs typeface="Arial Unicode MS" pitchFamily="34" charset="-128"/>
              </a:rPr>
              <a:t>+</a:t>
            </a:r>
            <a:r>
              <a:rPr lang="en-US" altLang="ko-KR" dirty="0">
                <a:solidFill>
                  <a:schemeClr val="bg2"/>
                </a:solidFill>
                <a:latin typeface="Arial Unicode MS" pitchFamily="34" charset="-128"/>
                <a:ea typeface="Arial Unicode MS" pitchFamily="34" charset="-128"/>
                <a:cs typeface="Arial Unicode MS" pitchFamily="34" charset="-128"/>
              </a:rPr>
              <a:t>)  Cancer Cases</a:t>
            </a:r>
          </a:p>
          <a:p>
            <a:pPr marL="0" indent="0" eaLnBrk="1" hangingPunct="1">
              <a:lnSpc>
                <a:spcPct val="150000"/>
              </a:lnSpc>
              <a:buNone/>
            </a:pPr>
            <a:r>
              <a:rPr lang="en-US" altLang="ko-KR" dirty="0">
                <a:solidFill>
                  <a:schemeClr val="bg2"/>
                </a:solidFill>
                <a:latin typeface="Arial Unicode MS" pitchFamily="34" charset="-128"/>
                <a:ea typeface="Arial Unicode MS" pitchFamily="34" charset="-128"/>
                <a:cs typeface="Arial Unicode MS" pitchFamily="34" charset="-128"/>
              </a:rPr>
              <a:t>Slide</a:t>
            </a:r>
          </a:p>
          <a:p>
            <a:pPr marL="0" indent="0" eaLnBrk="1" hangingPunct="1">
              <a:lnSpc>
                <a:spcPct val="150000"/>
              </a:lnSpc>
              <a:buNone/>
            </a:pPr>
            <a:r>
              <a:rPr lang="en-US" altLang="ko-KR" dirty="0">
                <a:solidFill>
                  <a:schemeClr val="bg2"/>
                </a:solidFill>
                <a:latin typeface="Arial Unicode MS" pitchFamily="34" charset="-128"/>
                <a:ea typeface="Arial Unicode MS" pitchFamily="34" charset="-128"/>
                <a:cs typeface="Arial Unicode MS" pitchFamily="34" charset="-128"/>
              </a:rPr>
              <a:t>Over</a:t>
            </a:r>
          </a:p>
          <a:p>
            <a:pPr marL="0" indent="0" eaLnBrk="1" hangingPunct="1">
              <a:lnSpc>
                <a:spcPct val="150000"/>
              </a:lnSpc>
              <a:buNone/>
            </a:pPr>
            <a:r>
              <a:rPr lang="en-US" altLang="ko-KR" dirty="0">
                <a:solidFill>
                  <a:schemeClr val="bg2"/>
                </a:solidFill>
                <a:latin typeface="Arial Unicode MS" pitchFamily="34" charset="-128"/>
                <a:ea typeface="Arial Unicode MS" pitchFamily="34" charset="-128"/>
                <a:cs typeface="Arial Unicode MS" pitchFamily="34" charset="-128"/>
              </a:rPr>
              <a:t>To Look</a:t>
            </a:r>
          </a:p>
          <a:p>
            <a:pPr marL="0" indent="0" eaLnBrk="1" hangingPunct="1">
              <a:lnSpc>
                <a:spcPct val="150000"/>
              </a:lnSpc>
              <a:buNone/>
            </a:pPr>
            <a:r>
              <a:rPr lang="en-US" altLang="ko-KR" dirty="0">
                <a:solidFill>
                  <a:schemeClr val="bg2"/>
                </a:solidFill>
                <a:latin typeface="Arial Unicode MS" pitchFamily="34" charset="-128"/>
                <a:ea typeface="Arial Unicode MS" pitchFamily="34" charset="-128"/>
                <a:cs typeface="Arial Unicode MS" pitchFamily="34" charset="-128"/>
              </a:rPr>
              <a:t>At Log</a:t>
            </a:r>
          </a:p>
          <a:p>
            <a:pPr marL="0" indent="0" eaLnBrk="1" hangingPunct="1">
              <a:lnSpc>
                <a:spcPct val="150000"/>
              </a:lnSpc>
              <a:buNone/>
            </a:pPr>
            <a:r>
              <a:rPr lang="en-US" altLang="ko-KR" dirty="0">
                <a:solidFill>
                  <a:schemeClr val="bg2"/>
                </a:solidFill>
                <a:latin typeface="Arial Unicode MS" pitchFamily="34" charset="-128"/>
                <a:ea typeface="Arial Unicode MS" pitchFamily="34" charset="-128"/>
                <a:cs typeface="Arial Unicode MS" pitchFamily="34" charset="-128"/>
              </a:rPr>
              <a:t>Trans.</a:t>
            </a:r>
          </a:p>
        </p:txBody>
      </p:sp>
      <p:pic>
        <p:nvPicPr>
          <p:cNvPr id="2" name="Picture 1"/>
          <p:cNvPicPr>
            <a:picLocks noChangeAspect="1"/>
          </p:cNvPicPr>
          <p:nvPr/>
        </p:nvPicPr>
        <p:blipFill rotWithShape="1">
          <a:blip r:embed="rId3"/>
          <a:srcRect l="8825" t="40909" r="48209" b="22727"/>
          <a:stretch/>
        </p:blipFill>
        <p:spPr>
          <a:xfrm>
            <a:off x="1828800" y="1600200"/>
            <a:ext cx="4800600" cy="5257800"/>
          </a:xfrm>
          <a:prstGeom prst="rect">
            <a:avLst/>
          </a:prstGeom>
        </p:spPr>
      </p:pic>
    </p:spTree>
    <p:extLst>
      <p:ext uri="{BB962C8B-B14F-4D97-AF65-F5344CB8AC3E}">
        <p14:creationId xmlns:p14="http://schemas.microsoft.com/office/powerpoint/2010/main" val="97976641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B050"/>
            </a:gs>
            <a:gs pos="50000">
              <a:schemeClr val="tx1"/>
            </a:gs>
            <a:gs pos="100000">
              <a:srgbClr val="00B050"/>
            </a:gs>
          </a:gsLst>
          <a:lin ang="8100000" scaled="0"/>
        </a:gradFill>
        <a:effectLst/>
      </p:bgPr>
    </p:bg>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762000" y="0"/>
            <a:ext cx="8001000" cy="762000"/>
          </a:xfrm>
        </p:spPr>
        <p:txBody>
          <a:bodyPr/>
          <a:lstStyle/>
          <a:p>
            <a:pPr eaLnBrk="1" hangingPunct="1"/>
            <a:r>
              <a:rPr lang="en-US" altLang="ko-KR" sz="4000" dirty="0">
                <a:solidFill>
                  <a:schemeClr val="bg2"/>
                </a:solidFill>
                <a:latin typeface="Arial Unicode MS" pitchFamily="34" charset="-128"/>
                <a:ea typeface="Arial Unicode MS" pitchFamily="34" charset="-128"/>
                <a:cs typeface="Arial Unicode MS" pitchFamily="34" charset="-128"/>
              </a:rPr>
              <a:t>Revisit Gene Expression</a:t>
            </a:r>
          </a:p>
        </p:txBody>
      </p:sp>
      <p:sp>
        <p:nvSpPr>
          <p:cNvPr id="236547" name="Rectangle 3"/>
          <p:cNvSpPr>
            <a:spLocks noGrp="1" noChangeArrowheads="1"/>
          </p:cNvSpPr>
          <p:nvPr>
            <p:ph type="body" idx="1"/>
          </p:nvPr>
        </p:nvSpPr>
        <p:spPr>
          <a:xfrm>
            <a:off x="304800" y="838200"/>
            <a:ext cx="8610600" cy="5410200"/>
          </a:xfrm>
        </p:spPr>
        <p:txBody>
          <a:bodyPr/>
          <a:lstStyle/>
          <a:p>
            <a:pPr marL="0" indent="0" eaLnBrk="1" hangingPunct="1">
              <a:lnSpc>
                <a:spcPct val="150000"/>
              </a:lnSpc>
              <a:buNone/>
            </a:pPr>
            <a:r>
              <a:rPr lang="en-US" altLang="ko-KR" dirty="0">
                <a:solidFill>
                  <a:schemeClr val="bg2"/>
                </a:solidFill>
                <a:latin typeface="Arial Unicode MS" pitchFamily="34" charset="-128"/>
                <a:ea typeface="Arial Unicode MS" pitchFamily="34" charset="-128"/>
                <a:cs typeface="Arial Unicode MS" pitchFamily="34" charset="-128"/>
              </a:rPr>
              <a:t>Ovarian (</a:t>
            </a:r>
            <a:r>
              <a:rPr lang="en-US" altLang="ko-KR" b="1" dirty="0">
                <a:solidFill>
                  <a:srgbClr val="DC00FF"/>
                </a:solidFill>
                <a:latin typeface="Arial Unicode MS" pitchFamily="34" charset="-128"/>
                <a:ea typeface="Arial Unicode MS" pitchFamily="34" charset="-128"/>
                <a:cs typeface="Arial Unicode MS" pitchFamily="34" charset="-128"/>
              </a:rPr>
              <a:t>o</a:t>
            </a:r>
            <a:r>
              <a:rPr lang="en-US" altLang="ko-KR" dirty="0">
                <a:solidFill>
                  <a:schemeClr val="bg2"/>
                </a:solidFill>
                <a:latin typeface="Arial Unicode MS" pitchFamily="34" charset="-128"/>
                <a:ea typeface="Arial Unicode MS" pitchFamily="34" charset="-128"/>
                <a:cs typeface="Arial Unicode MS" pitchFamily="34" charset="-128"/>
              </a:rPr>
              <a:t>) &amp; Uterine (</a:t>
            </a:r>
            <a:r>
              <a:rPr lang="en-US" altLang="ko-KR" b="1" dirty="0">
                <a:solidFill>
                  <a:srgbClr val="00B050"/>
                </a:solidFill>
                <a:latin typeface="Arial Unicode MS" pitchFamily="34" charset="-128"/>
                <a:ea typeface="Arial Unicode MS" pitchFamily="34" charset="-128"/>
                <a:cs typeface="Arial Unicode MS" pitchFamily="34" charset="-128"/>
              </a:rPr>
              <a:t>+</a:t>
            </a:r>
            <a:r>
              <a:rPr lang="en-US" altLang="ko-KR" dirty="0">
                <a:solidFill>
                  <a:schemeClr val="bg2"/>
                </a:solidFill>
                <a:latin typeface="Arial Unicode MS" pitchFamily="34" charset="-128"/>
                <a:ea typeface="Arial Unicode MS" pitchFamily="34" charset="-128"/>
                <a:cs typeface="Arial Unicode MS" pitchFamily="34" charset="-128"/>
              </a:rPr>
              <a:t>)  Cancer Cases</a:t>
            </a:r>
          </a:p>
        </p:txBody>
      </p:sp>
      <p:pic>
        <p:nvPicPr>
          <p:cNvPr id="2" name="Picture 1"/>
          <p:cNvPicPr>
            <a:picLocks noChangeAspect="1"/>
          </p:cNvPicPr>
          <p:nvPr/>
        </p:nvPicPr>
        <p:blipFill rotWithShape="1">
          <a:blip r:embed="rId3"/>
          <a:srcRect l="8826" t="40909" r="25703" b="22727"/>
          <a:stretch/>
        </p:blipFill>
        <p:spPr>
          <a:xfrm>
            <a:off x="1828800" y="1600200"/>
            <a:ext cx="7315200" cy="5257800"/>
          </a:xfrm>
          <a:prstGeom prst="rect">
            <a:avLst/>
          </a:prstGeom>
        </p:spPr>
      </p:pic>
      <p:sp>
        <p:nvSpPr>
          <p:cNvPr id="8" name="TextBox 7"/>
          <p:cNvSpPr txBox="1"/>
          <p:nvPr/>
        </p:nvSpPr>
        <p:spPr>
          <a:xfrm>
            <a:off x="279089" y="5557391"/>
            <a:ext cx="2165978" cy="1077218"/>
          </a:xfrm>
          <a:prstGeom prst="rect">
            <a:avLst/>
          </a:prstGeom>
          <a:noFill/>
        </p:spPr>
        <p:txBody>
          <a:bodyPr wrap="none" rtlCol="0">
            <a:spAutoFit/>
          </a:bodyPr>
          <a:lstStyle/>
          <a:p>
            <a:r>
              <a:rPr lang="en-US" sz="3200" dirty="0">
                <a:solidFill>
                  <a:schemeClr val="bg2"/>
                </a:solidFill>
              </a:rPr>
              <a:t>Note Much</a:t>
            </a:r>
          </a:p>
          <a:p>
            <a:r>
              <a:rPr lang="en-US" sz="3200" dirty="0">
                <a:solidFill>
                  <a:schemeClr val="bg2"/>
                </a:solidFill>
              </a:rPr>
              <a:t>Better</a:t>
            </a:r>
          </a:p>
        </p:txBody>
      </p:sp>
      <p:grpSp>
        <p:nvGrpSpPr>
          <p:cNvPr id="14" name="Group 13"/>
          <p:cNvGrpSpPr/>
          <p:nvPr/>
        </p:nvGrpSpPr>
        <p:grpSpPr>
          <a:xfrm>
            <a:off x="256966" y="1981200"/>
            <a:ext cx="7591634" cy="1077218"/>
            <a:chOff x="256966" y="1981200"/>
            <a:chExt cx="7591634" cy="1077218"/>
          </a:xfrm>
        </p:grpSpPr>
        <p:sp>
          <p:nvSpPr>
            <p:cNvPr id="3" name="TextBox 2"/>
            <p:cNvSpPr txBox="1"/>
            <p:nvPr/>
          </p:nvSpPr>
          <p:spPr>
            <a:xfrm>
              <a:off x="256966" y="1981200"/>
              <a:ext cx="4238404" cy="1077218"/>
            </a:xfrm>
            <a:prstGeom prst="rect">
              <a:avLst/>
            </a:prstGeom>
            <a:noFill/>
          </p:spPr>
          <p:txBody>
            <a:bodyPr wrap="none" rtlCol="0">
              <a:spAutoFit/>
            </a:bodyPr>
            <a:lstStyle/>
            <a:p>
              <a:r>
                <a:rPr lang="en-US" sz="3200" dirty="0">
                  <a:solidFill>
                    <a:schemeClr val="bg2"/>
                  </a:solidFill>
                </a:rPr>
                <a:t>Add In Automatic</a:t>
              </a:r>
            </a:p>
            <a:p>
              <a:r>
                <a:rPr lang="en-US" sz="3200" dirty="0">
                  <a:solidFill>
                    <a:schemeClr val="bg2"/>
                  </a:solidFill>
                </a:rPr>
                <a:t>Log Transformed PCA</a:t>
              </a:r>
            </a:p>
          </p:txBody>
        </p:sp>
        <p:cxnSp>
          <p:nvCxnSpPr>
            <p:cNvPr id="13" name="Straight Arrow Connector 12"/>
            <p:cNvCxnSpPr>
              <a:stCxn id="3" idx="3"/>
            </p:cNvCxnSpPr>
            <p:nvPr/>
          </p:nvCxnSpPr>
          <p:spPr>
            <a:xfrm>
              <a:off x="4495370" y="2519809"/>
              <a:ext cx="3353230" cy="147191"/>
            </a:xfrm>
            <a:prstGeom prst="straightConnector1">
              <a:avLst/>
            </a:prstGeom>
            <a:ln w="25400">
              <a:solidFill>
                <a:schemeClr val="bg2"/>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8" name="Group 17"/>
          <p:cNvGrpSpPr/>
          <p:nvPr/>
        </p:nvGrpSpPr>
        <p:grpSpPr>
          <a:xfrm>
            <a:off x="256966" y="4068154"/>
            <a:ext cx="7591634" cy="1077218"/>
            <a:chOff x="256966" y="4068154"/>
            <a:chExt cx="7591634" cy="1077218"/>
          </a:xfrm>
        </p:grpSpPr>
        <p:sp>
          <p:nvSpPr>
            <p:cNvPr id="7" name="TextBox 6"/>
            <p:cNvSpPr txBox="1"/>
            <p:nvPr/>
          </p:nvSpPr>
          <p:spPr>
            <a:xfrm>
              <a:off x="256966" y="4068154"/>
              <a:ext cx="3145413" cy="1077218"/>
            </a:xfrm>
            <a:prstGeom prst="rect">
              <a:avLst/>
            </a:prstGeom>
            <a:noFill/>
          </p:spPr>
          <p:txBody>
            <a:bodyPr wrap="none" rtlCol="0">
              <a:spAutoFit/>
            </a:bodyPr>
            <a:lstStyle/>
            <a:p>
              <a:r>
                <a:rPr lang="en-US" sz="3200" dirty="0" err="1">
                  <a:solidFill>
                    <a:schemeClr val="bg2"/>
                  </a:solidFill>
                </a:rPr>
                <a:t>Proj’ns</a:t>
              </a:r>
              <a:r>
                <a:rPr lang="en-US" sz="3200" dirty="0">
                  <a:solidFill>
                    <a:schemeClr val="bg2"/>
                  </a:solidFill>
                </a:rPr>
                <a:t> on Mean</a:t>
              </a:r>
            </a:p>
            <a:p>
              <a:r>
                <a:rPr lang="en-US" sz="3200" dirty="0">
                  <a:solidFill>
                    <a:schemeClr val="bg2"/>
                  </a:solidFill>
                </a:rPr>
                <a:t>Difference </a:t>
              </a:r>
              <a:r>
                <a:rPr lang="en-US" sz="3200" dirty="0" err="1">
                  <a:solidFill>
                    <a:schemeClr val="bg2"/>
                  </a:solidFill>
                </a:rPr>
                <a:t>Dir’n</a:t>
              </a:r>
              <a:endParaRPr lang="en-US" sz="3200" dirty="0">
                <a:solidFill>
                  <a:schemeClr val="bg2"/>
                </a:solidFill>
              </a:endParaRPr>
            </a:p>
          </p:txBody>
        </p:sp>
        <p:cxnSp>
          <p:nvCxnSpPr>
            <p:cNvPr id="17" name="Straight Arrow Connector 16"/>
            <p:cNvCxnSpPr>
              <a:stCxn id="7" idx="3"/>
            </p:cNvCxnSpPr>
            <p:nvPr/>
          </p:nvCxnSpPr>
          <p:spPr>
            <a:xfrm>
              <a:off x="3402379" y="4606763"/>
              <a:ext cx="4446221" cy="538609"/>
            </a:xfrm>
            <a:prstGeom prst="straightConnector1">
              <a:avLst/>
            </a:prstGeom>
            <a:ln w="25400">
              <a:solidFill>
                <a:schemeClr val="bg2"/>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59940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7.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B050"/>
            </a:gs>
            <a:gs pos="50000">
              <a:schemeClr val="tx1"/>
            </a:gs>
            <a:gs pos="100000">
              <a:srgbClr val="00B050"/>
            </a:gs>
          </a:gsLst>
          <a:lin ang="8100000" scaled="0"/>
        </a:gradFill>
        <a:effectLst/>
      </p:bgPr>
    </p:bg>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762000" y="0"/>
            <a:ext cx="8001000" cy="762000"/>
          </a:xfrm>
        </p:spPr>
        <p:txBody>
          <a:bodyPr/>
          <a:lstStyle/>
          <a:p>
            <a:pPr eaLnBrk="1" hangingPunct="1"/>
            <a:r>
              <a:rPr lang="en-US" altLang="ko-KR" sz="4000" dirty="0">
                <a:solidFill>
                  <a:schemeClr val="bg2"/>
                </a:solidFill>
                <a:latin typeface="Arial Unicode MS" pitchFamily="34" charset="-128"/>
                <a:ea typeface="Arial Unicode MS" pitchFamily="34" charset="-128"/>
                <a:cs typeface="Arial Unicode MS" pitchFamily="34" charset="-128"/>
              </a:rPr>
              <a:t>Revisit Gene Expression</a:t>
            </a:r>
          </a:p>
        </p:txBody>
      </p:sp>
      <p:sp>
        <p:nvSpPr>
          <p:cNvPr id="236547" name="Rectangle 3"/>
          <p:cNvSpPr>
            <a:spLocks noGrp="1" noChangeArrowheads="1"/>
          </p:cNvSpPr>
          <p:nvPr>
            <p:ph type="body" idx="1"/>
          </p:nvPr>
        </p:nvSpPr>
        <p:spPr>
          <a:xfrm>
            <a:off x="304800" y="838200"/>
            <a:ext cx="8610600" cy="5410200"/>
          </a:xfrm>
        </p:spPr>
        <p:txBody>
          <a:bodyPr/>
          <a:lstStyle/>
          <a:p>
            <a:pPr marL="0" indent="0" eaLnBrk="1" hangingPunct="1">
              <a:lnSpc>
                <a:spcPct val="150000"/>
              </a:lnSpc>
              <a:buNone/>
            </a:pPr>
            <a:r>
              <a:rPr lang="en-US" altLang="ko-KR" dirty="0">
                <a:solidFill>
                  <a:schemeClr val="bg2"/>
                </a:solidFill>
                <a:latin typeface="Arial Unicode MS" pitchFamily="34" charset="-128"/>
                <a:ea typeface="Arial Unicode MS" pitchFamily="34" charset="-128"/>
                <a:cs typeface="Arial Unicode MS" pitchFamily="34" charset="-128"/>
              </a:rPr>
              <a:t>Ovarian (</a:t>
            </a:r>
            <a:r>
              <a:rPr lang="en-US" altLang="ko-KR" b="1" dirty="0">
                <a:solidFill>
                  <a:srgbClr val="DC00FF"/>
                </a:solidFill>
                <a:latin typeface="Arial Unicode MS" pitchFamily="34" charset="-128"/>
                <a:ea typeface="Arial Unicode MS" pitchFamily="34" charset="-128"/>
                <a:cs typeface="Arial Unicode MS" pitchFamily="34" charset="-128"/>
              </a:rPr>
              <a:t>o</a:t>
            </a:r>
            <a:r>
              <a:rPr lang="en-US" altLang="ko-KR" dirty="0">
                <a:solidFill>
                  <a:schemeClr val="bg2"/>
                </a:solidFill>
                <a:latin typeface="Arial Unicode MS" pitchFamily="34" charset="-128"/>
                <a:ea typeface="Arial Unicode MS" pitchFamily="34" charset="-128"/>
                <a:cs typeface="Arial Unicode MS" pitchFamily="34" charset="-128"/>
              </a:rPr>
              <a:t>) &amp; Uterine (</a:t>
            </a:r>
            <a:r>
              <a:rPr lang="en-US" altLang="ko-KR" b="1" dirty="0">
                <a:solidFill>
                  <a:srgbClr val="00B050"/>
                </a:solidFill>
                <a:latin typeface="Arial Unicode MS" pitchFamily="34" charset="-128"/>
                <a:ea typeface="Arial Unicode MS" pitchFamily="34" charset="-128"/>
                <a:cs typeface="Arial Unicode MS" pitchFamily="34" charset="-128"/>
              </a:rPr>
              <a:t>+</a:t>
            </a:r>
            <a:r>
              <a:rPr lang="en-US" altLang="ko-KR" dirty="0">
                <a:solidFill>
                  <a:schemeClr val="bg2"/>
                </a:solidFill>
                <a:latin typeface="Arial Unicode MS" pitchFamily="34" charset="-128"/>
                <a:ea typeface="Arial Unicode MS" pitchFamily="34" charset="-128"/>
                <a:cs typeface="Arial Unicode MS" pitchFamily="34" charset="-128"/>
              </a:rPr>
              <a:t>)  Cancer Cases</a:t>
            </a:r>
          </a:p>
        </p:txBody>
      </p:sp>
      <p:pic>
        <p:nvPicPr>
          <p:cNvPr id="2" name="Picture 1"/>
          <p:cNvPicPr>
            <a:picLocks noChangeAspect="1"/>
          </p:cNvPicPr>
          <p:nvPr/>
        </p:nvPicPr>
        <p:blipFill rotWithShape="1">
          <a:blip r:embed="rId3"/>
          <a:srcRect l="8826" t="40909" r="25703" b="22727"/>
          <a:stretch/>
        </p:blipFill>
        <p:spPr>
          <a:xfrm>
            <a:off x="1828800" y="1600200"/>
            <a:ext cx="7315200" cy="5257800"/>
          </a:xfrm>
          <a:prstGeom prst="rect">
            <a:avLst/>
          </a:prstGeom>
        </p:spPr>
      </p:pic>
      <p:grpSp>
        <p:nvGrpSpPr>
          <p:cNvPr id="3" name="Group 2"/>
          <p:cNvGrpSpPr/>
          <p:nvPr/>
        </p:nvGrpSpPr>
        <p:grpSpPr>
          <a:xfrm>
            <a:off x="5075943" y="1630740"/>
            <a:ext cx="3229857" cy="3550860"/>
            <a:chOff x="5075943" y="1630740"/>
            <a:chExt cx="3229857" cy="3550860"/>
          </a:xfrm>
        </p:grpSpPr>
        <p:sp>
          <p:nvSpPr>
            <p:cNvPr id="8" name="TextBox 7"/>
            <p:cNvSpPr txBox="1"/>
            <p:nvPr/>
          </p:nvSpPr>
          <p:spPr>
            <a:xfrm>
              <a:off x="5075943" y="1630740"/>
              <a:ext cx="2848857" cy="1569660"/>
            </a:xfrm>
            <a:prstGeom prst="rect">
              <a:avLst/>
            </a:prstGeom>
            <a:noFill/>
          </p:spPr>
          <p:txBody>
            <a:bodyPr wrap="none" rtlCol="0">
              <a:spAutoFit/>
            </a:bodyPr>
            <a:lstStyle/>
            <a:p>
              <a:r>
                <a:rPr lang="en-US" sz="3200" dirty="0">
                  <a:solidFill>
                    <a:srgbClr val="C00000"/>
                  </a:solidFill>
                </a:rPr>
                <a:t>Quantification</a:t>
              </a:r>
            </a:p>
            <a:p>
              <a:r>
                <a:rPr lang="en-US" sz="3200" dirty="0">
                  <a:solidFill>
                    <a:srgbClr val="C00000"/>
                  </a:solidFill>
                </a:rPr>
                <a:t>Of Better</a:t>
              </a:r>
            </a:p>
            <a:p>
              <a:r>
                <a:rPr lang="en-US" sz="3200" dirty="0">
                  <a:solidFill>
                    <a:srgbClr val="C00000"/>
                  </a:solidFill>
                </a:rPr>
                <a:t>Separation???</a:t>
              </a:r>
            </a:p>
          </p:txBody>
        </p:sp>
        <p:cxnSp>
          <p:nvCxnSpPr>
            <p:cNvPr id="12" name="Straight Arrow Connector 11"/>
            <p:cNvCxnSpPr>
              <a:stCxn id="8" idx="2"/>
            </p:cNvCxnSpPr>
            <p:nvPr/>
          </p:nvCxnSpPr>
          <p:spPr>
            <a:xfrm>
              <a:off x="6500372" y="3200400"/>
              <a:ext cx="1805428" cy="190500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5867400" y="3200400"/>
              <a:ext cx="632972" cy="1981200"/>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400633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B050"/>
            </a:gs>
            <a:gs pos="50000">
              <a:schemeClr val="tx1"/>
            </a:gs>
            <a:gs pos="100000">
              <a:srgbClr val="00B050"/>
            </a:gs>
          </a:gsLst>
          <a:lin ang="8100000" scaled="0"/>
        </a:gradFill>
        <a:effectLst/>
      </p:bgPr>
    </p:bg>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762000" y="0"/>
            <a:ext cx="8001000" cy="762000"/>
          </a:xfrm>
        </p:spPr>
        <p:txBody>
          <a:bodyPr/>
          <a:lstStyle/>
          <a:p>
            <a:pPr eaLnBrk="1" hangingPunct="1"/>
            <a:r>
              <a:rPr lang="en-US" altLang="ko-KR" sz="4000" dirty="0">
                <a:solidFill>
                  <a:schemeClr val="bg2"/>
                </a:solidFill>
                <a:latin typeface="Arial Unicode MS" pitchFamily="34" charset="-128"/>
                <a:ea typeface="Arial Unicode MS" pitchFamily="34" charset="-128"/>
                <a:cs typeface="Arial Unicode MS" pitchFamily="34" charset="-128"/>
              </a:rPr>
              <a:t>Revisit Gene Expression</a:t>
            </a:r>
          </a:p>
        </p:txBody>
      </p:sp>
      <p:sp>
        <p:nvSpPr>
          <p:cNvPr id="236547" name="Rectangle 3"/>
          <p:cNvSpPr>
            <a:spLocks noGrp="1" noChangeArrowheads="1"/>
          </p:cNvSpPr>
          <p:nvPr>
            <p:ph type="body" idx="1"/>
          </p:nvPr>
        </p:nvSpPr>
        <p:spPr>
          <a:xfrm>
            <a:off x="304800" y="838200"/>
            <a:ext cx="8610600" cy="5410200"/>
          </a:xfrm>
        </p:spPr>
        <p:txBody>
          <a:bodyPr/>
          <a:lstStyle/>
          <a:p>
            <a:pPr marL="0" indent="0" eaLnBrk="1" hangingPunct="1">
              <a:lnSpc>
                <a:spcPct val="150000"/>
              </a:lnSpc>
              <a:buNone/>
            </a:pPr>
            <a:r>
              <a:rPr lang="en-US" altLang="ko-KR" dirty="0">
                <a:solidFill>
                  <a:schemeClr val="bg2"/>
                </a:solidFill>
                <a:latin typeface="Arial Unicode MS" pitchFamily="34" charset="-128"/>
                <a:ea typeface="Arial Unicode MS" pitchFamily="34" charset="-128"/>
                <a:cs typeface="Arial Unicode MS" pitchFamily="34" charset="-128"/>
              </a:rPr>
              <a:t>Quantify</a:t>
            </a:r>
          </a:p>
          <a:p>
            <a:pPr marL="0" indent="0" eaLnBrk="1" hangingPunct="1">
              <a:lnSpc>
                <a:spcPct val="150000"/>
              </a:lnSpc>
              <a:buNone/>
            </a:pPr>
            <a:r>
              <a:rPr lang="en-US" altLang="ko-KR" dirty="0">
                <a:solidFill>
                  <a:schemeClr val="bg2"/>
                </a:solidFill>
                <a:latin typeface="Arial Unicode MS" pitchFamily="34" charset="-128"/>
                <a:ea typeface="Arial Unicode MS" pitchFamily="34" charset="-128"/>
                <a:cs typeface="Arial Unicode MS" pitchFamily="34" charset="-128"/>
              </a:rPr>
              <a:t>Separation</a:t>
            </a:r>
          </a:p>
          <a:p>
            <a:pPr marL="0" indent="0" eaLnBrk="1" hangingPunct="1">
              <a:lnSpc>
                <a:spcPct val="150000"/>
              </a:lnSpc>
              <a:buNone/>
            </a:pPr>
            <a:r>
              <a:rPr lang="en-US" altLang="ko-KR" dirty="0">
                <a:solidFill>
                  <a:schemeClr val="bg2"/>
                </a:solidFill>
                <a:latin typeface="Arial Unicode MS" pitchFamily="34" charset="-128"/>
                <a:ea typeface="Arial Unicode MS" pitchFamily="34" charset="-128"/>
                <a:cs typeface="Arial Unicode MS" pitchFamily="34" charset="-128"/>
              </a:rPr>
              <a:t>Of Groups</a:t>
            </a:r>
          </a:p>
          <a:p>
            <a:pPr marL="0" indent="0" eaLnBrk="1" hangingPunct="1">
              <a:lnSpc>
                <a:spcPct val="150000"/>
              </a:lnSpc>
              <a:buNone/>
            </a:pPr>
            <a:r>
              <a:rPr lang="en-US" altLang="ko-KR" dirty="0">
                <a:solidFill>
                  <a:schemeClr val="bg2"/>
                </a:solidFill>
                <a:latin typeface="Arial Unicode MS" pitchFamily="34" charset="-128"/>
                <a:ea typeface="Arial Unicode MS" pitchFamily="34" charset="-128"/>
                <a:cs typeface="Arial Unicode MS" pitchFamily="34" charset="-128"/>
              </a:rPr>
              <a:t>Using </a:t>
            </a:r>
          </a:p>
          <a:p>
            <a:pPr marL="0" indent="0" eaLnBrk="1" hangingPunct="1">
              <a:lnSpc>
                <a:spcPct val="150000"/>
              </a:lnSpc>
              <a:buNone/>
            </a:pPr>
            <a:r>
              <a:rPr lang="en-US" altLang="ko-KR" dirty="0">
                <a:solidFill>
                  <a:schemeClr val="bg2"/>
                </a:solidFill>
                <a:latin typeface="Arial Unicode MS" pitchFamily="34" charset="-128"/>
                <a:ea typeface="Arial Unicode MS" pitchFamily="34" charset="-128"/>
                <a:cs typeface="Arial Unicode MS" pitchFamily="34" charset="-128"/>
              </a:rPr>
              <a:t>ROC Curves</a:t>
            </a:r>
          </a:p>
        </p:txBody>
      </p:sp>
      <p:pic>
        <p:nvPicPr>
          <p:cNvPr id="2" name="Picture 1"/>
          <p:cNvPicPr>
            <a:picLocks noChangeAspect="1"/>
          </p:cNvPicPr>
          <p:nvPr/>
        </p:nvPicPr>
        <p:blipFill rotWithShape="1">
          <a:blip r:embed="rId3"/>
          <a:srcRect l="7843" t="40152" r="24511" b="4546"/>
          <a:stretch/>
        </p:blipFill>
        <p:spPr>
          <a:xfrm>
            <a:off x="3454052" y="838200"/>
            <a:ext cx="5689948" cy="6019800"/>
          </a:xfrm>
          <a:prstGeom prst="rect">
            <a:avLst/>
          </a:prstGeom>
        </p:spPr>
      </p:pic>
    </p:spTree>
    <p:extLst>
      <p:ext uri="{BB962C8B-B14F-4D97-AF65-F5344CB8AC3E}">
        <p14:creationId xmlns:p14="http://schemas.microsoft.com/office/powerpoint/2010/main" val="302174371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bg>
      <p:bgPr>
        <a:gradFill>
          <a:gsLst>
            <a:gs pos="0">
              <a:srgbClr val="7030A0"/>
            </a:gs>
            <a:gs pos="50000">
              <a:schemeClr val="accent1">
                <a:tint val="44500"/>
                <a:satMod val="160000"/>
              </a:schemeClr>
            </a:gs>
            <a:gs pos="100000">
              <a:srgbClr val="7030A0"/>
            </a:gs>
          </a:gsLst>
          <a:lin ang="27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85800"/>
          </a:xfrm>
        </p:spPr>
        <p:txBody>
          <a:bodyPr/>
          <a:lstStyle/>
          <a:p>
            <a:r>
              <a:rPr lang="en-US" dirty="0"/>
              <a:t>ROC Curve</a:t>
            </a:r>
          </a:p>
        </p:txBody>
      </p:sp>
      <p:sp>
        <p:nvSpPr>
          <p:cNvPr id="3" name="Content Placeholder 2"/>
          <p:cNvSpPr>
            <a:spLocks noGrp="1"/>
          </p:cNvSpPr>
          <p:nvPr>
            <p:ph idx="1"/>
          </p:nvPr>
        </p:nvSpPr>
        <p:spPr>
          <a:xfrm>
            <a:off x="152400" y="1027886"/>
            <a:ext cx="8534400" cy="5135563"/>
          </a:xfrm>
        </p:spPr>
        <p:txBody>
          <a:bodyPr/>
          <a:lstStyle/>
          <a:p>
            <a:pPr marL="0" indent="0">
              <a:buNone/>
            </a:pPr>
            <a:r>
              <a:rPr lang="en-US" dirty="0"/>
              <a:t>Challenge:</a:t>
            </a:r>
          </a:p>
          <a:p>
            <a:pPr marL="0" indent="0" algn="ctr">
              <a:buNone/>
            </a:pPr>
            <a:r>
              <a:rPr lang="en-US" dirty="0"/>
              <a:t>Measure “Goodness of Separation” </a:t>
            </a:r>
          </a:p>
          <a:p>
            <a:pPr marL="0" indent="0">
              <a:buNone/>
            </a:pPr>
            <a:endParaRPr lang="en-US" dirty="0"/>
          </a:p>
          <a:p>
            <a:pPr marL="0" indent="0">
              <a:buNone/>
            </a:pPr>
            <a:r>
              <a:rPr lang="en-US" dirty="0"/>
              <a:t>Approach from </a:t>
            </a:r>
            <a:r>
              <a:rPr lang="en-US" u="sng" dirty="0"/>
              <a:t>Signal Detection</a:t>
            </a:r>
            <a:r>
              <a:rPr lang="en-US" dirty="0"/>
              <a:t>:</a:t>
            </a:r>
          </a:p>
          <a:p>
            <a:pPr marL="0" indent="0" algn="ctr">
              <a:buNone/>
            </a:pPr>
            <a:r>
              <a:rPr lang="en-US" dirty="0"/>
              <a:t>Receiver Operator Characteristic</a:t>
            </a:r>
          </a:p>
          <a:p>
            <a:pPr marL="0" indent="0" algn="ctr">
              <a:buNone/>
            </a:pPr>
            <a:r>
              <a:rPr lang="en-US" dirty="0"/>
              <a:t>(ROC) Curve</a:t>
            </a:r>
          </a:p>
          <a:p>
            <a:pPr marL="0" indent="0" algn="ctr">
              <a:buNone/>
            </a:pPr>
            <a:endParaRPr lang="en-US" dirty="0"/>
          </a:p>
          <a:p>
            <a:pPr marL="0" indent="0">
              <a:buNone/>
            </a:pPr>
            <a:r>
              <a:rPr lang="en-US" dirty="0"/>
              <a:t>Developed in WWII, History in</a:t>
            </a:r>
          </a:p>
          <a:p>
            <a:pPr marL="0" indent="0">
              <a:buNone/>
            </a:pPr>
            <a:r>
              <a:rPr lang="en-US" dirty="0"/>
              <a:t>Green and </a:t>
            </a:r>
            <a:r>
              <a:rPr lang="en-US" dirty="0" err="1"/>
              <a:t>Swets</a:t>
            </a:r>
            <a:r>
              <a:rPr lang="en-US" dirty="0"/>
              <a:t> (1966)</a:t>
            </a:r>
          </a:p>
          <a:p>
            <a:pPr marL="0" indent="0">
              <a:buNone/>
            </a:pPr>
            <a:endParaRPr lang="en-US" dirty="0"/>
          </a:p>
          <a:p>
            <a:pPr marL="0" indent="0">
              <a:buNone/>
            </a:pPr>
            <a:endParaRPr lang="en-US" dirty="0"/>
          </a:p>
        </p:txBody>
      </p:sp>
      <p:sp>
        <p:nvSpPr>
          <p:cNvPr id="4" name="TextBox 3">
            <a:extLst>
              <a:ext uri="{FF2B5EF4-FFF2-40B4-BE49-F238E27FC236}">
                <a16:creationId xmlns:a16="http://schemas.microsoft.com/office/drawing/2014/main" id="{936E5BAA-248C-484D-AC17-B01C5F2B6311}"/>
              </a:ext>
            </a:extLst>
          </p:cNvPr>
          <p:cNvSpPr txBox="1"/>
          <p:nvPr/>
        </p:nvSpPr>
        <p:spPr>
          <a:xfrm>
            <a:off x="6455435" y="609600"/>
            <a:ext cx="1697965" cy="369332"/>
          </a:xfrm>
          <a:prstGeom prst="rect">
            <a:avLst/>
          </a:prstGeom>
          <a:noFill/>
          <a:ln w="25400">
            <a:solidFill>
              <a:srgbClr val="0000FF"/>
            </a:solidFill>
          </a:ln>
        </p:spPr>
        <p:txBody>
          <a:bodyPr wrap="none" rtlCol="0">
            <a:spAutoFit/>
          </a:bodyPr>
          <a:lstStyle/>
          <a:p>
            <a:r>
              <a:rPr lang="en-US" dirty="0">
                <a:solidFill>
                  <a:srgbClr val="0000FF"/>
                </a:solidFill>
              </a:rPr>
              <a:t>Text:  Fig. 5.16</a:t>
            </a:r>
          </a:p>
        </p:txBody>
      </p:sp>
    </p:spTree>
    <p:extLst>
      <p:ext uri="{BB962C8B-B14F-4D97-AF65-F5344CB8AC3E}">
        <p14:creationId xmlns:p14="http://schemas.microsoft.com/office/powerpoint/2010/main" val="204794484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accent5">
                <a:lumMod val="50000"/>
              </a:schemeClr>
            </a:gs>
            <a:gs pos="50000">
              <a:schemeClr val="tx1"/>
            </a:gs>
            <a:gs pos="100000">
              <a:schemeClr val="accent5">
                <a:lumMod val="50000"/>
              </a:schemeClr>
            </a:gs>
          </a:gsLst>
          <a:lin ang="0" scaled="0"/>
        </a:gradFill>
        <a:effectLst/>
      </p:bgPr>
    </p:bg>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87003" y="1941959"/>
            <a:ext cx="6956997" cy="49160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4210" name="Rectangle 2"/>
          <p:cNvSpPr>
            <a:spLocks noGrp="1" noChangeArrowheads="1"/>
          </p:cNvSpPr>
          <p:nvPr>
            <p:ph type="title"/>
          </p:nvPr>
        </p:nvSpPr>
        <p:spPr>
          <a:xfrm>
            <a:off x="762000" y="0"/>
            <a:ext cx="8001000" cy="762000"/>
          </a:xfrm>
        </p:spPr>
        <p:txBody>
          <a:bodyPr/>
          <a:lstStyle/>
          <a:p>
            <a:pPr eaLnBrk="1" hangingPunct="1"/>
            <a:r>
              <a:rPr lang="en-US" altLang="ko-KR" sz="4000" dirty="0">
                <a:solidFill>
                  <a:schemeClr val="bg2"/>
                </a:solidFill>
                <a:latin typeface="Arial Unicode MS" pitchFamily="34" charset="-128"/>
                <a:ea typeface="Arial Unicode MS" pitchFamily="34" charset="-128"/>
                <a:cs typeface="Arial Unicode MS" pitchFamily="34" charset="-128"/>
              </a:rPr>
              <a:t>Marg. Dist. Plot Data Example</a:t>
            </a:r>
          </a:p>
        </p:txBody>
      </p:sp>
      <p:sp>
        <p:nvSpPr>
          <p:cNvPr id="236547" name="Rectangle 3"/>
          <p:cNvSpPr>
            <a:spLocks noGrp="1" noChangeArrowheads="1"/>
          </p:cNvSpPr>
          <p:nvPr>
            <p:ph type="body" idx="1"/>
          </p:nvPr>
        </p:nvSpPr>
        <p:spPr>
          <a:xfrm>
            <a:off x="304800" y="838200"/>
            <a:ext cx="8610600" cy="5410200"/>
          </a:xfrm>
        </p:spPr>
        <p:txBody>
          <a:bodyPr/>
          <a:lstStyle/>
          <a:p>
            <a:pPr marL="457200" lvl="0" indent="-457200" eaLnBrk="1" hangingPunct="1">
              <a:buClr>
                <a:srgbClr val="A50021"/>
              </a:buClr>
              <a:buSzPct val="75000"/>
              <a:buNone/>
            </a:pPr>
            <a:r>
              <a:rPr lang="en-US" altLang="ko-KR" dirty="0">
                <a:solidFill>
                  <a:schemeClr val="bg2"/>
                </a:solidFill>
                <a:latin typeface="Arial Unicode MS" pitchFamily="34" charset="-128"/>
                <a:ea typeface="Arial Unicode MS" pitchFamily="34" charset="-128"/>
                <a:cs typeface="Arial Unicode MS" pitchFamily="34" charset="-128"/>
              </a:rPr>
              <a:t>Drug Discovery  -</a:t>
            </a:r>
            <a:r>
              <a:rPr lang="en-US" altLang="en-US" dirty="0">
                <a:solidFill>
                  <a:srgbClr val="000000"/>
                </a:solidFill>
                <a:latin typeface="Tahoma"/>
              </a:rPr>
              <a:t> Sort On Number Unique</a:t>
            </a:r>
          </a:p>
          <a:p>
            <a:pPr marL="457200" lvl="0" indent="-457200" eaLnBrk="1" hangingPunct="1">
              <a:buClr>
                <a:srgbClr val="A50021"/>
              </a:buClr>
              <a:buSzPct val="75000"/>
              <a:buNone/>
            </a:pPr>
            <a:endParaRPr lang="en-US" altLang="en-US" dirty="0">
              <a:solidFill>
                <a:srgbClr val="000000"/>
              </a:solidFill>
              <a:latin typeface="Tahoma"/>
            </a:endParaRPr>
          </a:p>
          <a:p>
            <a:pPr marL="457200" lvl="0" indent="-457200" eaLnBrk="1" hangingPunct="1">
              <a:buClr>
                <a:srgbClr val="A50021"/>
              </a:buClr>
              <a:buSzPct val="75000"/>
              <a:buNone/>
            </a:pPr>
            <a:endParaRPr lang="en-US" altLang="en-US" dirty="0">
              <a:solidFill>
                <a:srgbClr val="000000"/>
              </a:solidFill>
              <a:latin typeface="Tahoma"/>
            </a:endParaRPr>
          </a:p>
          <a:p>
            <a:pPr marL="457200" lvl="0" indent="-457200" eaLnBrk="1" hangingPunct="1">
              <a:buClr>
                <a:srgbClr val="A50021"/>
              </a:buClr>
              <a:buSzPct val="75000"/>
              <a:buNone/>
            </a:pPr>
            <a:r>
              <a:rPr lang="en-US" altLang="en-US" dirty="0">
                <a:solidFill>
                  <a:srgbClr val="000000"/>
                </a:solidFill>
                <a:latin typeface="Tahoma"/>
              </a:rPr>
              <a:t>Shows </a:t>
            </a:r>
          </a:p>
          <a:p>
            <a:pPr marL="457200" lvl="0" indent="-457200" eaLnBrk="1" hangingPunct="1">
              <a:buClr>
                <a:srgbClr val="A50021"/>
              </a:buClr>
              <a:buSzPct val="75000"/>
              <a:buNone/>
            </a:pPr>
            <a:r>
              <a:rPr lang="en-US" altLang="en-US" dirty="0">
                <a:solidFill>
                  <a:srgbClr val="000000"/>
                </a:solidFill>
                <a:latin typeface="Tahoma"/>
              </a:rPr>
              <a:t>Many </a:t>
            </a:r>
          </a:p>
          <a:p>
            <a:pPr marL="457200" lvl="0" indent="-457200" eaLnBrk="1" hangingPunct="1">
              <a:buClr>
                <a:srgbClr val="A50021"/>
              </a:buClr>
              <a:buSzPct val="75000"/>
              <a:buNone/>
            </a:pPr>
            <a:r>
              <a:rPr lang="en-US" altLang="en-US" dirty="0">
                <a:solidFill>
                  <a:srgbClr val="000000"/>
                </a:solidFill>
                <a:latin typeface="Tahoma"/>
              </a:rPr>
              <a:t>Binary</a:t>
            </a:r>
          </a:p>
          <a:p>
            <a:pPr marL="457200" lvl="0" indent="-457200" eaLnBrk="1" hangingPunct="1">
              <a:buClr>
                <a:srgbClr val="A50021"/>
              </a:buClr>
              <a:buSzPct val="75000"/>
              <a:buNone/>
            </a:pPr>
            <a:endParaRPr lang="en-US" altLang="en-US" dirty="0">
              <a:solidFill>
                <a:srgbClr val="000000"/>
              </a:solidFill>
              <a:latin typeface="Tahoma"/>
            </a:endParaRPr>
          </a:p>
          <a:p>
            <a:pPr marL="457200" lvl="0" indent="-457200" eaLnBrk="1" hangingPunct="1">
              <a:buClr>
                <a:srgbClr val="A50021"/>
              </a:buClr>
              <a:buSzPct val="75000"/>
              <a:buNone/>
            </a:pPr>
            <a:r>
              <a:rPr lang="en-US" altLang="en-US" dirty="0">
                <a:solidFill>
                  <a:srgbClr val="000000"/>
                </a:solidFill>
                <a:latin typeface="Tahoma"/>
              </a:rPr>
              <a:t>Few Truly</a:t>
            </a:r>
          </a:p>
          <a:p>
            <a:pPr marL="457200" lvl="0" indent="-457200" eaLnBrk="1" hangingPunct="1">
              <a:buClr>
                <a:srgbClr val="A50021"/>
              </a:buClr>
              <a:buSzPct val="75000"/>
              <a:buNone/>
            </a:pPr>
            <a:r>
              <a:rPr lang="en-US" altLang="en-US" dirty="0">
                <a:solidFill>
                  <a:srgbClr val="000000"/>
                </a:solidFill>
                <a:latin typeface="Tahoma"/>
              </a:rPr>
              <a:t>Continuous</a:t>
            </a:r>
          </a:p>
          <a:p>
            <a:pPr marL="457200" lvl="0" indent="-457200" eaLnBrk="1" hangingPunct="1">
              <a:buClr>
                <a:srgbClr val="A50021"/>
              </a:buClr>
              <a:buSzPct val="75000"/>
              <a:buNone/>
            </a:pPr>
            <a:endParaRPr lang="en-US" altLang="en-US" dirty="0">
              <a:solidFill>
                <a:srgbClr val="000000"/>
              </a:solidFill>
              <a:latin typeface="Tahoma"/>
            </a:endParaRPr>
          </a:p>
          <a:p>
            <a:pPr marL="0" indent="0" eaLnBrk="1" hangingPunct="1">
              <a:buNone/>
            </a:pPr>
            <a:endParaRPr lang="en-US" altLang="ko-KR" dirty="0">
              <a:solidFill>
                <a:schemeClr val="bg2"/>
              </a:solidFill>
              <a:latin typeface="Arial Unicode MS" pitchFamily="34" charset="-128"/>
              <a:ea typeface="Arial Unicode MS" pitchFamily="34" charset="-128"/>
              <a:cs typeface="Arial Unicode MS" pitchFamily="34" charset="-128"/>
            </a:endParaRPr>
          </a:p>
          <a:p>
            <a:pPr marL="0" indent="0" eaLnBrk="1" hangingPunct="1">
              <a:buNone/>
            </a:pPr>
            <a:endParaRPr lang="en-US" altLang="ko-KR" sz="1800" dirty="0">
              <a:solidFill>
                <a:schemeClr val="bg2"/>
              </a:solidFill>
              <a:latin typeface="Arial Unicode MS" pitchFamily="34" charset="-128"/>
              <a:ea typeface="Arial Unicode MS" pitchFamily="34" charset="-128"/>
              <a:cs typeface="Arial Unicode MS" pitchFamily="34" charset="-128"/>
            </a:endParaRPr>
          </a:p>
        </p:txBody>
      </p:sp>
      <p:cxnSp>
        <p:nvCxnSpPr>
          <p:cNvPr id="9" name="Straight Arrow Connector 8"/>
          <p:cNvCxnSpPr/>
          <p:nvPr/>
        </p:nvCxnSpPr>
        <p:spPr bwMode="auto">
          <a:xfrm>
            <a:off x="2286000" y="5257800"/>
            <a:ext cx="4876800" cy="457200"/>
          </a:xfrm>
          <a:prstGeom prst="straightConnector1">
            <a:avLst/>
          </a:prstGeom>
          <a:noFill/>
          <a:ln w="38100" cap="flat" cmpd="sng" algn="ctr">
            <a:solidFill>
              <a:srgbClr val="000000"/>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29216230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bg>
      <p:bgPr>
        <a:gradFill>
          <a:gsLst>
            <a:gs pos="0">
              <a:srgbClr val="7030A0"/>
            </a:gs>
            <a:gs pos="50000">
              <a:schemeClr val="accent1">
                <a:tint val="44500"/>
                <a:satMod val="160000"/>
              </a:schemeClr>
            </a:gs>
            <a:gs pos="100000">
              <a:srgbClr val="7030A0"/>
            </a:gs>
          </a:gsLst>
          <a:lin ang="27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85800"/>
          </a:xfrm>
        </p:spPr>
        <p:txBody>
          <a:bodyPr/>
          <a:lstStyle/>
          <a:p>
            <a:r>
              <a:rPr lang="en-US" dirty="0"/>
              <a:t>ROC Curve</a:t>
            </a:r>
          </a:p>
        </p:txBody>
      </p:sp>
      <p:sp>
        <p:nvSpPr>
          <p:cNvPr id="3" name="Content Placeholder 2"/>
          <p:cNvSpPr>
            <a:spLocks noGrp="1"/>
          </p:cNvSpPr>
          <p:nvPr>
            <p:ph idx="1"/>
          </p:nvPr>
        </p:nvSpPr>
        <p:spPr>
          <a:xfrm>
            <a:off x="152400" y="1027886"/>
            <a:ext cx="8534400" cy="5135563"/>
          </a:xfrm>
        </p:spPr>
        <p:txBody>
          <a:bodyPr/>
          <a:lstStyle/>
          <a:p>
            <a:pPr marL="0" indent="0">
              <a:buNone/>
            </a:pPr>
            <a:r>
              <a:rPr lang="en-US" dirty="0"/>
              <a:t>Challenge:</a:t>
            </a:r>
          </a:p>
          <a:p>
            <a:pPr marL="0" indent="0" algn="ctr">
              <a:buNone/>
            </a:pPr>
            <a:r>
              <a:rPr lang="en-US" dirty="0"/>
              <a:t>Measure “Goodness of Separation” </a:t>
            </a:r>
          </a:p>
          <a:p>
            <a:pPr marL="0" indent="0">
              <a:buNone/>
            </a:pPr>
            <a:endParaRPr lang="en-US" dirty="0"/>
          </a:p>
          <a:p>
            <a:pPr marL="0" indent="0">
              <a:buNone/>
            </a:pPr>
            <a:r>
              <a:rPr lang="en-US" dirty="0"/>
              <a:t>Approach from </a:t>
            </a:r>
            <a:r>
              <a:rPr lang="en-US" u="sng" dirty="0"/>
              <a:t>Signal Detection</a:t>
            </a:r>
            <a:r>
              <a:rPr lang="en-US" dirty="0"/>
              <a:t>:</a:t>
            </a:r>
          </a:p>
          <a:p>
            <a:pPr marL="0" indent="0" algn="ctr">
              <a:buNone/>
            </a:pPr>
            <a:r>
              <a:rPr lang="en-US" dirty="0"/>
              <a:t>Receiver Operator Characteristic</a:t>
            </a:r>
          </a:p>
          <a:p>
            <a:pPr marL="0" indent="0" algn="ctr">
              <a:buNone/>
            </a:pPr>
            <a:r>
              <a:rPr lang="en-US" dirty="0"/>
              <a:t>(ROC) Curve</a:t>
            </a:r>
          </a:p>
          <a:p>
            <a:pPr marL="0" indent="0" algn="ctr">
              <a:buNone/>
            </a:pPr>
            <a:endParaRPr lang="en-US" dirty="0"/>
          </a:p>
          <a:p>
            <a:pPr marL="0" indent="0">
              <a:buNone/>
            </a:pPr>
            <a:r>
              <a:rPr lang="en-US" dirty="0"/>
              <a:t>Good Modern Treatment:</a:t>
            </a:r>
          </a:p>
          <a:p>
            <a:pPr marL="0" indent="0" algn="ctr">
              <a:buNone/>
            </a:pPr>
            <a:r>
              <a:rPr lang="en-US" dirty="0"/>
              <a:t>DeLong, DeLong &amp; Clarke-Pearson (1988)</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713357195"/>
      </p:ext>
    </p:extLst>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p:bg>
      <p:bgPr>
        <a:gradFill>
          <a:gsLst>
            <a:gs pos="0">
              <a:srgbClr val="7030A0"/>
            </a:gs>
            <a:gs pos="50000">
              <a:schemeClr val="accent1">
                <a:tint val="44500"/>
                <a:satMod val="160000"/>
              </a:schemeClr>
            </a:gs>
            <a:gs pos="100000">
              <a:srgbClr val="7030A0"/>
            </a:gs>
          </a:gsLst>
          <a:lin ang="27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85800"/>
          </a:xfrm>
        </p:spPr>
        <p:txBody>
          <a:bodyPr/>
          <a:lstStyle/>
          <a:p>
            <a:r>
              <a:rPr lang="en-US" dirty="0"/>
              <a:t>ROC Curve</a:t>
            </a:r>
          </a:p>
        </p:txBody>
      </p:sp>
      <p:sp>
        <p:nvSpPr>
          <p:cNvPr id="3" name="Content Placeholder 2"/>
          <p:cNvSpPr>
            <a:spLocks noGrp="1"/>
          </p:cNvSpPr>
          <p:nvPr>
            <p:ph idx="1"/>
          </p:nvPr>
        </p:nvSpPr>
        <p:spPr>
          <a:xfrm>
            <a:off x="152400" y="1027886"/>
            <a:ext cx="8534400" cy="5135563"/>
          </a:xfrm>
        </p:spPr>
        <p:txBody>
          <a:bodyPr/>
          <a:lstStyle/>
          <a:p>
            <a:pPr marL="0" indent="0">
              <a:buNone/>
            </a:pPr>
            <a:r>
              <a:rPr lang="en-US" dirty="0"/>
              <a:t>Challenge:</a:t>
            </a:r>
          </a:p>
          <a:p>
            <a:pPr marL="0" indent="0" algn="ctr">
              <a:buNone/>
            </a:pPr>
            <a:r>
              <a:rPr lang="en-US" dirty="0"/>
              <a:t>Measure “Goodness of Separation” </a:t>
            </a:r>
          </a:p>
          <a:p>
            <a:pPr marL="0" indent="0">
              <a:buNone/>
            </a:pPr>
            <a:endParaRPr lang="en-US" dirty="0"/>
          </a:p>
          <a:p>
            <a:pPr marL="0" indent="0">
              <a:buNone/>
            </a:pPr>
            <a:endParaRPr lang="en-US" dirty="0"/>
          </a:p>
          <a:p>
            <a:pPr marL="0" indent="0">
              <a:buNone/>
            </a:pPr>
            <a:r>
              <a:rPr lang="en-US" dirty="0"/>
              <a:t>Idea:     For Range of </a:t>
            </a:r>
            <a:r>
              <a:rPr lang="en-US" i="1" dirty="0"/>
              <a:t>Cutoffs</a:t>
            </a:r>
          </a:p>
          <a:p>
            <a:pPr marL="0" indent="0">
              <a:buNone/>
            </a:pPr>
            <a:r>
              <a:rPr lang="en-US" dirty="0"/>
              <a:t>Plot: </a:t>
            </a:r>
          </a:p>
          <a:p>
            <a:pPr marL="0" indent="0" algn="ctr">
              <a:buNone/>
            </a:pPr>
            <a:r>
              <a:rPr lang="en-US" dirty="0" err="1"/>
              <a:t>Prop’n</a:t>
            </a:r>
            <a:r>
              <a:rPr lang="en-US" dirty="0"/>
              <a:t> +1’s Smaller than Cutoff</a:t>
            </a:r>
          </a:p>
          <a:p>
            <a:pPr marL="0" indent="0" algn="ctr">
              <a:buNone/>
            </a:pPr>
            <a:r>
              <a:rPr lang="en-US" dirty="0"/>
              <a:t>Vs.</a:t>
            </a:r>
          </a:p>
          <a:p>
            <a:pPr marL="0" indent="0" algn="ctr">
              <a:buNone/>
            </a:pPr>
            <a:r>
              <a:rPr lang="en-US" dirty="0" err="1"/>
              <a:t>Prop’n</a:t>
            </a:r>
            <a:r>
              <a:rPr lang="en-US" dirty="0"/>
              <a:t> -1s Smaller than Cutoff</a:t>
            </a:r>
          </a:p>
          <a:p>
            <a:pPr marL="0" indent="0">
              <a:buNone/>
            </a:pPr>
            <a:endParaRPr lang="en-US" dirty="0"/>
          </a:p>
        </p:txBody>
      </p:sp>
    </p:spTree>
    <p:extLst>
      <p:ext uri="{BB962C8B-B14F-4D97-AF65-F5344CB8AC3E}">
        <p14:creationId xmlns:p14="http://schemas.microsoft.com/office/powerpoint/2010/main" val="262170584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gradFill>
          <a:gsLst>
            <a:gs pos="0">
              <a:srgbClr val="7030A0"/>
            </a:gs>
            <a:gs pos="50000">
              <a:schemeClr val="accent1">
                <a:tint val="44500"/>
                <a:satMod val="160000"/>
              </a:schemeClr>
            </a:gs>
            <a:gs pos="100000">
              <a:srgbClr val="7030A0"/>
            </a:gs>
          </a:gsLst>
          <a:lin ang="2700000" scaled="0"/>
        </a:gradFill>
        <a:effectLst/>
      </p:bgPr>
    </p:bg>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9146" y="1027886"/>
            <a:ext cx="7544854" cy="5830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76200"/>
            <a:ext cx="8229600" cy="685800"/>
          </a:xfrm>
        </p:spPr>
        <p:txBody>
          <a:bodyPr/>
          <a:lstStyle/>
          <a:p>
            <a:r>
              <a:rPr lang="en-US" dirty="0"/>
              <a:t>ROC Curve</a:t>
            </a:r>
          </a:p>
        </p:txBody>
      </p:sp>
      <p:sp>
        <p:nvSpPr>
          <p:cNvPr id="3" name="Content Placeholder 2"/>
          <p:cNvSpPr>
            <a:spLocks noGrp="1"/>
          </p:cNvSpPr>
          <p:nvPr>
            <p:ph idx="1"/>
          </p:nvPr>
        </p:nvSpPr>
        <p:spPr>
          <a:xfrm>
            <a:off x="152400" y="1027886"/>
            <a:ext cx="8534400" cy="5135563"/>
          </a:xfrm>
        </p:spPr>
        <p:txBody>
          <a:bodyPr/>
          <a:lstStyle/>
          <a:p>
            <a:pPr marL="0" indent="0">
              <a:buNone/>
            </a:pPr>
            <a:r>
              <a:rPr lang="en-US" dirty="0"/>
              <a:t>Aim:</a:t>
            </a:r>
          </a:p>
          <a:p>
            <a:pPr marL="0" indent="0">
              <a:buNone/>
            </a:pPr>
            <a:r>
              <a:rPr lang="en-US" dirty="0"/>
              <a:t>Quantify</a:t>
            </a:r>
          </a:p>
          <a:p>
            <a:pPr marL="0" indent="0">
              <a:buNone/>
            </a:pPr>
            <a:r>
              <a:rPr lang="en-US" dirty="0"/>
              <a:t>“Overlap”</a:t>
            </a:r>
          </a:p>
          <a:p>
            <a:pPr marL="0" indent="0">
              <a:buNone/>
            </a:pPr>
            <a:endParaRPr lang="en-US" dirty="0"/>
          </a:p>
          <a:p>
            <a:pPr marL="0" indent="0">
              <a:buNone/>
            </a:pPr>
            <a:r>
              <a:rPr lang="en-US" dirty="0"/>
              <a:t>Approach</a:t>
            </a:r>
          </a:p>
          <a:p>
            <a:pPr marL="0" indent="0">
              <a:buNone/>
            </a:pPr>
            <a:r>
              <a:rPr lang="en-US" dirty="0"/>
              <a:t>Consider</a:t>
            </a:r>
          </a:p>
          <a:p>
            <a:pPr marL="0" indent="0">
              <a:buNone/>
            </a:pPr>
            <a:r>
              <a:rPr lang="en-US" dirty="0"/>
              <a:t>Series </a:t>
            </a:r>
          </a:p>
          <a:p>
            <a:pPr marL="0" indent="0">
              <a:buNone/>
            </a:pPr>
            <a:r>
              <a:rPr lang="en-US" dirty="0"/>
              <a:t>Of </a:t>
            </a:r>
            <a:r>
              <a:rPr lang="en-US" dirty="0">
                <a:solidFill>
                  <a:srgbClr val="FF00FF"/>
                </a:solidFill>
              </a:rPr>
              <a:t>Cutoffs</a:t>
            </a:r>
          </a:p>
        </p:txBody>
      </p:sp>
      <p:cxnSp>
        <p:nvCxnSpPr>
          <p:cNvPr id="6" name="Straight Arrow Connector 5"/>
          <p:cNvCxnSpPr/>
          <p:nvPr/>
        </p:nvCxnSpPr>
        <p:spPr>
          <a:xfrm>
            <a:off x="1905000" y="2514600"/>
            <a:ext cx="1905000" cy="114300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348274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bg>
      <p:bgPr>
        <a:gradFill>
          <a:gsLst>
            <a:gs pos="0">
              <a:srgbClr val="7030A0"/>
            </a:gs>
            <a:gs pos="50000">
              <a:schemeClr val="accent1">
                <a:tint val="44500"/>
                <a:satMod val="160000"/>
              </a:schemeClr>
            </a:gs>
            <a:gs pos="100000">
              <a:srgbClr val="7030A0"/>
            </a:gs>
          </a:gsLst>
          <a:lin ang="2700000" scaled="0"/>
        </a:gradFill>
        <a:effectLst/>
      </p:bgPr>
    </p:bg>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9146" y="1027886"/>
            <a:ext cx="7544854" cy="5830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76200"/>
            <a:ext cx="8229600" cy="685800"/>
          </a:xfrm>
        </p:spPr>
        <p:txBody>
          <a:bodyPr/>
          <a:lstStyle/>
          <a:p>
            <a:r>
              <a:rPr lang="en-US" dirty="0"/>
              <a:t>ROC Curve</a:t>
            </a:r>
          </a:p>
        </p:txBody>
      </p:sp>
      <p:sp>
        <p:nvSpPr>
          <p:cNvPr id="3" name="Content Placeholder 2"/>
          <p:cNvSpPr>
            <a:spLocks noGrp="1"/>
          </p:cNvSpPr>
          <p:nvPr>
            <p:ph idx="1"/>
          </p:nvPr>
        </p:nvSpPr>
        <p:spPr>
          <a:xfrm>
            <a:off x="152400" y="1027886"/>
            <a:ext cx="8534400" cy="5135563"/>
          </a:xfrm>
        </p:spPr>
        <p:txBody>
          <a:bodyPr/>
          <a:lstStyle/>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Approach</a:t>
            </a:r>
          </a:p>
          <a:p>
            <a:pPr marL="0" indent="0">
              <a:buNone/>
            </a:pPr>
            <a:r>
              <a:rPr lang="en-US" dirty="0"/>
              <a:t>Consider</a:t>
            </a:r>
          </a:p>
          <a:p>
            <a:pPr marL="0" indent="0">
              <a:buNone/>
            </a:pPr>
            <a:r>
              <a:rPr lang="en-US" dirty="0"/>
              <a:t>Series </a:t>
            </a:r>
          </a:p>
          <a:p>
            <a:pPr marL="0" indent="0">
              <a:buNone/>
            </a:pPr>
            <a:r>
              <a:rPr lang="en-US" dirty="0"/>
              <a:t>Of </a:t>
            </a:r>
            <a:r>
              <a:rPr lang="en-US" dirty="0">
                <a:solidFill>
                  <a:srgbClr val="FF00FF"/>
                </a:solidFill>
              </a:rPr>
              <a:t>Cutoffs</a:t>
            </a:r>
          </a:p>
          <a:p>
            <a:pPr marL="0" indent="0">
              <a:buNone/>
            </a:pPr>
            <a:endParaRPr lang="en-US" dirty="0"/>
          </a:p>
        </p:txBody>
      </p:sp>
      <p:cxnSp>
        <p:nvCxnSpPr>
          <p:cNvPr id="5" name="Straight Arrow Connector 4"/>
          <p:cNvCxnSpPr/>
          <p:nvPr/>
        </p:nvCxnSpPr>
        <p:spPr>
          <a:xfrm flipV="1">
            <a:off x="2133600" y="4953000"/>
            <a:ext cx="838200" cy="533400"/>
          </a:xfrm>
          <a:prstGeom prst="straightConnector1">
            <a:avLst/>
          </a:prstGeom>
          <a:ln w="25400">
            <a:solidFill>
              <a:srgbClr val="FF00FF"/>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86825917"/>
      </p:ext>
    </p:extLst>
  </p:cSld>
  <p:clrMapOvr>
    <a:masterClrMapping/>
  </p:clrMapOvr>
  <p:transition/>
</p:sld>
</file>

<file path=ppt/slides/slide74.xml><?xml version="1.0" encoding="utf-8"?>
<p:sld xmlns:a="http://schemas.openxmlformats.org/drawingml/2006/main" xmlns:r="http://schemas.openxmlformats.org/officeDocument/2006/relationships" xmlns:p="http://schemas.openxmlformats.org/presentationml/2006/main">
  <p:cSld>
    <p:bg>
      <p:bgPr>
        <a:gradFill>
          <a:gsLst>
            <a:gs pos="0">
              <a:srgbClr val="7030A0"/>
            </a:gs>
            <a:gs pos="50000">
              <a:schemeClr val="accent1">
                <a:tint val="44500"/>
                <a:satMod val="160000"/>
              </a:schemeClr>
            </a:gs>
            <a:gs pos="100000">
              <a:srgbClr val="7030A0"/>
            </a:gs>
          </a:gsLst>
          <a:lin ang="2700000" scaled="0"/>
        </a:gradFill>
        <a:effectLst/>
      </p:bgPr>
    </p:bg>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9146" y="1027886"/>
            <a:ext cx="7544854" cy="5830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76200"/>
            <a:ext cx="8229600" cy="685800"/>
          </a:xfrm>
        </p:spPr>
        <p:txBody>
          <a:bodyPr/>
          <a:lstStyle/>
          <a:p>
            <a:r>
              <a:rPr lang="en-US" dirty="0"/>
              <a:t>ROC Curve</a:t>
            </a:r>
          </a:p>
        </p:txBody>
      </p:sp>
      <p:sp>
        <p:nvSpPr>
          <p:cNvPr id="3" name="Content Placeholder 2"/>
          <p:cNvSpPr>
            <a:spLocks noGrp="1"/>
          </p:cNvSpPr>
          <p:nvPr>
            <p:ph idx="1"/>
          </p:nvPr>
        </p:nvSpPr>
        <p:spPr>
          <a:xfrm>
            <a:off x="152400" y="1027886"/>
            <a:ext cx="8534400" cy="5135563"/>
          </a:xfrm>
        </p:spPr>
        <p:txBody>
          <a:bodyPr/>
          <a:lstStyle/>
          <a:p>
            <a:pPr marL="0" indent="0">
              <a:buNone/>
            </a:pPr>
            <a:r>
              <a:rPr lang="en-US" dirty="0"/>
              <a:t>X-</a:t>
            </a:r>
            <a:r>
              <a:rPr lang="en-US" dirty="0" err="1"/>
              <a:t>coord</a:t>
            </a:r>
            <a:endParaRPr lang="en-US" dirty="0"/>
          </a:p>
          <a:p>
            <a:pPr marL="0" indent="0">
              <a:buNone/>
            </a:pPr>
            <a:r>
              <a:rPr lang="en-US" dirty="0"/>
              <a:t>Is </a:t>
            </a:r>
            <a:r>
              <a:rPr lang="en-US" dirty="0" err="1"/>
              <a:t>Prop’n</a:t>
            </a:r>
            <a:endParaRPr lang="en-US" dirty="0"/>
          </a:p>
          <a:p>
            <a:pPr marL="0" indent="0">
              <a:buNone/>
            </a:pPr>
            <a:r>
              <a:rPr lang="en-US" dirty="0"/>
              <a:t>Of </a:t>
            </a:r>
            <a:r>
              <a:rPr lang="en-US" dirty="0">
                <a:solidFill>
                  <a:srgbClr val="FF0000"/>
                </a:solidFill>
              </a:rPr>
              <a:t>Reds</a:t>
            </a:r>
          </a:p>
          <a:p>
            <a:pPr marL="0" indent="0">
              <a:buNone/>
            </a:pPr>
            <a:r>
              <a:rPr lang="en-US" dirty="0"/>
              <a:t>Smaller</a:t>
            </a:r>
          </a:p>
          <a:p>
            <a:pPr marL="0" indent="0">
              <a:buNone/>
            </a:pPr>
            <a:endParaRPr lang="en-US" dirty="0"/>
          </a:p>
        </p:txBody>
      </p:sp>
      <p:cxnSp>
        <p:nvCxnSpPr>
          <p:cNvPr id="5" name="Straight Arrow Connector 4"/>
          <p:cNvCxnSpPr/>
          <p:nvPr/>
        </p:nvCxnSpPr>
        <p:spPr>
          <a:xfrm>
            <a:off x="1905000" y="2514600"/>
            <a:ext cx="990600" cy="1295400"/>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2895600" y="3810000"/>
            <a:ext cx="2971273" cy="1229436"/>
          </a:xfrm>
          <a:prstGeom prst="straightConnector1">
            <a:avLst/>
          </a:prstGeom>
          <a:ln w="25400">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4449782"/>
      </p:ext>
    </p:extLst>
  </p:cSld>
  <p:clrMapOvr>
    <a:masterClrMapping/>
  </p:clrMapOvr>
  <p:transition/>
</p:sld>
</file>

<file path=ppt/slides/slide75.xml><?xml version="1.0" encoding="utf-8"?>
<p:sld xmlns:a="http://schemas.openxmlformats.org/drawingml/2006/main" xmlns:r="http://schemas.openxmlformats.org/officeDocument/2006/relationships" xmlns:p="http://schemas.openxmlformats.org/presentationml/2006/main">
  <p:cSld>
    <p:bg>
      <p:bgPr>
        <a:gradFill>
          <a:gsLst>
            <a:gs pos="0">
              <a:srgbClr val="7030A0"/>
            </a:gs>
            <a:gs pos="50000">
              <a:schemeClr val="accent1">
                <a:tint val="44500"/>
                <a:satMod val="160000"/>
              </a:schemeClr>
            </a:gs>
            <a:gs pos="100000">
              <a:srgbClr val="7030A0"/>
            </a:gs>
          </a:gsLst>
          <a:lin ang="2700000" scaled="0"/>
        </a:gradFill>
        <a:effectLst/>
      </p:bgPr>
    </p:bg>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9146" y="1027886"/>
            <a:ext cx="7544854" cy="5830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76200"/>
            <a:ext cx="8229600" cy="685800"/>
          </a:xfrm>
        </p:spPr>
        <p:txBody>
          <a:bodyPr/>
          <a:lstStyle/>
          <a:p>
            <a:r>
              <a:rPr lang="en-US" dirty="0"/>
              <a:t>ROC Curve</a:t>
            </a:r>
          </a:p>
        </p:txBody>
      </p:sp>
      <p:sp>
        <p:nvSpPr>
          <p:cNvPr id="3" name="Content Placeholder 2"/>
          <p:cNvSpPr>
            <a:spLocks noGrp="1"/>
          </p:cNvSpPr>
          <p:nvPr>
            <p:ph idx="1"/>
          </p:nvPr>
        </p:nvSpPr>
        <p:spPr>
          <a:xfrm>
            <a:off x="152400" y="1027886"/>
            <a:ext cx="8534400" cy="5135563"/>
          </a:xfrm>
        </p:spPr>
        <p:txBody>
          <a:bodyPr/>
          <a:lstStyle/>
          <a:p>
            <a:pPr marL="0" indent="0">
              <a:buNone/>
            </a:pPr>
            <a:r>
              <a:rPr lang="en-US" dirty="0"/>
              <a:t>X-</a:t>
            </a:r>
            <a:r>
              <a:rPr lang="en-US" dirty="0" err="1"/>
              <a:t>coord</a:t>
            </a:r>
            <a:endParaRPr lang="en-US" dirty="0"/>
          </a:p>
          <a:p>
            <a:pPr marL="0" indent="0">
              <a:buNone/>
            </a:pPr>
            <a:r>
              <a:rPr lang="en-US" dirty="0"/>
              <a:t>Is </a:t>
            </a:r>
            <a:r>
              <a:rPr lang="en-US" dirty="0" err="1"/>
              <a:t>Prop’n</a:t>
            </a:r>
            <a:endParaRPr lang="en-US" dirty="0"/>
          </a:p>
          <a:p>
            <a:pPr marL="0" indent="0">
              <a:buNone/>
            </a:pPr>
            <a:r>
              <a:rPr lang="en-US" dirty="0"/>
              <a:t>Of </a:t>
            </a:r>
            <a:r>
              <a:rPr lang="en-US" dirty="0">
                <a:solidFill>
                  <a:srgbClr val="FF0000"/>
                </a:solidFill>
              </a:rPr>
              <a:t>Reds</a:t>
            </a:r>
          </a:p>
          <a:p>
            <a:pPr marL="0" indent="0">
              <a:buNone/>
            </a:pPr>
            <a:r>
              <a:rPr lang="en-US" dirty="0"/>
              <a:t>Smaller</a:t>
            </a:r>
          </a:p>
          <a:p>
            <a:pPr marL="0" indent="0">
              <a:buNone/>
            </a:pPr>
            <a:endParaRPr lang="en-US" dirty="0"/>
          </a:p>
          <a:p>
            <a:pPr marL="0" indent="0">
              <a:buNone/>
            </a:pPr>
            <a:r>
              <a:rPr lang="en-US" dirty="0"/>
              <a:t>Y-</a:t>
            </a:r>
            <a:r>
              <a:rPr lang="en-US" dirty="0" err="1"/>
              <a:t>coord</a:t>
            </a:r>
            <a:endParaRPr lang="en-US" dirty="0"/>
          </a:p>
          <a:p>
            <a:pPr marL="0" indent="0">
              <a:buNone/>
            </a:pPr>
            <a:r>
              <a:rPr lang="en-US" dirty="0"/>
              <a:t>Is </a:t>
            </a:r>
            <a:r>
              <a:rPr lang="en-US" dirty="0" err="1"/>
              <a:t>Prop’n</a:t>
            </a:r>
            <a:endParaRPr lang="en-US" dirty="0"/>
          </a:p>
          <a:p>
            <a:pPr marL="0" indent="0">
              <a:buNone/>
            </a:pPr>
            <a:r>
              <a:rPr lang="en-US" dirty="0"/>
              <a:t>Of </a:t>
            </a:r>
            <a:r>
              <a:rPr lang="en-US" dirty="0">
                <a:solidFill>
                  <a:srgbClr val="0070C0"/>
                </a:solidFill>
              </a:rPr>
              <a:t>Blues</a:t>
            </a:r>
          </a:p>
          <a:p>
            <a:pPr marL="0" indent="0">
              <a:buNone/>
            </a:pPr>
            <a:r>
              <a:rPr lang="en-US" dirty="0"/>
              <a:t>Smaller</a:t>
            </a:r>
          </a:p>
        </p:txBody>
      </p:sp>
      <p:cxnSp>
        <p:nvCxnSpPr>
          <p:cNvPr id="7" name="Straight Arrow Connector 6"/>
          <p:cNvCxnSpPr/>
          <p:nvPr/>
        </p:nvCxnSpPr>
        <p:spPr>
          <a:xfrm flipV="1">
            <a:off x="1905000" y="3505200"/>
            <a:ext cx="990600" cy="1905000"/>
          </a:xfrm>
          <a:prstGeom prst="straightConnector1">
            <a:avLst/>
          </a:prstGeom>
          <a:ln w="25400">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2971800" y="3456432"/>
            <a:ext cx="3352800" cy="1066800"/>
          </a:xfrm>
          <a:prstGeom prst="straightConnector1">
            <a:avLst/>
          </a:prstGeom>
          <a:ln w="25400">
            <a:solidFill>
              <a:srgbClr val="0070C0"/>
            </a:solidFill>
            <a:prstDash val="dash"/>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8700216"/>
      </p:ext>
    </p:extLst>
  </p:cSld>
  <p:clrMapOvr>
    <a:masterClrMapping/>
  </p:clrMapOvr>
  <p:transition/>
</p:sld>
</file>

<file path=ppt/slides/slide76.xml><?xml version="1.0" encoding="utf-8"?>
<p:sld xmlns:a="http://schemas.openxmlformats.org/drawingml/2006/main" xmlns:r="http://schemas.openxmlformats.org/officeDocument/2006/relationships" xmlns:p="http://schemas.openxmlformats.org/presentationml/2006/main">
  <p:cSld>
    <p:bg>
      <p:bgPr>
        <a:gradFill>
          <a:gsLst>
            <a:gs pos="0">
              <a:srgbClr val="7030A0"/>
            </a:gs>
            <a:gs pos="50000">
              <a:schemeClr val="accent1">
                <a:tint val="44500"/>
                <a:satMod val="160000"/>
              </a:schemeClr>
            </a:gs>
            <a:gs pos="100000">
              <a:srgbClr val="7030A0"/>
            </a:gs>
          </a:gsLst>
          <a:lin ang="27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85800"/>
          </a:xfrm>
        </p:spPr>
        <p:txBody>
          <a:bodyPr/>
          <a:lstStyle/>
          <a:p>
            <a:r>
              <a:rPr lang="en-US" dirty="0"/>
              <a:t>ROC Curve</a:t>
            </a:r>
          </a:p>
        </p:txBody>
      </p:sp>
      <p:sp>
        <p:nvSpPr>
          <p:cNvPr id="3" name="Content Placeholder 2"/>
          <p:cNvSpPr>
            <a:spLocks noGrp="1"/>
          </p:cNvSpPr>
          <p:nvPr>
            <p:ph idx="1"/>
          </p:nvPr>
        </p:nvSpPr>
        <p:spPr>
          <a:xfrm>
            <a:off x="152400" y="1027886"/>
            <a:ext cx="8534400" cy="5135563"/>
          </a:xfrm>
        </p:spPr>
        <p:txBody>
          <a:bodyPr/>
          <a:lstStyle/>
          <a:p>
            <a:pPr marL="0" indent="0">
              <a:buNone/>
            </a:pPr>
            <a:r>
              <a:rPr lang="en-US" dirty="0"/>
              <a:t>Slide</a:t>
            </a:r>
          </a:p>
          <a:p>
            <a:pPr marL="0" indent="0">
              <a:buNone/>
            </a:pPr>
            <a:r>
              <a:rPr lang="en-US" dirty="0">
                <a:solidFill>
                  <a:srgbClr val="FF00FF"/>
                </a:solidFill>
              </a:rPr>
              <a:t>Cutoff</a:t>
            </a:r>
          </a:p>
          <a:p>
            <a:pPr marL="0" indent="0">
              <a:buNone/>
            </a:pPr>
            <a:r>
              <a:rPr lang="en-US" dirty="0"/>
              <a:t>To </a:t>
            </a:r>
          </a:p>
          <a:p>
            <a:pPr marL="0" indent="0">
              <a:buNone/>
            </a:pPr>
            <a:r>
              <a:rPr lang="en-US" dirty="0"/>
              <a:t>Trace</a:t>
            </a:r>
          </a:p>
          <a:p>
            <a:pPr marL="0" indent="0">
              <a:buNone/>
            </a:pPr>
            <a:r>
              <a:rPr lang="en-US" dirty="0"/>
              <a:t>Out </a:t>
            </a:r>
          </a:p>
          <a:p>
            <a:pPr marL="0" indent="0">
              <a:buNone/>
            </a:pPr>
            <a:r>
              <a:rPr lang="en-US" dirty="0">
                <a:solidFill>
                  <a:srgbClr val="FF00FF"/>
                </a:solidFill>
              </a:rPr>
              <a:t>Curve</a:t>
            </a: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9146" y="1027886"/>
            <a:ext cx="7544854" cy="5830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85923"/>
      </p:ext>
    </p:extLst>
  </p:cSld>
  <p:clrMapOvr>
    <a:masterClrMapping/>
  </p:clrMapOvr>
  <p:transition/>
</p:sld>
</file>

<file path=ppt/slides/slide77.xml><?xml version="1.0" encoding="utf-8"?>
<p:sld xmlns:a="http://schemas.openxmlformats.org/drawingml/2006/main" xmlns:r="http://schemas.openxmlformats.org/officeDocument/2006/relationships" xmlns:p="http://schemas.openxmlformats.org/presentationml/2006/main">
  <p:cSld>
    <p:bg>
      <p:bgPr>
        <a:gradFill>
          <a:gsLst>
            <a:gs pos="0">
              <a:srgbClr val="7030A0"/>
            </a:gs>
            <a:gs pos="50000">
              <a:schemeClr val="accent1">
                <a:tint val="44500"/>
                <a:satMod val="160000"/>
              </a:schemeClr>
            </a:gs>
            <a:gs pos="100000">
              <a:srgbClr val="7030A0"/>
            </a:gs>
          </a:gsLst>
          <a:lin ang="27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85800"/>
          </a:xfrm>
        </p:spPr>
        <p:txBody>
          <a:bodyPr/>
          <a:lstStyle/>
          <a:p>
            <a:r>
              <a:rPr lang="en-US" dirty="0"/>
              <a:t>ROC Curve</a:t>
            </a:r>
          </a:p>
        </p:txBody>
      </p:sp>
      <p:sp>
        <p:nvSpPr>
          <p:cNvPr id="3" name="Content Placeholder 2"/>
          <p:cNvSpPr>
            <a:spLocks noGrp="1"/>
          </p:cNvSpPr>
          <p:nvPr>
            <p:ph idx="1"/>
          </p:nvPr>
        </p:nvSpPr>
        <p:spPr>
          <a:xfrm>
            <a:off x="152400" y="1027886"/>
            <a:ext cx="8534400" cy="5135563"/>
          </a:xfrm>
        </p:spPr>
        <p:txBody>
          <a:bodyPr/>
          <a:lstStyle/>
          <a:p>
            <a:pPr marL="0" indent="0">
              <a:buNone/>
            </a:pPr>
            <a:r>
              <a:rPr lang="en-US" dirty="0"/>
              <a:t>Slide</a:t>
            </a:r>
          </a:p>
          <a:p>
            <a:pPr marL="0" indent="0">
              <a:buNone/>
            </a:pPr>
            <a:r>
              <a:rPr lang="en-US" dirty="0">
                <a:solidFill>
                  <a:srgbClr val="FF00FF"/>
                </a:solidFill>
              </a:rPr>
              <a:t>Cutoff</a:t>
            </a:r>
          </a:p>
          <a:p>
            <a:pPr marL="0" indent="0">
              <a:buNone/>
            </a:pPr>
            <a:r>
              <a:rPr lang="en-US" dirty="0"/>
              <a:t>To </a:t>
            </a:r>
          </a:p>
          <a:p>
            <a:pPr marL="0" indent="0">
              <a:buNone/>
            </a:pPr>
            <a:r>
              <a:rPr lang="en-US" dirty="0"/>
              <a:t>Trace</a:t>
            </a:r>
          </a:p>
          <a:p>
            <a:pPr marL="0" indent="0">
              <a:buNone/>
            </a:pPr>
            <a:r>
              <a:rPr lang="en-US" dirty="0"/>
              <a:t>Out </a:t>
            </a:r>
          </a:p>
          <a:p>
            <a:pPr marL="0" indent="0">
              <a:buNone/>
            </a:pPr>
            <a:r>
              <a:rPr lang="en-US" dirty="0">
                <a:solidFill>
                  <a:srgbClr val="FF00FF"/>
                </a:solidFill>
              </a:rPr>
              <a:t>Curve</a:t>
            </a:r>
          </a:p>
          <a:p>
            <a:pPr marL="0" indent="0">
              <a:buNone/>
            </a:pP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9146" y="1027886"/>
            <a:ext cx="7544854" cy="5830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05066253"/>
      </p:ext>
    </p:extLst>
  </p:cSld>
  <p:clrMapOvr>
    <a:masterClrMapping/>
  </p:clrMapOvr>
  <p:transition/>
</p:sld>
</file>

<file path=ppt/slides/slide78.xml><?xml version="1.0" encoding="utf-8"?>
<p:sld xmlns:a="http://schemas.openxmlformats.org/drawingml/2006/main" xmlns:r="http://schemas.openxmlformats.org/officeDocument/2006/relationships" xmlns:p="http://schemas.openxmlformats.org/presentationml/2006/main">
  <p:cSld>
    <p:bg>
      <p:bgPr>
        <a:gradFill>
          <a:gsLst>
            <a:gs pos="0">
              <a:srgbClr val="7030A0"/>
            </a:gs>
            <a:gs pos="50000">
              <a:schemeClr val="accent1">
                <a:tint val="44500"/>
                <a:satMod val="160000"/>
              </a:schemeClr>
            </a:gs>
            <a:gs pos="100000">
              <a:srgbClr val="7030A0"/>
            </a:gs>
          </a:gsLst>
          <a:lin ang="27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85800"/>
          </a:xfrm>
        </p:spPr>
        <p:txBody>
          <a:bodyPr/>
          <a:lstStyle/>
          <a:p>
            <a:r>
              <a:rPr lang="en-US" dirty="0"/>
              <a:t>ROC Curve</a:t>
            </a:r>
          </a:p>
        </p:txBody>
      </p:sp>
      <p:sp>
        <p:nvSpPr>
          <p:cNvPr id="3" name="Content Placeholder 2"/>
          <p:cNvSpPr>
            <a:spLocks noGrp="1"/>
          </p:cNvSpPr>
          <p:nvPr>
            <p:ph idx="1"/>
          </p:nvPr>
        </p:nvSpPr>
        <p:spPr>
          <a:xfrm>
            <a:off x="152400" y="1027886"/>
            <a:ext cx="8534400" cy="5135563"/>
          </a:xfrm>
        </p:spPr>
        <p:txBody>
          <a:bodyPr/>
          <a:lstStyle/>
          <a:p>
            <a:pPr marL="0" indent="0">
              <a:buNone/>
            </a:pPr>
            <a:r>
              <a:rPr lang="en-US" dirty="0"/>
              <a:t>Slide</a:t>
            </a:r>
          </a:p>
          <a:p>
            <a:pPr marL="0" indent="0">
              <a:buNone/>
            </a:pPr>
            <a:r>
              <a:rPr lang="en-US" dirty="0">
                <a:solidFill>
                  <a:srgbClr val="FF00FF"/>
                </a:solidFill>
              </a:rPr>
              <a:t>Cutoff</a:t>
            </a:r>
          </a:p>
          <a:p>
            <a:pPr marL="0" indent="0">
              <a:buNone/>
            </a:pPr>
            <a:r>
              <a:rPr lang="en-US" dirty="0"/>
              <a:t>To </a:t>
            </a:r>
          </a:p>
          <a:p>
            <a:pPr marL="0" indent="0">
              <a:buNone/>
            </a:pPr>
            <a:r>
              <a:rPr lang="en-US" dirty="0"/>
              <a:t>Trace</a:t>
            </a:r>
          </a:p>
          <a:p>
            <a:pPr marL="0" indent="0">
              <a:buNone/>
            </a:pPr>
            <a:r>
              <a:rPr lang="en-US" dirty="0"/>
              <a:t>Out </a:t>
            </a:r>
          </a:p>
          <a:p>
            <a:pPr marL="0" indent="0">
              <a:buNone/>
            </a:pPr>
            <a:r>
              <a:rPr lang="en-US" dirty="0">
                <a:solidFill>
                  <a:srgbClr val="FF00FF"/>
                </a:solidFill>
              </a:rPr>
              <a:t>Curve</a:t>
            </a:r>
          </a:p>
          <a:p>
            <a:pPr marL="0" indent="0">
              <a:buNone/>
            </a:pP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9146" y="1027886"/>
            <a:ext cx="7544854" cy="5830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3971419"/>
      </p:ext>
    </p:extLst>
  </p:cSld>
  <p:clrMapOvr>
    <a:masterClrMapping/>
  </p:clrMapOvr>
  <p:transition/>
</p:sld>
</file>

<file path=ppt/slides/slide79.xml><?xml version="1.0" encoding="utf-8"?>
<p:sld xmlns:a="http://schemas.openxmlformats.org/drawingml/2006/main" xmlns:r="http://schemas.openxmlformats.org/officeDocument/2006/relationships" xmlns:p="http://schemas.openxmlformats.org/presentationml/2006/main">
  <p:cSld>
    <p:bg>
      <p:bgPr>
        <a:gradFill>
          <a:gsLst>
            <a:gs pos="0">
              <a:srgbClr val="7030A0"/>
            </a:gs>
            <a:gs pos="50000">
              <a:schemeClr val="accent1">
                <a:tint val="44500"/>
                <a:satMod val="160000"/>
              </a:schemeClr>
            </a:gs>
            <a:gs pos="100000">
              <a:srgbClr val="7030A0"/>
            </a:gs>
          </a:gsLst>
          <a:lin ang="27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85800"/>
          </a:xfrm>
        </p:spPr>
        <p:txBody>
          <a:bodyPr/>
          <a:lstStyle/>
          <a:p>
            <a:r>
              <a:rPr lang="en-US" dirty="0"/>
              <a:t>ROC Curve</a:t>
            </a:r>
          </a:p>
        </p:txBody>
      </p:sp>
      <p:sp>
        <p:nvSpPr>
          <p:cNvPr id="3" name="Content Placeholder 2"/>
          <p:cNvSpPr>
            <a:spLocks noGrp="1"/>
          </p:cNvSpPr>
          <p:nvPr>
            <p:ph idx="1"/>
          </p:nvPr>
        </p:nvSpPr>
        <p:spPr>
          <a:xfrm>
            <a:off x="152400" y="1027886"/>
            <a:ext cx="8534400" cy="5135563"/>
          </a:xfrm>
        </p:spPr>
        <p:txBody>
          <a:bodyPr/>
          <a:lstStyle/>
          <a:p>
            <a:pPr marL="0" indent="0">
              <a:buNone/>
            </a:pPr>
            <a:r>
              <a:rPr lang="en-US" dirty="0"/>
              <a:t>Slide</a:t>
            </a:r>
          </a:p>
          <a:p>
            <a:pPr marL="0" indent="0">
              <a:buNone/>
            </a:pPr>
            <a:r>
              <a:rPr lang="en-US" dirty="0">
                <a:solidFill>
                  <a:srgbClr val="FF00FF"/>
                </a:solidFill>
              </a:rPr>
              <a:t>Cutoff</a:t>
            </a:r>
          </a:p>
          <a:p>
            <a:pPr marL="0" indent="0">
              <a:buNone/>
            </a:pPr>
            <a:r>
              <a:rPr lang="en-US" dirty="0"/>
              <a:t>To </a:t>
            </a:r>
          </a:p>
          <a:p>
            <a:pPr marL="0" indent="0">
              <a:buNone/>
            </a:pPr>
            <a:r>
              <a:rPr lang="en-US" dirty="0"/>
              <a:t>Trace</a:t>
            </a:r>
          </a:p>
          <a:p>
            <a:pPr marL="0" indent="0">
              <a:buNone/>
            </a:pPr>
            <a:r>
              <a:rPr lang="en-US" dirty="0"/>
              <a:t>Out </a:t>
            </a:r>
          </a:p>
          <a:p>
            <a:pPr marL="0" indent="0">
              <a:buNone/>
            </a:pPr>
            <a:r>
              <a:rPr lang="en-US" dirty="0">
                <a:solidFill>
                  <a:srgbClr val="FF00FF"/>
                </a:solidFill>
              </a:rPr>
              <a:t>Curve</a:t>
            </a:r>
          </a:p>
          <a:p>
            <a:pPr marL="0" indent="0">
              <a:buNone/>
            </a:pPr>
            <a:endParaRPr lang="en-US"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9146" y="1027886"/>
            <a:ext cx="7544854" cy="5830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90935015"/>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accent5">
                <a:lumMod val="50000"/>
              </a:schemeClr>
            </a:gs>
            <a:gs pos="50000">
              <a:schemeClr val="tx1"/>
            </a:gs>
            <a:gs pos="100000">
              <a:schemeClr val="accent5">
                <a:lumMod val="50000"/>
              </a:schemeClr>
            </a:gs>
          </a:gsLst>
          <a:lin ang="0" scaled="0"/>
        </a:gradFill>
        <a:effectLst/>
      </p:bgPr>
    </p:bg>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762000" y="0"/>
            <a:ext cx="8001000" cy="762000"/>
          </a:xfrm>
        </p:spPr>
        <p:txBody>
          <a:bodyPr/>
          <a:lstStyle/>
          <a:p>
            <a:pPr eaLnBrk="1" hangingPunct="1"/>
            <a:r>
              <a:rPr lang="en-US" altLang="ko-KR" sz="4000" dirty="0">
                <a:solidFill>
                  <a:schemeClr val="bg2"/>
                </a:solidFill>
                <a:latin typeface="Arial Unicode MS" pitchFamily="34" charset="-128"/>
                <a:ea typeface="Arial Unicode MS" pitchFamily="34" charset="-128"/>
                <a:cs typeface="Arial Unicode MS" pitchFamily="34" charset="-128"/>
              </a:rPr>
              <a:t>Marg. Dist. Plot Data Example</a:t>
            </a:r>
          </a:p>
        </p:txBody>
      </p:sp>
      <p:sp>
        <p:nvSpPr>
          <p:cNvPr id="236547" name="Rectangle 3"/>
          <p:cNvSpPr>
            <a:spLocks noGrp="1" noChangeArrowheads="1"/>
          </p:cNvSpPr>
          <p:nvPr>
            <p:ph type="body" idx="1"/>
          </p:nvPr>
        </p:nvSpPr>
        <p:spPr>
          <a:xfrm>
            <a:off x="304800" y="838200"/>
            <a:ext cx="8610600" cy="5410200"/>
          </a:xfrm>
        </p:spPr>
        <p:txBody>
          <a:bodyPr/>
          <a:lstStyle/>
          <a:p>
            <a:pPr marL="457200" lvl="0" indent="-457200" eaLnBrk="1" hangingPunct="1">
              <a:lnSpc>
                <a:spcPct val="150000"/>
              </a:lnSpc>
              <a:buClr>
                <a:srgbClr val="A50021"/>
              </a:buClr>
              <a:buSzPct val="75000"/>
              <a:buNone/>
            </a:pPr>
            <a:r>
              <a:rPr lang="en-US" altLang="ko-KR" dirty="0">
                <a:solidFill>
                  <a:srgbClr val="000000"/>
                </a:solidFill>
                <a:latin typeface="Tahoma"/>
              </a:rPr>
              <a:t>Common Practice:</a:t>
            </a:r>
            <a:endParaRPr lang="en-US" altLang="ko-KR" sz="1800" dirty="0">
              <a:solidFill>
                <a:schemeClr val="bg2"/>
              </a:solidFill>
              <a:latin typeface="Arial Unicode MS" pitchFamily="34" charset="-128"/>
              <a:ea typeface="Arial Unicode MS" pitchFamily="34" charset="-128"/>
              <a:cs typeface="Arial Unicode MS" pitchFamily="34" charset="-128"/>
            </a:endParaRPr>
          </a:p>
          <a:p>
            <a:pPr marL="457200" lvl="0" indent="-457200" eaLnBrk="1" hangingPunct="1">
              <a:lnSpc>
                <a:spcPct val="150000"/>
              </a:lnSpc>
              <a:buClr>
                <a:srgbClr val="A50021"/>
              </a:buClr>
              <a:buSzPct val="75000"/>
              <a:buNone/>
            </a:pPr>
            <a:r>
              <a:rPr lang="en-US" altLang="ko-KR" dirty="0">
                <a:solidFill>
                  <a:srgbClr val="000000"/>
                </a:solidFill>
                <a:latin typeface="Tahoma"/>
              </a:rPr>
              <a:t>Delete “Mostly 0” Variables (little information)</a:t>
            </a:r>
          </a:p>
          <a:p>
            <a:pPr marL="457200" lvl="0" indent="-457200" eaLnBrk="1" hangingPunct="1">
              <a:lnSpc>
                <a:spcPct val="150000"/>
              </a:lnSpc>
              <a:buClr>
                <a:srgbClr val="A50021"/>
              </a:buClr>
              <a:buSzPct val="75000"/>
              <a:buNone/>
            </a:pPr>
            <a:endParaRPr lang="en-US" altLang="ko-KR" dirty="0">
              <a:solidFill>
                <a:srgbClr val="000000"/>
              </a:solidFill>
              <a:latin typeface="Tahoma"/>
            </a:endParaRPr>
          </a:p>
          <a:p>
            <a:pPr marL="457200" lvl="0" indent="-457200" eaLnBrk="1" hangingPunct="1">
              <a:lnSpc>
                <a:spcPct val="150000"/>
              </a:lnSpc>
              <a:buClr>
                <a:srgbClr val="A50021"/>
              </a:buClr>
              <a:buSzPct val="75000"/>
              <a:buNone/>
            </a:pPr>
            <a:r>
              <a:rPr lang="en-US" altLang="ko-KR" dirty="0">
                <a:solidFill>
                  <a:srgbClr val="000000"/>
                </a:solidFill>
                <a:latin typeface="Tahoma"/>
              </a:rPr>
              <a:t>More Careful Look, </a:t>
            </a:r>
            <a:r>
              <a:rPr lang="en-US" altLang="ko-KR" dirty="0" err="1">
                <a:solidFill>
                  <a:srgbClr val="000000"/>
                </a:solidFill>
                <a:latin typeface="Tahoma"/>
              </a:rPr>
              <a:t>Borysov</a:t>
            </a:r>
            <a:r>
              <a:rPr lang="en-US" altLang="ko-KR" dirty="0">
                <a:solidFill>
                  <a:srgbClr val="000000"/>
                </a:solidFill>
                <a:latin typeface="Tahoma"/>
              </a:rPr>
              <a:t> et al (2016)</a:t>
            </a:r>
          </a:p>
          <a:p>
            <a:pPr marL="457200" lvl="0" indent="-457200" algn="ctr" eaLnBrk="1" hangingPunct="1">
              <a:lnSpc>
                <a:spcPct val="150000"/>
              </a:lnSpc>
              <a:buClr>
                <a:srgbClr val="A50021"/>
              </a:buClr>
              <a:buSzPct val="75000"/>
              <a:buNone/>
            </a:pPr>
            <a:r>
              <a:rPr lang="en-US" altLang="ko-KR" dirty="0">
                <a:solidFill>
                  <a:srgbClr val="000000"/>
                </a:solidFill>
                <a:latin typeface="Tahoma"/>
              </a:rPr>
              <a:t> These </a:t>
            </a:r>
            <a:r>
              <a:rPr lang="en-US" altLang="ko-KR" u="sng" dirty="0">
                <a:solidFill>
                  <a:srgbClr val="000000"/>
                </a:solidFill>
                <a:latin typeface="Tahoma"/>
              </a:rPr>
              <a:t>Can</a:t>
            </a:r>
            <a:r>
              <a:rPr lang="en-US" altLang="ko-KR" dirty="0">
                <a:solidFill>
                  <a:srgbClr val="000000"/>
                </a:solidFill>
                <a:latin typeface="Tahoma"/>
              </a:rPr>
              <a:t> Contain Useful Info</a:t>
            </a:r>
          </a:p>
          <a:p>
            <a:pPr marL="457200" lvl="0" indent="-457200" algn="ctr" eaLnBrk="1" hangingPunct="1">
              <a:lnSpc>
                <a:spcPct val="150000"/>
              </a:lnSpc>
              <a:buClr>
                <a:srgbClr val="A50021"/>
              </a:buClr>
              <a:buSzPct val="75000"/>
              <a:buNone/>
            </a:pPr>
            <a:r>
              <a:rPr lang="en-US" altLang="ko-KR" dirty="0">
                <a:solidFill>
                  <a:srgbClr val="000000"/>
                </a:solidFill>
                <a:latin typeface="Tahoma"/>
              </a:rPr>
              <a:t>(Especially When So Many)</a:t>
            </a:r>
          </a:p>
        </p:txBody>
      </p:sp>
      <p:grpSp>
        <p:nvGrpSpPr>
          <p:cNvPr id="5" name="Group 4"/>
          <p:cNvGrpSpPr/>
          <p:nvPr/>
        </p:nvGrpSpPr>
        <p:grpSpPr>
          <a:xfrm>
            <a:off x="3048000" y="2362200"/>
            <a:ext cx="4648200" cy="766465"/>
            <a:chOff x="3048000" y="2362200"/>
            <a:chExt cx="4648200" cy="766465"/>
          </a:xfrm>
        </p:grpSpPr>
        <p:sp>
          <p:nvSpPr>
            <p:cNvPr id="2" name="TextBox 1"/>
            <p:cNvSpPr txBox="1"/>
            <p:nvPr/>
          </p:nvSpPr>
          <p:spPr>
            <a:xfrm>
              <a:off x="3650669" y="2667000"/>
              <a:ext cx="4045531" cy="461665"/>
            </a:xfrm>
            <a:prstGeom prst="rect">
              <a:avLst/>
            </a:prstGeom>
            <a:noFill/>
          </p:spPr>
          <p:txBody>
            <a:bodyPr wrap="none" rtlCol="0">
              <a:spAutoFit/>
            </a:bodyPr>
            <a:lstStyle/>
            <a:p>
              <a:r>
                <a:rPr lang="en-US" sz="2400" dirty="0">
                  <a:solidFill>
                    <a:srgbClr val="000000"/>
                  </a:solidFill>
                </a:rPr>
                <a:t>Not Clear What This Means!</a:t>
              </a:r>
            </a:p>
          </p:txBody>
        </p:sp>
        <p:cxnSp>
          <p:nvCxnSpPr>
            <p:cNvPr id="4" name="Straight Arrow Connector 3"/>
            <p:cNvCxnSpPr/>
            <p:nvPr/>
          </p:nvCxnSpPr>
          <p:spPr>
            <a:xfrm flipH="1" flipV="1">
              <a:off x="3048000" y="2362200"/>
              <a:ext cx="685800" cy="381000"/>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grpSp>
      <p:grpSp>
        <p:nvGrpSpPr>
          <p:cNvPr id="8" name="Group 7"/>
          <p:cNvGrpSpPr/>
          <p:nvPr/>
        </p:nvGrpSpPr>
        <p:grpSpPr>
          <a:xfrm>
            <a:off x="304800" y="4800600"/>
            <a:ext cx="3354316" cy="1600200"/>
            <a:chOff x="3650669" y="1528465"/>
            <a:chExt cx="3354316" cy="1600200"/>
          </a:xfrm>
        </p:grpSpPr>
        <mc:AlternateContent xmlns:mc="http://schemas.openxmlformats.org/markup-compatibility/2006" xmlns:a14="http://schemas.microsoft.com/office/drawing/2010/main">
          <mc:Choice Requires="a14">
            <p:sp>
              <p:nvSpPr>
                <p:cNvPr id="9" name="TextBox 8"/>
                <p:cNvSpPr txBox="1"/>
                <p:nvPr/>
              </p:nvSpPr>
              <p:spPr>
                <a:xfrm>
                  <a:off x="3650669" y="2667000"/>
                  <a:ext cx="3354316" cy="461665"/>
                </a:xfrm>
                <a:prstGeom prst="rect">
                  <a:avLst/>
                </a:prstGeom>
                <a:noFill/>
              </p:spPr>
              <p:txBody>
                <a:bodyPr wrap="none" rtlCol="0">
                  <a:spAutoFit/>
                </a:bodyPr>
                <a:lstStyle/>
                <a:p>
                  <a:r>
                    <a:rPr lang="en-US" sz="2400" dirty="0">
                      <a:solidFill>
                        <a:srgbClr val="000000"/>
                      </a:solidFill>
                    </a:rPr>
                    <a:t>Defined as “</a:t>
                  </a:r>
                  <a14:m>
                    <m:oMath xmlns:m="http://schemas.openxmlformats.org/officeDocument/2006/math">
                      <m:r>
                        <a:rPr lang="en-US" sz="2400" i="1" smtClean="0">
                          <a:solidFill>
                            <a:srgbClr val="000000"/>
                          </a:solidFill>
                          <a:latin typeface="Cambria Math" panose="02040503050406030204" pitchFamily="18" charset="0"/>
                          <a:ea typeface="Cambria Math" panose="02040503050406030204" pitchFamily="18" charset="0"/>
                        </a:rPr>
                        <m:t>≥95% 0</m:t>
                      </m:r>
                    </m:oMath>
                  </a14:m>
                  <a:r>
                    <a:rPr lang="en-US" sz="2400" dirty="0">
                      <a:solidFill>
                        <a:srgbClr val="000000"/>
                      </a:solidFill>
                    </a:rPr>
                    <a:t>s”</a:t>
                  </a:r>
                </a:p>
              </p:txBody>
            </p:sp>
          </mc:Choice>
          <mc:Fallback xmlns="">
            <p:sp>
              <p:nvSpPr>
                <p:cNvPr id="9" name="TextBox 8"/>
                <p:cNvSpPr txBox="1">
                  <a:spLocks noRot="1" noChangeAspect="1" noMove="1" noResize="1" noEditPoints="1" noAdjustHandles="1" noChangeArrowheads="1" noChangeShapeType="1" noTextEdit="1"/>
                </p:cNvSpPr>
                <p:nvPr/>
              </p:nvSpPr>
              <p:spPr>
                <a:xfrm>
                  <a:off x="3650669" y="2667000"/>
                  <a:ext cx="3354316" cy="461665"/>
                </a:xfrm>
                <a:prstGeom prst="rect">
                  <a:avLst/>
                </a:prstGeom>
                <a:blipFill>
                  <a:blip r:embed="rId3"/>
                  <a:stretch>
                    <a:fillRect l="-2727" t="-9211" b="-30263"/>
                  </a:stretch>
                </a:blipFill>
              </p:spPr>
              <p:txBody>
                <a:bodyPr/>
                <a:lstStyle/>
                <a:p>
                  <a:r>
                    <a:rPr lang="en-US">
                      <a:noFill/>
                    </a:rPr>
                    <a:t> </a:t>
                  </a:r>
                </a:p>
              </p:txBody>
            </p:sp>
          </mc:Fallback>
        </mc:AlternateContent>
        <p:cxnSp>
          <p:nvCxnSpPr>
            <p:cNvPr id="10" name="Straight Arrow Connector 9"/>
            <p:cNvCxnSpPr/>
            <p:nvPr/>
          </p:nvCxnSpPr>
          <p:spPr>
            <a:xfrm flipV="1">
              <a:off x="5181600" y="1528465"/>
              <a:ext cx="602669" cy="1138536"/>
            </a:xfrm>
            <a:prstGeom prst="straightConnector1">
              <a:avLst/>
            </a:prstGeom>
            <a:ln w="38100">
              <a:solidFill>
                <a:schemeClr val="bg2"/>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07197488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bg>
      <p:bgPr>
        <a:gradFill>
          <a:gsLst>
            <a:gs pos="0">
              <a:srgbClr val="7030A0"/>
            </a:gs>
            <a:gs pos="50000">
              <a:schemeClr val="accent1">
                <a:tint val="44500"/>
                <a:satMod val="160000"/>
              </a:schemeClr>
            </a:gs>
            <a:gs pos="100000">
              <a:srgbClr val="7030A0"/>
            </a:gs>
          </a:gsLst>
          <a:lin ang="2700000" scaled="0"/>
        </a:gradFill>
        <a:effectLst/>
      </p:bgPr>
    </p:bg>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9146" y="1027886"/>
            <a:ext cx="7544854" cy="5830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76200"/>
            <a:ext cx="8229600" cy="685800"/>
          </a:xfrm>
        </p:spPr>
        <p:txBody>
          <a:bodyPr/>
          <a:lstStyle/>
          <a:p>
            <a:r>
              <a:rPr lang="en-US" dirty="0"/>
              <a:t>ROC Curve</a:t>
            </a:r>
          </a:p>
        </p:txBody>
      </p:sp>
      <p:sp>
        <p:nvSpPr>
          <p:cNvPr id="3" name="Content Placeholder 2"/>
          <p:cNvSpPr>
            <a:spLocks noGrp="1"/>
          </p:cNvSpPr>
          <p:nvPr>
            <p:ph idx="1"/>
          </p:nvPr>
        </p:nvSpPr>
        <p:spPr>
          <a:xfrm>
            <a:off x="152400" y="1027886"/>
            <a:ext cx="8534400" cy="5135563"/>
          </a:xfrm>
        </p:spPr>
        <p:txBody>
          <a:bodyPr/>
          <a:lstStyle/>
          <a:p>
            <a:pPr marL="0" indent="0">
              <a:buNone/>
            </a:pPr>
            <a:r>
              <a:rPr lang="en-US" dirty="0"/>
              <a:t>Better</a:t>
            </a:r>
          </a:p>
          <a:p>
            <a:pPr marL="0" indent="0">
              <a:buNone/>
            </a:pPr>
            <a:r>
              <a:rPr lang="en-US" dirty="0"/>
              <a:t>Separation</a:t>
            </a:r>
          </a:p>
          <a:p>
            <a:pPr marL="0" indent="0">
              <a:buNone/>
            </a:pPr>
            <a:r>
              <a:rPr lang="en-US" dirty="0"/>
              <a:t>Is “More</a:t>
            </a:r>
          </a:p>
          <a:p>
            <a:pPr marL="0" indent="0">
              <a:buNone/>
            </a:pPr>
            <a:r>
              <a:rPr lang="en-US" dirty="0"/>
              <a:t>To Upper</a:t>
            </a:r>
          </a:p>
          <a:p>
            <a:pPr marL="0" indent="0">
              <a:buNone/>
            </a:pPr>
            <a:r>
              <a:rPr lang="en-US" dirty="0"/>
              <a:t>Left”</a:t>
            </a:r>
          </a:p>
        </p:txBody>
      </p:sp>
    </p:spTree>
    <p:extLst>
      <p:ext uri="{BB962C8B-B14F-4D97-AF65-F5344CB8AC3E}">
        <p14:creationId xmlns:p14="http://schemas.microsoft.com/office/powerpoint/2010/main" val="2373204478"/>
      </p:ext>
    </p:extLst>
  </p:cSld>
  <p:clrMapOvr>
    <a:masterClrMapping/>
  </p:clrMapOvr>
  <p:transition/>
</p:sld>
</file>

<file path=ppt/slides/slide81.xml><?xml version="1.0" encoding="utf-8"?>
<p:sld xmlns:a="http://schemas.openxmlformats.org/drawingml/2006/main" xmlns:r="http://schemas.openxmlformats.org/officeDocument/2006/relationships" xmlns:p="http://schemas.openxmlformats.org/presentationml/2006/main">
  <p:cSld>
    <p:bg>
      <p:bgPr>
        <a:gradFill>
          <a:gsLst>
            <a:gs pos="0">
              <a:srgbClr val="7030A0"/>
            </a:gs>
            <a:gs pos="50000">
              <a:schemeClr val="accent1">
                <a:tint val="44500"/>
                <a:satMod val="160000"/>
              </a:schemeClr>
            </a:gs>
            <a:gs pos="100000">
              <a:srgbClr val="7030A0"/>
            </a:gs>
          </a:gsLst>
          <a:lin ang="2700000" scaled="0"/>
        </a:gradFill>
        <a:effectLst/>
      </p:bgPr>
    </p:bg>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9146" y="1027886"/>
            <a:ext cx="7544854" cy="5830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76200"/>
            <a:ext cx="8229600" cy="685800"/>
          </a:xfrm>
        </p:spPr>
        <p:txBody>
          <a:bodyPr/>
          <a:lstStyle/>
          <a:p>
            <a:r>
              <a:rPr lang="en-US" dirty="0"/>
              <a:t>ROC Curve</a:t>
            </a:r>
          </a:p>
        </p:txBody>
      </p:sp>
      <p:sp>
        <p:nvSpPr>
          <p:cNvPr id="3" name="Content Placeholder 2"/>
          <p:cNvSpPr>
            <a:spLocks noGrp="1"/>
          </p:cNvSpPr>
          <p:nvPr>
            <p:ph idx="1"/>
          </p:nvPr>
        </p:nvSpPr>
        <p:spPr>
          <a:xfrm>
            <a:off x="152400" y="884237"/>
            <a:ext cx="8534400" cy="5135563"/>
          </a:xfrm>
        </p:spPr>
        <p:txBody>
          <a:bodyPr/>
          <a:lstStyle/>
          <a:p>
            <a:pPr marL="0" indent="0">
              <a:buNone/>
            </a:pPr>
            <a:r>
              <a:rPr lang="en-US" dirty="0"/>
              <a:t>Alternate Interpretation</a:t>
            </a:r>
            <a:endParaRPr lang="en-US" dirty="0">
              <a:solidFill>
                <a:srgbClr val="FF00FF"/>
              </a:solidFill>
            </a:endParaRPr>
          </a:p>
          <a:p>
            <a:pPr marL="0" indent="0">
              <a:buNone/>
            </a:pPr>
            <a:endParaRPr lang="en-US" dirty="0"/>
          </a:p>
        </p:txBody>
      </p:sp>
      <p:grpSp>
        <p:nvGrpSpPr>
          <p:cNvPr id="8" name="Group 7">
            <a:extLst>
              <a:ext uri="{FF2B5EF4-FFF2-40B4-BE49-F238E27FC236}">
                <a16:creationId xmlns:a16="http://schemas.microsoft.com/office/drawing/2014/main" id="{F1BF36C0-358F-4D56-8BC7-E552F784ED0E}"/>
              </a:ext>
            </a:extLst>
          </p:cNvPr>
          <p:cNvGrpSpPr/>
          <p:nvPr/>
        </p:nvGrpSpPr>
        <p:grpSpPr>
          <a:xfrm>
            <a:off x="3810000" y="1113472"/>
            <a:ext cx="2786628" cy="1477328"/>
            <a:chOff x="3810000" y="1113472"/>
            <a:chExt cx="2786628" cy="1477328"/>
          </a:xfrm>
        </p:grpSpPr>
        <p:sp>
          <p:nvSpPr>
            <p:cNvPr id="5" name="TextBox 4">
              <a:extLst>
                <a:ext uri="{FF2B5EF4-FFF2-40B4-BE49-F238E27FC236}">
                  <a16:creationId xmlns:a16="http://schemas.microsoft.com/office/drawing/2014/main" id="{12A80C0E-C1CC-4848-9D32-69FF851F6592}"/>
                </a:ext>
              </a:extLst>
            </p:cNvPr>
            <p:cNvSpPr txBox="1"/>
            <p:nvPr/>
          </p:nvSpPr>
          <p:spPr>
            <a:xfrm>
              <a:off x="5257800" y="1113472"/>
              <a:ext cx="1338828" cy="1477328"/>
            </a:xfrm>
            <a:prstGeom prst="rect">
              <a:avLst/>
            </a:prstGeom>
            <a:noFill/>
          </p:spPr>
          <p:txBody>
            <a:bodyPr wrap="none" rtlCol="0">
              <a:spAutoFit/>
            </a:bodyPr>
            <a:lstStyle/>
            <a:p>
              <a:pPr marL="0" indent="0" algn="ctr">
                <a:buNone/>
              </a:pPr>
              <a:r>
                <a:rPr lang="en-US" dirty="0"/>
                <a:t>Given</a:t>
              </a:r>
            </a:p>
            <a:p>
              <a:pPr marL="0" indent="0" algn="ctr">
                <a:buNone/>
              </a:pPr>
              <a:r>
                <a:rPr lang="en-US" dirty="0">
                  <a:solidFill>
                    <a:srgbClr val="DC00FF"/>
                  </a:solidFill>
                </a:rPr>
                <a:t>Separating</a:t>
              </a:r>
            </a:p>
            <a:p>
              <a:pPr marL="0" indent="0" algn="ctr">
                <a:buNone/>
              </a:pPr>
              <a:r>
                <a:rPr lang="en-US" dirty="0">
                  <a:solidFill>
                    <a:srgbClr val="DC00FF"/>
                  </a:solidFill>
                </a:rPr>
                <a:t>Boundary</a:t>
              </a:r>
            </a:p>
            <a:p>
              <a:pPr marL="0" indent="0" algn="ctr">
                <a:buNone/>
              </a:pPr>
              <a:r>
                <a:rPr lang="en-US" dirty="0"/>
                <a:t>Between</a:t>
              </a:r>
            </a:p>
            <a:p>
              <a:pPr marL="0" indent="0" algn="ctr">
                <a:buNone/>
              </a:pPr>
              <a:r>
                <a:rPr lang="en-US" dirty="0">
                  <a:solidFill>
                    <a:srgbClr val="0000FF"/>
                  </a:solidFill>
                </a:rPr>
                <a:t>Blue</a:t>
              </a:r>
              <a:r>
                <a:rPr lang="en-US" dirty="0"/>
                <a:t> &amp; Red</a:t>
              </a:r>
            </a:p>
          </p:txBody>
        </p:sp>
        <p:cxnSp>
          <p:nvCxnSpPr>
            <p:cNvPr id="7" name="Straight Arrow Connector 6">
              <a:extLst>
                <a:ext uri="{FF2B5EF4-FFF2-40B4-BE49-F238E27FC236}">
                  <a16:creationId xmlns:a16="http://schemas.microsoft.com/office/drawing/2014/main" id="{158D4121-B725-4228-A7F1-32C848098A10}"/>
                </a:ext>
              </a:extLst>
            </p:cNvPr>
            <p:cNvCxnSpPr/>
            <p:nvPr/>
          </p:nvCxnSpPr>
          <p:spPr>
            <a:xfrm flipH="1">
              <a:off x="3810000" y="1828800"/>
              <a:ext cx="1447800" cy="609600"/>
            </a:xfrm>
            <a:prstGeom prst="straightConnector1">
              <a:avLst/>
            </a:prstGeom>
            <a:ln w="25400">
              <a:solidFill>
                <a:srgbClr val="DC00FF"/>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166492D5-74E7-4C54-805B-34F794D90B46}"/>
              </a:ext>
            </a:extLst>
          </p:cNvPr>
          <p:cNvGrpSpPr/>
          <p:nvPr/>
        </p:nvGrpSpPr>
        <p:grpSpPr>
          <a:xfrm>
            <a:off x="1571828" y="3352800"/>
            <a:ext cx="4219372" cy="1676400"/>
            <a:chOff x="1571828" y="3352800"/>
            <a:chExt cx="4219372" cy="1676400"/>
          </a:xfrm>
        </p:grpSpPr>
        <p:sp>
          <p:nvSpPr>
            <p:cNvPr id="9" name="TextBox 8">
              <a:extLst>
                <a:ext uri="{FF2B5EF4-FFF2-40B4-BE49-F238E27FC236}">
                  <a16:creationId xmlns:a16="http://schemas.microsoft.com/office/drawing/2014/main" id="{A08E28BD-4F56-40EE-BD30-D88A74C0FB3B}"/>
                </a:ext>
              </a:extLst>
            </p:cNvPr>
            <p:cNvSpPr txBox="1"/>
            <p:nvPr/>
          </p:nvSpPr>
          <p:spPr>
            <a:xfrm>
              <a:off x="1571828" y="3886200"/>
              <a:ext cx="1095172" cy="923330"/>
            </a:xfrm>
            <a:prstGeom prst="rect">
              <a:avLst/>
            </a:prstGeom>
            <a:noFill/>
          </p:spPr>
          <p:txBody>
            <a:bodyPr wrap="none" rtlCol="0">
              <a:spAutoFit/>
            </a:bodyPr>
            <a:lstStyle/>
            <a:p>
              <a:pPr algn="ctr"/>
              <a:r>
                <a:rPr lang="en-US" dirty="0" err="1"/>
                <a:t>Prop’n</a:t>
              </a:r>
              <a:r>
                <a:rPr lang="en-US" dirty="0"/>
                <a:t> </a:t>
              </a:r>
            </a:p>
            <a:p>
              <a:pPr algn="ctr"/>
              <a:r>
                <a:rPr lang="en-US" dirty="0">
                  <a:solidFill>
                    <a:srgbClr val="0000FF"/>
                  </a:solidFill>
                </a:rPr>
                <a:t>Blues</a:t>
              </a:r>
            </a:p>
            <a:p>
              <a:pPr algn="ctr"/>
              <a:r>
                <a:rPr lang="en-US" dirty="0"/>
                <a:t>“Correct”</a:t>
              </a:r>
            </a:p>
          </p:txBody>
        </p:sp>
        <p:sp>
          <p:nvSpPr>
            <p:cNvPr id="10" name="Rectangle 9">
              <a:extLst>
                <a:ext uri="{FF2B5EF4-FFF2-40B4-BE49-F238E27FC236}">
                  <a16:creationId xmlns:a16="http://schemas.microsoft.com/office/drawing/2014/main" id="{C8ECAB89-5CB5-44FD-AF3F-A49651E3FE32}"/>
                </a:ext>
              </a:extLst>
            </p:cNvPr>
            <p:cNvSpPr/>
            <p:nvPr/>
          </p:nvSpPr>
          <p:spPr>
            <a:xfrm>
              <a:off x="2667000" y="3352800"/>
              <a:ext cx="1143000" cy="304800"/>
            </a:xfrm>
            <a:prstGeom prst="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Left Brace 10">
              <a:extLst>
                <a:ext uri="{FF2B5EF4-FFF2-40B4-BE49-F238E27FC236}">
                  <a16:creationId xmlns:a16="http://schemas.microsoft.com/office/drawing/2014/main" id="{110327A1-FB89-43DD-A1D4-73F95F05DCAB}"/>
                </a:ext>
              </a:extLst>
            </p:cNvPr>
            <p:cNvSpPr/>
            <p:nvPr/>
          </p:nvSpPr>
          <p:spPr>
            <a:xfrm>
              <a:off x="5334000" y="3352800"/>
              <a:ext cx="457200" cy="1676400"/>
            </a:xfrm>
            <a:prstGeom prst="leftBrace">
              <a:avLst/>
            </a:prstGeom>
            <a:ln w="25400">
              <a:solidFill>
                <a:srgbClr val="0000FF"/>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AA6CC312-6B68-4220-B17C-2F7176EC88A7}"/>
              </a:ext>
            </a:extLst>
          </p:cNvPr>
          <p:cNvGrpSpPr/>
          <p:nvPr/>
        </p:nvGrpSpPr>
        <p:grpSpPr>
          <a:xfrm>
            <a:off x="3810000" y="3581400"/>
            <a:ext cx="4495800" cy="1905001"/>
            <a:chOff x="3810000" y="3581400"/>
            <a:chExt cx="4495800" cy="1905001"/>
          </a:xfrm>
        </p:grpSpPr>
        <p:sp>
          <p:nvSpPr>
            <p:cNvPr id="12" name="Left Brace 11">
              <a:extLst>
                <a:ext uri="{FF2B5EF4-FFF2-40B4-BE49-F238E27FC236}">
                  <a16:creationId xmlns:a16="http://schemas.microsoft.com/office/drawing/2014/main" id="{DE2311B2-55BA-4A89-BBA0-F700C5537927}"/>
                </a:ext>
              </a:extLst>
            </p:cNvPr>
            <p:cNvSpPr/>
            <p:nvPr/>
          </p:nvSpPr>
          <p:spPr>
            <a:xfrm rot="16200000">
              <a:off x="7124700" y="4305301"/>
              <a:ext cx="457200" cy="1905000"/>
            </a:xfrm>
            <a:prstGeom prst="leftBrace">
              <a:avLst/>
            </a:prstGeom>
            <a:ln w="2540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TextBox 12">
              <a:extLst>
                <a:ext uri="{FF2B5EF4-FFF2-40B4-BE49-F238E27FC236}">
                  <a16:creationId xmlns:a16="http://schemas.microsoft.com/office/drawing/2014/main" id="{FDCD24F0-6B30-496D-89A2-A8D1D894E1DB}"/>
                </a:ext>
              </a:extLst>
            </p:cNvPr>
            <p:cNvSpPr txBox="1"/>
            <p:nvPr/>
          </p:nvSpPr>
          <p:spPr>
            <a:xfrm>
              <a:off x="3886200" y="4410670"/>
              <a:ext cx="1095172" cy="923330"/>
            </a:xfrm>
            <a:prstGeom prst="rect">
              <a:avLst/>
            </a:prstGeom>
            <a:noFill/>
          </p:spPr>
          <p:txBody>
            <a:bodyPr wrap="none" rtlCol="0">
              <a:spAutoFit/>
            </a:bodyPr>
            <a:lstStyle/>
            <a:p>
              <a:pPr algn="ctr"/>
              <a:r>
                <a:rPr lang="en-US" dirty="0" err="1"/>
                <a:t>Prop’n</a:t>
              </a:r>
              <a:r>
                <a:rPr lang="en-US" dirty="0"/>
                <a:t> </a:t>
              </a:r>
            </a:p>
            <a:p>
              <a:pPr algn="ctr"/>
              <a:r>
                <a:rPr lang="en-US" dirty="0">
                  <a:solidFill>
                    <a:srgbClr val="FF0000"/>
                  </a:solidFill>
                </a:rPr>
                <a:t>Reds</a:t>
              </a:r>
            </a:p>
            <a:p>
              <a:pPr algn="ctr"/>
              <a:r>
                <a:rPr lang="en-US" dirty="0"/>
                <a:t>“Correct”</a:t>
              </a:r>
            </a:p>
          </p:txBody>
        </p:sp>
        <p:sp>
          <p:nvSpPr>
            <p:cNvPr id="14" name="Rectangle 13">
              <a:extLst>
                <a:ext uri="{FF2B5EF4-FFF2-40B4-BE49-F238E27FC236}">
                  <a16:creationId xmlns:a16="http://schemas.microsoft.com/office/drawing/2014/main" id="{F21613FB-783D-4408-AEBC-1AACB33AAFCA}"/>
                </a:ext>
              </a:extLst>
            </p:cNvPr>
            <p:cNvSpPr/>
            <p:nvPr/>
          </p:nvSpPr>
          <p:spPr>
            <a:xfrm>
              <a:off x="3810000" y="3581400"/>
              <a:ext cx="1295400" cy="30480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a:extLst>
              <a:ext uri="{FF2B5EF4-FFF2-40B4-BE49-F238E27FC236}">
                <a16:creationId xmlns:a16="http://schemas.microsoft.com/office/drawing/2014/main" id="{DECEE95E-FD3D-4335-904B-B6B626233E01}"/>
              </a:ext>
            </a:extLst>
          </p:cNvPr>
          <p:cNvSpPr txBox="1"/>
          <p:nvPr/>
        </p:nvSpPr>
        <p:spPr>
          <a:xfrm>
            <a:off x="228600" y="5862935"/>
            <a:ext cx="8739508" cy="461665"/>
          </a:xfrm>
          <a:prstGeom prst="rect">
            <a:avLst/>
          </a:prstGeom>
          <a:noFill/>
        </p:spPr>
        <p:txBody>
          <a:bodyPr wrap="none" rtlCol="0">
            <a:spAutoFit/>
          </a:bodyPr>
          <a:lstStyle/>
          <a:p>
            <a:r>
              <a:rPr lang="en-US" sz="2400" dirty="0"/>
              <a:t>Called “True Positive” and “True Negative” Classification Rates</a:t>
            </a:r>
          </a:p>
        </p:txBody>
      </p:sp>
      <p:grpSp>
        <p:nvGrpSpPr>
          <p:cNvPr id="22" name="Group 21">
            <a:extLst>
              <a:ext uri="{FF2B5EF4-FFF2-40B4-BE49-F238E27FC236}">
                <a16:creationId xmlns:a16="http://schemas.microsoft.com/office/drawing/2014/main" id="{D1FD971A-0C79-45C2-915D-6B621D7C108D}"/>
              </a:ext>
            </a:extLst>
          </p:cNvPr>
          <p:cNvGrpSpPr/>
          <p:nvPr/>
        </p:nvGrpSpPr>
        <p:grpSpPr>
          <a:xfrm>
            <a:off x="3459971" y="3124200"/>
            <a:ext cx="5379229" cy="3657600"/>
            <a:chOff x="3459971" y="3124200"/>
            <a:chExt cx="5379229" cy="3657600"/>
          </a:xfrm>
        </p:grpSpPr>
        <p:sp>
          <p:nvSpPr>
            <p:cNvPr id="18" name="TextBox 17">
              <a:extLst>
                <a:ext uri="{FF2B5EF4-FFF2-40B4-BE49-F238E27FC236}">
                  <a16:creationId xmlns:a16="http://schemas.microsoft.com/office/drawing/2014/main" id="{A1265899-40EA-4233-9884-ED95E0FC629B}"/>
                </a:ext>
              </a:extLst>
            </p:cNvPr>
            <p:cNvSpPr txBox="1"/>
            <p:nvPr/>
          </p:nvSpPr>
          <p:spPr>
            <a:xfrm>
              <a:off x="3459971" y="6320135"/>
              <a:ext cx="5379229" cy="461665"/>
            </a:xfrm>
            <a:prstGeom prst="rect">
              <a:avLst/>
            </a:prstGeom>
            <a:noFill/>
          </p:spPr>
          <p:txBody>
            <a:bodyPr wrap="none" rtlCol="0">
              <a:spAutoFit/>
            </a:bodyPr>
            <a:lstStyle/>
            <a:p>
              <a:r>
                <a:rPr lang="en-US" sz="2400" dirty="0">
                  <a:solidFill>
                    <a:srgbClr val="DC00FF"/>
                  </a:solidFill>
                </a:rPr>
                <a:t>ROC Curve </a:t>
              </a:r>
              <a:r>
                <a:rPr lang="en-US" sz="2400" dirty="0"/>
                <a:t>Summarizes Over </a:t>
              </a:r>
              <a:r>
                <a:rPr lang="en-US" sz="2400" dirty="0">
                  <a:solidFill>
                    <a:srgbClr val="DC00FF"/>
                  </a:solidFill>
                </a:rPr>
                <a:t>Cutoffs</a:t>
              </a:r>
            </a:p>
          </p:txBody>
        </p:sp>
        <p:cxnSp>
          <p:nvCxnSpPr>
            <p:cNvPr id="19" name="Straight Arrow Connector 18">
              <a:extLst>
                <a:ext uri="{FF2B5EF4-FFF2-40B4-BE49-F238E27FC236}">
                  <a16:creationId xmlns:a16="http://schemas.microsoft.com/office/drawing/2014/main" id="{57E4AC72-8D56-4E44-A260-1F4DDCA13414}"/>
                </a:ext>
              </a:extLst>
            </p:cNvPr>
            <p:cNvCxnSpPr>
              <a:cxnSpLocks/>
            </p:cNvCxnSpPr>
            <p:nvPr/>
          </p:nvCxnSpPr>
          <p:spPr>
            <a:xfrm flipV="1">
              <a:off x="4572000" y="3124200"/>
              <a:ext cx="2590800" cy="3352800"/>
            </a:xfrm>
            <a:prstGeom prst="straightConnector1">
              <a:avLst/>
            </a:prstGeom>
            <a:ln w="25400">
              <a:solidFill>
                <a:srgbClr val="DC00FF"/>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80884558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82.xml><?xml version="1.0" encoding="utf-8"?>
<p:sld xmlns:a="http://schemas.openxmlformats.org/drawingml/2006/main" xmlns:r="http://schemas.openxmlformats.org/officeDocument/2006/relationships" xmlns:p="http://schemas.openxmlformats.org/presentationml/2006/main">
  <p:cSld>
    <p:bg>
      <p:bgPr>
        <a:gradFill>
          <a:gsLst>
            <a:gs pos="0">
              <a:srgbClr val="7030A0"/>
            </a:gs>
            <a:gs pos="50000">
              <a:schemeClr val="accent1">
                <a:tint val="44500"/>
                <a:satMod val="160000"/>
              </a:schemeClr>
            </a:gs>
            <a:gs pos="100000">
              <a:srgbClr val="7030A0"/>
            </a:gs>
          </a:gsLst>
          <a:lin ang="2700000" scaled="0"/>
        </a:gradFill>
        <a:effectLst/>
      </p:bgPr>
    </p:bg>
    <p:spTree>
      <p:nvGrpSpPr>
        <p:cNvPr id="1" name=""/>
        <p:cNvGrpSpPr/>
        <p:nvPr/>
      </p:nvGrpSpPr>
      <p:grpSpPr>
        <a:xfrm>
          <a:off x="0" y="0"/>
          <a:ext cx="0" cy="0"/>
          <a:chOff x="0" y="0"/>
          <a:chExt cx="0" cy="0"/>
        </a:xfrm>
      </p:grpSpPr>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9146" y="1027886"/>
            <a:ext cx="7544854" cy="5830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76200"/>
            <a:ext cx="8229600" cy="685800"/>
          </a:xfrm>
        </p:spPr>
        <p:txBody>
          <a:bodyPr/>
          <a:lstStyle/>
          <a:p>
            <a:r>
              <a:rPr lang="en-US" dirty="0"/>
              <a:t>ROC Curve</a:t>
            </a:r>
          </a:p>
        </p:txBody>
      </p:sp>
      <p:sp>
        <p:nvSpPr>
          <p:cNvPr id="3" name="Content Placeholder 2"/>
          <p:cNvSpPr>
            <a:spLocks noGrp="1"/>
          </p:cNvSpPr>
          <p:nvPr>
            <p:ph idx="1"/>
          </p:nvPr>
        </p:nvSpPr>
        <p:spPr>
          <a:xfrm>
            <a:off x="152400" y="1027886"/>
            <a:ext cx="8534400" cy="5135563"/>
          </a:xfrm>
        </p:spPr>
        <p:txBody>
          <a:bodyPr/>
          <a:lstStyle/>
          <a:p>
            <a:pPr marL="0" indent="0">
              <a:buNone/>
            </a:pPr>
            <a:endParaRPr lang="en-US" dirty="0"/>
          </a:p>
          <a:p>
            <a:pPr marL="0" indent="0">
              <a:buNone/>
            </a:pPr>
            <a:r>
              <a:rPr lang="en-US" dirty="0"/>
              <a:t>Summarize</a:t>
            </a:r>
          </a:p>
          <a:p>
            <a:pPr marL="0" indent="0">
              <a:buNone/>
            </a:pPr>
            <a:r>
              <a:rPr lang="en-US" dirty="0"/>
              <a:t>&amp; Compare</a:t>
            </a:r>
          </a:p>
          <a:p>
            <a:pPr marL="0" indent="0">
              <a:buNone/>
            </a:pPr>
            <a:r>
              <a:rPr lang="en-US" dirty="0"/>
              <a:t>Using</a:t>
            </a:r>
          </a:p>
          <a:p>
            <a:pPr marL="0" indent="0">
              <a:buNone/>
            </a:pPr>
            <a:r>
              <a:rPr lang="en-US" i="1" dirty="0"/>
              <a:t>Area</a:t>
            </a:r>
          </a:p>
          <a:p>
            <a:pPr marL="0" indent="0">
              <a:buNone/>
            </a:pPr>
            <a:r>
              <a:rPr lang="en-US" i="1" dirty="0"/>
              <a:t>Under </a:t>
            </a:r>
          </a:p>
          <a:p>
            <a:pPr marL="0" indent="0">
              <a:buNone/>
            </a:pPr>
            <a:r>
              <a:rPr lang="en-US" i="1" dirty="0"/>
              <a:t>Curve</a:t>
            </a:r>
          </a:p>
          <a:p>
            <a:pPr marL="0" indent="0">
              <a:buNone/>
            </a:pPr>
            <a:r>
              <a:rPr lang="en-US" dirty="0"/>
              <a:t>(AUC)</a:t>
            </a:r>
          </a:p>
        </p:txBody>
      </p:sp>
      <p:cxnSp>
        <p:nvCxnSpPr>
          <p:cNvPr id="5" name="Straight Arrow Connector 4"/>
          <p:cNvCxnSpPr/>
          <p:nvPr/>
        </p:nvCxnSpPr>
        <p:spPr>
          <a:xfrm flipV="1">
            <a:off x="1447800" y="3942943"/>
            <a:ext cx="6019800" cy="1467257"/>
          </a:xfrm>
          <a:prstGeom prst="straightConnector1">
            <a:avLst/>
          </a:prstGeom>
          <a:ln w="25400">
            <a:solidFill>
              <a:srgbClr val="0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5164158"/>
      </p:ext>
    </p:extLst>
  </p:cSld>
  <p:clrMapOvr>
    <a:masterClrMapping/>
  </p:clrMapOvr>
  <p:transition/>
</p:sld>
</file>

<file path=ppt/slides/slide83.xml><?xml version="1.0" encoding="utf-8"?>
<p:sld xmlns:a="http://schemas.openxmlformats.org/drawingml/2006/main" xmlns:r="http://schemas.openxmlformats.org/officeDocument/2006/relationships" xmlns:p="http://schemas.openxmlformats.org/presentationml/2006/main">
  <p:cSld>
    <p:bg>
      <p:bgPr>
        <a:gradFill>
          <a:gsLst>
            <a:gs pos="0">
              <a:srgbClr val="7030A0"/>
            </a:gs>
            <a:gs pos="50000">
              <a:schemeClr val="accent1">
                <a:tint val="44500"/>
                <a:satMod val="160000"/>
              </a:schemeClr>
            </a:gs>
            <a:gs pos="100000">
              <a:srgbClr val="7030A0"/>
            </a:gs>
          </a:gsLst>
          <a:lin ang="2700000" scaled="0"/>
        </a:gradFill>
        <a:effectLst/>
      </p:bgPr>
    </p:bg>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9146" y="1027886"/>
            <a:ext cx="7544854" cy="5830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76200"/>
            <a:ext cx="8229600" cy="685800"/>
          </a:xfrm>
        </p:spPr>
        <p:txBody>
          <a:bodyPr/>
          <a:lstStyle/>
          <a:p>
            <a:r>
              <a:rPr lang="en-US" dirty="0"/>
              <a:t>ROC Curve</a:t>
            </a:r>
          </a:p>
        </p:txBody>
      </p:sp>
      <p:sp>
        <p:nvSpPr>
          <p:cNvPr id="3" name="Content Placeholder 2"/>
          <p:cNvSpPr>
            <a:spLocks noGrp="1"/>
          </p:cNvSpPr>
          <p:nvPr>
            <p:ph idx="1"/>
          </p:nvPr>
        </p:nvSpPr>
        <p:spPr>
          <a:xfrm>
            <a:off x="152400" y="1027886"/>
            <a:ext cx="8534400" cy="5135563"/>
          </a:xfrm>
        </p:spPr>
        <p:txBody>
          <a:bodyPr/>
          <a:lstStyle/>
          <a:p>
            <a:pPr marL="0" indent="0">
              <a:buNone/>
            </a:pPr>
            <a:r>
              <a:rPr lang="en-US" dirty="0"/>
              <a:t>Toy</a:t>
            </a:r>
          </a:p>
          <a:p>
            <a:pPr marL="0" indent="0">
              <a:buNone/>
            </a:pPr>
            <a:r>
              <a:rPr lang="en-US" dirty="0"/>
              <a:t>Example</a:t>
            </a:r>
          </a:p>
          <a:p>
            <a:pPr marL="0" indent="0">
              <a:buNone/>
            </a:pPr>
            <a:endParaRPr lang="en-US" dirty="0"/>
          </a:p>
          <a:p>
            <a:pPr marL="0" indent="0">
              <a:buNone/>
            </a:pPr>
            <a:r>
              <a:rPr lang="en-US" dirty="0"/>
              <a:t>Perfect</a:t>
            </a:r>
          </a:p>
          <a:p>
            <a:pPr marL="0" indent="0">
              <a:buNone/>
            </a:pPr>
            <a:r>
              <a:rPr lang="en-US" dirty="0"/>
              <a:t>Separation</a:t>
            </a:r>
          </a:p>
        </p:txBody>
      </p:sp>
    </p:spTree>
    <p:extLst>
      <p:ext uri="{BB962C8B-B14F-4D97-AF65-F5344CB8AC3E}">
        <p14:creationId xmlns:p14="http://schemas.microsoft.com/office/powerpoint/2010/main" val="2772241767"/>
      </p:ext>
    </p:extLst>
  </p:cSld>
  <p:clrMapOvr>
    <a:masterClrMapping/>
  </p:clrMapOvr>
  <p:transition/>
</p:sld>
</file>

<file path=ppt/slides/slide84.xml><?xml version="1.0" encoding="utf-8"?>
<p:sld xmlns:a="http://schemas.openxmlformats.org/drawingml/2006/main" xmlns:r="http://schemas.openxmlformats.org/officeDocument/2006/relationships" xmlns:p="http://schemas.openxmlformats.org/presentationml/2006/main">
  <p:cSld>
    <p:bg>
      <p:bgPr>
        <a:gradFill>
          <a:gsLst>
            <a:gs pos="0">
              <a:srgbClr val="7030A0"/>
            </a:gs>
            <a:gs pos="50000">
              <a:schemeClr val="accent1">
                <a:tint val="44500"/>
                <a:satMod val="160000"/>
              </a:schemeClr>
            </a:gs>
            <a:gs pos="100000">
              <a:srgbClr val="7030A0"/>
            </a:gs>
          </a:gsLst>
          <a:lin ang="2700000" scaled="0"/>
        </a:gradFill>
        <a:effectLst/>
      </p:bgPr>
    </p:bg>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9146" y="1027886"/>
            <a:ext cx="7544854" cy="5830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76200"/>
            <a:ext cx="8229600" cy="685800"/>
          </a:xfrm>
        </p:spPr>
        <p:txBody>
          <a:bodyPr/>
          <a:lstStyle/>
          <a:p>
            <a:r>
              <a:rPr lang="en-US" dirty="0"/>
              <a:t>ROC Curve</a:t>
            </a:r>
          </a:p>
        </p:txBody>
      </p:sp>
      <p:sp>
        <p:nvSpPr>
          <p:cNvPr id="3" name="Content Placeholder 2"/>
          <p:cNvSpPr>
            <a:spLocks noGrp="1"/>
          </p:cNvSpPr>
          <p:nvPr>
            <p:ph idx="1"/>
          </p:nvPr>
        </p:nvSpPr>
        <p:spPr>
          <a:xfrm>
            <a:off x="152400" y="1027886"/>
            <a:ext cx="8534400" cy="5135563"/>
          </a:xfrm>
        </p:spPr>
        <p:txBody>
          <a:bodyPr/>
          <a:lstStyle/>
          <a:p>
            <a:pPr marL="0" indent="0">
              <a:buNone/>
            </a:pPr>
            <a:r>
              <a:rPr lang="en-US" dirty="0"/>
              <a:t>Toy</a:t>
            </a:r>
          </a:p>
          <a:p>
            <a:pPr marL="0" indent="0">
              <a:buNone/>
            </a:pPr>
            <a:r>
              <a:rPr lang="en-US" dirty="0"/>
              <a:t>Example</a:t>
            </a:r>
          </a:p>
          <a:p>
            <a:pPr marL="0" indent="0">
              <a:buNone/>
            </a:pPr>
            <a:endParaRPr lang="en-US" dirty="0"/>
          </a:p>
          <a:p>
            <a:pPr marL="0" indent="0">
              <a:buNone/>
            </a:pPr>
            <a:endParaRPr lang="en-US" dirty="0"/>
          </a:p>
          <a:p>
            <a:pPr marL="0" indent="0">
              <a:buNone/>
            </a:pPr>
            <a:r>
              <a:rPr lang="en-US" dirty="0"/>
              <a:t>Very </a:t>
            </a:r>
          </a:p>
          <a:p>
            <a:pPr marL="0" indent="0">
              <a:buNone/>
            </a:pPr>
            <a:r>
              <a:rPr lang="en-US" dirty="0"/>
              <a:t>Slight</a:t>
            </a:r>
          </a:p>
          <a:p>
            <a:pPr marL="0" indent="0">
              <a:buNone/>
            </a:pPr>
            <a:r>
              <a:rPr lang="en-US" dirty="0"/>
              <a:t>Overlap</a:t>
            </a:r>
          </a:p>
        </p:txBody>
      </p:sp>
    </p:spTree>
    <p:extLst>
      <p:ext uri="{BB962C8B-B14F-4D97-AF65-F5344CB8AC3E}">
        <p14:creationId xmlns:p14="http://schemas.microsoft.com/office/powerpoint/2010/main" val="496793079"/>
      </p:ext>
    </p:extLst>
  </p:cSld>
  <p:clrMapOvr>
    <a:masterClrMapping/>
  </p:clrMapOvr>
  <p:transition/>
</p:sld>
</file>

<file path=ppt/slides/slide85.xml><?xml version="1.0" encoding="utf-8"?>
<p:sld xmlns:a="http://schemas.openxmlformats.org/drawingml/2006/main" xmlns:r="http://schemas.openxmlformats.org/officeDocument/2006/relationships" xmlns:p="http://schemas.openxmlformats.org/presentationml/2006/main">
  <p:cSld>
    <p:bg>
      <p:bgPr>
        <a:gradFill>
          <a:gsLst>
            <a:gs pos="0">
              <a:srgbClr val="7030A0"/>
            </a:gs>
            <a:gs pos="50000">
              <a:schemeClr val="accent1">
                <a:tint val="44500"/>
                <a:satMod val="160000"/>
              </a:schemeClr>
            </a:gs>
            <a:gs pos="100000">
              <a:srgbClr val="7030A0"/>
            </a:gs>
          </a:gsLst>
          <a:lin ang="2700000" scaled="0"/>
        </a:gradFill>
        <a:effectLst/>
      </p:bgPr>
    </p:bg>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9146" y="1027886"/>
            <a:ext cx="7544854" cy="5830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76200"/>
            <a:ext cx="8229600" cy="685800"/>
          </a:xfrm>
        </p:spPr>
        <p:txBody>
          <a:bodyPr/>
          <a:lstStyle/>
          <a:p>
            <a:r>
              <a:rPr lang="en-US" dirty="0"/>
              <a:t>ROC Curve</a:t>
            </a:r>
          </a:p>
        </p:txBody>
      </p:sp>
      <p:sp>
        <p:nvSpPr>
          <p:cNvPr id="3" name="Content Placeholder 2"/>
          <p:cNvSpPr>
            <a:spLocks noGrp="1"/>
          </p:cNvSpPr>
          <p:nvPr>
            <p:ph idx="1"/>
          </p:nvPr>
        </p:nvSpPr>
        <p:spPr>
          <a:xfrm>
            <a:off x="152400" y="1027886"/>
            <a:ext cx="8534400" cy="5135563"/>
          </a:xfrm>
        </p:spPr>
        <p:txBody>
          <a:bodyPr/>
          <a:lstStyle/>
          <a:p>
            <a:pPr marL="0" indent="0">
              <a:buNone/>
            </a:pPr>
            <a:r>
              <a:rPr lang="en-US" dirty="0"/>
              <a:t>Toy</a:t>
            </a:r>
          </a:p>
          <a:p>
            <a:pPr marL="0" indent="0">
              <a:buNone/>
            </a:pPr>
            <a:r>
              <a:rPr lang="en-US" dirty="0"/>
              <a:t>Example</a:t>
            </a:r>
          </a:p>
          <a:p>
            <a:pPr marL="0" indent="0">
              <a:buNone/>
            </a:pPr>
            <a:endParaRPr lang="en-US" dirty="0"/>
          </a:p>
          <a:p>
            <a:pPr marL="0" indent="0">
              <a:buNone/>
            </a:pPr>
            <a:r>
              <a:rPr lang="en-US" dirty="0"/>
              <a:t>Little </a:t>
            </a:r>
          </a:p>
          <a:p>
            <a:pPr marL="0" indent="0">
              <a:buNone/>
            </a:pPr>
            <a:r>
              <a:rPr lang="en-US" dirty="0"/>
              <a:t>More </a:t>
            </a:r>
          </a:p>
          <a:p>
            <a:pPr marL="0" indent="0">
              <a:buNone/>
            </a:pPr>
            <a:r>
              <a:rPr lang="en-US" dirty="0"/>
              <a:t>Overlap</a:t>
            </a:r>
          </a:p>
        </p:txBody>
      </p:sp>
    </p:spTree>
    <p:extLst>
      <p:ext uri="{BB962C8B-B14F-4D97-AF65-F5344CB8AC3E}">
        <p14:creationId xmlns:p14="http://schemas.microsoft.com/office/powerpoint/2010/main" val="301954669"/>
      </p:ext>
    </p:extLst>
  </p:cSld>
  <p:clrMapOvr>
    <a:masterClrMapping/>
  </p:clrMapOvr>
  <p:transition/>
</p:sld>
</file>

<file path=ppt/slides/slide86.xml><?xml version="1.0" encoding="utf-8"?>
<p:sld xmlns:a="http://schemas.openxmlformats.org/drawingml/2006/main" xmlns:r="http://schemas.openxmlformats.org/officeDocument/2006/relationships" xmlns:p="http://schemas.openxmlformats.org/presentationml/2006/main">
  <p:cSld>
    <p:bg>
      <p:bgPr>
        <a:gradFill>
          <a:gsLst>
            <a:gs pos="0">
              <a:srgbClr val="7030A0"/>
            </a:gs>
            <a:gs pos="50000">
              <a:schemeClr val="accent1">
                <a:tint val="44500"/>
                <a:satMod val="160000"/>
              </a:schemeClr>
            </a:gs>
            <a:gs pos="100000">
              <a:srgbClr val="7030A0"/>
            </a:gs>
          </a:gsLst>
          <a:lin ang="2700000" scaled="0"/>
        </a:gradFill>
        <a:effectLst/>
      </p:bgPr>
    </p:bg>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9146" y="1027886"/>
            <a:ext cx="7544854" cy="5830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76200"/>
            <a:ext cx="8229600" cy="685800"/>
          </a:xfrm>
        </p:spPr>
        <p:txBody>
          <a:bodyPr/>
          <a:lstStyle/>
          <a:p>
            <a:r>
              <a:rPr lang="en-US" dirty="0"/>
              <a:t>ROC Curve</a:t>
            </a:r>
          </a:p>
        </p:txBody>
      </p:sp>
      <p:sp>
        <p:nvSpPr>
          <p:cNvPr id="3" name="Content Placeholder 2"/>
          <p:cNvSpPr>
            <a:spLocks noGrp="1"/>
          </p:cNvSpPr>
          <p:nvPr>
            <p:ph idx="1"/>
          </p:nvPr>
        </p:nvSpPr>
        <p:spPr>
          <a:xfrm>
            <a:off x="152400" y="1027886"/>
            <a:ext cx="8534400" cy="5135563"/>
          </a:xfrm>
        </p:spPr>
        <p:txBody>
          <a:bodyPr/>
          <a:lstStyle/>
          <a:p>
            <a:pPr marL="0" indent="0">
              <a:buNone/>
            </a:pPr>
            <a:r>
              <a:rPr lang="en-US" dirty="0"/>
              <a:t>Toy</a:t>
            </a:r>
          </a:p>
          <a:p>
            <a:pPr marL="0" indent="0">
              <a:buNone/>
            </a:pPr>
            <a:r>
              <a:rPr lang="en-US" dirty="0"/>
              <a:t>Example</a:t>
            </a:r>
          </a:p>
          <a:p>
            <a:pPr marL="0" indent="0">
              <a:buNone/>
            </a:pPr>
            <a:endParaRPr lang="en-US" dirty="0"/>
          </a:p>
          <a:p>
            <a:pPr marL="0" indent="0">
              <a:buNone/>
            </a:pPr>
            <a:endParaRPr lang="en-US" dirty="0"/>
          </a:p>
          <a:p>
            <a:pPr marL="0" indent="0">
              <a:buNone/>
            </a:pPr>
            <a:r>
              <a:rPr lang="en-US" dirty="0"/>
              <a:t>More</a:t>
            </a:r>
          </a:p>
          <a:p>
            <a:pPr marL="0" indent="0">
              <a:buNone/>
            </a:pPr>
            <a:r>
              <a:rPr lang="en-US" dirty="0"/>
              <a:t>Overlap</a:t>
            </a:r>
          </a:p>
        </p:txBody>
      </p:sp>
    </p:spTree>
    <p:extLst>
      <p:ext uri="{BB962C8B-B14F-4D97-AF65-F5344CB8AC3E}">
        <p14:creationId xmlns:p14="http://schemas.microsoft.com/office/powerpoint/2010/main" val="3155508074"/>
      </p:ext>
    </p:extLst>
  </p:cSld>
  <p:clrMapOvr>
    <a:masterClrMapping/>
  </p:clrMapOvr>
  <p:transition/>
</p:sld>
</file>

<file path=ppt/slides/slide87.xml><?xml version="1.0" encoding="utf-8"?>
<p:sld xmlns:a="http://schemas.openxmlformats.org/drawingml/2006/main" xmlns:r="http://schemas.openxmlformats.org/officeDocument/2006/relationships" xmlns:p="http://schemas.openxmlformats.org/presentationml/2006/main">
  <p:cSld>
    <p:bg>
      <p:bgPr>
        <a:gradFill>
          <a:gsLst>
            <a:gs pos="0">
              <a:srgbClr val="7030A0"/>
            </a:gs>
            <a:gs pos="50000">
              <a:schemeClr val="accent1">
                <a:tint val="44500"/>
                <a:satMod val="160000"/>
              </a:schemeClr>
            </a:gs>
            <a:gs pos="100000">
              <a:srgbClr val="7030A0"/>
            </a:gs>
          </a:gsLst>
          <a:lin ang="2700000" scaled="0"/>
        </a:gradFill>
        <a:effectLst/>
      </p:bgPr>
    </p:bg>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9146" y="1027886"/>
            <a:ext cx="7544854" cy="5830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76200"/>
            <a:ext cx="8229600" cy="685800"/>
          </a:xfrm>
        </p:spPr>
        <p:txBody>
          <a:bodyPr/>
          <a:lstStyle/>
          <a:p>
            <a:r>
              <a:rPr lang="en-US" dirty="0"/>
              <a:t>ROC Curve</a:t>
            </a:r>
          </a:p>
        </p:txBody>
      </p:sp>
      <p:sp>
        <p:nvSpPr>
          <p:cNvPr id="3" name="Content Placeholder 2"/>
          <p:cNvSpPr>
            <a:spLocks noGrp="1"/>
          </p:cNvSpPr>
          <p:nvPr>
            <p:ph idx="1"/>
          </p:nvPr>
        </p:nvSpPr>
        <p:spPr>
          <a:xfrm>
            <a:off x="152400" y="1027886"/>
            <a:ext cx="8534400" cy="5135563"/>
          </a:xfrm>
        </p:spPr>
        <p:txBody>
          <a:bodyPr/>
          <a:lstStyle/>
          <a:p>
            <a:pPr marL="0" indent="0">
              <a:buNone/>
            </a:pPr>
            <a:r>
              <a:rPr lang="en-US" dirty="0"/>
              <a:t>Toy</a:t>
            </a:r>
          </a:p>
          <a:p>
            <a:pPr marL="0" indent="0">
              <a:buNone/>
            </a:pPr>
            <a:r>
              <a:rPr lang="en-US" dirty="0"/>
              <a:t>Example</a:t>
            </a:r>
          </a:p>
          <a:p>
            <a:pPr marL="0" indent="0">
              <a:buNone/>
            </a:pPr>
            <a:endParaRPr lang="en-US" dirty="0"/>
          </a:p>
          <a:p>
            <a:pPr marL="0" indent="0">
              <a:buNone/>
            </a:pPr>
            <a:r>
              <a:rPr lang="en-US" dirty="0"/>
              <a:t>Much </a:t>
            </a:r>
          </a:p>
          <a:p>
            <a:pPr marL="0" indent="0">
              <a:buNone/>
            </a:pPr>
            <a:r>
              <a:rPr lang="en-US" dirty="0"/>
              <a:t>More </a:t>
            </a:r>
          </a:p>
          <a:p>
            <a:pPr marL="0" indent="0">
              <a:buNone/>
            </a:pPr>
            <a:r>
              <a:rPr lang="en-US" dirty="0"/>
              <a:t>Overlap</a:t>
            </a:r>
          </a:p>
        </p:txBody>
      </p:sp>
    </p:spTree>
    <p:extLst>
      <p:ext uri="{BB962C8B-B14F-4D97-AF65-F5344CB8AC3E}">
        <p14:creationId xmlns:p14="http://schemas.microsoft.com/office/powerpoint/2010/main" val="3862823586"/>
      </p:ext>
    </p:extLst>
  </p:cSld>
  <p:clrMapOvr>
    <a:masterClrMapping/>
  </p:clrMapOvr>
  <p:transition/>
</p:sld>
</file>

<file path=ppt/slides/slide88.xml><?xml version="1.0" encoding="utf-8"?>
<p:sld xmlns:a="http://schemas.openxmlformats.org/drawingml/2006/main" xmlns:r="http://schemas.openxmlformats.org/officeDocument/2006/relationships" xmlns:p="http://schemas.openxmlformats.org/presentationml/2006/main">
  <p:cSld>
    <p:bg>
      <p:bgPr>
        <a:gradFill>
          <a:gsLst>
            <a:gs pos="0">
              <a:srgbClr val="7030A0"/>
            </a:gs>
            <a:gs pos="50000">
              <a:schemeClr val="accent1">
                <a:tint val="44500"/>
                <a:satMod val="160000"/>
              </a:schemeClr>
            </a:gs>
            <a:gs pos="100000">
              <a:srgbClr val="7030A0"/>
            </a:gs>
          </a:gsLst>
          <a:lin ang="2700000" scaled="0"/>
        </a:gradFill>
        <a:effectLst/>
      </p:bgPr>
    </p:bg>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9146" y="1027886"/>
            <a:ext cx="7544854" cy="5830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76200"/>
            <a:ext cx="8229600" cy="685800"/>
          </a:xfrm>
        </p:spPr>
        <p:txBody>
          <a:bodyPr/>
          <a:lstStyle/>
          <a:p>
            <a:r>
              <a:rPr lang="en-US" dirty="0"/>
              <a:t>ROC Curve</a:t>
            </a:r>
          </a:p>
        </p:txBody>
      </p:sp>
      <p:sp>
        <p:nvSpPr>
          <p:cNvPr id="3" name="Content Placeholder 2"/>
          <p:cNvSpPr>
            <a:spLocks noGrp="1"/>
          </p:cNvSpPr>
          <p:nvPr>
            <p:ph idx="1"/>
          </p:nvPr>
        </p:nvSpPr>
        <p:spPr>
          <a:xfrm>
            <a:off x="152400" y="1027886"/>
            <a:ext cx="8534400" cy="5135563"/>
          </a:xfrm>
        </p:spPr>
        <p:txBody>
          <a:bodyPr/>
          <a:lstStyle/>
          <a:p>
            <a:pPr marL="0" indent="0">
              <a:buNone/>
            </a:pPr>
            <a:r>
              <a:rPr lang="en-US" dirty="0"/>
              <a:t>Toy</a:t>
            </a:r>
          </a:p>
          <a:p>
            <a:pPr marL="0" indent="0">
              <a:buNone/>
            </a:pPr>
            <a:r>
              <a:rPr lang="en-US" dirty="0"/>
              <a:t>Example</a:t>
            </a:r>
          </a:p>
          <a:p>
            <a:pPr marL="0" indent="0">
              <a:buNone/>
            </a:pPr>
            <a:endParaRPr lang="en-US" dirty="0"/>
          </a:p>
          <a:p>
            <a:pPr marL="0" indent="0">
              <a:buNone/>
            </a:pPr>
            <a:endParaRPr lang="en-US" dirty="0"/>
          </a:p>
          <a:p>
            <a:pPr marL="0" indent="0">
              <a:buNone/>
            </a:pPr>
            <a:endParaRPr lang="en-US" dirty="0"/>
          </a:p>
          <a:p>
            <a:pPr marL="0" indent="0">
              <a:buNone/>
            </a:pPr>
            <a:r>
              <a:rPr lang="en-US" dirty="0"/>
              <a:t>Complete</a:t>
            </a:r>
          </a:p>
          <a:p>
            <a:pPr marL="0" indent="0">
              <a:buNone/>
            </a:pPr>
            <a:r>
              <a:rPr lang="en-US" dirty="0"/>
              <a:t>Overlap</a:t>
            </a:r>
          </a:p>
          <a:p>
            <a:pPr marL="0" indent="0">
              <a:buNone/>
            </a:pPr>
            <a:endParaRPr lang="en-US" dirty="0"/>
          </a:p>
        </p:txBody>
      </p:sp>
    </p:spTree>
    <p:extLst>
      <p:ext uri="{BB962C8B-B14F-4D97-AF65-F5344CB8AC3E}">
        <p14:creationId xmlns:p14="http://schemas.microsoft.com/office/powerpoint/2010/main" val="650644505"/>
      </p:ext>
    </p:extLst>
  </p:cSld>
  <p:clrMapOvr>
    <a:masterClrMapping/>
  </p:clrMapOvr>
  <p:transition/>
</p:sld>
</file>

<file path=ppt/slides/slide89.xml><?xml version="1.0" encoding="utf-8"?>
<p:sld xmlns:a="http://schemas.openxmlformats.org/drawingml/2006/main" xmlns:r="http://schemas.openxmlformats.org/officeDocument/2006/relationships" xmlns:p="http://schemas.openxmlformats.org/presentationml/2006/main">
  <p:cSld>
    <p:bg>
      <p:bgPr>
        <a:gradFill>
          <a:gsLst>
            <a:gs pos="0">
              <a:srgbClr val="7030A0"/>
            </a:gs>
            <a:gs pos="50000">
              <a:schemeClr val="accent1">
                <a:tint val="44500"/>
                <a:satMod val="160000"/>
              </a:schemeClr>
            </a:gs>
            <a:gs pos="100000">
              <a:srgbClr val="7030A0"/>
            </a:gs>
          </a:gsLst>
          <a:lin ang="2700000" scaled="0"/>
        </a:gradFill>
        <a:effectLst/>
      </p:bgPr>
    </p:bg>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9146" y="1027886"/>
            <a:ext cx="7544854" cy="5830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76200"/>
            <a:ext cx="8229600" cy="685800"/>
          </a:xfrm>
        </p:spPr>
        <p:txBody>
          <a:bodyPr/>
          <a:lstStyle/>
          <a:p>
            <a:r>
              <a:rPr lang="en-US" dirty="0"/>
              <a:t>ROC Curve</a:t>
            </a:r>
          </a:p>
        </p:txBody>
      </p:sp>
      <p:sp>
        <p:nvSpPr>
          <p:cNvPr id="3" name="Content Placeholder 2"/>
          <p:cNvSpPr>
            <a:spLocks noGrp="1"/>
          </p:cNvSpPr>
          <p:nvPr>
            <p:ph idx="1"/>
          </p:nvPr>
        </p:nvSpPr>
        <p:spPr>
          <a:xfrm>
            <a:off x="152400" y="1027886"/>
            <a:ext cx="8534400" cy="5135563"/>
          </a:xfrm>
        </p:spPr>
        <p:txBody>
          <a:bodyPr/>
          <a:lstStyle/>
          <a:p>
            <a:pPr marL="0" indent="0">
              <a:buNone/>
            </a:pPr>
            <a:r>
              <a:rPr lang="en-US" dirty="0"/>
              <a:t>Toy</a:t>
            </a:r>
          </a:p>
          <a:p>
            <a:pPr marL="0" indent="0">
              <a:buNone/>
            </a:pPr>
            <a:r>
              <a:rPr lang="en-US" dirty="0"/>
              <a:t>Example</a:t>
            </a:r>
          </a:p>
          <a:p>
            <a:pPr marL="0" indent="0">
              <a:buNone/>
            </a:pPr>
            <a:endParaRPr lang="en-US" dirty="0"/>
          </a:p>
          <a:p>
            <a:pPr marL="0" indent="0">
              <a:buNone/>
            </a:pPr>
            <a:endParaRPr lang="en-US" dirty="0"/>
          </a:p>
          <a:p>
            <a:pPr marL="0" indent="0">
              <a:buNone/>
            </a:pPr>
            <a:endParaRPr lang="en-US" dirty="0"/>
          </a:p>
          <a:p>
            <a:pPr marL="0" indent="0">
              <a:buNone/>
            </a:pPr>
            <a:r>
              <a:rPr lang="en-US" dirty="0"/>
              <a:t>Complete</a:t>
            </a:r>
          </a:p>
          <a:p>
            <a:pPr marL="0" indent="0">
              <a:buNone/>
            </a:pPr>
            <a:r>
              <a:rPr lang="en-US" dirty="0"/>
              <a:t>Overlap</a:t>
            </a:r>
          </a:p>
          <a:p>
            <a:pPr marL="0" indent="0">
              <a:buNone/>
            </a:pPr>
            <a:endParaRPr lang="en-US" dirty="0"/>
          </a:p>
          <a:p>
            <a:pPr marL="0" indent="0">
              <a:buNone/>
            </a:pPr>
            <a:endParaRPr lang="en-US" sz="1600" dirty="0"/>
          </a:p>
          <a:p>
            <a:pPr marL="0" indent="0">
              <a:buNone/>
            </a:pPr>
            <a:r>
              <a:rPr lang="en-US" dirty="0"/>
              <a:t>AUC ≈ 0.5        Reflects “Coin Tossing”</a:t>
            </a:r>
          </a:p>
        </p:txBody>
      </p:sp>
      <p:cxnSp>
        <p:nvCxnSpPr>
          <p:cNvPr id="5" name="Straight Arrow Connector 4"/>
          <p:cNvCxnSpPr/>
          <p:nvPr/>
        </p:nvCxnSpPr>
        <p:spPr>
          <a:xfrm flipV="1">
            <a:off x="2133600" y="3942944"/>
            <a:ext cx="5791200" cy="2220505"/>
          </a:xfrm>
          <a:prstGeom prst="straightConnector1">
            <a:avLst/>
          </a:prstGeom>
          <a:ln w="25400">
            <a:solidFill>
              <a:srgbClr val="0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9954812"/>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0">
          <a:gsLst>
            <a:gs pos="0">
              <a:schemeClr val="accent5">
                <a:lumMod val="50000"/>
              </a:schemeClr>
            </a:gs>
            <a:gs pos="50000">
              <a:schemeClr val="tx1"/>
            </a:gs>
            <a:gs pos="100000">
              <a:schemeClr val="accent5">
                <a:lumMod val="50000"/>
              </a:schemeClr>
            </a:gs>
          </a:gsLst>
          <a:lin ang="0" scaled="0"/>
        </a:gradFill>
        <a:effectLst/>
      </p:bgPr>
    </p:bg>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87003" y="1941959"/>
            <a:ext cx="6956997" cy="49160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4210" name="Rectangle 2"/>
          <p:cNvSpPr>
            <a:spLocks noGrp="1" noChangeArrowheads="1"/>
          </p:cNvSpPr>
          <p:nvPr>
            <p:ph type="title"/>
          </p:nvPr>
        </p:nvSpPr>
        <p:spPr>
          <a:xfrm>
            <a:off x="762000" y="0"/>
            <a:ext cx="8001000" cy="762000"/>
          </a:xfrm>
        </p:spPr>
        <p:txBody>
          <a:bodyPr/>
          <a:lstStyle/>
          <a:p>
            <a:pPr eaLnBrk="1" hangingPunct="1"/>
            <a:r>
              <a:rPr lang="en-US" altLang="ko-KR" sz="4000" dirty="0">
                <a:solidFill>
                  <a:schemeClr val="bg2"/>
                </a:solidFill>
                <a:latin typeface="Arial Unicode MS" pitchFamily="34" charset="-128"/>
                <a:ea typeface="Arial Unicode MS" pitchFamily="34" charset="-128"/>
                <a:cs typeface="Arial Unicode MS" pitchFamily="34" charset="-128"/>
              </a:rPr>
              <a:t>Inference for Drug Discovery Data</a:t>
            </a:r>
          </a:p>
        </p:txBody>
      </p:sp>
      <p:sp>
        <p:nvSpPr>
          <p:cNvPr id="236547" name="Rectangle 3"/>
          <p:cNvSpPr>
            <a:spLocks noGrp="1" noChangeArrowheads="1"/>
          </p:cNvSpPr>
          <p:nvPr>
            <p:ph type="body" idx="1"/>
          </p:nvPr>
        </p:nvSpPr>
        <p:spPr>
          <a:xfrm>
            <a:off x="304800" y="838200"/>
            <a:ext cx="8610600" cy="5410200"/>
          </a:xfrm>
        </p:spPr>
        <p:txBody>
          <a:bodyPr/>
          <a:lstStyle/>
          <a:p>
            <a:pPr marL="0" indent="0" eaLnBrk="1" hangingPunct="1">
              <a:buNone/>
            </a:pPr>
            <a:r>
              <a:rPr lang="en-US" altLang="ko-KR" dirty="0" err="1">
                <a:solidFill>
                  <a:schemeClr val="bg2"/>
                </a:solidFill>
                <a:latin typeface="Arial Unicode MS" pitchFamily="34" charset="-128"/>
                <a:ea typeface="Arial Unicode MS" pitchFamily="34" charset="-128"/>
                <a:cs typeface="Arial Unicode MS" pitchFamily="34" charset="-128"/>
              </a:rPr>
              <a:t>DiProPerm</a:t>
            </a:r>
            <a:r>
              <a:rPr lang="en-US" altLang="ko-KR" dirty="0">
                <a:solidFill>
                  <a:schemeClr val="bg2"/>
                </a:solidFill>
                <a:latin typeface="Arial Unicode MS" pitchFamily="34" charset="-128"/>
                <a:ea typeface="Arial Unicode MS" pitchFamily="34" charset="-128"/>
                <a:cs typeface="Arial Unicode MS" pitchFamily="34" charset="-128"/>
              </a:rPr>
              <a:t> test of </a:t>
            </a:r>
            <a:r>
              <a:rPr lang="en-US" altLang="ko-KR" dirty="0">
                <a:solidFill>
                  <a:schemeClr val="bg1"/>
                </a:solidFill>
                <a:latin typeface="Arial Unicode MS" pitchFamily="34" charset="-128"/>
                <a:ea typeface="Arial Unicode MS" pitchFamily="34" charset="-128"/>
                <a:cs typeface="Arial Unicode MS" pitchFamily="34" charset="-128"/>
              </a:rPr>
              <a:t>Blue </a:t>
            </a:r>
            <a:r>
              <a:rPr lang="en-US" altLang="ko-KR" dirty="0">
                <a:solidFill>
                  <a:schemeClr val="bg2"/>
                </a:solidFill>
                <a:latin typeface="Arial Unicode MS" pitchFamily="34" charset="-128"/>
                <a:ea typeface="Arial Unicode MS" pitchFamily="34" charset="-128"/>
                <a:cs typeface="Arial Unicode MS" pitchFamily="34" charset="-128"/>
              </a:rPr>
              <a:t>vs.</a:t>
            </a:r>
            <a:r>
              <a:rPr lang="en-US" altLang="ko-KR" dirty="0">
                <a:solidFill>
                  <a:schemeClr val="bg1"/>
                </a:solidFill>
                <a:latin typeface="Arial Unicode MS" pitchFamily="34" charset="-128"/>
                <a:ea typeface="Arial Unicode MS" pitchFamily="34" charset="-128"/>
                <a:cs typeface="Arial Unicode MS" pitchFamily="34" charset="-128"/>
              </a:rPr>
              <a:t> </a:t>
            </a:r>
            <a:r>
              <a:rPr lang="en-US" altLang="ko-KR" dirty="0">
                <a:solidFill>
                  <a:srgbClr val="FF0000"/>
                </a:solidFill>
                <a:latin typeface="Arial Unicode MS" pitchFamily="34" charset="-128"/>
                <a:ea typeface="Arial Unicode MS" pitchFamily="34" charset="-128"/>
                <a:cs typeface="Arial Unicode MS" pitchFamily="34" charset="-128"/>
              </a:rPr>
              <a:t>Red</a:t>
            </a:r>
          </a:p>
          <a:p>
            <a:pPr marL="0" indent="0" eaLnBrk="1" hangingPunct="1">
              <a:buNone/>
            </a:pPr>
            <a:r>
              <a:rPr lang="en-US" altLang="ko-KR" dirty="0">
                <a:solidFill>
                  <a:schemeClr val="bg2"/>
                </a:solidFill>
                <a:latin typeface="Arial Unicode MS" pitchFamily="34" charset="-128"/>
                <a:ea typeface="Arial Unicode MS" pitchFamily="34" charset="-128"/>
                <a:cs typeface="Arial Unicode MS" pitchFamily="34" charset="-128"/>
              </a:rPr>
              <a:t>Non-Binary – Standardized</a:t>
            </a:r>
          </a:p>
          <a:p>
            <a:pPr marL="457200" lvl="0" indent="-457200" eaLnBrk="1" hangingPunct="1">
              <a:buClr>
                <a:srgbClr val="A50021"/>
              </a:buClr>
              <a:buSzPct val="75000"/>
              <a:buNone/>
            </a:pPr>
            <a:endParaRPr lang="en-US" altLang="en-US" dirty="0">
              <a:solidFill>
                <a:srgbClr val="000000"/>
              </a:solidFill>
              <a:latin typeface="Tahoma"/>
            </a:endParaRPr>
          </a:p>
          <a:p>
            <a:pPr marL="457200" lvl="0" indent="-457200" eaLnBrk="1" hangingPunct="1">
              <a:buClr>
                <a:srgbClr val="A50021"/>
              </a:buClr>
              <a:buSzPct val="75000"/>
              <a:buNone/>
            </a:pPr>
            <a:r>
              <a:rPr lang="en-US" altLang="en-US" dirty="0">
                <a:solidFill>
                  <a:srgbClr val="000000"/>
                </a:solidFill>
                <a:latin typeface="Tahoma"/>
              </a:rPr>
              <a:t>Z = 17.3</a:t>
            </a:r>
          </a:p>
          <a:p>
            <a:pPr marL="457200" lvl="0" indent="-457200" eaLnBrk="1" hangingPunct="1">
              <a:buClr>
                <a:srgbClr val="A50021"/>
              </a:buClr>
              <a:buSzPct val="75000"/>
              <a:buNone/>
            </a:pPr>
            <a:r>
              <a:rPr lang="en-US" altLang="en-US" dirty="0">
                <a:solidFill>
                  <a:srgbClr val="000000"/>
                </a:solidFill>
                <a:latin typeface="Tahoma"/>
              </a:rPr>
              <a:t>Stronger</a:t>
            </a:r>
          </a:p>
          <a:p>
            <a:pPr marL="457200" lvl="0" indent="-457200" eaLnBrk="1" hangingPunct="1">
              <a:buClr>
                <a:srgbClr val="A50021"/>
              </a:buClr>
              <a:buSzPct val="75000"/>
              <a:buNone/>
            </a:pPr>
            <a:endParaRPr lang="en-US" altLang="en-US" dirty="0">
              <a:solidFill>
                <a:srgbClr val="000000"/>
              </a:solidFill>
              <a:latin typeface="Tahoma"/>
            </a:endParaRPr>
          </a:p>
          <a:p>
            <a:pPr marL="457200" lvl="0" indent="-457200" eaLnBrk="1" hangingPunct="1">
              <a:buClr>
                <a:srgbClr val="A50021"/>
              </a:buClr>
              <a:buSzPct val="75000"/>
              <a:buNone/>
            </a:pPr>
            <a:r>
              <a:rPr lang="en-US" altLang="en-US" dirty="0">
                <a:solidFill>
                  <a:srgbClr val="000000"/>
                </a:solidFill>
                <a:latin typeface="Tahoma"/>
              </a:rPr>
              <a:t>Reflects</a:t>
            </a:r>
          </a:p>
          <a:p>
            <a:pPr marL="457200" lvl="0" indent="-457200" eaLnBrk="1" hangingPunct="1">
              <a:buClr>
                <a:srgbClr val="A50021"/>
              </a:buClr>
              <a:buSzPct val="75000"/>
              <a:buNone/>
            </a:pPr>
            <a:r>
              <a:rPr lang="en-US" altLang="en-US" dirty="0">
                <a:solidFill>
                  <a:srgbClr val="000000"/>
                </a:solidFill>
                <a:latin typeface="Tahoma"/>
              </a:rPr>
              <a:t>More Info</a:t>
            </a:r>
          </a:p>
          <a:p>
            <a:pPr marL="457200" lvl="0" indent="-457200" eaLnBrk="1" hangingPunct="1">
              <a:buClr>
                <a:srgbClr val="A50021"/>
              </a:buClr>
              <a:buSzPct val="75000"/>
              <a:buNone/>
            </a:pPr>
            <a:r>
              <a:rPr lang="en-US" altLang="en-US" dirty="0">
                <a:solidFill>
                  <a:srgbClr val="000000"/>
                </a:solidFill>
                <a:latin typeface="Tahoma"/>
              </a:rPr>
              <a:t>In Data</a:t>
            </a:r>
          </a:p>
          <a:p>
            <a:pPr marL="0" indent="0" eaLnBrk="1" hangingPunct="1">
              <a:buNone/>
            </a:pPr>
            <a:endParaRPr lang="en-US" altLang="ko-KR" dirty="0">
              <a:solidFill>
                <a:schemeClr val="bg2"/>
              </a:solidFill>
              <a:latin typeface="Arial Unicode MS" pitchFamily="34" charset="-128"/>
              <a:ea typeface="Arial Unicode MS" pitchFamily="34" charset="-128"/>
              <a:cs typeface="Arial Unicode MS" pitchFamily="34" charset="-128"/>
            </a:endParaRPr>
          </a:p>
          <a:p>
            <a:pPr marL="0" indent="0" eaLnBrk="1" hangingPunct="1">
              <a:buNone/>
            </a:pPr>
            <a:endParaRPr lang="en-US" altLang="ko-KR" dirty="0">
              <a:solidFill>
                <a:schemeClr val="bg2"/>
              </a:solidFill>
              <a:latin typeface="Arial Unicode MS" pitchFamily="34" charset="-128"/>
              <a:ea typeface="Arial Unicode MS" pitchFamily="34" charset="-128"/>
              <a:cs typeface="Arial Unicode MS" pitchFamily="34" charset="-128"/>
            </a:endParaRPr>
          </a:p>
          <a:p>
            <a:pPr marL="0" indent="0" eaLnBrk="1" hangingPunct="1">
              <a:buNone/>
            </a:pPr>
            <a:endParaRPr lang="en-US" altLang="ko-KR" dirty="0">
              <a:solidFill>
                <a:schemeClr val="bg2"/>
              </a:solidFill>
              <a:latin typeface="Arial Unicode MS" pitchFamily="34" charset="-128"/>
              <a:ea typeface="Arial Unicode MS" pitchFamily="34" charset="-128"/>
              <a:cs typeface="Arial Unicode MS" pitchFamily="34" charset="-128"/>
            </a:endParaRPr>
          </a:p>
        </p:txBody>
      </p:sp>
    </p:spTree>
    <p:extLst>
      <p:ext uri="{BB962C8B-B14F-4D97-AF65-F5344CB8AC3E}">
        <p14:creationId xmlns:p14="http://schemas.microsoft.com/office/powerpoint/2010/main" val="107181903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bg>
      <p:bgPr>
        <a:gradFill>
          <a:gsLst>
            <a:gs pos="0">
              <a:srgbClr val="7030A0"/>
            </a:gs>
            <a:gs pos="50000">
              <a:schemeClr val="accent1">
                <a:tint val="44500"/>
                <a:satMod val="160000"/>
              </a:schemeClr>
            </a:gs>
            <a:gs pos="100000">
              <a:srgbClr val="7030A0"/>
            </a:gs>
          </a:gsLst>
          <a:lin ang="2700000" scaled="0"/>
        </a:gradFill>
        <a:effectLst/>
      </p:bgPr>
    </p:bg>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9146" y="1027886"/>
            <a:ext cx="7544854" cy="5830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457200" y="76200"/>
            <a:ext cx="8229600" cy="685800"/>
          </a:xfrm>
        </p:spPr>
        <p:txBody>
          <a:bodyPr/>
          <a:lstStyle/>
          <a:p>
            <a:r>
              <a:rPr lang="en-US" dirty="0"/>
              <a:t>ROC Curve</a:t>
            </a:r>
          </a:p>
        </p:txBody>
      </p:sp>
      <p:sp>
        <p:nvSpPr>
          <p:cNvPr id="3" name="Content Placeholder 2"/>
          <p:cNvSpPr>
            <a:spLocks noGrp="1"/>
          </p:cNvSpPr>
          <p:nvPr>
            <p:ph idx="1"/>
          </p:nvPr>
        </p:nvSpPr>
        <p:spPr>
          <a:xfrm>
            <a:off x="152400" y="1027886"/>
            <a:ext cx="8534400" cy="5135563"/>
          </a:xfrm>
        </p:spPr>
        <p:txBody>
          <a:bodyPr/>
          <a:lstStyle/>
          <a:p>
            <a:pPr marL="0" indent="0">
              <a:buNone/>
            </a:pPr>
            <a:r>
              <a:rPr lang="en-US" dirty="0"/>
              <a:t>Toy</a:t>
            </a:r>
          </a:p>
          <a:p>
            <a:pPr marL="0" indent="0">
              <a:buNone/>
            </a:pPr>
            <a:r>
              <a:rPr lang="en-US" dirty="0"/>
              <a:t>Example</a:t>
            </a:r>
          </a:p>
          <a:p>
            <a:pPr marL="0" indent="0">
              <a:buNone/>
            </a:pPr>
            <a:endParaRPr lang="en-US" dirty="0"/>
          </a:p>
          <a:p>
            <a:pPr marL="0" indent="0">
              <a:buNone/>
            </a:pPr>
            <a:r>
              <a:rPr lang="en-US" dirty="0"/>
              <a:t>Can</a:t>
            </a:r>
          </a:p>
          <a:p>
            <a:pPr marL="0" indent="0">
              <a:buNone/>
            </a:pPr>
            <a:r>
              <a:rPr lang="en-US" dirty="0"/>
              <a:t>Reflect</a:t>
            </a:r>
          </a:p>
          <a:p>
            <a:pPr marL="0" indent="0">
              <a:buNone/>
            </a:pPr>
            <a:r>
              <a:rPr lang="en-US" dirty="0"/>
              <a:t>“Worse</a:t>
            </a:r>
          </a:p>
          <a:p>
            <a:pPr marL="0" indent="0">
              <a:buNone/>
            </a:pPr>
            <a:r>
              <a:rPr lang="en-US" dirty="0"/>
              <a:t>Than Coin</a:t>
            </a:r>
          </a:p>
          <a:p>
            <a:pPr marL="0" indent="0">
              <a:buNone/>
            </a:pPr>
            <a:r>
              <a:rPr lang="en-US" dirty="0"/>
              <a:t>Tossing”</a:t>
            </a:r>
          </a:p>
          <a:p>
            <a:pPr marL="0" indent="0">
              <a:buNone/>
            </a:pPr>
            <a:endParaRPr lang="en-US" dirty="0"/>
          </a:p>
        </p:txBody>
      </p:sp>
    </p:spTree>
    <p:extLst>
      <p:ext uri="{BB962C8B-B14F-4D97-AF65-F5344CB8AC3E}">
        <p14:creationId xmlns:p14="http://schemas.microsoft.com/office/powerpoint/2010/main" val="323114341"/>
      </p:ext>
    </p:extLst>
  </p:cSld>
  <p:clrMapOvr>
    <a:masterClrMapping/>
  </p:clrMapOvr>
  <p:transition/>
</p:sld>
</file>

<file path=ppt/slides/slide91.xml><?xml version="1.0" encoding="utf-8"?>
<p:sld xmlns:a="http://schemas.openxmlformats.org/drawingml/2006/main" xmlns:r="http://schemas.openxmlformats.org/officeDocument/2006/relationships" xmlns:p="http://schemas.openxmlformats.org/presentationml/2006/main">
  <p:cSld>
    <p:bg>
      <p:bgPr>
        <a:gradFill>
          <a:gsLst>
            <a:gs pos="0">
              <a:srgbClr val="7030A0"/>
            </a:gs>
            <a:gs pos="50000">
              <a:schemeClr val="accent1">
                <a:tint val="44500"/>
                <a:satMod val="160000"/>
              </a:schemeClr>
            </a:gs>
            <a:gs pos="100000">
              <a:srgbClr val="7030A0"/>
            </a:gs>
          </a:gsLst>
          <a:lin ang="27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85800"/>
          </a:xfrm>
        </p:spPr>
        <p:txBody>
          <a:bodyPr/>
          <a:lstStyle/>
          <a:p>
            <a:r>
              <a:rPr lang="en-US" dirty="0"/>
              <a:t>ROC Curve</a:t>
            </a:r>
          </a:p>
        </p:txBody>
      </p:sp>
      <p:sp>
        <p:nvSpPr>
          <p:cNvPr id="3" name="Content Placeholder 2"/>
          <p:cNvSpPr>
            <a:spLocks noGrp="1"/>
          </p:cNvSpPr>
          <p:nvPr>
            <p:ph idx="1"/>
          </p:nvPr>
        </p:nvSpPr>
        <p:spPr>
          <a:xfrm>
            <a:off x="152400" y="1027886"/>
            <a:ext cx="8534400" cy="5135563"/>
          </a:xfrm>
        </p:spPr>
        <p:txBody>
          <a:bodyPr/>
          <a:lstStyle/>
          <a:p>
            <a:pPr marL="0" indent="0">
              <a:lnSpc>
                <a:spcPct val="150000"/>
              </a:lnSpc>
              <a:buNone/>
            </a:pPr>
            <a:r>
              <a:rPr lang="en-US" dirty="0"/>
              <a:t>Interpretation of AUC:</a:t>
            </a:r>
          </a:p>
          <a:p>
            <a:pPr>
              <a:lnSpc>
                <a:spcPct val="150000"/>
              </a:lnSpc>
              <a:buFont typeface="Wingdings" pitchFamily="2" charset="2"/>
              <a:buChar char="ü"/>
            </a:pPr>
            <a:r>
              <a:rPr lang="en-US" dirty="0"/>
              <a:t>  Very Context Dependent</a:t>
            </a:r>
          </a:p>
          <a:p>
            <a:pPr>
              <a:lnSpc>
                <a:spcPct val="150000"/>
              </a:lnSpc>
              <a:buFont typeface="Wingdings" pitchFamily="2" charset="2"/>
              <a:buChar char="ü"/>
            </a:pPr>
            <a:r>
              <a:rPr lang="en-US" dirty="0"/>
              <a:t>  Radiology:   </a:t>
            </a:r>
          </a:p>
          <a:p>
            <a:pPr marL="0" indent="0" algn="ctr">
              <a:lnSpc>
                <a:spcPct val="150000"/>
              </a:lnSpc>
              <a:buNone/>
            </a:pPr>
            <a:r>
              <a:rPr lang="en-US" dirty="0"/>
              <a:t>“&gt; 70% has Predictive Usefulness”</a:t>
            </a:r>
          </a:p>
          <a:p>
            <a:pPr>
              <a:lnSpc>
                <a:spcPct val="150000"/>
              </a:lnSpc>
              <a:buFont typeface="Wingdings" pitchFamily="2" charset="2"/>
              <a:buChar char="ü"/>
            </a:pPr>
            <a:r>
              <a:rPr lang="en-US" dirty="0"/>
              <a:t>  Varies Field by Field</a:t>
            </a:r>
          </a:p>
          <a:p>
            <a:pPr>
              <a:lnSpc>
                <a:spcPct val="150000"/>
              </a:lnSpc>
              <a:buFont typeface="Wingdings" pitchFamily="2" charset="2"/>
              <a:buChar char="ü"/>
            </a:pPr>
            <a:r>
              <a:rPr lang="en-US" dirty="0"/>
              <a:t>  Bigger is Better</a:t>
            </a:r>
          </a:p>
        </p:txBody>
      </p:sp>
    </p:spTree>
    <p:extLst>
      <p:ext uri="{BB962C8B-B14F-4D97-AF65-F5344CB8AC3E}">
        <p14:creationId xmlns:p14="http://schemas.microsoft.com/office/powerpoint/2010/main" val="254907371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bg>
      <p:bgPr>
        <a:gradFill rotWithShape="0">
          <a:gsLst>
            <a:gs pos="0">
              <a:srgbClr val="00B050"/>
            </a:gs>
            <a:gs pos="50000">
              <a:schemeClr val="tx1"/>
            </a:gs>
            <a:gs pos="100000">
              <a:srgbClr val="00B050"/>
            </a:gs>
          </a:gsLst>
          <a:lin ang="8100000" scaled="0"/>
        </a:gradFill>
        <a:effectLst/>
      </p:bgPr>
    </p:bg>
    <p:spTree>
      <p:nvGrpSpPr>
        <p:cNvPr id="1" name=""/>
        <p:cNvGrpSpPr/>
        <p:nvPr/>
      </p:nvGrpSpPr>
      <p:grpSpPr>
        <a:xfrm>
          <a:off x="0" y="0"/>
          <a:ext cx="0" cy="0"/>
          <a:chOff x="0" y="0"/>
          <a:chExt cx="0" cy="0"/>
        </a:xfrm>
      </p:grpSpPr>
      <p:sp>
        <p:nvSpPr>
          <p:cNvPr id="94210" name="Rectangle 2"/>
          <p:cNvSpPr>
            <a:spLocks noGrp="1" noChangeArrowheads="1"/>
          </p:cNvSpPr>
          <p:nvPr>
            <p:ph type="title"/>
          </p:nvPr>
        </p:nvSpPr>
        <p:spPr>
          <a:xfrm>
            <a:off x="762000" y="0"/>
            <a:ext cx="8001000" cy="762000"/>
          </a:xfrm>
        </p:spPr>
        <p:txBody>
          <a:bodyPr/>
          <a:lstStyle/>
          <a:p>
            <a:pPr eaLnBrk="1" hangingPunct="1"/>
            <a:r>
              <a:rPr lang="en-US" altLang="ko-KR" sz="4000" dirty="0">
                <a:solidFill>
                  <a:schemeClr val="bg2"/>
                </a:solidFill>
                <a:latin typeface="Arial Unicode MS" pitchFamily="34" charset="-128"/>
                <a:ea typeface="Arial Unicode MS" pitchFamily="34" charset="-128"/>
                <a:cs typeface="Arial Unicode MS" pitchFamily="34" charset="-128"/>
              </a:rPr>
              <a:t>Revisit Gene Expression</a:t>
            </a:r>
          </a:p>
        </p:txBody>
      </p:sp>
      <p:sp>
        <p:nvSpPr>
          <p:cNvPr id="236547" name="Rectangle 3"/>
          <p:cNvSpPr>
            <a:spLocks noGrp="1" noChangeArrowheads="1"/>
          </p:cNvSpPr>
          <p:nvPr>
            <p:ph type="body" idx="1"/>
          </p:nvPr>
        </p:nvSpPr>
        <p:spPr>
          <a:xfrm>
            <a:off x="304800" y="838200"/>
            <a:ext cx="8610600" cy="5410200"/>
          </a:xfrm>
        </p:spPr>
        <p:txBody>
          <a:bodyPr/>
          <a:lstStyle/>
          <a:p>
            <a:pPr marL="0" indent="0" eaLnBrk="1" hangingPunct="1">
              <a:lnSpc>
                <a:spcPct val="150000"/>
              </a:lnSpc>
              <a:buNone/>
            </a:pPr>
            <a:r>
              <a:rPr lang="en-US" altLang="ko-KR" dirty="0">
                <a:solidFill>
                  <a:schemeClr val="bg2"/>
                </a:solidFill>
                <a:latin typeface="Arial Unicode MS" pitchFamily="34" charset="-128"/>
                <a:ea typeface="Arial Unicode MS" pitchFamily="34" charset="-128"/>
                <a:cs typeface="Arial Unicode MS" pitchFamily="34" charset="-128"/>
              </a:rPr>
              <a:t>ROC Curve</a:t>
            </a:r>
          </a:p>
          <a:p>
            <a:pPr marL="0" indent="0" eaLnBrk="1" hangingPunct="1">
              <a:lnSpc>
                <a:spcPct val="150000"/>
              </a:lnSpc>
              <a:buNone/>
            </a:pPr>
            <a:r>
              <a:rPr lang="en-US" altLang="ko-KR" dirty="0">
                <a:solidFill>
                  <a:schemeClr val="bg2"/>
                </a:solidFill>
                <a:latin typeface="Arial Unicode MS" pitchFamily="34" charset="-128"/>
                <a:ea typeface="Arial Unicode MS" pitchFamily="34" charset="-128"/>
                <a:cs typeface="Arial Unicode MS" pitchFamily="34" charset="-128"/>
              </a:rPr>
              <a:t>Much Better</a:t>
            </a:r>
          </a:p>
          <a:p>
            <a:pPr marL="0" indent="0" eaLnBrk="1" hangingPunct="1">
              <a:lnSpc>
                <a:spcPct val="150000"/>
              </a:lnSpc>
              <a:buNone/>
            </a:pPr>
            <a:r>
              <a:rPr lang="en-US" altLang="ko-KR" dirty="0">
                <a:solidFill>
                  <a:schemeClr val="bg2"/>
                </a:solidFill>
                <a:latin typeface="Arial Unicode MS" pitchFamily="34" charset="-128"/>
                <a:ea typeface="Arial Unicode MS" pitchFamily="34" charset="-128"/>
                <a:cs typeface="Arial Unicode MS" pitchFamily="34" charset="-128"/>
              </a:rPr>
              <a:t>For Log</a:t>
            </a:r>
          </a:p>
          <a:p>
            <a:pPr marL="0" indent="0" eaLnBrk="1" hangingPunct="1">
              <a:lnSpc>
                <a:spcPct val="150000"/>
              </a:lnSpc>
              <a:buNone/>
            </a:pPr>
            <a:r>
              <a:rPr lang="en-US" altLang="ko-KR" dirty="0">
                <a:solidFill>
                  <a:schemeClr val="bg2"/>
                </a:solidFill>
                <a:latin typeface="Arial Unicode MS" pitchFamily="34" charset="-128"/>
                <a:ea typeface="Arial Unicode MS" pitchFamily="34" charset="-128"/>
                <a:cs typeface="Arial Unicode MS" pitchFamily="34" charset="-128"/>
              </a:rPr>
              <a:t>Transformations</a:t>
            </a:r>
          </a:p>
        </p:txBody>
      </p:sp>
      <p:pic>
        <p:nvPicPr>
          <p:cNvPr id="2" name="Picture 1"/>
          <p:cNvPicPr>
            <a:picLocks noChangeAspect="1"/>
          </p:cNvPicPr>
          <p:nvPr/>
        </p:nvPicPr>
        <p:blipFill rotWithShape="1">
          <a:blip r:embed="rId3"/>
          <a:srcRect l="7843" t="40152" r="24511" b="4546"/>
          <a:stretch/>
        </p:blipFill>
        <p:spPr>
          <a:xfrm>
            <a:off x="3454052" y="838200"/>
            <a:ext cx="5689948" cy="6019800"/>
          </a:xfrm>
          <a:prstGeom prst="rect">
            <a:avLst/>
          </a:prstGeom>
        </p:spPr>
      </p:pic>
      <p:cxnSp>
        <p:nvCxnSpPr>
          <p:cNvPr id="5" name="Straight Arrow Connector 4"/>
          <p:cNvCxnSpPr/>
          <p:nvPr/>
        </p:nvCxnSpPr>
        <p:spPr>
          <a:xfrm>
            <a:off x="2667000" y="2133600"/>
            <a:ext cx="5410200" cy="3429000"/>
          </a:xfrm>
          <a:prstGeom prst="straightConnector1">
            <a:avLst/>
          </a:prstGeom>
          <a:ln w="25400">
            <a:solidFill>
              <a:srgbClr val="0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52480019"/>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bg>
      <p:bgPr>
        <a:gradFill>
          <a:gsLst>
            <a:gs pos="0">
              <a:srgbClr val="92D050"/>
            </a:gs>
            <a:gs pos="50000">
              <a:schemeClr val="accent1">
                <a:tint val="44500"/>
                <a:satMod val="160000"/>
              </a:schemeClr>
            </a:gs>
            <a:gs pos="100000">
              <a:srgbClr val="92D050"/>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85800"/>
          </a:xfrm>
        </p:spPr>
        <p:txBody>
          <a:bodyPr/>
          <a:lstStyle/>
          <a:p>
            <a:r>
              <a:rPr lang="en-US" dirty="0"/>
              <a:t>Data Visualization</a:t>
            </a:r>
          </a:p>
        </p:txBody>
      </p:sp>
      <p:sp>
        <p:nvSpPr>
          <p:cNvPr id="3" name="Content Placeholder 2"/>
          <p:cNvSpPr>
            <a:spLocks noGrp="1"/>
          </p:cNvSpPr>
          <p:nvPr>
            <p:ph idx="1"/>
          </p:nvPr>
        </p:nvSpPr>
        <p:spPr>
          <a:xfrm>
            <a:off x="152400" y="1027886"/>
            <a:ext cx="8534400" cy="5135563"/>
          </a:xfrm>
        </p:spPr>
        <p:txBody>
          <a:bodyPr/>
          <a:lstStyle/>
          <a:p>
            <a:pPr marL="0" indent="0">
              <a:lnSpc>
                <a:spcPct val="150000"/>
              </a:lnSpc>
              <a:buNone/>
            </a:pPr>
            <a:r>
              <a:rPr lang="en-US" dirty="0"/>
              <a:t>Overview of Visualization Methods:</a:t>
            </a:r>
          </a:p>
          <a:p>
            <a:pPr>
              <a:lnSpc>
                <a:spcPct val="150000"/>
              </a:lnSpc>
              <a:buFont typeface="Wingdings" panose="05000000000000000000" pitchFamily="2" charset="2"/>
              <a:buChar char="v"/>
            </a:pPr>
            <a:r>
              <a:rPr lang="en-US" dirty="0"/>
              <a:t>  Curve Views (Modes of Variation)</a:t>
            </a:r>
          </a:p>
          <a:p>
            <a:pPr>
              <a:lnSpc>
                <a:spcPct val="150000"/>
              </a:lnSpc>
              <a:buFont typeface="Wingdings" panose="05000000000000000000" pitchFamily="2" charset="2"/>
              <a:buChar char="v"/>
            </a:pPr>
            <a:r>
              <a:rPr lang="en-US" dirty="0"/>
              <a:t>  Scatterplot Matrices (Shows Relationships)</a:t>
            </a:r>
          </a:p>
          <a:p>
            <a:pPr>
              <a:lnSpc>
                <a:spcPct val="150000"/>
              </a:lnSpc>
              <a:buFont typeface="Wingdings" panose="05000000000000000000" pitchFamily="2" charset="2"/>
              <a:buChar char="v"/>
            </a:pPr>
            <a:r>
              <a:rPr lang="en-US" dirty="0"/>
              <a:t>  Marginal Distributions</a:t>
            </a:r>
          </a:p>
          <a:p>
            <a:pPr>
              <a:lnSpc>
                <a:spcPct val="150000"/>
              </a:lnSpc>
              <a:buFont typeface="Wingdings" panose="05000000000000000000" pitchFamily="2" charset="2"/>
              <a:buChar char="v"/>
            </a:pPr>
            <a:r>
              <a:rPr lang="en-US" dirty="0"/>
              <a:t>  Heat-Map Views </a:t>
            </a:r>
          </a:p>
        </p:txBody>
      </p:sp>
      <p:sp>
        <p:nvSpPr>
          <p:cNvPr id="4" name="Rounded Rectangle 3"/>
          <p:cNvSpPr/>
          <p:nvPr/>
        </p:nvSpPr>
        <p:spPr>
          <a:xfrm>
            <a:off x="609600" y="4419600"/>
            <a:ext cx="3429000" cy="762000"/>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Tree>
    <p:extLst>
      <p:ext uri="{BB962C8B-B14F-4D97-AF65-F5344CB8AC3E}">
        <p14:creationId xmlns:p14="http://schemas.microsoft.com/office/powerpoint/2010/main" val="46683224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4.xml><?xml version="1.0" encoding="utf-8"?>
<p:sld xmlns:a="http://schemas.openxmlformats.org/drawingml/2006/main" xmlns:r="http://schemas.openxmlformats.org/officeDocument/2006/relationships" xmlns:p="http://schemas.openxmlformats.org/presentationml/2006/main">
  <p:cSld>
    <p:bg>
      <p:bgPr>
        <a:gradFill>
          <a:gsLst>
            <a:gs pos="0">
              <a:srgbClr val="FFC000"/>
            </a:gs>
            <a:gs pos="50000">
              <a:schemeClr val="accent1">
                <a:tint val="44500"/>
                <a:satMod val="160000"/>
              </a:schemeClr>
            </a:gs>
            <a:gs pos="100000">
              <a:srgbClr val="FFC000"/>
            </a:gs>
          </a:gsLst>
          <a:lin ang="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85800"/>
          </a:xfrm>
        </p:spPr>
        <p:txBody>
          <a:bodyPr/>
          <a:lstStyle/>
          <a:p>
            <a:r>
              <a:rPr lang="en-US" dirty="0"/>
              <a:t>Heat-Map Views</a:t>
            </a:r>
          </a:p>
        </p:txBody>
      </p:sp>
      <p:sp>
        <p:nvSpPr>
          <p:cNvPr id="3" name="Content Placeholder 2"/>
          <p:cNvSpPr>
            <a:spLocks noGrp="1"/>
          </p:cNvSpPr>
          <p:nvPr>
            <p:ph idx="1"/>
          </p:nvPr>
        </p:nvSpPr>
        <p:spPr>
          <a:xfrm>
            <a:off x="152400" y="1027886"/>
            <a:ext cx="8534400" cy="5135563"/>
          </a:xfrm>
        </p:spPr>
        <p:txBody>
          <a:bodyPr/>
          <a:lstStyle/>
          <a:p>
            <a:pPr marL="0" indent="0">
              <a:lnSpc>
                <a:spcPct val="200000"/>
              </a:lnSpc>
              <a:buNone/>
            </a:pPr>
            <a:r>
              <a:rPr lang="en-US" dirty="0"/>
              <a:t>Main Idea:  </a:t>
            </a:r>
          </a:p>
          <a:p>
            <a:pPr>
              <a:lnSpc>
                <a:spcPct val="200000"/>
              </a:lnSpc>
            </a:pPr>
            <a:r>
              <a:rPr lang="en-US" dirty="0"/>
              <a:t> Look at Full </a:t>
            </a:r>
            <a:r>
              <a:rPr lang="en-US" u="sng" dirty="0"/>
              <a:t>Data Matrix</a:t>
            </a:r>
            <a:r>
              <a:rPr lang="en-US" dirty="0"/>
              <a:t> </a:t>
            </a:r>
          </a:p>
          <a:p>
            <a:pPr>
              <a:lnSpc>
                <a:spcPct val="200000"/>
              </a:lnSpc>
            </a:pPr>
            <a:r>
              <a:rPr lang="en-US" dirty="0"/>
              <a:t> As an </a:t>
            </a:r>
            <a:r>
              <a:rPr lang="en-US" i="1" dirty="0"/>
              <a:t>Image</a:t>
            </a:r>
            <a:r>
              <a:rPr lang="en-US" dirty="0"/>
              <a:t> (Rectangular Array of “Pixels”)</a:t>
            </a:r>
          </a:p>
          <a:p>
            <a:pPr>
              <a:lnSpc>
                <a:spcPct val="200000"/>
              </a:lnSpc>
            </a:pPr>
            <a:r>
              <a:rPr lang="en-US" dirty="0"/>
              <a:t> Coding Values with Colors (Gray Levels)</a:t>
            </a:r>
          </a:p>
        </p:txBody>
      </p:sp>
      <p:sp>
        <p:nvSpPr>
          <p:cNvPr id="4" name="TextBox 3">
            <a:extLst>
              <a:ext uri="{FF2B5EF4-FFF2-40B4-BE49-F238E27FC236}">
                <a16:creationId xmlns:a16="http://schemas.microsoft.com/office/drawing/2014/main" id="{1F4AC3E5-DE4E-490D-9C9D-87CA49995EEF}"/>
              </a:ext>
            </a:extLst>
          </p:cNvPr>
          <p:cNvSpPr txBox="1"/>
          <p:nvPr/>
        </p:nvSpPr>
        <p:spPr>
          <a:xfrm>
            <a:off x="6096000" y="1219200"/>
            <a:ext cx="2131866" cy="461665"/>
          </a:xfrm>
          <a:prstGeom prst="rect">
            <a:avLst/>
          </a:prstGeom>
          <a:noFill/>
          <a:ln w="25400">
            <a:solidFill>
              <a:srgbClr val="DC00FF"/>
            </a:solidFill>
          </a:ln>
        </p:spPr>
        <p:txBody>
          <a:bodyPr wrap="none" rtlCol="0">
            <a:spAutoFit/>
          </a:bodyPr>
          <a:lstStyle/>
          <a:p>
            <a:r>
              <a:rPr lang="en-US" sz="2400" dirty="0">
                <a:solidFill>
                  <a:srgbClr val="DC00FF"/>
                </a:solidFill>
              </a:rPr>
              <a:t>Text:  Sec. 6.1</a:t>
            </a:r>
          </a:p>
        </p:txBody>
      </p:sp>
    </p:spTree>
    <p:extLst>
      <p:ext uri="{BB962C8B-B14F-4D97-AF65-F5344CB8AC3E}">
        <p14:creationId xmlns:p14="http://schemas.microsoft.com/office/powerpoint/2010/main" val="27777455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bg>
      <p:bgPr>
        <a:gradFill>
          <a:gsLst>
            <a:gs pos="0">
              <a:srgbClr val="FFC000"/>
            </a:gs>
            <a:gs pos="50000">
              <a:schemeClr val="accent1">
                <a:tint val="44500"/>
                <a:satMod val="160000"/>
              </a:schemeClr>
            </a:gs>
            <a:gs pos="100000">
              <a:srgbClr val="FFC000"/>
            </a:gs>
          </a:gsLst>
          <a:lin ang="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85800"/>
          </a:xfrm>
        </p:spPr>
        <p:txBody>
          <a:bodyPr/>
          <a:lstStyle/>
          <a:p>
            <a:r>
              <a:rPr lang="en-US" dirty="0"/>
              <a:t>Heat-Map Views</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52400" y="884237"/>
                <a:ext cx="8534400" cy="5135563"/>
              </a:xfrm>
            </p:spPr>
            <p:txBody>
              <a:bodyPr/>
              <a:lstStyle/>
              <a:p>
                <a:pPr marL="0" indent="0">
                  <a:lnSpc>
                    <a:spcPct val="150000"/>
                  </a:lnSpc>
                  <a:buNone/>
                </a:pPr>
                <a:r>
                  <a:rPr lang="en-US" dirty="0"/>
                  <a:t>Some Principles:</a:t>
                </a:r>
              </a:p>
              <a:p>
                <a:pPr marL="0" indent="0">
                  <a:lnSpc>
                    <a:spcPct val="150000"/>
                  </a:lnSpc>
                  <a:buNone/>
                </a:pPr>
                <a:r>
                  <a:rPr lang="en-US" dirty="0"/>
                  <a:t>For Nonnegative Data (</a:t>
                </a:r>
                <a:r>
                  <a:rPr lang="en-US" dirty="0" err="1"/>
                  <a:t>i</a:t>
                </a:r>
                <a:r>
                  <a:rPr lang="en-US" dirty="0"/>
                  <a:t>. e. all </a:t>
                </a:r>
                <a14:m>
                  <m:oMath xmlns:m="http://schemas.openxmlformats.org/officeDocument/2006/math">
                    <m:sSub>
                      <m:sSubPr>
                        <m:ctrlPr>
                          <a:rPr lang="en-US" i="1" smtClean="0">
                            <a:latin typeface="Cambria Math" panose="02040503050406030204" pitchFamily="18" charset="0"/>
                          </a:rPr>
                        </m:ctrlPr>
                      </m:sSubPr>
                      <m:e>
                        <m:r>
                          <a:rPr lang="en-US" b="0" i="1" smtClean="0">
                            <a:latin typeface="Cambria Math" panose="02040503050406030204" pitchFamily="18" charset="0"/>
                          </a:rPr>
                          <m:t>𝑥</m:t>
                        </m:r>
                      </m:e>
                      <m:sub>
                        <m:r>
                          <a:rPr lang="en-US" b="0" i="1" smtClean="0">
                            <a:latin typeface="Cambria Math" panose="02040503050406030204" pitchFamily="18" charset="0"/>
                          </a:rPr>
                          <m:t>𝑖</m:t>
                        </m:r>
                        <m:r>
                          <a:rPr lang="en-US" b="0" i="1" smtClean="0">
                            <a:latin typeface="Cambria Math" panose="02040503050406030204" pitchFamily="18" charset="0"/>
                          </a:rPr>
                          <m:t>,</m:t>
                        </m:r>
                        <m:r>
                          <a:rPr lang="en-US" b="0" i="1" smtClean="0">
                            <a:latin typeface="Cambria Math" panose="02040503050406030204" pitchFamily="18" charset="0"/>
                          </a:rPr>
                          <m:t>𝑗</m:t>
                        </m:r>
                      </m:sub>
                    </m:sSub>
                    <m:r>
                      <a:rPr lang="en-US" i="1" smtClean="0">
                        <a:latin typeface="Cambria Math" panose="02040503050406030204" pitchFamily="18" charset="0"/>
                        <a:ea typeface="Cambria Math" panose="02040503050406030204" pitchFamily="18" charset="0"/>
                      </a:rPr>
                      <m:t>≥</m:t>
                    </m:r>
                    <m:r>
                      <a:rPr lang="en-US" b="0" i="1" smtClean="0">
                        <a:latin typeface="Cambria Math" panose="02040503050406030204" pitchFamily="18" charset="0"/>
                        <a:ea typeface="Cambria Math" panose="02040503050406030204" pitchFamily="18" charset="0"/>
                      </a:rPr>
                      <m:t>0</m:t>
                    </m:r>
                  </m:oMath>
                </a14:m>
                <a:r>
                  <a:rPr lang="en-US" dirty="0"/>
                  <a:t>)</a:t>
                </a:r>
              </a:p>
              <a:p>
                <a:pPr marL="0" indent="0">
                  <a:lnSpc>
                    <a:spcPct val="150000"/>
                  </a:lnSpc>
                  <a:buNone/>
                </a:pPr>
                <a:r>
                  <a:rPr lang="en-US" dirty="0"/>
                  <a:t>Gray Level is Informative (&amp; Not Distracting)</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52400" y="884237"/>
                <a:ext cx="8534400" cy="5135563"/>
              </a:xfrm>
              <a:blipFill>
                <a:blip r:embed="rId2"/>
                <a:stretch>
                  <a:fillRect l="-1786"/>
                </a:stretch>
              </a:blipFill>
            </p:spPr>
            <p:txBody>
              <a:bodyPr/>
              <a:lstStyle/>
              <a:p>
                <a:r>
                  <a:rPr lang="en-US">
                    <a:noFill/>
                  </a:rPr>
                  <a:t> </a:t>
                </a:r>
              </a:p>
            </p:txBody>
          </p:sp>
        </mc:Fallback>
      </mc:AlternateContent>
      <p:pic>
        <p:nvPicPr>
          <p:cNvPr id="5" name="Picture 4"/>
          <p:cNvPicPr>
            <a:picLocks noChangeAspect="1"/>
          </p:cNvPicPr>
          <p:nvPr/>
        </p:nvPicPr>
        <p:blipFill rotWithShape="1">
          <a:blip r:embed="rId3"/>
          <a:srcRect l="8824" t="77273" r="68353" b="5304"/>
          <a:stretch/>
        </p:blipFill>
        <p:spPr>
          <a:xfrm>
            <a:off x="76200" y="3771331"/>
            <a:ext cx="3124200" cy="3086669"/>
          </a:xfrm>
          <a:prstGeom prst="rect">
            <a:avLst/>
          </a:prstGeom>
        </p:spPr>
      </p:pic>
      <p:sp>
        <p:nvSpPr>
          <p:cNvPr id="4" name="TextBox 3"/>
          <p:cNvSpPr txBox="1"/>
          <p:nvPr/>
        </p:nvSpPr>
        <p:spPr>
          <a:xfrm>
            <a:off x="3962400" y="3733800"/>
            <a:ext cx="4152740" cy="46166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charset="0"/>
                <a:ea typeface="+mn-ea"/>
                <a:cs typeface="+mn-cs"/>
              </a:rPr>
              <a:t>Some Advocate a </a:t>
            </a:r>
            <a:r>
              <a:rPr kumimoji="0" lang="en-US" sz="2400" b="0" i="0" u="none" strike="noStrike" kern="1200" cap="none" spc="0" normalizeH="0" baseline="0" noProof="0" dirty="0">
                <a:ln>
                  <a:noFill/>
                </a:ln>
                <a:solidFill>
                  <a:srgbClr val="A700D5"/>
                </a:solidFill>
                <a:effectLst/>
                <a:uLnTx/>
                <a:uFillTx/>
                <a:latin typeface="Arial" charset="0"/>
                <a:ea typeface="+mn-ea"/>
                <a:cs typeface="+mn-cs"/>
              </a:rPr>
              <a:t>R</a:t>
            </a:r>
            <a:r>
              <a:rPr kumimoji="0" lang="en-US" sz="2400" b="0" i="0" u="none" strike="noStrike" kern="1200" cap="none" spc="0" normalizeH="0" baseline="0" noProof="0" dirty="0">
                <a:ln>
                  <a:noFill/>
                </a:ln>
                <a:solidFill>
                  <a:srgbClr val="0000FF"/>
                </a:solidFill>
                <a:effectLst/>
                <a:uLnTx/>
                <a:uFillTx/>
                <a:latin typeface="Arial" charset="0"/>
                <a:ea typeface="+mn-ea"/>
                <a:cs typeface="+mn-cs"/>
              </a:rPr>
              <a:t>A</a:t>
            </a:r>
            <a:r>
              <a:rPr kumimoji="0" lang="en-US" sz="2400" b="0" i="0" u="none" strike="noStrike" kern="1200" cap="none" spc="0" normalizeH="0" baseline="0" noProof="0" dirty="0">
                <a:ln>
                  <a:noFill/>
                </a:ln>
                <a:solidFill>
                  <a:srgbClr val="00FFFF"/>
                </a:solidFill>
                <a:effectLst/>
                <a:uLnTx/>
                <a:uFillTx/>
                <a:latin typeface="Arial" charset="0"/>
                <a:ea typeface="+mn-ea"/>
                <a:cs typeface="+mn-cs"/>
              </a:rPr>
              <a:t>IN</a:t>
            </a:r>
            <a:r>
              <a:rPr kumimoji="0" lang="en-US" sz="2400" b="0" i="0" u="none" strike="noStrike" kern="1200" cap="none" spc="0" normalizeH="0" baseline="0" noProof="0" dirty="0">
                <a:ln>
                  <a:noFill/>
                </a:ln>
                <a:solidFill>
                  <a:srgbClr val="00B050"/>
                </a:solidFill>
                <a:effectLst/>
                <a:uLnTx/>
                <a:uFillTx/>
                <a:latin typeface="Arial" charset="0"/>
                <a:ea typeface="+mn-ea"/>
                <a:cs typeface="+mn-cs"/>
              </a:rPr>
              <a:t>B</a:t>
            </a:r>
            <a:r>
              <a:rPr kumimoji="0" lang="en-US" sz="2400" b="0" i="0" u="none" strike="noStrike" kern="1200" cap="none" spc="0" normalizeH="0" baseline="0" noProof="0" dirty="0">
                <a:ln>
                  <a:noFill/>
                </a:ln>
                <a:solidFill>
                  <a:srgbClr val="FFFF00"/>
                </a:solidFill>
                <a:effectLst/>
                <a:uLnTx/>
                <a:uFillTx/>
                <a:latin typeface="Arial" charset="0"/>
                <a:ea typeface="+mn-ea"/>
                <a:cs typeface="+mn-cs"/>
              </a:rPr>
              <a:t>O</a:t>
            </a:r>
            <a:r>
              <a:rPr kumimoji="0" lang="en-US" sz="2400" b="0" i="0" u="none" strike="noStrike" kern="1200" cap="none" spc="0" normalizeH="0" baseline="0" noProof="0" dirty="0">
                <a:ln>
                  <a:noFill/>
                </a:ln>
                <a:solidFill>
                  <a:srgbClr val="FF0000"/>
                </a:solidFill>
                <a:effectLst/>
                <a:uLnTx/>
                <a:uFillTx/>
                <a:latin typeface="Arial" charset="0"/>
                <a:ea typeface="+mn-ea"/>
                <a:cs typeface="+mn-cs"/>
              </a:rPr>
              <a:t>W</a:t>
            </a:r>
          </a:p>
        </p:txBody>
      </p:sp>
      <p:sp>
        <p:nvSpPr>
          <p:cNvPr id="6" name="TextBox 5"/>
          <p:cNvSpPr txBox="1"/>
          <p:nvPr/>
        </p:nvSpPr>
        <p:spPr>
          <a:xfrm>
            <a:off x="3962400" y="5257800"/>
            <a:ext cx="4819333" cy="1200329"/>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charset="0"/>
                <a:ea typeface="+mn-ea"/>
                <a:cs typeface="+mn-cs"/>
              </a:rPr>
              <a:t>Borland &amp; Taylor (2007)  Disagree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charset="0"/>
                <a:ea typeface="+mn-ea"/>
                <a:cs typeface="+mn-cs"/>
              </a:rPr>
              <a:t>Over Perceptual Interpretation</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charset="0"/>
                <a:ea typeface="+mn-ea"/>
                <a:cs typeface="+mn-cs"/>
              </a:rPr>
              <a:t>(What Is Equally Spaced ???)</a:t>
            </a:r>
          </a:p>
        </p:txBody>
      </p:sp>
      <p:sp>
        <p:nvSpPr>
          <p:cNvPr id="7" name="TextBox 6"/>
          <p:cNvSpPr txBox="1"/>
          <p:nvPr/>
        </p:nvSpPr>
        <p:spPr>
          <a:xfrm>
            <a:off x="3962400" y="4495800"/>
            <a:ext cx="3813865" cy="46166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charset="0"/>
                <a:ea typeface="+mn-ea"/>
                <a:cs typeface="+mn-cs"/>
              </a:rPr>
              <a:t>Gives “Greater Range”???</a:t>
            </a:r>
            <a:endParaRPr kumimoji="0" lang="en-US" sz="2400" b="0" i="0" u="none" strike="noStrike" kern="1200" cap="none" spc="0" normalizeH="0" baseline="0" noProof="0" dirty="0">
              <a:ln>
                <a:noFill/>
              </a:ln>
              <a:solidFill>
                <a:srgbClr val="FF0000"/>
              </a:solidFill>
              <a:effectLst/>
              <a:uLnTx/>
              <a:uFillTx/>
              <a:latin typeface="Arial" charset="0"/>
              <a:ea typeface="+mn-ea"/>
              <a:cs typeface="+mn-cs"/>
            </a:endParaRPr>
          </a:p>
        </p:txBody>
      </p:sp>
      <p:grpSp>
        <p:nvGrpSpPr>
          <p:cNvPr id="12" name="Group 11"/>
          <p:cNvGrpSpPr/>
          <p:nvPr/>
        </p:nvGrpSpPr>
        <p:grpSpPr>
          <a:xfrm>
            <a:off x="914400" y="914400"/>
            <a:ext cx="8102989" cy="1600200"/>
            <a:chOff x="914400" y="914400"/>
            <a:chExt cx="8102989" cy="1600200"/>
          </a:xfrm>
        </p:grpSpPr>
        <p:sp>
          <p:nvSpPr>
            <p:cNvPr id="8" name="TextBox 7"/>
            <p:cNvSpPr txBox="1"/>
            <p:nvPr/>
          </p:nvSpPr>
          <p:spPr>
            <a:xfrm>
              <a:off x="3429000" y="914400"/>
              <a:ext cx="5588389" cy="830997"/>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7030A0"/>
                  </a:solidFill>
                  <a:effectLst/>
                  <a:uLnTx/>
                  <a:uFillTx/>
                  <a:latin typeface="Arial" charset="0"/>
                  <a:ea typeface="+mn-ea"/>
                  <a:cs typeface="+mn-cs"/>
                </a:rPr>
                <a:t>Actually Gray Level Is Also Good For: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7030A0"/>
                  </a:solidFill>
                  <a:effectLst/>
                  <a:uLnTx/>
                  <a:uFillTx/>
                  <a:latin typeface="Arial" charset="0"/>
                  <a:ea typeface="+mn-ea"/>
                  <a:cs typeface="+mn-cs"/>
                </a:rPr>
                <a:t>“No Pivotal Value (e.g. 0) To </a:t>
              </a:r>
              <a:r>
                <a:rPr kumimoji="0" lang="en-US" sz="2400" b="0" i="0" u="none" strike="noStrike" kern="1200" cap="none" spc="0" normalizeH="0" baseline="0" noProof="0" dirty="0" err="1">
                  <a:ln>
                    <a:noFill/>
                  </a:ln>
                  <a:solidFill>
                    <a:srgbClr val="7030A0"/>
                  </a:solidFill>
                  <a:effectLst/>
                  <a:uLnTx/>
                  <a:uFillTx/>
                  <a:latin typeface="Arial" charset="0"/>
                  <a:ea typeface="+mn-ea"/>
                  <a:cs typeface="+mn-cs"/>
                </a:rPr>
                <a:t>HighLight</a:t>
              </a:r>
              <a:r>
                <a:rPr kumimoji="0" lang="en-US" sz="2400" b="0" i="0" u="none" strike="noStrike" kern="1200" cap="none" spc="0" normalizeH="0" baseline="0" noProof="0" dirty="0">
                  <a:ln>
                    <a:noFill/>
                  </a:ln>
                  <a:solidFill>
                    <a:srgbClr val="7030A0"/>
                  </a:solidFill>
                  <a:effectLst/>
                  <a:uLnTx/>
                  <a:uFillTx/>
                  <a:latin typeface="Arial" charset="0"/>
                  <a:ea typeface="+mn-ea"/>
                  <a:cs typeface="+mn-cs"/>
                </a:rPr>
                <a:t>” </a:t>
              </a:r>
            </a:p>
          </p:txBody>
        </p:sp>
        <p:sp>
          <p:nvSpPr>
            <p:cNvPr id="9" name="Rectangle 8"/>
            <p:cNvSpPr/>
            <p:nvPr/>
          </p:nvSpPr>
          <p:spPr>
            <a:xfrm>
              <a:off x="914400" y="1905000"/>
              <a:ext cx="3352800" cy="609600"/>
            </a:xfrm>
            <a:prstGeom prst="rect">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cxnSp>
          <p:nvCxnSpPr>
            <p:cNvPr id="11" name="Straight Connector 10"/>
            <p:cNvCxnSpPr>
              <a:stCxn id="9" idx="0"/>
            </p:cNvCxnSpPr>
            <p:nvPr/>
          </p:nvCxnSpPr>
          <p:spPr>
            <a:xfrm flipV="1">
              <a:off x="2590800" y="1676400"/>
              <a:ext cx="914400" cy="228600"/>
            </a:xfrm>
            <a:prstGeom prst="line">
              <a:avLst/>
            </a:prstGeom>
            <a:ln w="38100">
              <a:solidFill>
                <a:srgbClr val="7030A0"/>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29070241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Lst>
  </p:timing>
</p:sld>
</file>

<file path=ppt/slides/slide96.xml><?xml version="1.0" encoding="utf-8"?>
<p:sld xmlns:a="http://schemas.openxmlformats.org/drawingml/2006/main" xmlns:r="http://schemas.openxmlformats.org/officeDocument/2006/relationships" xmlns:p="http://schemas.openxmlformats.org/presentationml/2006/main">
  <p:cSld>
    <p:bg>
      <p:bgPr>
        <a:gradFill>
          <a:gsLst>
            <a:gs pos="0">
              <a:srgbClr val="FFC000"/>
            </a:gs>
            <a:gs pos="50000">
              <a:schemeClr val="accent1">
                <a:tint val="44500"/>
                <a:satMod val="160000"/>
              </a:schemeClr>
            </a:gs>
            <a:gs pos="100000">
              <a:srgbClr val="FFC000"/>
            </a:gs>
          </a:gsLst>
          <a:lin ang="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85800"/>
          </a:xfrm>
        </p:spPr>
        <p:txBody>
          <a:bodyPr/>
          <a:lstStyle/>
          <a:p>
            <a:r>
              <a:rPr lang="en-US" dirty="0"/>
              <a:t>Heat-Map Views</a:t>
            </a:r>
          </a:p>
        </p:txBody>
      </p:sp>
      <p:sp>
        <p:nvSpPr>
          <p:cNvPr id="3" name="Content Placeholder 2"/>
          <p:cNvSpPr>
            <a:spLocks noGrp="1"/>
          </p:cNvSpPr>
          <p:nvPr>
            <p:ph idx="1"/>
          </p:nvPr>
        </p:nvSpPr>
        <p:spPr>
          <a:xfrm>
            <a:off x="152400" y="884237"/>
            <a:ext cx="8534400" cy="5135563"/>
          </a:xfrm>
        </p:spPr>
        <p:txBody>
          <a:bodyPr/>
          <a:lstStyle/>
          <a:p>
            <a:pPr marL="0" indent="0">
              <a:lnSpc>
                <a:spcPct val="150000"/>
              </a:lnSpc>
              <a:buNone/>
            </a:pPr>
            <a:r>
              <a:rPr lang="en-US" dirty="0"/>
              <a:t>Some Principles:</a:t>
            </a:r>
          </a:p>
          <a:p>
            <a:pPr marL="0" indent="0">
              <a:lnSpc>
                <a:spcPct val="150000"/>
              </a:lnSpc>
              <a:buNone/>
            </a:pPr>
            <a:r>
              <a:rPr lang="en-US" i="1" dirty="0"/>
              <a:t>Ordering</a:t>
            </a:r>
            <a:r>
              <a:rPr lang="en-US" dirty="0"/>
              <a:t> Rows and Columns Really Matters</a:t>
            </a:r>
          </a:p>
          <a:p>
            <a:pPr marL="0" indent="0">
              <a:lnSpc>
                <a:spcPct val="150000"/>
              </a:lnSpc>
              <a:buNone/>
            </a:pPr>
            <a:r>
              <a:rPr lang="en-US" u="sng" dirty="0"/>
              <a:t>Clustering</a:t>
            </a:r>
            <a:r>
              <a:rPr lang="en-US" dirty="0"/>
              <a:t> Columns Highlights Relationships</a:t>
            </a:r>
          </a:p>
        </p:txBody>
      </p:sp>
      <p:pic>
        <p:nvPicPr>
          <p:cNvPr id="5" name="Picture 4"/>
          <p:cNvPicPr>
            <a:picLocks noChangeAspect="1"/>
          </p:cNvPicPr>
          <p:nvPr/>
        </p:nvPicPr>
        <p:blipFill rotWithShape="1">
          <a:blip r:embed="rId2"/>
          <a:srcRect l="8824" t="77273" r="46644" b="5304"/>
          <a:stretch/>
        </p:blipFill>
        <p:spPr>
          <a:xfrm>
            <a:off x="76200" y="3771331"/>
            <a:ext cx="6096000" cy="3086669"/>
          </a:xfrm>
          <a:prstGeom prst="rect">
            <a:avLst/>
          </a:prstGeom>
        </p:spPr>
      </p:pic>
      <p:grpSp>
        <p:nvGrpSpPr>
          <p:cNvPr id="8" name="Group 7"/>
          <p:cNvGrpSpPr/>
          <p:nvPr/>
        </p:nvGrpSpPr>
        <p:grpSpPr>
          <a:xfrm>
            <a:off x="2133600" y="3200400"/>
            <a:ext cx="6858000" cy="1645860"/>
            <a:chOff x="2133600" y="3200400"/>
            <a:chExt cx="6858000" cy="1645860"/>
          </a:xfrm>
        </p:grpSpPr>
        <p:sp>
          <p:nvSpPr>
            <p:cNvPr id="4" name="TextBox 3"/>
            <p:cNvSpPr txBox="1"/>
            <p:nvPr/>
          </p:nvSpPr>
          <p:spPr>
            <a:xfrm>
              <a:off x="6000075" y="3276600"/>
              <a:ext cx="2991525" cy="156966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FF"/>
                  </a:solidFill>
                  <a:effectLst/>
                  <a:uLnTx/>
                  <a:uFillTx/>
                  <a:latin typeface="Arial" charset="0"/>
                  <a:ea typeface="+mn-ea"/>
                  <a:cs typeface="+mn-cs"/>
                </a:rPr>
                <a:t>Clustering “Knobs”: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FF"/>
                  </a:solidFill>
                  <a:effectLst/>
                  <a:uLnTx/>
                  <a:uFillTx/>
                  <a:latin typeface="Arial" charset="0"/>
                  <a:ea typeface="+mn-ea"/>
                  <a:cs typeface="+mn-cs"/>
                </a:rPr>
                <a:t>Hierarchical with</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FF"/>
                  </a:solidFill>
                  <a:effectLst/>
                  <a:uLnTx/>
                  <a:uFillTx/>
                  <a:latin typeface="Arial" charset="0"/>
                  <a:ea typeface="+mn-ea"/>
                  <a:cs typeface="+mn-cs"/>
                </a:rPr>
                <a:t>Euclidean Distance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FF"/>
                  </a:solidFill>
                  <a:effectLst/>
                  <a:uLnTx/>
                  <a:uFillTx/>
                  <a:latin typeface="Arial" charset="0"/>
                  <a:ea typeface="+mn-ea"/>
                  <a:cs typeface="+mn-cs"/>
                </a:rPr>
                <a:t>&amp; Average Linkage</a:t>
              </a:r>
            </a:p>
          </p:txBody>
        </p:sp>
        <p:cxnSp>
          <p:nvCxnSpPr>
            <p:cNvPr id="7" name="Straight Arrow Connector 6"/>
            <p:cNvCxnSpPr/>
            <p:nvPr/>
          </p:nvCxnSpPr>
          <p:spPr>
            <a:xfrm flipH="1" flipV="1">
              <a:off x="2133600" y="3200400"/>
              <a:ext cx="3800138" cy="838200"/>
            </a:xfrm>
            <a:prstGeom prst="straightConnector1">
              <a:avLst/>
            </a:prstGeom>
            <a:ln w="38100">
              <a:solidFill>
                <a:srgbClr val="0000FF"/>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8599878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bg>
      <p:bgPr>
        <a:gradFill>
          <a:gsLst>
            <a:gs pos="0">
              <a:srgbClr val="FFC000"/>
            </a:gs>
            <a:gs pos="50000">
              <a:schemeClr val="accent1">
                <a:tint val="44500"/>
                <a:satMod val="160000"/>
              </a:schemeClr>
            </a:gs>
            <a:gs pos="100000">
              <a:srgbClr val="FFC000"/>
            </a:gs>
          </a:gsLst>
          <a:lin ang="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85800"/>
          </a:xfrm>
        </p:spPr>
        <p:txBody>
          <a:bodyPr/>
          <a:lstStyle/>
          <a:p>
            <a:r>
              <a:rPr lang="en-US" dirty="0"/>
              <a:t>Heat-Map Views</a:t>
            </a:r>
          </a:p>
        </p:txBody>
      </p:sp>
      <p:sp>
        <p:nvSpPr>
          <p:cNvPr id="3" name="Content Placeholder 2"/>
          <p:cNvSpPr>
            <a:spLocks noGrp="1"/>
          </p:cNvSpPr>
          <p:nvPr>
            <p:ph idx="1"/>
          </p:nvPr>
        </p:nvSpPr>
        <p:spPr>
          <a:xfrm>
            <a:off x="152400" y="884237"/>
            <a:ext cx="8534400" cy="5135563"/>
          </a:xfrm>
        </p:spPr>
        <p:txBody>
          <a:bodyPr/>
          <a:lstStyle/>
          <a:p>
            <a:pPr marL="0" indent="0">
              <a:lnSpc>
                <a:spcPct val="150000"/>
              </a:lnSpc>
              <a:buNone/>
            </a:pPr>
            <a:r>
              <a:rPr lang="en-US" dirty="0"/>
              <a:t>Some Principles:</a:t>
            </a:r>
          </a:p>
          <a:p>
            <a:pPr marL="0" indent="0">
              <a:lnSpc>
                <a:spcPct val="150000"/>
              </a:lnSpc>
              <a:buNone/>
            </a:pPr>
            <a:r>
              <a:rPr lang="en-US" i="1" dirty="0"/>
              <a:t>Ordering</a:t>
            </a:r>
            <a:r>
              <a:rPr lang="en-US" dirty="0"/>
              <a:t> Rows and Columns Really Matters</a:t>
            </a:r>
          </a:p>
          <a:p>
            <a:pPr marL="0" indent="0">
              <a:lnSpc>
                <a:spcPct val="150000"/>
              </a:lnSpc>
              <a:buNone/>
            </a:pPr>
            <a:r>
              <a:rPr lang="en-US" dirty="0"/>
              <a:t>Clustering Columns &amp; Rows is Crucial</a:t>
            </a:r>
          </a:p>
        </p:txBody>
      </p:sp>
      <p:pic>
        <p:nvPicPr>
          <p:cNvPr id="5" name="Picture 4"/>
          <p:cNvPicPr>
            <a:picLocks noChangeAspect="1"/>
          </p:cNvPicPr>
          <p:nvPr/>
        </p:nvPicPr>
        <p:blipFill rotWithShape="1">
          <a:blip r:embed="rId2"/>
          <a:srcRect l="8824" t="77273" r="25491" b="5304"/>
          <a:stretch/>
        </p:blipFill>
        <p:spPr>
          <a:xfrm>
            <a:off x="76200" y="3771331"/>
            <a:ext cx="8991600" cy="3086669"/>
          </a:xfrm>
          <a:prstGeom prst="rect">
            <a:avLst/>
          </a:prstGeom>
        </p:spPr>
      </p:pic>
      <p:grpSp>
        <p:nvGrpSpPr>
          <p:cNvPr id="11" name="Group 10"/>
          <p:cNvGrpSpPr/>
          <p:nvPr/>
        </p:nvGrpSpPr>
        <p:grpSpPr>
          <a:xfrm>
            <a:off x="1828800" y="914400"/>
            <a:ext cx="6176065" cy="3733800"/>
            <a:chOff x="1828800" y="914400"/>
            <a:chExt cx="6176065" cy="3733800"/>
          </a:xfrm>
        </p:grpSpPr>
        <p:sp>
          <p:nvSpPr>
            <p:cNvPr id="4" name="TextBox 3"/>
            <p:cNvSpPr txBox="1"/>
            <p:nvPr/>
          </p:nvSpPr>
          <p:spPr>
            <a:xfrm>
              <a:off x="4191000" y="914400"/>
              <a:ext cx="3813865" cy="830997"/>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B050"/>
                  </a:solidFill>
                  <a:effectLst/>
                  <a:uLnTx/>
                  <a:uFillTx/>
                  <a:latin typeface="Arial" charset="0"/>
                  <a:ea typeface="+mn-ea"/>
                  <a:cs typeface="+mn-cs"/>
                </a:rPr>
                <a:t>Population Structure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B050"/>
                  </a:solidFill>
                  <a:effectLst/>
                  <a:uLnTx/>
                  <a:uFillTx/>
                  <a:latin typeface="Arial" charset="0"/>
                  <a:ea typeface="+mn-ea"/>
                  <a:cs typeface="+mn-cs"/>
                </a:rPr>
                <a:t>Invisible w/ Random Order</a:t>
              </a:r>
            </a:p>
          </p:txBody>
        </p:sp>
        <p:cxnSp>
          <p:nvCxnSpPr>
            <p:cNvPr id="7" name="Straight Arrow Connector 6"/>
            <p:cNvCxnSpPr/>
            <p:nvPr/>
          </p:nvCxnSpPr>
          <p:spPr>
            <a:xfrm>
              <a:off x="6400800" y="1295400"/>
              <a:ext cx="1066800" cy="3276600"/>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4" idx="2"/>
            </p:cNvCxnSpPr>
            <p:nvPr/>
          </p:nvCxnSpPr>
          <p:spPr>
            <a:xfrm flipH="1">
              <a:off x="1828800" y="1745397"/>
              <a:ext cx="4269133" cy="2902803"/>
            </a:xfrm>
            <a:prstGeom prst="straightConnector1">
              <a:avLst/>
            </a:prstGeom>
            <a:ln w="38100">
              <a:solidFill>
                <a:srgbClr val="00B05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65004835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bg>
      <p:bgPr>
        <a:gradFill>
          <a:gsLst>
            <a:gs pos="0">
              <a:srgbClr val="FFC000"/>
            </a:gs>
            <a:gs pos="50000">
              <a:schemeClr val="accent1">
                <a:tint val="44500"/>
                <a:satMod val="160000"/>
              </a:schemeClr>
            </a:gs>
            <a:gs pos="100000">
              <a:srgbClr val="FFC000"/>
            </a:gs>
          </a:gsLst>
          <a:lin ang="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85800"/>
          </a:xfrm>
        </p:spPr>
        <p:txBody>
          <a:bodyPr/>
          <a:lstStyle/>
          <a:p>
            <a:r>
              <a:rPr lang="en-US" dirty="0"/>
              <a:t>Heat-Map Views</a:t>
            </a:r>
          </a:p>
        </p:txBody>
      </p:sp>
      <p:sp>
        <p:nvSpPr>
          <p:cNvPr id="3" name="Content Placeholder 2"/>
          <p:cNvSpPr>
            <a:spLocks noGrp="1"/>
          </p:cNvSpPr>
          <p:nvPr>
            <p:ph idx="1"/>
          </p:nvPr>
        </p:nvSpPr>
        <p:spPr>
          <a:xfrm>
            <a:off x="152400" y="884237"/>
            <a:ext cx="8534400" cy="5135563"/>
          </a:xfrm>
        </p:spPr>
        <p:txBody>
          <a:bodyPr/>
          <a:lstStyle/>
          <a:p>
            <a:pPr marL="0" indent="0">
              <a:lnSpc>
                <a:spcPct val="150000"/>
              </a:lnSpc>
              <a:buNone/>
            </a:pPr>
            <a:r>
              <a:rPr lang="en-US" dirty="0"/>
              <a:t>Some Principles:</a:t>
            </a:r>
          </a:p>
          <a:p>
            <a:pPr marL="0" indent="0">
              <a:lnSpc>
                <a:spcPct val="150000"/>
              </a:lnSpc>
              <a:buNone/>
            </a:pPr>
            <a:r>
              <a:rPr lang="en-US" u="sng" dirty="0"/>
              <a:t>Color Scale</a:t>
            </a:r>
            <a:r>
              <a:rPr lang="en-US" dirty="0"/>
              <a:t> is Also Critical</a:t>
            </a:r>
          </a:p>
          <a:p>
            <a:pPr marL="0" indent="0">
              <a:lnSpc>
                <a:spcPct val="150000"/>
              </a:lnSpc>
              <a:buNone/>
            </a:pPr>
            <a:endParaRPr lang="en-US" dirty="0"/>
          </a:p>
        </p:txBody>
      </p:sp>
      <p:grpSp>
        <p:nvGrpSpPr>
          <p:cNvPr id="7" name="Group 6"/>
          <p:cNvGrpSpPr/>
          <p:nvPr/>
        </p:nvGrpSpPr>
        <p:grpSpPr>
          <a:xfrm>
            <a:off x="0" y="2691825"/>
            <a:ext cx="6309400" cy="4166175"/>
            <a:chOff x="0" y="2691825"/>
            <a:chExt cx="6309400" cy="4166175"/>
          </a:xfrm>
        </p:grpSpPr>
        <p:pic>
          <p:nvPicPr>
            <p:cNvPr id="4" name="Picture 3"/>
            <p:cNvPicPr>
              <a:picLocks noChangeAspect="1"/>
            </p:cNvPicPr>
            <p:nvPr/>
          </p:nvPicPr>
          <p:blipFill rotWithShape="1">
            <a:blip r:embed="rId2"/>
            <a:srcRect l="8826" t="71211" r="23531" b="2276"/>
            <a:stretch/>
          </p:blipFill>
          <p:spPr>
            <a:xfrm>
              <a:off x="0" y="3657648"/>
              <a:ext cx="6309400" cy="3200352"/>
            </a:xfrm>
            <a:prstGeom prst="rect">
              <a:avLst/>
            </a:prstGeom>
          </p:spPr>
        </p:pic>
        <p:sp>
          <p:nvSpPr>
            <p:cNvPr id="6" name="TextBox 5"/>
            <p:cNvSpPr txBox="1"/>
            <p:nvPr/>
          </p:nvSpPr>
          <p:spPr>
            <a:xfrm>
              <a:off x="152400" y="2691825"/>
              <a:ext cx="2590800" cy="58477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Arial" charset="0"/>
                  <a:ea typeface="+mn-ea"/>
                  <a:cs typeface="+mn-cs"/>
                </a:rPr>
                <a:t>Toy Example</a:t>
              </a:r>
            </a:p>
          </p:txBody>
        </p:sp>
      </p:grpSp>
      <p:grpSp>
        <p:nvGrpSpPr>
          <p:cNvPr id="11" name="Group 10"/>
          <p:cNvGrpSpPr/>
          <p:nvPr/>
        </p:nvGrpSpPr>
        <p:grpSpPr>
          <a:xfrm>
            <a:off x="4572000" y="845403"/>
            <a:ext cx="4427030" cy="3726597"/>
            <a:chOff x="4572000" y="845403"/>
            <a:chExt cx="4427030" cy="3726597"/>
          </a:xfrm>
        </p:grpSpPr>
        <p:sp>
          <p:nvSpPr>
            <p:cNvPr id="8" name="TextBox 7"/>
            <p:cNvSpPr txBox="1"/>
            <p:nvPr/>
          </p:nvSpPr>
          <p:spPr>
            <a:xfrm>
              <a:off x="5105400" y="845403"/>
              <a:ext cx="3893630" cy="830997"/>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err="1">
                  <a:ln>
                    <a:noFill/>
                  </a:ln>
                  <a:solidFill>
                    <a:srgbClr val="000000"/>
                  </a:solidFill>
                  <a:effectLst/>
                  <a:uLnTx/>
                  <a:uFillTx/>
                  <a:latin typeface="Arial" charset="0"/>
                  <a:ea typeface="+mn-ea"/>
                  <a:cs typeface="+mn-cs"/>
                </a:rPr>
                <a:t>Dist’n</a:t>
              </a:r>
              <a:r>
                <a:rPr kumimoji="0" lang="en-US" sz="2400" b="0" i="0" u="none" strike="noStrike" kern="1200" cap="none" spc="0" normalizeH="0" baseline="0" noProof="0" dirty="0">
                  <a:ln>
                    <a:noFill/>
                  </a:ln>
                  <a:solidFill>
                    <a:srgbClr val="000000"/>
                  </a:solidFill>
                  <a:effectLst/>
                  <a:uLnTx/>
                  <a:uFillTx/>
                  <a:latin typeface="Arial" charset="0"/>
                  <a:ea typeface="+mn-ea"/>
                  <a:cs typeface="+mn-cs"/>
                </a:rPr>
                <a:t> of Values, with Usual</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charset="0"/>
                  <a:ea typeface="+mn-ea"/>
                  <a:cs typeface="+mn-cs"/>
                </a:rPr>
                <a:t>Jitter Plot + Smooth </a:t>
              </a:r>
              <a:r>
                <a:rPr kumimoji="0" lang="en-US" sz="2400" b="0" i="0" u="none" strike="noStrike" kern="1200" cap="none" spc="0" normalizeH="0" baseline="0" noProof="0" dirty="0" err="1">
                  <a:ln>
                    <a:noFill/>
                  </a:ln>
                  <a:solidFill>
                    <a:srgbClr val="000000"/>
                  </a:solidFill>
                  <a:effectLst/>
                  <a:uLnTx/>
                  <a:uFillTx/>
                  <a:latin typeface="Arial" charset="0"/>
                  <a:ea typeface="+mn-ea"/>
                  <a:cs typeface="+mn-cs"/>
                </a:rPr>
                <a:t>Histo</a:t>
              </a:r>
              <a:endParaRPr kumimoji="0" lang="en-US" sz="2400" b="0" i="0" u="none" strike="noStrike" kern="1200" cap="none" spc="0" normalizeH="0" baseline="0" noProof="0" dirty="0">
                <a:ln>
                  <a:noFill/>
                </a:ln>
                <a:solidFill>
                  <a:srgbClr val="000000"/>
                </a:solidFill>
                <a:effectLst/>
                <a:uLnTx/>
                <a:uFillTx/>
                <a:latin typeface="Arial" charset="0"/>
                <a:ea typeface="+mn-ea"/>
                <a:cs typeface="+mn-cs"/>
              </a:endParaRPr>
            </a:p>
          </p:txBody>
        </p:sp>
        <p:cxnSp>
          <p:nvCxnSpPr>
            <p:cNvPr id="10" name="Straight Arrow Connector 9"/>
            <p:cNvCxnSpPr>
              <a:stCxn id="8" idx="2"/>
            </p:cNvCxnSpPr>
            <p:nvPr/>
          </p:nvCxnSpPr>
          <p:spPr>
            <a:xfrm flipH="1">
              <a:off x="4572000" y="1676400"/>
              <a:ext cx="2480215" cy="289560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8" name="Group 17"/>
          <p:cNvGrpSpPr/>
          <p:nvPr/>
        </p:nvGrpSpPr>
        <p:grpSpPr>
          <a:xfrm>
            <a:off x="3733800" y="3295471"/>
            <a:ext cx="4880798" cy="2068692"/>
            <a:chOff x="3733800" y="3295471"/>
            <a:chExt cx="4880798" cy="2068692"/>
          </a:xfrm>
        </p:grpSpPr>
        <p:sp>
          <p:nvSpPr>
            <p:cNvPr id="12" name="TextBox 11"/>
            <p:cNvSpPr txBox="1"/>
            <p:nvPr/>
          </p:nvSpPr>
          <p:spPr>
            <a:xfrm>
              <a:off x="6553200" y="3295471"/>
              <a:ext cx="2061398" cy="1200329"/>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7030A0"/>
                  </a:solidFill>
                  <a:effectLst/>
                  <a:uLnTx/>
                  <a:uFillTx/>
                  <a:latin typeface="Arial" charset="0"/>
                  <a:ea typeface="+mn-ea"/>
                  <a:cs typeface="+mn-cs"/>
                </a:rPr>
                <a:t>Many Small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7030A0"/>
                  </a:solidFill>
                  <a:effectLst/>
                  <a:uLnTx/>
                  <a:uFillTx/>
                  <a:latin typeface="Arial" charset="0"/>
                  <a:ea typeface="+mn-ea"/>
                  <a:cs typeface="+mn-cs"/>
                </a:rPr>
                <a:t>Values &amp; Few</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7030A0"/>
                  </a:solidFill>
                  <a:effectLst/>
                  <a:uLnTx/>
                  <a:uFillTx/>
                  <a:latin typeface="Arial" charset="0"/>
                  <a:ea typeface="+mn-ea"/>
                  <a:cs typeface="+mn-cs"/>
                </a:rPr>
                <a:t>Large Ones</a:t>
              </a:r>
            </a:p>
          </p:txBody>
        </p:sp>
        <p:cxnSp>
          <p:nvCxnSpPr>
            <p:cNvPr id="14" name="Straight Arrow Connector 13"/>
            <p:cNvCxnSpPr/>
            <p:nvPr/>
          </p:nvCxnSpPr>
          <p:spPr>
            <a:xfrm flipH="1">
              <a:off x="3733800" y="3895635"/>
              <a:ext cx="2841442" cy="1468528"/>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12" idx="2"/>
            </p:cNvCxnSpPr>
            <p:nvPr/>
          </p:nvCxnSpPr>
          <p:spPr>
            <a:xfrm flipH="1">
              <a:off x="5287727" y="4495800"/>
              <a:ext cx="2296172" cy="457248"/>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25" name="Group 24"/>
          <p:cNvGrpSpPr/>
          <p:nvPr/>
        </p:nvGrpSpPr>
        <p:grpSpPr>
          <a:xfrm>
            <a:off x="5656285" y="2209800"/>
            <a:ext cx="3523699" cy="1828800"/>
            <a:chOff x="5656285" y="2209800"/>
            <a:chExt cx="3523699" cy="1828800"/>
          </a:xfrm>
        </p:grpSpPr>
        <p:sp>
          <p:nvSpPr>
            <p:cNvPr id="21" name="TextBox 20"/>
            <p:cNvSpPr txBox="1"/>
            <p:nvPr/>
          </p:nvSpPr>
          <p:spPr>
            <a:xfrm>
              <a:off x="6477000" y="2209800"/>
              <a:ext cx="2702984" cy="461665"/>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Arial" charset="0"/>
                  <a:ea typeface="+mn-ea"/>
                  <a:cs typeface="+mn-cs"/>
                </a:rPr>
                <a:t>Equal </a:t>
              </a:r>
              <a:r>
                <a:rPr kumimoji="0" lang="en-US" sz="2400" b="0" i="1" u="none" strike="noStrike" kern="1200" cap="none" spc="0" normalizeH="0" baseline="0" noProof="0" dirty="0">
                  <a:ln>
                    <a:noFill/>
                  </a:ln>
                  <a:solidFill>
                    <a:srgbClr val="000000"/>
                  </a:solidFill>
                  <a:effectLst/>
                  <a:uLnTx/>
                  <a:uFillTx/>
                  <a:latin typeface="Arial" charset="0"/>
                  <a:ea typeface="+mn-ea"/>
                  <a:cs typeface="+mn-cs"/>
                </a:rPr>
                <a:t>Bin</a:t>
              </a:r>
              <a:r>
                <a:rPr kumimoji="0" lang="en-US" sz="2400" b="0" i="0" u="none" strike="noStrike" kern="1200" cap="none" spc="0" normalizeH="0" baseline="0" noProof="0" dirty="0">
                  <a:ln>
                    <a:noFill/>
                  </a:ln>
                  <a:solidFill>
                    <a:srgbClr val="000000"/>
                  </a:solidFill>
                  <a:effectLst/>
                  <a:uLnTx/>
                  <a:uFillTx/>
                  <a:latin typeface="Arial" charset="0"/>
                  <a:ea typeface="+mn-ea"/>
                  <a:cs typeface="+mn-cs"/>
                </a:rPr>
                <a:t> Spacing</a:t>
              </a:r>
            </a:p>
          </p:txBody>
        </p:sp>
        <p:cxnSp>
          <p:nvCxnSpPr>
            <p:cNvPr id="22" name="Straight Arrow Connector 21"/>
            <p:cNvCxnSpPr>
              <a:stCxn id="21" idx="2"/>
            </p:cNvCxnSpPr>
            <p:nvPr/>
          </p:nvCxnSpPr>
          <p:spPr>
            <a:xfrm flipH="1">
              <a:off x="5656285" y="2671465"/>
              <a:ext cx="2172207" cy="1367135"/>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1" name="Group 30"/>
          <p:cNvGrpSpPr/>
          <p:nvPr/>
        </p:nvGrpSpPr>
        <p:grpSpPr>
          <a:xfrm>
            <a:off x="2209800" y="5334096"/>
            <a:ext cx="6658354" cy="1135701"/>
            <a:chOff x="2209800" y="5334096"/>
            <a:chExt cx="6658354" cy="1135701"/>
          </a:xfrm>
        </p:grpSpPr>
        <p:sp>
          <p:nvSpPr>
            <p:cNvPr id="26" name="TextBox 25"/>
            <p:cNvSpPr txBox="1"/>
            <p:nvPr/>
          </p:nvSpPr>
          <p:spPr>
            <a:xfrm>
              <a:off x="6629400" y="5638800"/>
              <a:ext cx="2238754" cy="830997"/>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C00000"/>
                  </a:solidFill>
                  <a:effectLst/>
                  <a:uLnTx/>
                  <a:uFillTx/>
                  <a:latin typeface="Arial" charset="0"/>
                  <a:ea typeface="+mn-ea"/>
                  <a:cs typeface="+mn-cs"/>
                </a:rPr>
                <a:t>Results in Very</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C00000"/>
                  </a:solidFill>
                  <a:effectLst/>
                  <a:uLnTx/>
                  <a:uFillTx/>
                  <a:latin typeface="Arial" charset="0"/>
                  <a:ea typeface="+mn-ea"/>
                  <a:cs typeface="+mn-cs"/>
                </a:rPr>
                <a:t>Poor </a:t>
              </a:r>
              <a:r>
                <a:rPr kumimoji="0" lang="en-US" sz="2400" b="0" i="1" u="none" strike="noStrike" kern="1200" cap="none" spc="0" normalizeH="0" baseline="0" noProof="0" dirty="0">
                  <a:ln>
                    <a:noFill/>
                  </a:ln>
                  <a:solidFill>
                    <a:srgbClr val="C00000"/>
                  </a:solidFill>
                  <a:effectLst/>
                  <a:uLnTx/>
                  <a:uFillTx/>
                  <a:latin typeface="Arial" charset="0"/>
                  <a:ea typeface="+mn-ea"/>
                  <a:cs typeface="+mn-cs"/>
                </a:rPr>
                <a:t>Contrast</a:t>
              </a:r>
            </a:p>
          </p:txBody>
        </p:sp>
        <p:cxnSp>
          <p:nvCxnSpPr>
            <p:cNvPr id="27" name="Straight Arrow Connector 26"/>
            <p:cNvCxnSpPr/>
            <p:nvPr/>
          </p:nvCxnSpPr>
          <p:spPr>
            <a:xfrm flipH="1" flipV="1">
              <a:off x="2209800" y="5334096"/>
              <a:ext cx="4402314" cy="711558"/>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82673490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bg>
      <p:bgPr>
        <a:gradFill>
          <a:gsLst>
            <a:gs pos="0">
              <a:srgbClr val="FFC000"/>
            </a:gs>
            <a:gs pos="50000">
              <a:schemeClr val="accent1">
                <a:tint val="44500"/>
                <a:satMod val="160000"/>
              </a:schemeClr>
            </a:gs>
            <a:gs pos="100000">
              <a:srgbClr val="FFC000"/>
            </a:gs>
          </a:gsLst>
          <a:lin ang="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85800"/>
          </a:xfrm>
        </p:spPr>
        <p:txBody>
          <a:bodyPr/>
          <a:lstStyle/>
          <a:p>
            <a:r>
              <a:rPr lang="en-US" dirty="0"/>
              <a:t>Heat-Map Views</a:t>
            </a:r>
          </a:p>
        </p:txBody>
      </p:sp>
      <p:sp>
        <p:nvSpPr>
          <p:cNvPr id="3" name="Content Placeholder 2"/>
          <p:cNvSpPr>
            <a:spLocks noGrp="1"/>
          </p:cNvSpPr>
          <p:nvPr>
            <p:ph idx="1"/>
          </p:nvPr>
        </p:nvSpPr>
        <p:spPr>
          <a:xfrm>
            <a:off x="152400" y="884237"/>
            <a:ext cx="8534400" cy="5135563"/>
          </a:xfrm>
        </p:spPr>
        <p:txBody>
          <a:bodyPr/>
          <a:lstStyle/>
          <a:p>
            <a:pPr marL="0" indent="0">
              <a:lnSpc>
                <a:spcPct val="150000"/>
              </a:lnSpc>
              <a:buNone/>
            </a:pPr>
            <a:r>
              <a:rPr lang="en-US" dirty="0"/>
              <a:t>Natural Approach (to Skewed </a:t>
            </a:r>
            <a:r>
              <a:rPr lang="en-US" dirty="0" err="1"/>
              <a:t>Dist’n</a:t>
            </a:r>
            <a:r>
              <a:rPr lang="en-US" dirty="0"/>
              <a:t>):</a:t>
            </a:r>
          </a:p>
          <a:p>
            <a:pPr marL="0" indent="0">
              <a:lnSpc>
                <a:spcPct val="150000"/>
              </a:lnSpc>
              <a:buNone/>
            </a:pPr>
            <a:r>
              <a:rPr lang="en-US" dirty="0"/>
              <a:t>Log Transformation</a:t>
            </a:r>
          </a:p>
        </p:txBody>
      </p:sp>
      <p:grpSp>
        <p:nvGrpSpPr>
          <p:cNvPr id="9" name="Group 8"/>
          <p:cNvGrpSpPr/>
          <p:nvPr/>
        </p:nvGrpSpPr>
        <p:grpSpPr>
          <a:xfrm>
            <a:off x="0" y="2654259"/>
            <a:ext cx="6309400" cy="4203741"/>
            <a:chOff x="0" y="2654259"/>
            <a:chExt cx="6309400" cy="4203741"/>
          </a:xfrm>
        </p:grpSpPr>
        <p:sp>
          <p:nvSpPr>
            <p:cNvPr id="6" name="TextBox 5"/>
            <p:cNvSpPr txBox="1"/>
            <p:nvPr/>
          </p:nvSpPr>
          <p:spPr>
            <a:xfrm>
              <a:off x="150031" y="2654259"/>
              <a:ext cx="3733800" cy="58477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Arial" charset="0"/>
                  <a:ea typeface="+mn-ea"/>
                  <a:cs typeface="+mn-cs"/>
                </a:rPr>
                <a:t>Same Toy Example</a:t>
              </a:r>
            </a:p>
          </p:txBody>
        </p:sp>
        <p:pic>
          <p:nvPicPr>
            <p:cNvPr id="5" name="Picture 4"/>
            <p:cNvPicPr>
              <a:picLocks noChangeAspect="1"/>
            </p:cNvPicPr>
            <p:nvPr/>
          </p:nvPicPr>
          <p:blipFill rotWithShape="1">
            <a:blip r:embed="rId2"/>
            <a:srcRect l="8826" t="70453" r="23531" b="2276"/>
            <a:stretch/>
          </p:blipFill>
          <p:spPr>
            <a:xfrm>
              <a:off x="0" y="3566150"/>
              <a:ext cx="6309400" cy="3291850"/>
            </a:xfrm>
            <a:prstGeom prst="rect">
              <a:avLst/>
            </a:prstGeom>
          </p:spPr>
        </p:pic>
      </p:grpSp>
      <p:grpSp>
        <p:nvGrpSpPr>
          <p:cNvPr id="18" name="Group 17"/>
          <p:cNvGrpSpPr/>
          <p:nvPr/>
        </p:nvGrpSpPr>
        <p:grpSpPr>
          <a:xfrm>
            <a:off x="4572004" y="1619913"/>
            <a:ext cx="4135953" cy="3028287"/>
            <a:chOff x="4572004" y="3295471"/>
            <a:chExt cx="4135953" cy="3028287"/>
          </a:xfrm>
        </p:grpSpPr>
        <p:sp>
          <p:nvSpPr>
            <p:cNvPr id="12" name="TextBox 11"/>
            <p:cNvSpPr txBox="1"/>
            <p:nvPr/>
          </p:nvSpPr>
          <p:spPr>
            <a:xfrm>
              <a:off x="6553200" y="3295471"/>
              <a:ext cx="2154757" cy="1569660"/>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7030A0"/>
                  </a:solidFill>
                  <a:effectLst/>
                  <a:uLnTx/>
                  <a:uFillTx/>
                  <a:latin typeface="Arial" charset="0"/>
                  <a:ea typeface="+mn-ea"/>
                  <a:cs typeface="+mn-cs"/>
                </a:rPr>
                <a:t>Much Better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7030A0"/>
                  </a:solidFill>
                  <a:effectLst/>
                  <a:uLnTx/>
                  <a:uFillTx/>
                  <a:latin typeface="Arial" charset="0"/>
                  <a:ea typeface="+mn-ea"/>
                  <a:cs typeface="+mn-cs"/>
                </a:rPr>
                <a:t>Scaling, Using</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7030A0"/>
                  </a:solidFill>
                  <a:effectLst/>
                  <a:uLnTx/>
                  <a:uFillTx/>
                  <a:latin typeface="Arial" charset="0"/>
                  <a:ea typeface="+mn-ea"/>
                  <a:cs typeface="+mn-cs"/>
                </a:rPr>
                <a:t>More of the</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7030A0"/>
                  </a:solidFill>
                  <a:effectLst/>
                  <a:uLnTx/>
                  <a:uFillTx/>
                  <a:latin typeface="Arial" charset="0"/>
                  <a:ea typeface="+mn-ea"/>
                  <a:cs typeface="+mn-cs"/>
                </a:rPr>
                <a:t>Color Range</a:t>
              </a:r>
            </a:p>
          </p:txBody>
        </p:sp>
        <p:cxnSp>
          <p:nvCxnSpPr>
            <p:cNvPr id="15" name="Straight Arrow Connector 14"/>
            <p:cNvCxnSpPr>
              <a:stCxn id="12" idx="2"/>
            </p:cNvCxnSpPr>
            <p:nvPr/>
          </p:nvCxnSpPr>
          <p:spPr>
            <a:xfrm flipH="1">
              <a:off x="4572004" y="4865131"/>
              <a:ext cx="3058575" cy="1458627"/>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1" name="Group 30"/>
          <p:cNvGrpSpPr/>
          <p:nvPr/>
        </p:nvGrpSpPr>
        <p:grpSpPr>
          <a:xfrm>
            <a:off x="2133600" y="5212075"/>
            <a:ext cx="6716280" cy="1206147"/>
            <a:chOff x="2133600" y="5632982"/>
            <a:chExt cx="6716280" cy="1206147"/>
          </a:xfrm>
        </p:grpSpPr>
        <p:sp>
          <p:nvSpPr>
            <p:cNvPr id="26" name="TextBox 25"/>
            <p:cNvSpPr txBox="1"/>
            <p:nvPr/>
          </p:nvSpPr>
          <p:spPr>
            <a:xfrm>
              <a:off x="6629400" y="5638800"/>
              <a:ext cx="2220480" cy="1200329"/>
            </a:xfrm>
            <a:prstGeom prst="rect">
              <a:avLst/>
            </a:prstGeom>
            <a:noFill/>
          </p:spPr>
          <p:txBody>
            <a:bodyPr wrap="non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C00000"/>
                  </a:solidFill>
                  <a:effectLst/>
                  <a:uLnTx/>
                  <a:uFillTx/>
                  <a:latin typeface="Arial" charset="0"/>
                  <a:ea typeface="+mn-ea"/>
                  <a:cs typeface="+mn-cs"/>
                </a:rPr>
                <a:t>Much Better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1" u="none" strike="noStrike" kern="1200" cap="none" spc="0" normalizeH="0" baseline="0" noProof="0" dirty="0">
                  <a:ln>
                    <a:noFill/>
                  </a:ln>
                  <a:solidFill>
                    <a:srgbClr val="C00000"/>
                  </a:solidFill>
                  <a:effectLst/>
                  <a:uLnTx/>
                  <a:uFillTx/>
                  <a:latin typeface="Arial" charset="0"/>
                  <a:ea typeface="+mn-ea"/>
                  <a:cs typeface="+mn-cs"/>
                </a:rPr>
                <a:t>Contrast</a:t>
              </a:r>
              <a:r>
                <a:rPr kumimoji="0" lang="en-US" sz="2400" b="0" i="0" u="none" strike="noStrike" kern="1200" cap="none" spc="0" normalizeH="0" baseline="0" noProof="0" dirty="0">
                  <a:ln>
                    <a:noFill/>
                  </a:ln>
                  <a:solidFill>
                    <a:srgbClr val="C00000"/>
                  </a:solidFill>
                  <a:effectLst/>
                  <a:uLnTx/>
                  <a:uFillTx/>
                  <a:latin typeface="Arial" charset="0"/>
                  <a:ea typeface="+mn-ea"/>
                  <a:cs typeface="+mn-cs"/>
                </a:rPr>
                <a:t>, Now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C00000"/>
                  </a:solidFill>
                  <a:effectLst/>
                  <a:uLnTx/>
                  <a:uFillTx/>
                  <a:latin typeface="Arial" charset="0"/>
                  <a:ea typeface="+mn-ea"/>
                  <a:cs typeface="+mn-cs"/>
                </a:rPr>
                <a:t>See 4 Peaks</a:t>
              </a:r>
            </a:p>
          </p:txBody>
        </p:sp>
        <p:cxnSp>
          <p:nvCxnSpPr>
            <p:cNvPr id="27" name="Straight Arrow Connector 26"/>
            <p:cNvCxnSpPr/>
            <p:nvPr/>
          </p:nvCxnSpPr>
          <p:spPr>
            <a:xfrm flipH="1" flipV="1">
              <a:off x="2133600" y="5632982"/>
              <a:ext cx="4478514" cy="412672"/>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0984274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2_Default Design">
  <a:themeElements>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12336</TotalTime>
  <Words>4632</Words>
  <Application>Microsoft Office PowerPoint</Application>
  <PresentationFormat>On-screen Show (4:3)</PresentationFormat>
  <Paragraphs>1164</Paragraphs>
  <Slides>125</Slides>
  <Notes>76</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125</vt:i4>
      </vt:variant>
    </vt:vector>
  </HeadingPairs>
  <TitlesOfParts>
    <vt:vector size="136" baseType="lpstr">
      <vt:lpstr>굴림</vt:lpstr>
      <vt:lpstr>Arial</vt:lpstr>
      <vt:lpstr>Arial Unicode MS</vt:lpstr>
      <vt:lpstr>Cambria Math</vt:lpstr>
      <vt:lpstr>Courier New</vt:lpstr>
      <vt:lpstr>Tahoma</vt:lpstr>
      <vt:lpstr>Times New Roman</vt:lpstr>
      <vt:lpstr>Wingdings</vt:lpstr>
      <vt:lpstr>Default Design</vt:lpstr>
      <vt:lpstr>2_Default Design</vt:lpstr>
      <vt:lpstr>12_Default Design</vt:lpstr>
      <vt:lpstr>Statistics – O. R. 881 Object Oriented Data Analysis</vt:lpstr>
      <vt:lpstr>Current Sections in Textbook</vt:lpstr>
      <vt:lpstr>Participant Presentations</vt:lpstr>
      <vt:lpstr>Big Picture Data Visualization</vt:lpstr>
      <vt:lpstr>Marg. Dist. Plot Data Example</vt:lpstr>
      <vt:lpstr>Marg. Dist. Plot Data Example</vt:lpstr>
      <vt:lpstr>Marg. Dist. Plot Data Example</vt:lpstr>
      <vt:lpstr>Marg. Dist. Plot Data Example</vt:lpstr>
      <vt:lpstr>Inference for Drug Discovery Data</vt:lpstr>
      <vt:lpstr>Inference for Drug Discovery Data</vt:lpstr>
      <vt:lpstr>Limitation of PCA</vt:lpstr>
      <vt:lpstr>Correlation PCA</vt:lpstr>
      <vt:lpstr>Correlation PCA</vt:lpstr>
      <vt:lpstr>Correlation PCA</vt:lpstr>
      <vt:lpstr>Correlation PCA</vt:lpstr>
      <vt:lpstr>Correlation PCA</vt:lpstr>
      <vt:lpstr>Correlation PCA</vt:lpstr>
      <vt:lpstr>Correlation PCA</vt:lpstr>
      <vt:lpstr>Object Oriented Data Analysis</vt:lpstr>
      <vt:lpstr>Transformations</vt:lpstr>
      <vt:lpstr>Transformations</vt:lpstr>
      <vt:lpstr>Transformations</vt:lpstr>
      <vt:lpstr>Transformations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Transformations</vt:lpstr>
      <vt:lpstr>Transformations</vt:lpstr>
      <vt:lpstr>Transformations</vt:lpstr>
      <vt:lpstr>Transformations</vt:lpstr>
      <vt:lpstr>Transformations</vt:lpstr>
      <vt:lpstr>Transformations</vt:lpstr>
      <vt:lpstr>Transformations</vt:lpstr>
      <vt:lpstr>Transformations</vt:lpstr>
      <vt:lpstr>Transformations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Melanoma Data</vt:lpstr>
      <vt:lpstr>Melanoma Data</vt:lpstr>
      <vt:lpstr>Melanoma Data</vt:lpstr>
      <vt:lpstr>Melanoma Data</vt:lpstr>
      <vt:lpstr>Limitations</vt:lpstr>
      <vt:lpstr>Recall Matlab Software</vt:lpstr>
      <vt:lpstr>Automatic Shifted Log Trans.</vt:lpstr>
      <vt:lpstr>Revisit Gene Expression</vt:lpstr>
      <vt:lpstr>Revisit Gene Expression</vt:lpstr>
      <vt:lpstr>Revisit Gene Expression</vt:lpstr>
      <vt:lpstr>Revisit Gene Expression</vt:lpstr>
      <vt:lpstr>Revisit Gene Expression</vt:lpstr>
      <vt:lpstr>Revisit Gene Expression</vt:lpstr>
      <vt:lpstr>ROC Curve</vt:lpstr>
      <vt:lpstr>ROC Curve</vt:lpstr>
      <vt:lpstr>ROC Curve</vt:lpstr>
      <vt:lpstr>ROC Curve</vt:lpstr>
      <vt:lpstr>ROC Curve</vt:lpstr>
      <vt:lpstr>ROC Curve</vt:lpstr>
      <vt:lpstr>ROC Curve</vt:lpstr>
      <vt:lpstr>ROC Curve</vt:lpstr>
      <vt:lpstr>ROC Curve</vt:lpstr>
      <vt:lpstr>ROC Curve</vt:lpstr>
      <vt:lpstr>ROC Curve</vt:lpstr>
      <vt:lpstr>ROC Curve</vt:lpstr>
      <vt:lpstr>ROC Curve</vt:lpstr>
      <vt:lpstr>ROC Curve</vt:lpstr>
      <vt:lpstr>ROC Curve</vt:lpstr>
      <vt:lpstr>ROC Curve</vt:lpstr>
      <vt:lpstr>ROC Curve</vt:lpstr>
      <vt:lpstr>ROC Curve</vt:lpstr>
      <vt:lpstr>ROC Curve</vt:lpstr>
      <vt:lpstr>ROC Curve</vt:lpstr>
      <vt:lpstr>ROC Curve</vt:lpstr>
      <vt:lpstr>ROC Curve</vt:lpstr>
      <vt:lpstr>ROC Curve</vt:lpstr>
      <vt:lpstr>Revisit Gene Expression</vt:lpstr>
      <vt:lpstr>Data Visualization</vt:lpstr>
      <vt:lpstr>Heat-Map Views</vt:lpstr>
      <vt:lpstr>Heat-Map Views</vt:lpstr>
      <vt:lpstr>Heat-Map Views</vt:lpstr>
      <vt:lpstr>Heat-Map Views</vt:lpstr>
      <vt:lpstr>Heat-Map Views</vt:lpstr>
      <vt:lpstr>Heat-Map Views</vt:lpstr>
      <vt:lpstr>Heat-Map Views</vt:lpstr>
      <vt:lpstr>Heat-Map Views</vt:lpstr>
      <vt:lpstr>Heat-Map Views</vt:lpstr>
      <vt:lpstr>Heat-Map Views</vt:lpstr>
      <vt:lpstr>Heat-Map Views</vt:lpstr>
      <vt:lpstr>Heat-Map Views</vt:lpstr>
      <vt:lpstr>Recall Real Data Curve Objects</vt:lpstr>
      <vt:lpstr>Recall Real Data Curve Objects</vt:lpstr>
      <vt:lpstr>Recall Lung Cancer Curve Objects</vt:lpstr>
      <vt:lpstr>Recall Lung Cancer Curve Objects</vt:lpstr>
      <vt:lpstr>Recall Lung Cancer Curve Objects</vt:lpstr>
      <vt:lpstr>Recall Lung Cancer Curve Objects</vt:lpstr>
      <vt:lpstr>Recall Lung Cancer Curve Objects</vt:lpstr>
      <vt:lpstr>Heat-Map Views</vt:lpstr>
      <vt:lpstr>Heat-Map Views</vt:lpstr>
      <vt:lpstr>Heat-Map Views</vt:lpstr>
      <vt:lpstr>Heat-Map Views</vt:lpstr>
      <vt:lpstr>Heat-Map Views</vt:lpstr>
      <vt:lpstr>Heat-Map Views</vt:lpstr>
      <vt:lpstr>Heat-Map Views</vt:lpstr>
      <vt:lpstr>Heat-Map Views</vt:lpstr>
      <vt:lpstr>Heat-Map Views</vt:lpstr>
      <vt:lpstr>Heat-Map Views</vt:lpstr>
      <vt:lpstr>Scatterplot Views</vt:lpstr>
      <vt:lpstr>Scatterplot Views</vt:lpstr>
      <vt:lpstr>Scatterplot Views</vt:lpstr>
    </vt:vector>
  </TitlesOfParts>
  <Company>Dell Computer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Preferred Customer</dc:creator>
  <cp:lastModifiedBy>Marron, James Stephen</cp:lastModifiedBy>
  <cp:revision>494</cp:revision>
  <dcterms:created xsi:type="dcterms:W3CDTF">2001-06-08T01:38:43Z</dcterms:created>
  <dcterms:modified xsi:type="dcterms:W3CDTF">2022-01-27T01:35:32Z</dcterms:modified>
</cp:coreProperties>
</file>