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32" r:id="rId3"/>
  </p:sldMasterIdLst>
  <p:notesMasterIdLst>
    <p:notesMasterId r:id="rId76"/>
  </p:notesMasterIdLst>
  <p:sldIdLst>
    <p:sldId id="262" r:id="rId4"/>
    <p:sldId id="714" r:id="rId5"/>
    <p:sldId id="1186" r:id="rId6"/>
    <p:sldId id="1091" r:id="rId7"/>
    <p:sldId id="1158" r:id="rId8"/>
    <p:sldId id="1160" r:id="rId9"/>
    <p:sldId id="1177" r:id="rId10"/>
    <p:sldId id="1178" r:id="rId11"/>
    <p:sldId id="1047" r:id="rId12"/>
    <p:sldId id="1049" r:id="rId13"/>
    <p:sldId id="1053" r:id="rId14"/>
    <p:sldId id="1066" r:id="rId15"/>
    <p:sldId id="1090" r:id="rId16"/>
    <p:sldId id="1092" r:id="rId17"/>
    <p:sldId id="1098" r:id="rId18"/>
    <p:sldId id="1100" r:id="rId19"/>
    <p:sldId id="1114" r:id="rId20"/>
    <p:sldId id="634" r:id="rId21"/>
    <p:sldId id="636" r:id="rId22"/>
    <p:sldId id="691" r:id="rId23"/>
    <p:sldId id="570" r:id="rId24"/>
    <p:sldId id="571" r:id="rId25"/>
    <p:sldId id="572" r:id="rId26"/>
    <p:sldId id="1095" r:id="rId27"/>
    <p:sldId id="1102" r:id="rId28"/>
    <p:sldId id="1103" r:id="rId29"/>
    <p:sldId id="1120" r:id="rId30"/>
    <p:sldId id="1121" r:id="rId31"/>
    <p:sldId id="1104" r:id="rId32"/>
    <p:sldId id="1116" r:id="rId33"/>
    <p:sldId id="1119" r:id="rId34"/>
    <p:sldId id="1117" r:id="rId35"/>
    <p:sldId id="1118" r:id="rId36"/>
    <p:sldId id="1125" r:id="rId37"/>
    <p:sldId id="1123" r:id="rId38"/>
    <p:sldId id="1124" r:id="rId39"/>
    <p:sldId id="3614" r:id="rId40"/>
    <p:sldId id="3620" r:id="rId41"/>
    <p:sldId id="3619" r:id="rId42"/>
    <p:sldId id="3621" r:id="rId43"/>
    <p:sldId id="3564" r:id="rId44"/>
    <p:sldId id="3565" r:id="rId45"/>
    <p:sldId id="3566" r:id="rId46"/>
    <p:sldId id="3567" r:id="rId47"/>
    <p:sldId id="3568" r:id="rId48"/>
    <p:sldId id="3569" r:id="rId49"/>
    <p:sldId id="3570" r:id="rId50"/>
    <p:sldId id="3571" r:id="rId51"/>
    <p:sldId id="3572" r:id="rId52"/>
    <p:sldId id="3622" r:id="rId53"/>
    <p:sldId id="3626" r:id="rId54"/>
    <p:sldId id="3625" r:id="rId55"/>
    <p:sldId id="3616" r:id="rId56"/>
    <p:sldId id="3623" r:id="rId57"/>
    <p:sldId id="3624" r:id="rId58"/>
    <p:sldId id="3573" r:id="rId59"/>
    <p:sldId id="1550" r:id="rId60"/>
    <p:sldId id="1551" r:id="rId61"/>
    <p:sldId id="1552" r:id="rId62"/>
    <p:sldId id="1496" r:id="rId63"/>
    <p:sldId id="3574" r:id="rId64"/>
    <p:sldId id="3575" r:id="rId65"/>
    <p:sldId id="1542" r:id="rId66"/>
    <p:sldId id="3617" r:id="rId67"/>
    <p:sldId id="1500" r:id="rId68"/>
    <p:sldId id="1543" r:id="rId69"/>
    <p:sldId id="1501" r:id="rId70"/>
    <p:sldId id="1544" r:id="rId71"/>
    <p:sldId id="1502" r:id="rId72"/>
    <p:sldId id="1545" r:id="rId73"/>
    <p:sldId id="1546" r:id="rId74"/>
    <p:sldId id="1547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0FF"/>
    <a:srgbClr val="00FFFF"/>
    <a:srgbClr val="0000FF"/>
    <a:srgbClr val="A700D5"/>
    <a:srgbClr val="00FF00"/>
    <a:srgbClr val="B4A700"/>
    <a:srgbClr val="D1CC00"/>
    <a:srgbClr val="2DC8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</a:t>
            </a:r>
            <a:r>
              <a:rPr lang="en-US" altLang="zh-CN" baseline="0" dirty="0"/>
              <a:t> the shift log transformation, we need to deal with potential influential values by </a:t>
            </a:r>
            <a:r>
              <a:rPr lang="en-US" altLang="zh-CN" baseline="0" dirty="0" err="1"/>
              <a:t>winsorization</a:t>
            </a:r>
            <a:r>
              <a:rPr lang="en-US" altLang="zh-CN" baseline="0" dirty="0"/>
              <a:t>, </a:t>
            </a:r>
          </a:p>
          <a:p>
            <a:r>
              <a:rPr lang="en-US" altLang="zh-CN" baseline="0" dirty="0"/>
              <a:t>Before that we need a robust standardization ( and I will talk about it later)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To make standardization robust, we will use some robust statistics that is subtracting the median and divide based on the mean absolute deviation from median (not MAD which might be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74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Besides, although</a:t>
            </a:r>
            <a:r>
              <a:rPr lang="en-US" baseline="0" dirty="0"/>
              <a:t> the transformation targets at marginal </a:t>
            </a:r>
            <a:r>
              <a:rPr lang="en-US" baseline="0" dirty="0" err="1"/>
              <a:t>dist</a:t>
            </a:r>
            <a:r>
              <a:rPr lang="en-US" baseline="0" dirty="0"/>
              <a:t> </a:t>
            </a:r>
          </a:p>
          <a:p>
            <a:pPr eaLnBrk="1" hangingPunct="1"/>
            <a:r>
              <a:rPr lang="en-US" baseline="0" dirty="0"/>
              <a:t>We see improvement of bivariate normality in many real data sets for example here.  </a:t>
            </a:r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3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9949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108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2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615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49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16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32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7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41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939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42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040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376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69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690BA-1430-4D1B-8D90-EACA6E592E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22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8F876-3181-42DE-B7E5-F3046D079D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88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25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9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97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151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20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726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054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604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86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057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296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689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4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4244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24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2738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424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071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691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3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6610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785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8319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7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219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958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477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7427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0216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0723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38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8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4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16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</a:t>
            </a:r>
            <a:r>
              <a:rPr lang="en-US" altLang="zh-CN" baseline="0" dirty="0"/>
              <a:t> incorporating all the elements we have discussed the new parameterized family of transformation functions </a:t>
            </a:r>
          </a:p>
          <a:p>
            <a:r>
              <a:rPr lang="en-US" altLang="zh-CN" dirty="0"/>
              <a:t>For beta is positive, transformation for positive skewness</a:t>
            </a:r>
          </a:p>
          <a:p>
            <a:r>
              <a:rPr lang="en-US" altLang="zh-CN" dirty="0"/>
              <a:t>For</a:t>
            </a:r>
            <a:r>
              <a:rPr lang="en-US" altLang="zh-CN" baseline="0" dirty="0"/>
              <a:t> beta is negative, transformation for negative skewness</a:t>
            </a:r>
            <a:endParaRPr lang="zh-CN" altLang="en-US" dirty="0"/>
          </a:p>
          <a:p>
            <a:r>
              <a:rPr lang="en-US" altLang="zh-CN" dirty="0"/>
              <a:t>And the parameter value selection is independent of data</a:t>
            </a:r>
            <a:r>
              <a:rPr lang="en-US" altLang="zh-CN" baseline="0" dirty="0"/>
              <a:t> magnitude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1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0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30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5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97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2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1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64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84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98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66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14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35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2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0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1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459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0.png"/><Relationship Id="rId4" Type="http://schemas.openxmlformats.org/officeDocument/2006/relationships/image" Target="../media/image1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2" Type="http://schemas.openxmlformats.org/officeDocument/2006/relationships/image" Target="../media/image120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15" Type="http://schemas.openxmlformats.org/officeDocument/2006/relationships/image" Target="../media/image31.png"/><Relationship Id="rId14" Type="http://schemas.openxmlformats.org/officeDocument/2006/relationships/image" Target="../media/image3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22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00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838200"/>
                <a:ext cx="8534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Standardization 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Subtract median  (robust center)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Divide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kumimoji="0" lang="zh-CN" alt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𝜋</m:t>
                        </m:r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/2</m:t>
                        </m:r>
                      </m:e>
                    </m:rad>
                  </m:oMath>
                </a14:m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 MAD (robust scale)</a:t>
                </a:r>
              </a:p>
              <a:p>
                <a:pPr marL="40005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(Mean Absolute Deviation from the median)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Winsorization</a:t>
                </a: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Threshold based on extreme value theory </a:t>
                </a:r>
              </a:p>
              <a:p>
                <a:pPr marL="40005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(see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Feng et al (2016)</a:t>
                </a: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for details)</a:t>
                </a: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838200"/>
                <a:ext cx="8534400" cy="5867400"/>
              </a:xfrm>
              <a:prstGeom prst="rect">
                <a:avLst/>
              </a:prstGeom>
              <a:blipFill>
                <a:blip r:embed="rId3"/>
                <a:stretch>
                  <a:fillRect l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69356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Data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Nicer Distributions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1516252" y="1087999"/>
            <a:ext cx="7512002" cy="50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93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Gene Expression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(</a:t>
            </a:r>
            <a:r>
              <a:rPr lang="en-US" altLang="ko-KR" b="1" dirty="0">
                <a:solidFill>
                  <a:srgbClr val="DC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&amp; Uterine (</a:t>
            </a:r>
            <a:r>
              <a:rPr lang="en-US" altLang="ko-KR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Cancer Cases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826" t="40909" r="25703" b="22727"/>
          <a:stretch/>
        </p:blipFill>
        <p:spPr>
          <a:xfrm>
            <a:off x="1828800" y="1600200"/>
            <a:ext cx="7315200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089" y="5557391"/>
            <a:ext cx="2165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Note Much</a:t>
            </a:r>
          </a:p>
          <a:p>
            <a:r>
              <a:rPr lang="en-US" sz="3200" dirty="0">
                <a:solidFill>
                  <a:schemeClr val="bg2"/>
                </a:solidFill>
              </a:rPr>
              <a:t>Better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6966" y="1981200"/>
            <a:ext cx="7591634" cy="1077218"/>
            <a:chOff x="256966" y="1981200"/>
            <a:chExt cx="7591634" cy="1077218"/>
          </a:xfrm>
        </p:grpSpPr>
        <p:sp>
          <p:nvSpPr>
            <p:cNvPr id="3" name="TextBox 2"/>
            <p:cNvSpPr txBox="1"/>
            <p:nvPr/>
          </p:nvSpPr>
          <p:spPr>
            <a:xfrm>
              <a:off x="256966" y="1981200"/>
              <a:ext cx="42384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</a:rPr>
                <a:t>Add In Automatic</a:t>
              </a:r>
            </a:p>
            <a:p>
              <a:r>
                <a:rPr lang="en-US" sz="3200" dirty="0">
                  <a:solidFill>
                    <a:schemeClr val="bg2"/>
                  </a:solidFill>
                </a:rPr>
                <a:t>Log Transformed PCA</a:t>
              </a:r>
            </a:p>
          </p:txBody>
        </p:sp>
        <p:cxnSp>
          <p:nvCxnSpPr>
            <p:cNvPr id="13" name="Straight Arrow Connector 12"/>
            <p:cNvCxnSpPr>
              <a:stCxn id="3" idx="3"/>
            </p:cNvCxnSpPr>
            <p:nvPr/>
          </p:nvCxnSpPr>
          <p:spPr>
            <a:xfrm>
              <a:off x="4495370" y="2519809"/>
              <a:ext cx="3353230" cy="147191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6966" y="4068154"/>
            <a:ext cx="7591634" cy="1077218"/>
            <a:chOff x="256966" y="4068154"/>
            <a:chExt cx="7591634" cy="1077218"/>
          </a:xfrm>
        </p:grpSpPr>
        <p:sp>
          <p:nvSpPr>
            <p:cNvPr id="7" name="TextBox 6"/>
            <p:cNvSpPr txBox="1"/>
            <p:nvPr/>
          </p:nvSpPr>
          <p:spPr>
            <a:xfrm>
              <a:off x="256966" y="4068154"/>
              <a:ext cx="314541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2"/>
                  </a:solidFill>
                </a:rPr>
                <a:t>Proj’ns</a:t>
              </a:r>
              <a:r>
                <a:rPr lang="en-US" sz="3200" dirty="0">
                  <a:solidFill>
                    <a:schemeClr val="bg2"/>
                  </a:solidFill>
                </a:rPr>
                <a:t> on Mean</a:t>
              </a:r>
            </a:p>
            <a:p>
              <a:r>
                <a:rPr lang="en-US" sz="3200" dirty="0">
                  <a:solidFill>
                    <a:schemeClr val="bg2"/>
                  </a:solidFill>
                </a:rPr>
                <a:t>Difference </a:t>
              </a:r>
              <a:r>
                <a:rPr lang="en-US" sz="3200" dirty="0" err="1">
                  <a:solidFill>
                    <a:schemeClr val="bg2"/>
                  </a:solidFill>
                </a:rPr>
                <a:t>Dir’n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7" idx="3"/>
            </p:cNvCxnSpPr>
            <p:nvPr/>
          </p:nvCxnSpPr>
          <p:spPr>
            <a:xfrm>
              <a:off x="3402379" y="4606763"/>
              <a:ext cx="4446221" cy="53860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94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Gene Expression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ROC Curve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43" t="40152" r="24511" b="4546"/>
          <a:stretch/>
        </p:blipFill>
        <p:spPr>
          <a:xfrm>
            <a:off x="3454052" y="838200"/>
            <a:ext cx="5689948" cy="6019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667000" y="2133600"/>
            <a:ext cx="5410200" cy="3429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8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Main Idea:  </a:t>
            </a:r>
          </a:p>
          <a:p>
            <a:pPr>
              <a:lnSpc>
                <a:spcPct val="200000"/>
              </a:lnSpc>
            </a:pPr>
            <a:r>
              <a:rPr lang="en-US" dirty="0"/>
              <a:t> Look at Full </a:t>
            </a:r>
            <a:r>
              <a:rPr lang="en-US" u="sng" dirty="0"/>
              <a:t>Data Matrix</a:t>
            </a: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/>
              <a:t> As an </a:t>
            </a:r>
            <a:r>
              <a:rPr lang="en-US" i="1" dirty="0"/>
              <a:t>Image</a:t>
            </a:r>
            <a:r>
              <a:rPr lang="en-US" dirty="0"/>
              <a:t> (Rectangular Array of “Pixels”)</a:t>
            </a:r>
          </a:p>
          <a:p>
            <a:pPr>
              <a:lnSpc>
                <a:spcPct val="200000"/>
              </a:lnSpc>
            </a:pPr>
            <a:r>
              <a:rPr lang="en-US" dirty="0"/>
              <a:t> Coding Values with Colors (Gray Levels)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AC3E5-DE4E-490D-9C9D-87CA49995EEF}"/>
              </a:ext>
            </a:extLst>
          </p:cNvPr>
          <p:cNvSpPr txBox="1"/>
          <p:nvPr/>
        </p:nvSpPr>
        <p:spPr>
          <a:xfrm>
            <a:off x="6096000" y="1219200"/>
            <a:ext cx="2131866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Sec. 6.1</a:t>
            </a:r>
          </a:p>
        </p:txBody>
      </p:sp>
    </p:spTree>
    <p:extLst>
      <p:ext uri="{BB962C8B-B14F-4D97-AF65-F5344CB8AC3E}">
        <p14:creationId xmlns:p14="http://schemas.microsoft.com/office/powerpoint/2010/main" val="2777745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Some Principles: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Ordering</a:t>
            </a:r>
            <a:r>
              <a:rPr lang="en-US" dirty="0"/>
              <a:t> Rows and Columns Really Matters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Clustering Columns &amp; Rows is Crucial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25491" b="5304"/>
          <a:stretch/>
        </p:blipFill>
        <p:spPr>
          <a:xfrm>
            <a:off x="76200" y="3771331"/>
            <a:ext cx="8991600" cy="30866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28800" y="914400"/>
            <a:ext cx="6176065" cy="3733800"/>
            <a:chOff x="1828800" y="914400"/>
            <a:chExt cx="6176065" cy="3733800"/>
          </a:xfrm>
        </p:grpSpPr>
        <p:sp>
          <p:nvSpPr>
            <p:cNvPr id="4" name="TextBox 3"/>
            <p:cNvSpPr txBox="1"/>
            <p:nvPr/>
          </p:nvSpPr>
          <p:spPr>
            <a:xfrm>
              <a:off x="4191000" y="914400"/>
              <a:ext cx="38138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Population Structure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Invisible w/ Random Order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400800" y="1295400"/>
              <a:ext cx="1066800" cy="32766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flipH="1">
              <a:off x="1828800" y="1745397"/>
              <a:ext cx="4269133" cy="290280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0048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Natural Approach (to Skewed </a:t>
            </a:r>
            <a:r>
              <a:rPr lang="en-US" dirty="0" err="1"/>
              <a:t>Dist’n</a:t>
            </a:r>
            <a:r>
              <a:rPr lang="en-US" dirty="0"/>
              <a:t>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Quantile Scaling (= #s in Each Bin)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652" y="2524653"/>
            <a:ext cx="6309400" cy="4333347"/>
            <a:chOff x="-1652" y="2524653"/>
            <a:chExt cx="6309400" cy="4333347"/>
          </a:xfrm>
        </p:grpSpPr>
        <p:sp>
          <p:nvSpPr>
            <p:cNvPr id="6" name="TextBox 5"/>
            <p:cNvSpPr txBox="1"/>
            <p:nvPr/>
          </p:nvSpPr>
          <p:spPr>
            <a:xfrm>
              <a:off x="137699" y="2524653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 Toy Example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826" t="70453" r="23531" b="2276"/>
            <a:stretch/>
          </p:blipFill>
          <p:spPr>
            <a:xfrm>
              <a:off x="-1652" y="3566150"/>
              <a:ext cx="6309400" cy="32918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050132" y="2419802"/>
            <a:ext cx="3679212" cy="1737785"/>
            <a:chOff x="4062020" y="4128773"/>
            <a:chExt cx="3679212" cy="1737785"/>
          </a:xfrm>
        </p:grpSpPr>
        <p:sp>
          <p:nvSpPr>
            <p:cNvPr id="12" name="TextBox 11"/>
            <p:cNvSpPr txBox="1"/>
            <p:nvPr/>
          </p:nvSpPr>
          <p:spPr>
            <a:xfrm>
              <a:off x="4062020" y="4128773"/>
              <a:ext cx="3679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Non-Equally Spaced Bins</a:t>
              </a:r>
            </a:p>
          </p:txBody>
        </p: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4267200" y="4590438"/>
              <a:ext cx="1634426" cy="127612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86000" y="3434818"/>
            <a:ext cx="5861764" cy="872290"/>
            <a:chOff x="2286000" y="5638800"/>
            <a:chExt cx="5861764" cy="872290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5638800"/>
              <a:ext cx="15183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Far More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Contrast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2286000" y="6054299"/>
              <a:ext cx="4343400" cy="4567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905000" y="5257800"/>
            <a:ext cx="6902457" cy="1200329"/>
            <a:chOff x="1905000" y="5257800"/>
            <a:chExt cx="6902457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5257800"/>
              <a:ext cx="21018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Good or Bad?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Peaks Less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Prominent</a:t>
              </a:r>
            </a:p>
          </p:txBody>
        </p:sp>
        <p:cxnSp>
          <p:nvCxnSpPr>
            <p:cNvPr id="20" name="Straight Arrow Connector 19"/>
            <p:cNvCxnSpPr>
              <a:stCxn id="14" idx="1"/>
            </p:cNvCxnSpPr>
            <p:nvPr/>
          </p:nvCxnSpPr>
          <p:spPr>
            <a:xfrm flipH="1" flipV="1">
              <a:off x="1905000" y="5588153"/>
              <a:ext cx="4800600" cy="26981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724400" y="472015"/>
            <a:ext cx="4495800" cy="4244773"/>
            <a:chOff x="2587432" y="4128773"/>
            <a:chExt cx="4495800" cy="4244773"/>
          </a:xfrm>
        </p:grpSpPr>
        <p:sp>
          <p:nvSpPr>
            <p:cNvPr id="17" name="TextBox 16"/>
            <p:cNvSpPr txBox="1"/>
            <p:nvPr/>
          </p:nvSpPr>
          <p:spPr>
            <a:xfrm>
              <a:off x="4062020" y="4128773"/>
              <a:ext cx="30212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Can Look at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Either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Original Or Log View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587432" y="4959770"/>
              <a:ext cx="2954004" cy="34137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331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764" y="10668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Color Choice </a:t>
                </a:r>
                <a:r>
                  <a:rPr lang="en-US" u="sng" dirty="0"/>
                  <a:t>When 0 Needs Highlighting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u="sng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Endpoints?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0.05</m:t>
                        </m:r>
                      </m:sub>
                    </m:sSub>
                  </m:oMath>
                </a14:m>
                <a:r>
                  <a:rPr lang="en-US" dirty="0"/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sub>
                    </m:sSub>
                  </m:oMath>
                </a14:m>
                <a:r>
                  <a:rPr lang="en-US" dirty="0"/>
                  <a:t>  Will Re-Center!)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Recommend Using </a:t>
                </a:r>
                <a:r>
                  <a:rPr lang="en-US" i="1" dirty="0"/>
                  <a:t>Absolute Quantiles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 is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 Quantile of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64" y="1066800"/>
                <a:ext cx="8534400" cy="5135563"/>
              </a:xfrm>
              <a:blipFill>
                <a:blip r:embed="rId2"/>
                <a:stretch>
                  <a:fillRect l="-1786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035" t="43222" r="32055" b="9190"/>
          <a:stretch/>
        </p:blipFill>
        <p:spPr>
          <a:xfrm rot="5400000">
            <a:off x="4297680" y="495300"/>
            <a:ext cx="609600" cy="3733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0" y="533400"/>
            <a:ext cx="2763129" cy="2438400"/>
            <a:chOff x="6096000" y="533400"/>
            <a:chExt cx="2763129" cy="2438400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533400"/>
              <a:ext cx="2763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Caution:  Many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Packages Do This!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391400" y="1371600"/>
              <a:ext cx="76200" cy="1600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3302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</p:spPr>
            <p:txBody>
              <a:bodyPr/>
              <a:lstStyle/>
              <a:p>
                <a:pPr algn="l" eaLnBrk="1" hangingPunct="1">
                  <a:buFont typeface="Wingdings" pitchFamily="2" charset="2"/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Lung Cancer Data Example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Genetics (Cancer Research)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RNAseq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(Next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Gener’n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Sequen’g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Deep look at “gene components”</a:t>
                </a:r>
              </a:p>
              <a:p>
                <a:pPr marL="0" indent="0" algn="l" eaLnBrk="1" hangingPunct="1">
                  <a:buClrTx/>
                  <a:buSzPct val="100000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Gene studied here:    CDKN2A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Goal:  </a:t>
                </a:r>
                <a:r>
                  <a:rPr lang="en-US" i="1" dirty="0">
                    <a:latin typeface="Arial" pitchFamily="34" charset="0"/>
                    <a:cs typeface="Arial" pitchFamily="34" charset="0"/>
                  </a:rPr>
                  <a:t>Study Alternate Splicing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Sample Size,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180</m:t>
                    </m:r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Dimension,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1709</m:t>
                    </m:r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  <a:blipFill>
                <a:blip r:embed="rId3"/>
                <a:stretch>
                  <a:fillRect l="-1842" t="-1517" b="-4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Recall Real Data Curve Objects</a:t>
            </a:r>
          </a:p>
        </p:txBody>
      </p:sp>
    </p:spTree>
    <p:extLst>
      <p:ext uri="{BB962C8B-B14F-4D97-AF65-F5344CB8AC3E}">
        <p14:creationId xmlns:p14="http://schemas.microsoft.com/office/powerpoint/2010/main" val="733305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(counts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scale)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Recall Lung Cancer Curve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339" t="5888" r="9854" b="7850"/>
          <a:stretch/>
        </p:blipFill>
        <p:spPr>
          <a:xfrm>
            <a:off x="2057400" y="1083732"/>
            <a:ext cx="7086600" cy="57742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76800" y="2286000"/>
            <a:ext cx="3273941" cy="4038600"/>
            <a:chOff x="4876800" y="2286000"/>
            <a:chExt cx="3273941" cy="4038600"/>
          </a:xfrm>
        </p:grpSpPr>
        <p:sp>
          <p:nvSpPr>
            <p:cNvPr id="3" name="TextBox 2"/>
            <p:cNvSpPr txBox="1"/>
            <p:nvPr/>
          </p:nvSpPr>
          <p:spPr>
            <a:xfrm>
              <a:off x="6324600" y="2286000"/>
              <a:ext cx="18261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Data Set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Structure May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 Hidden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Low Areas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934200" y="3505200"/>
              <a:ext cx="304800" cy="2438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876800" y="3505200"/>
              <a:ext cx="2362200" cy="2819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14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6.3, 17.1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7.1, 7.2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Recall Lung Cancer Curve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73059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219200"/>
                <a:ext cx="8269288" cy="5226050"/>
              </a:xfrm>
            </p:spPr>
            <p:txBody>
              <a:bodyPr/>
              <a:lstStyle/>
              <a:p>
                <a:pPr algn="l" eaLnBrk="1" hangingPunct="1">
                  <a:buFont typeface="Wingdings" pitchFamily="2" charset="2"/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Heatmap View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∙+1)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Counts</a:t>
                </a:r>
              </a:p>
              <a:p>
                <a:pPr algn="l" eaLnBrk="1" hangingPunct="1">
                  <a:buFont typeface="Wingdings" pitchFamily="2" charset="2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Font typeface="Wingdings" pitchFamily="2" charset="2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Font typeface="Wingdings" pitchFamily="2" charset="2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Font typeface="Wingdings" pitchFamily="2" charset="2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Font typeface="Wingdings" pitchFamily="2" charset="2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Font typeface="Wingdings" pitchFamily="2" charset="2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Font typeface="Wingdings" pitchFamily="2" charset="2"/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                                                     Interesting</a:t>
                </a:r>
              </a:p>
              <a:p>
                <a:pPr algn="l" eaLnBrk="1" hangingPunct="1">
                  <a:buFont typeface="Wingdings" pitchFamily="2" charset="2"/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                                                     Structure?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219200"/>
                <a:ext cx="8269288" cy="5226050"/>
              </a:xfrm>
              <a:blipFill>
                <a:blip r:embed="rId3"/>
                <a:stretch>
                  <a:fillRect l="-1842" t="-1517" b="-4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Recall Lung Cancer Curve Objects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091" t="6864" r="52273" b="52941"/>
          <a:stretch/>
        </p:blipFill>
        <p:spPr>
          <a:xfrm>
            <a:off x="152399" y="1905000"/>
            <a:ext cx="5592337" cy="4495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43599" y="1905000"/>
            <a:ext cx="3048001" cy="3058104"/>
            <a:chOff x="5943599" y="2569028"/>
            <a:chExt cx="3048001" cy="3058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53031" t="50980" r="9849" b="7844"/>
            <a:stretch/>
          </p:blipFill>
          <p:spPr>
            <a:xfrm>
              <a:off x="5943599" y="2569028"/>
              <a:ext cx="3048001" cy="261257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324600" y="5257800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Distribution of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9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Recall Lung Cancer Curve Objects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21920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Centered (Rows &amp; Columns) Version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                        Harder to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              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Intrepret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28" t="6871" r="52272" b="52941"/>
          <a:stretch/>
        </p:blipFill>
        <p:spPr>
          <a:xfrm>
            <a:off x="171582" y="1905000"/>
            <a:ext cx="5617162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000" t="50980" r="10614" b="7851"/>
          <a:stretch/>
        </p:blipFill>
        <p:spPr>
          <a:xfrm>
            <a:off x="5972629" y="1905000"/>
            <a:ext cx="3018971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44196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Distribution of Colors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19402" y="803701"/>
            <a:ext cx="5831475" cy="3158699"/>
            <a:chOff x="4062949" y="799626"/>
            <a:chExt cx="4342421" cy="3132897"/>
          </a:xfrm>
        </p:grpSpPr>
        <p:sp>
          <p:nvSpPr>
            <p:cNvPr id="4" name="TextBox 3"/>
            <p:cNvSpPr txBox="1"/>
            <p:nvPr/>
          </p:nvSpPr>
          <p:spPr>
            <a:xfrm>
              <a:off x="7637724" y="799626"/>
              <a:ext cx="767646" cy="824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Better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Sort?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062949" y="1060576"/>
              <a:ext cx="3631519" cy="2871947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07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Recall Lung Cancer Curve Objects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 Better Sorting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                    Interpretation?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099" t="6871" r="52272" b="52941"/>
          <a:stretch/>
        </p:blipFill>
        <p:spPr>
          <a:xfrm>
            <a:off x="152400" y="1905000"/>
            <a:ext cx="5742414" cy="461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0000" t="50980" r="10614" b="7851"/>
          <a:stretch/>
        </p:blipFill>
        <p:spPr>
          <a:xfrm>
            <a:off x="5972629" y="1905000"/>
            <a:ext cx="3018971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44196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Distribution of Colors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2A116-55AF-44A9-A788-2B3F405C4B19}"/>
              </a:ext>
            </a:extLst>
          </p:cNvPr>
          <p:cNvSpPr txBox="1"/>
          <p:nvPr/>
        </p:nvSpPr>
        <p:spPr>
          <a:xfrm>
            <a:off x="5867400" y="5830669"/>
            <a:ext cx="3245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Conclude Heatmap Worse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Than Modes of Variation Here</a:t>
            </a:r>
          </a:p>
        </p:txBody>
      </p:sp>
    </p:spTree>
    <p:extLst>
      <p:ext uri="{BB962C8B-B14F-4D97-AF65-F5344CB8AC3E}">
        <p14:creationId xmlns:p14="http://schemas.microsoft.com/office/powerpoint/2010/main" val="12375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Major Issue:  Most Computer Displays Have Only a Few Thousand Pixels of Resolution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So </a:t>
                </a:r>
                <a:r>
                  <a:rPr lang="en-US" u="sng" dirty="0"/>
                  <a:t>Cannot</a:t>
                </a:r>
                <a:r>
                  <a:rPr lang="en-US" dirty="0"/>
                  <a:t> See Full Matrix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Most Displays Compensate With Ad Hoc Rules Designed for Text and Natural Images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i="1" dirty="0"/>
                  <a:t>Can</a:t>
                </a:r>
                <a:r>
                  <a:rPr lang="en-US" dirty="0"/>
                  <a:t> Miss Important Aspects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 b="-1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469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Simple Approach Here:   Study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dirty="0"/>
                  <a:t> Rows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Looks Totally Random?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Have Done Both Column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Row Clustering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66" t="40152" r="25492" b="5306"/>
          <a:stretch/>
        </p:blipFill>
        <p:spPr>
          <a:xfrm>
            <a:off x="5105400" y="2643808"/>
            <a:ext cx="4038600" cy="42141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48400" y="228600"/>
            <a:ext cx="2805380" cy="1828800"/>
            <a:chOff x="6248400" y="228600"/>
            <a:chExt cx="280538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7010400" y="228600"/>
              <a:ext cx="2043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Will See OK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Data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6248400" y="644099"/>
              <a:ext cx="762000" cy="1413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1511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Revisit With Scatterplot Matrix View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63" t="40906" r="48042" b="22733"/>
          <a:stretch/>
        </p:blipFill>
        <p:spPr>
          <a:xfrm>
            <a:off x="1" y="2961862"/>
            <a:ext cx="3733800" cy="3896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5688" y="2590800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2800" y="3352800"/>
            <a:ext cx="5114474" cy="1569660"/>
            <a:chOff x="3352800" y="3352800"/>
            <a:chExt cx="5114474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3352800"/>
              <a:ext cx="435247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Clear Cluster Structure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Hidden by Noise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Heatmap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View!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3352800" y="3886200"/>
              <a:ext cx="762000" cy="251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14800" y="5181600"/>
            <a:ext cx="4686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This Real (or Artifact)?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C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C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(−0.04,1)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(0.04,1)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blipFill>
                <a:blip r:embed="rId4"/>
                <a:stretch>
                  <a:fillRect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858000" y="1466671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Conclude:  Heat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Map Worse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 Scatterplot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365133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For Opposite Answer Consider Another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Data Set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) with Curve View: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06" t="56818" r="24512" b="3791"/>
          <a:stretch/>
        </p:blipFill>
        <p:spPr>
          <a:xfrm>
            <a:off x="4038600" y="2895600"/>
            <a:ext cx="5105400" cy="3962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2514600"/>
            <a:ext cx="4419600" cy="965775"/>
            <a:chOff x="228600" y="2768025"/>
            <a:chExt cx="4419600" cy="965775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2768025"/>
              <a:ext cx="21449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Noisy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2373546" y="3060413"/>
              <a:ext cx="2274654" cy="673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28600" y="3276600"/>
            <a:ext cx="6362700" cy="1077218"/>
            <a:chOff x="228600" y="2768025"/>
            <a:chExt cx="636270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2768025"/>
              <a:ext cx="302037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25 Features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&gt;&gt; 2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25</a:t>
              </a: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>
              <a:off x="3248979" y="3306634"/>
              <a:ext cx="3342321" cy="1347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8600" y="4419600"/>
            <a:ext cx="8153400" cy="1295400"/>
            <a:chOff x="228600" y="2768025"/>
            <a:chExt cx="8153400" cy="1165830"/>
          </a:xfrm>
        </p:grpSpPr>
        <p:sp>
          <p:nvSpPr>
            <p:cNvPr id="14" name="TextBox 13"/>
            <p:cNvSpPr txBox="1"/>
            <p:nvPr/>
          </p:nvSpPr>
          <p:spPr>
            <a:xfrm>
              <a:off x="228600" y="2768025"/>
              <a:ext cx="2143344" cy="969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Two Clear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</a:t>
              </a: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2371944" y="3252761"/>
              <a:ext cx="6010056" cy="6810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28600" y="5562600"/>
            <a:ext cx="3464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Pop’n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Structure???</a:t>
            </a:r>
          </a:p>
        </p:txBody>
      </p:sp>
    </p:spTree>
    <p:extLst>
      <p:ext uri="{BB962C8B-B14F-4D97-AF65-F5344CB8AC3E}">
        <p14:creationId xmlns:p14="http://schemas.microsoft.com/office/powerpoint/2010/main" val="157027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Data Source is Above Example: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Gives Quicker Impression of Structure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More Natural View Than Curves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25491" b="5304"/>
          <a:stretch/>
        </p:blipFill>
        <p:spPr>
          <a:xfrm>
            <a:off x="76200" y="3771331"/>
            <a:ext cx="8991600" cy="30866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53200" y="3200400"/>
            <a:ext cx="2133600" cy="995066"/>
            <a:chOff x="6553200" y="3195935"/>
            <a:chExt cx="2133600" cy="995066"/>
          </a:xfrm>
        </p:grpSpPr>
        <p:sp>
          <p:nvSpPr>
            <p:cNvPr id="6" name="TextBox 5"/>
            <p:cNvSpPr txBox="1"/>
            <p:nvPr/>
          </p:nvSpPr>
          <p:spPr>
            <a:xfrm>
              <a:off x="6886936" y="3195935"/>
              <a:ext cx="1571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 Clusters</a:t>
              </a: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6828274" y="3420058"/>
              <a:ext cx="495869" cy="104601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7915856" y="3420056"/>
              <a:ext cx="495869" cy="104601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0" y="3729335"/>
            <a:ext cx="3810000" cy="1528465"/>
            <a:chOff x="2667000" y="3729335"/>
            <a:chExt cx="3810000" cy="1528465"/>
          </a:xfrm>
        </p:grpSpPr>
        <p:sp>
          <p:nvSpPr>
            <p:cNvPr id="11" name="Left Brace 10"/>
            <p:cNvSpPr/>
            <p:nvPr/>
          </p:nvSpPr>
          <p:spPr>
            <a:xfrm>
              <a:off x="5981131" y="4211782"/>
              <a:ext cx="495869" cy="1046018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729335"/>
              <a:ext cx="2792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Features Larger</a:t>
              </a:r>
            </a:p>
          </p:txBody>
        </p:sp>
        <p:cxnSp>
          <p:nvCxnSpPr>
            <p:cNvPr id="14" name="Straight Connector 13"/>
            <p:cNvCxnSpPr>
              <a:endCxn id="11" idx="1"/>
            </p:cNvCxnSpPr>
            <p:nvPr/>
          </p:nvCxnSpPr>
          <p:spPr>
            <a:xfrm>
              <a:off x="5465617" y="4195465"/>
              <a:ext cx="515514" cy="53932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505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06" t="56818" r="24512" b="3791"/>
          <a:stretch/>
        </p:blipFill>
        <p:spPr>
          <a:xfrm>
            <a:off x="4038600" y="2895600"/>
            <a:ext cx="51054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One More Point (From This Example):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Than Both Separated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2864982"/>
            <a:ext cx="6324600" cy="2850018"/>
            <a:chOff x="152400" y="2864982"/>
            <a:chExt cx="6324600" cy="2850018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2864982"/>
              <a:ext cx="4033476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+/- Curves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Easier to Understand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4185876" y="3604191"/>
              <a:ext cx="2291124" cy="2110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3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Starting Next Tuesday:</a:t>
            </a:r>
          </a:p>
          <a:p>
            <a:pPr algn="ctr" eaLnBrk="1" hangingPunct="1">
              <a:buFontTx/>
              <a:buNone/>
            </a:pPr>
            <a:r>
              <a:rPr lang="en-US" dirty="0"/>
              <a:t>12:10    </a:t>
            </a:r>
            <a:r>
              <a:rPr lang="en-US" dirty="0" err="1"/>
              <a:t>Panos</a:t>
            </a:r>
            <a:r>
              <a:rPr lang="en-US" dirty="0"/>
              <a:t> </a:t>
            </a:r>
            <a:r>
              <a:rPr lang="en-US" dirty="0" err="1"/>
              <a:t>Andreou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Notes: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Please do in Person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Can Use USB Device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Or Remote Log-In, </a:t>
            </a:r>
            <a:r>
              <a:rPr lang="en-US" u="sng" dirty="0"/>
              <a:t>Set Up Before Class</a:t>
            </a:r>
            <a:r>
              <a:rPr lang="en-US" dirty="0"/>
              <a:t>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Have Title Page With: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Your Name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 Your Affiliation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3081" y="2438400"/>
            <a:ext cx="2595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Check Website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For Schedule</a:t>
            </a:r>
          </a:p>
        </p:txBody>
      </p:sp>
    </p:spTree>
    <p:extLst>
      <p:ext uri="{BB962C8B-B14F-4D97-AF65-F5344CB8AC3E}">
        <p14:creationId xmlns:p14="http://schemas.microsoft.com/office/powerpoint/2010/main" val="2850158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Which Data View Is “Best”???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Heat Maps?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Curves?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Scatterplots?</a:t>
            </a:r>
          </a:p>
        </p:txBody>
      </p:sp>
    </p:spTree>
    <p:extLst>
      <p:ext uri="{BB962C8B-B14F-4D97-AF65-F5344CB8AC3E}">
        <p14:creationId xmlns:p14="http://schemas.microsoft.com/office/powerpoint/2010/main" val="402129227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Which Data View Is “Best”???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Simon </a:t>
            </a:r>
            <a:r>
              <a:rPr lang="en-US" dirty="0" err="1"/>
              <a:t>Sheather</a:t>
            </a:r>
            <a:r>
              <a:rPr lang="en-US" dirty="0"/>
              <a:t> Quote: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“Every Dog Has His Day”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09800"/>
            <a:ext cx="1238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4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“Every Dog Has His Day”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Idea: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Any Data Analytic Method Somebody Likes Has Some Situations Where It Is </a:t>
            </a:r>
            <a:r>
              <a:rPr lang="en-US" u="sng" dirty="0"/>
              <a:t>“Best”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&amp; Of Course Others Where It Is </a:t>
            </a:r>
            <a:r>
              <a:rPr lang="en-US" u="sng" dirty="0"/>
              <a:t>Poor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u="sng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(Will See This Again)</a:t>
            </a:r>
          </a:p>
        </p:txBody>
      </p:sp>
    </p:spTree>
    <p:extLst>
      <p:ext uri="{BB962C8B-B14F-4D97-AF65-F5344CB8AC3E}">
        <p14:creationId xmlns:p14="http://schemas.microsoft.com/office/powerpoint/2010/main" val="1198178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Some Overview Papers: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History: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Wilkinson &amp; Friendly (2009)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Criticism of Common Color Choices: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Borland &amp; Taylor (2007)</a:t>
            </a:r>
          </a:p>
        </p:txBody>
      </p:sp>
    </p:spTree>
    <p:extLst>
      <p:ext uri="{BB962C8B-B14F-4D97-AF65-F5344CB8AC3E}">
        <p14:creationId xmlns:p14="http://schemas.microsoft.com/office/powerpoint/2010/main" val="244474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C8FF"/>
            </a:gs>
            <a:gs pos="50000">
              <a:schemeClr val="bg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Scatterplot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/>
              <a:t>All Based on Projections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Now Consider Other Directions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Beyond PCA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9C543-39D3-4424-A00B-8DAAF3825260}"/>
              </a:ext>
            </a:extLst>
          </p:cNvPr>
          <p:cNvSpPr txBox="1"/>
          <p:nvPr/>
        </p:nvSpPr>
        <p:spPr>
          <a:xfrm>
            <a:off x="6096000" y="1143000"/>
            <a:ext cx="2131866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Sec. 6.5</a:t>
            </a:r>
          </a:p>
        </p:txBody>
      </p:sp>
    </p:spTree>
    <p:extLst>
      <p:ext uri="{BB962C8B-B14F-4D97-AF65-F5344CB8AC3E}">
        <p14:creationId xmlns:p14="http://schemas.microsoft.com/office/powerpoint/2010/main" val="4063992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C8FF"/>
            </a:gs>
            <a:gs pos="50000">
              <a:schemeClr val="bg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Scatterplot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Summarize Other Directions to Project On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Classification Directions (e.g. DWD or MD)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Independent Component Analysis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Fourier Basis Directions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Wavelet Basis Directions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Nonnegative Matrix Factorization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5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1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705600" y="2590800"/>
            <a:ext cx="1752600" cy="3200400"/>
            <a:chOff x="6705600" y="2590800"/>
            <a:chExt cx="1752600" cy="3200400"/>
          </a:xfrm>
        </p:grpSpPr>
        <p:sp>
          <p:nvSpPr>
            <p:cNvPr id="4" name="Right Brace 3"/>
            <p:cNvSpPr/>
            <p:nvPr/>
          </p:nvSpPr>
          <p:spPr>
            <a:xfrm>
              <a:off x="6705600" y="2590800"/>
              <a:ext cx="533400" cy="3200400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94713" y="3581400"/>
              <a:ext cx="12634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Might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Discuss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147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C8FF"/>
            </a:gs>
            <a:gs pos="50000">
              <a:schemeClr val="bg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Scatterplot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Summarize Other Directions to Project 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Known Modes of Variation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/>
              <a:t>Izem</a:t>
            </a:r>
            <a:r>
              <a:rPr lang="en-US" sz="2400" dirty="0"/>
              <a:t> &amp; Kingsolver (2007), </a:t>
            </a:r>
            <a:r>
              <a:rPr lang="en-US" sz="2400" dirty="0" err="1"/>
              <a:t>Izem</a:t>
            </a:r>
            <a:r>
              <a:rPr lang="en-US" sz="2400" dirty="0"/>
              <a:t> &amp; Marron (2007)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Maximal Smoothness Directions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err="1"/>
              <a:t>Gaydos</a:t>
            </a:r>
            <a:r>
              <a:rPr lang="en-US" sz="2000" dirty="0"/>
              <a:t> et. al (2013), Kingsolver et. al (2015), Zhang et al. (2014)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Maximal Data Piling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(Will Explore Later)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099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540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Notation: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Data Matrix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Tilde (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~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) Denotes Random Quantities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Matrices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as 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Bold Capitals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5401350"/>
              </a:xfrm>
              <a:prstGeom prst="rect">
                <a:avLst/>
              </a:prstGeom>
              <a:blipFill>
                <a:blip r:embed="rId3"/>
                <a:stretch>
                  <a:fillRect l="-1754" t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598F71-128C-4E9F-8944-AE07F0A74A91}"/>
                  </a:ext>
                </a:extLst>
              </p:cNvPr>
              <p:cNvSpPr txBox="1"/>
              <p:nvPr/>
            </p:nvSpPr>
            <p:spPr>
              <a:xfrm>
                <a:off x="4076010" y="1715869"/>
                <a:ext cx="21723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Recall Data Object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Vectors,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598F71-128C-4E9F-8944-AE07F0A74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10" y="1715869"/>
                <a:ext cx="2172390" cy="646331"/>
              </a:xfrm>
              <a:prstGeom prst="rect">
                <a:avLst/>
              </a:prstGeom>
              <a:blipFill>
                <a:blip r:embed="rId4"/>
                <a:stretch>
                  <a:fillRect l="-2528" t="-4673" r="-1404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98AEFE-B674-46D9-AFF2-20BE3CAE2371}"/>
                  </a:ext>
                </a:extLst>
              </p:cNvPr>
              <p:cNvSpPr txBox="1"/>
              <p:nvPr/>
            </p:nvSpPr>
            <p:spPr>
              <a:xfrm>
                <a:off x="6927756" y="3011269"/>
                <a:ext cx="14542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Recall traits,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98AEFE-B674-46D9-AFF2-20BE3CAE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756" y="3011269"/>
                <a:ext cx="1454244" cy="646331"/>
              </a:xfrm>
              <a:prstGeom prst="rect">
                <a:avLst/>
              </a:prstGeom>
              <a:blipFill>
                <a:blip r:embed="rId5"/>
                <a:stretch>
                  <a:fillRect l="-3347" t="-5660" r="-3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3FC485B-739C-491C-8473-F48679F02D05}"/>
              </a:ext>
            </a:extLst>
          </p:cNvPr>
          <p:cNvSpPr txBox="1"/>
          <p:nvPr/>
        </p:nvSpPr>
        <p:spPr>
          <a:xfrm>
            <a:off x="6324600" y="533400"/>
            <a:ext cx="2416111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Text:  Sec. 6.3, 17.1.1</a:t>
            </a:r>
          </a:p>
        </p:txBody>
      </p:sp>
    </p:spTree>
    <p:extLst>
      <p:ext uri="{BB962C8B-B14F-4D97-AF65-F5344CB8AC3E}">
        <p14:creationId xmlns:p14="http://schemas.microsoft.com/office/powerpoint/2010/main" val="2473828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001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Notation: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Data Object Vectors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lvl="0" indent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ctors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Wingdings" pitchFamily="2" charset="2"/>
                  </a:rPr>
                  <a:t>Bold </a:t>
                </a:r>
                <a:r>
                  <a:rPr lang="en-US" sz="3200" b="1" dirty="0">
                    <a:solidFill>
                      <a:srgbClr val="000000"/>
                    </a:solidFill>
                    <a:sym typeface="Wingdings" pitchFamily="2" charset="2"/>
                  </a:rPr>
                  <a:t>Lowercase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Again Tilde Denotes Random Quantities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001899"/>
              </a:xfrm>
              <a:prstGeom prst="rect">
                <a:avLst/>
              </a:prstGeom>
              <a:blipFill>
                <a:blip r:embed="rId3"/>
                <a:stretch>
                  <a:fillRect l="-1754" t="-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48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087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Data Matrix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Column Object Mean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𝑐𝑜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box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087179"/>
              </a:xfrm>
              <a:prstGeom prst="rect">
                <a:avLst/>
              </a:prstGeom>
              <a:blipFill>
                <a:blip r:embed="rId3"/>
                <a:stretch>
                  <a:fillRect l="-1754" t="-13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72DB3D-B6B6-4CC8-AA38-A840D3A7A356}"/>
              </a:ext>
            </a:extLst>
          </p:cNvPr>
          <p:cNvGrpSpPr/>
          <p:nvPr/>
        </p:nvGrpSpPr>
        <p:grpSpPr>
          <a:xfrm>
            <a:off x="4876800" y="5257800"/>
            <a:ext cx="3033261" cy="874931"/>
            <a:chOff x="4876800" y="5257800"/>
            <a:chExt cx="3033261" cy="8749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FCEDA67-42AD-42EE-A9E6-9D9412A27128}"/>
                </a:ext>
              </a:extLst>
            </p:cNvPr>
            <p:cNvSpPr txBox="1"/>
            <p:nvPr/>
          </p:nvSpPr>
          <p:spPr>
            <a:xfrm>
              <a:off x="6019800" y="5486400"/>
              <a:ext cx="1890261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Could Call This</a:t>
              </a:r>
            </a:p>
            <a:p>
              <a:pPr algn="ctr"/>
              <a:r>
                <a:rPr lang="en-US" dirty="0"/>
                <a:t> the “Row Mean”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BA4384D-E172-49F3-82E1-55243A2562BE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4876800" y="5809566"/>
              <a:ext cx="1143000" cy="134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883CD7-0F4D-4961-9E21-A28B022FF56B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5334000" y="5257800"/>
              <a:ext cx="685800" cy="5517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2DFC041-4A9A-4890-AD60-5BCE38C0E01F}"/>
              </a:ext>
            </a:extLst>
          </p:cNvPr>
          <p:cNvSpPr txBox="1"/>
          <p:nvPr/>
        </p:nvSpPr>
        <p:spPr>
          <a:xfrm>
            <a:off x="430883" y="3962400"/>
            <a:ext cx="2817631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Avoid Row-Column</a:t>
            </a:r>
          </a:p>
          <a:p>
            <a:pPr algn="ctr"/>
            <a:r>
              <a:rPr lang="en-US" sz="2400" dirty="0"/>
              <a:t>Ambiguity Using</a:t>
            </a:r>
          </a:p>
          <a:p>
            <a:pPr algn="ctr"/>
            <a:r>
              <a:rPr lang="en-US" sz="2400" dirty="0"/>
              <a:t>Object Oriented</a:t>
            </a:r>
          </a:p>
          <a:p>
            <a:pPr algn="ctr"/>
            <a:r>
              <a:rPr lang="en-US" sz="2400" dirty="0"/>
              <a:t>Nomenclature</a:t>
            </a:r>
          </a:p>
        </p:txBody>
      </p:sp>
    </p:spTree>
    <p:extLst>
      <p:ext uri="{BB962C8B-B14F-4D97-AF65-F5344CB8AC3E}">
        <p14:creationId xmlns:p14="http://schemas.microsoft.com/office/powerpoint/2010/main" val="2853607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Email  (</a:t>
            </a:r>
            <a:r>
              <a:rPr lang="en-US" dirty="0" err="1"/>
              <a:t>Onyen</a:t>
            </a:r>
            <a:r>
              <a:rPr lang="en-US" dirty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Are You </a:t>
            </a:r>
            <a:r>
              <a:rPr lang="en-US" dirty="0" err="1"/>
              <a:t>ENRolled</a:t>
            </a:r>
            <a:r>
              <a:rPr lang="en-US" dirty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When:</a:t>
            </a:r>
          </a:p>
          <a:p>
            <a:pPr marL="457200" lvl="1" indent="0" algn="ctr" eaLnBrk="1" hangingPunct="1">
              <a:buNone/>
            </a:pPr>
            <a:r>
              <a:rPr lang="en-US" dirty="0"/>
              <a:t>Next Week, Early, Oct., Nov., Late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C230E-0B57-41C7-ADCC-FB1C32657B9D}"/>
              </a:ext>
            </a:extLst>
          </p:cNvPr>
          <p:cNvSpPr txBox="1"/>
          <p:nvPr/>
        </p:nvSpPr>
        <p:spPr>
          <a:xfrm>
            <a:off x="6288731" y="1066800"/>
            <a:ext cx="2855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Online Participants: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Please Send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 Email.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Including Auditors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BE34D-9975-46EE-88FF-62FDC48E63BC}"/>
              </a:ext>
            </a:extLst>
          </p:cNvPr>
          <p:cNvSpPr txBox="1"/>
          <p:nvPr/>
        </p:nvSpPr>
        <p:spPr>
          <a:xfrm>
            <a:off x="7077294" y="3242608"/>
            <a:ext cx="19143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Please Save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My 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Needed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Contact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712654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5393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Data Matrix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Additional Notion: </a:t>
                </a: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Row Trait Mean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𝑅𝑇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𝐴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𝐴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Wingdings" pitchFamily="2" charset="2"/>
                  </a:rPr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𝑅𝑇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box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5393464"/>
              </a:xfrm>
              <a:prstGeom prst="rect">
                <a:avLst/>
              </a:prstGeom>
              <a:blipFill>
                <a:blip r:embed="rId3"/>
                <a:stretch>
                  <a:fillRect l="-1754" t="-1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2E0E-65FE-4BE4-96B5-98774980D4A9}"/>
              </a:ext>
            </a:extLst>
          </p:cNvPr>
          <p:cNvGrpSpPr/>
          <p:nvPr/>
        </p:nvGrpSpPr>
        <p:grpSpPr>
          <a:xfrm>
            <a:off x="935836" y="2667000"/>
            <a:ext cx="1197764" cy="1676400"/>
            <a:chOff x="935836" y="2667000"/>
            <a:chExt cx="1197764" cy="1676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2F0F27-2B27-4017-BD56-F17E87C736CE}"/>
                </a:ext>
              </a:extLst>
            </p:cNvPr>
            <p:cNvSpPr txBox="1"/>
            <p:nvPr/>
          </p:nvSpPr>
          <p:spPr>
            <a:xfrm>
              <a:off x="935836" y="266700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transpose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E49490-32BC-49B3-A6B7-7BD13CE6FABB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1534718" y="3036332"/>
              <a:ext cx="522682" cy="1307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8A0C16-C12E-4F91-82A2-E75A524886C4}"/>
              </a:ext>
            </a:extLst>
          </p:cNvPr>
          <p:cNvGrpSpPr/>
          <p:nvPr/>
        </p:nvGrpSpPr>
        <p:grpSpPr>
          <a:xfrm>
            <a:off x="6721018" y="4724400"/>
            <a:ext cx="1813382" cy="1600200"/>
            <a:chOff x="6721018" y="4724400"/>
            <a:chExt cx="1813382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F588168-5D8E-4A47-8559-E75180FCFC97}"/>
                    </a:ext>
                  </a:extLst>
                </p:cNvPr>
                <p:cNvSpPr txBox="1"/>
                <p:nvPr/>
              </p:nvSpPr>
              <p:spPr>
                <a:xfrm>
                  <a:off x="6721018" y="5401270"/>
                  <a:ext cx="18133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Space of </a:t>
                  </a:r>
                </a:p>
                <a:p>
                  <a:pPr algn="ctr"/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-dimensional</a:t>
                  </a:r>
                </a:p>
                <a:p>
                  <a:pPr algn="ctr"/>
                  <a:r>
                    <a:rPr lang="en-US" dirty="0"/>
                    <a:t>Column Vectors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F588168-5D8E-4A47-8559-E75180FCF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018" y="5401270"/>
                  <a:ext cx="1813382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3030" t="-3289" r="-2357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208F60A-9485-468D-A8AC-0E52F63F25D3}"/>
                </a:ext>
              </a:extLst>
            </p:cNvPr>
            <p:cNvCxnSpPr>
              <a:stCxn id="8" idx="0"/>
            </p:cNvCxnSpPr>
            <p:nvPr/>
          </p:nvCxnSpPr>
          <p:spPr>
            <a:xfrm flipH="1" flipV="1">
              <a:off x="7391400" y="4724400"/>
              <a:ext cx="236309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D7912D-B073-4685-9C6C-5613B3A230DF}"/>
              </a:ext>
            </a:extLst>
          </p:cNvPr>
          <p:cNvSpPr txBox="1"/>
          <p:nvPr/>
        </p:nvSpPr>
        <p:spPr>
          <a:xfrm>
            <a:off x="7038707" y="3200400"/>
            <a:ext cx="1800493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Disambiguates</a:t>
            </a:r>
          </a:p>
          <a:p>
            <a:r>
              <a:rPr lang="en-US" dirty="0"/>
              <a:t>“Row Mean” vs.</a:t>
            </a:r>
          </a:p>
          <a:p>
            <a:r>
              <a:rPr lang="en-US" dirty="0"/>
              <a:t>“Column Mean”</a:t>
            </a:r>
          </a:p>
        </p:txBody>
      </p:sp>
    </p:spTree>
    <p:extLst>
      <p:ext uri="{BB962C8B-B14F-4D97-AF65-F5344CB8AC3E}">
        <p14:creationId xmlns:p14="http://schemas.microsoft.com/office/powerpoint/2010/main" val="4165534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Study “Folklore” More Carefully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BackGround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(as noted on 1/13/22)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Use:     Pearson (1901)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Name “PCA”: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Hotelling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(1935)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0CFE5-3955-43A7-A43F-020E0788249A}"/>
              </a:ext>
            </a:extLst>
          </p:cNvPr>
          <p:cNvSpPr txBox="1"/>
          <p:nvPr/>
        </p:nvSpPr>
        <p:spPr>
          <a:xfrm>
            <a:off x="7046863" y="1143000"/>
            <a:ext cx="186853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Text: Chapter 17</a:t>
            </a:r>
          </a:p>
        </p:txBody>
      </p:sp>
    </p:spTree>
    <p:extLst>
      <p:ext uri="{BB962C8B-B14F-4D97-AF65-F5344CB8AC3E}">
        <p14:creationId xmlns:p14="http://schemas.microsoft.com/office/powerpoint/2010/main" val="369855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Study “Folklore” More Carefully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BackGround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Underpinnings 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(Mathematical &amp; Computational)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Overall Reference: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Jolliffe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2065682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Statistics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Principal Component Analysis  (PCA)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 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Factor Analysis (PCA is a subset)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Probability / Electrical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Karhunen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Loeve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expansion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Applied Mathematics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Proper Orthogonal Decomposition (POD)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Geo-Sciences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Empirical Orthogonal Functions (EOF)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302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(?) application of PCA 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Functional Data Analysis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Rao (1958)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Paper with “Curves as Data Objects” viewpoint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25" t="7806" r="16829" b="15568"/>
          <a:stretch/>
        </p:blipFill>
        <p:spPr>
          <a:xfrm>
            <a:off x="6629400" y="2484520"/>
            <a:ext cx="1810967" cy="21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2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Goal:  Study Interrelationships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46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Review Linear Alg. 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Multivar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186266087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Please Check Familiarity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No? Read Up in Linear Algebra Text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 Wikipedia?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9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Algebra Key Concepts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Scalar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Space (Subspace)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Basis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Unit Vector Basis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Combo as Matrix Multiplication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17563" y="4316413"/>
                <a:ext cx="2318007" cy="1379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⋯,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563" y="4316413"/>
                <a:ext cx="2318007" cy="1379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46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Algebra Key Concepts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Matrix Trace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Norm = Length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Distance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Euclidean Metric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Inner (Dot, Scalar) Product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Angles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Orthogonality (Perpendicularity)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Orthonormal Basis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89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 Method for Data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Apply to Marginal Distributions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to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Variables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Idea:  Put Data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Scale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Example: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Orders of Magnitude Different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Puts Data on More Analyzable Scale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1973" y="704671"/>
            <a:ext cx="2085827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Recall Log for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Mortality and</a:t>
            </a:r>
          </a:p>
          <a:p>
            <a:r>
              <a:rPr lang="en-US" sz="2400" dirty="0" err="1">
                <a:solidFill>
                  <a:srgbClr val="C00000"/>
                </a:solidFill>
              </a:rPr>
              <a:t>RNAseq</a:t>
            </a:r>
            <a:r>
              <a:rPr lang="en-US" sz="2400" dirty="0">
                <a:solidFill>
                  <a:srgbClr val="C00000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855087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1396425"/>
                <a:ext cx="8686800" cy="384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E.g.   Subspace of </a:t>
                </a: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Flat Vectors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is:</a:t>
                </a:r>
              </a:p>
              <a:p>
                <a:pPr lvl="0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Name Clear from Curve Representation, </a:t>
                </a: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i.e. “Parallel Coordinates”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1396425"/>
                <a:ext cx="8686800" cy="3842399"/>
              </a:xfrm>
              <a:prstGeom prst="rect">
                <a:avLst/>
              </a:prstGeom>
              <a:blipFill>
                <a:blip r:embed="rId3"/>
                <a:stretch>
                  <a:fillRect l="-1754" t="-1905" b="-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58B92-7563-47ED-9AA0-7F618F659945}"/>
              </a:ext>
            </a:extLst>
          </p:cNvPr>
          <p:cNvGrpSpPr/>
          <p:nvPr/>
        </p:nvGrpSpPr>
        <p:grpSpPr>
          <a:xfrm>
            <a:off x="835475" y="1905000"/>
            <a:ext cx="1221925" cy="1255931"/>
            <a:chOff x="835475" y="1905000"/>
            <a:chExt cx="1221925" cy="12559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32EBF1-63A2-4AB0-B8F4-9FAA314249D2}"/>
                </a:ext>
              </a:extLst>
            </p:cNvPr>
            <p:cNvSpPr txBox="1"/>
            <p:nvPr/>
          </p:nvSpPr>
          <p:spPr>
            <a:xfrm>
              <a:off x="835475" y="2514600"/>
              <a:ext cx="1069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Recall</a:t>
              </a:r>
            </a:p>
            <a:p>
              <a:pPr algn="ctr"/>
              <a:r>
                <a:rPr lang="en-US" dirty="0"/>
                <a:t>Meaning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0809AE8-25F3-4D08-9440-4FEA49C2BCEB}"/>
                </a:ext>
              </a:extLst>
            </p:cNvPr>
            <p:cNvCxnSpPr/>
            <p:nvPr/>
          </p:nvCxnSpPr>
          <p:spPr>
            <a:xfrm flipV="1">
              <a:off x="1371600" y="1905000"/>
              <a:ext cx="6858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B6179E-AAE1-4242-829A-8A3DC7A4E7D7}"/>
                  </a:ext>
                </a:extLst>
              </p:cNvPr>
              <p:cNvSpPr txBox="1"/>
              <p:nvPr/>
            </p:nvSpPr>
            <p:spPr>
              <a:xfrm>
                <a:off x="2327736" y="5486400"/>
                <a:ext cx="50145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Sometimes Called “45 degree line”,</a:t>
                </a:r>
              </a:p>
              <a:p>
                <a:pPr algn="ctr"/>
                <a:r>
                  <a:rPr lang="en-US" sz="2400" dirty="0"/>
                  <a:t>Although Only Sensible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B6179E-AAE1-4242-829A-8A3DC7A4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736" y="5486400"/>
                <a:ext cx="5014514" cy="830997"/>
              </a:xfrm>
              <a:prstGeom prst="rect">
                <a:avLst/>
              </a:prstGeom>
              <a:blipFill>
                <a:blip r:embed="rId4"/>
                <a:stretch>
                  <a:fillRect l="-1703" t="-5147" r="-146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78542" y="1396425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Recall</a:t>
            </a:r>
          </a:p>
          <a:p>
            <a:pPr lvl="0" eaLnBrk="1" hangingPunct="1"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Shifted</a:t>
            </a:r>
          </a:p>
          <a:p>
            <a:pPr lvl="0" eaLnBrk="1" hangingPunct="1"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Parabolas</a:t>
            </a:r>
          </a:p>
          <a:p>
            <a:pPr lvl="0" eaLnBrk="1" hangingPunct="1"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Example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B10FC8C-6D47-478E-BB61-94F635B99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12937" r="6899" b="40826"/>
          <a:stretch/>
        </p:blipFill>
        <p:spPr bwMode="auto">
          <a:xfrm>
            <a:off x="2514600" y="990599"/>
            <a:ext cx="6629400" cy="52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5B5F379-D53A-42AB-A9C9-878AA711A789}"/>
              </a:ext>
            </a:extLst>
          </p:cNvPr>
          <p:cNvGrpSpPr/>
          <p:nvPr/>
        </p:nvGrpSpPr>
        <p:grpSpPr>
          <a:xfrm>
            <a:off x="374060" y="3733800"/>
            <a:ext cx="3083230" cy="1685365"/>
            <a:chOff x="374060" y="3733800"/>
            <a:chExt cx="3083230" cy="16853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F5E577-41E2-47A4-9D9E-02C0D561CF5F}"/>
                </a:ext>
              </a:extLst>
            </p:cNvPr>
            <p:cNvSpPr txBox="1"/>
            <p:nvPr/>
          </p:nvSpPr>
          <p:spPr>
            <a:xfrm>
              <a:off x="374060" y="4772834"/>
              <a:ext cx="19757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Nearly Flat </a:t>
              </a:r>
            </a:p>
            <a:p>
              <a:pPr algn="ctr"/>
              <a:r>
                <a:rPr lang="en-US" dirty="0"/>
                <a:t>Mode of Variation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554C88-7C2D-4F5D-888B-10637907057D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1361927" y="3733800"/>
              <a:ext cx="2095363" cy="1039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DF0358-873C-4A8A-BEFE-98DE25C0A85B}"/>
              </a:ext>
            </a:extLst>
          </p:cNvPr>
          <p:cNvSpPr txBox="1"/>
          <p:nvPr/>
        </p:nvSpPr>
        <p:spPr>
          <a:xfrm>
            <a:off x="374060" y="5791200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Flat Mode is</a:t>
            </a:r>
          </a:p>
          <a:p>
            <a:pPr algn="ctr"/>
            <a:r>
              <a:rPr lang="en-US" dirty="0"/>
              <a:t>Frequently</a:t>
            </a:r>
          </a:p>
          <a:p>
            <a:pPr algn="ctr"/>
            <a:r>
              <a:rPr lang="en-US" dirty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4235731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1396425"/>
                <a:ext cx="8686800" cy="4653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E.g.   Subspace of </a:t>
                </a: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Flat Vectors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is:</a:t>
                </a:r>
              </a:p>
              <a:p>
                <a:pPr lvl="0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Averages as Projection:</a:t>
                </a: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𝐹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1396425"/>
                <a:ext cx="8686800" cy="4653646"/>
              </a:xfrm>
              <a:prstGeom prst="rect">
                <a:avLst/>
              </a:prstGeom>
              <a:blipFill>
                <a:blip r:embed="rId3"/>
                <a:stretch>
                  <a:fillRect l="-1754" t="-1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055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Homework 4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28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chemeClr val="tx2"/>
                    </a:solidFill>
                    <a:sym typeface="Wingdings" pitchFamily="2" charset="2"/>
                  </a:rPr>
                  <a:t>Part (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a):  Show that the set of flat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𝐹</m:t>
                        </m:r>
                      </m:sub>
                    </m:sSub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is a subspace.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noProof="0" dirty="0">
                    <a:solidFill>
                      <a:schemeClr val="tx2"/>
                    </a:solidFill>
                    <a:sym typeface="Wingdings" pitchFamily="2" charset="2"/>
                  </a:rPr>
                  <a:t>Part (b):  Show that:</a:t>
                </a:r>
              </a:p>
              <a:p>
                <a:pPr lvl="0" algn="ctr" eaLnBrk="1" hangingPunct="1">
                  <a:lnSpc>
                    <a:spcPct val="14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𝐹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lnSpc>
                    <a:spcPct val="140000"/>
                  </a:lnSpc>
                  <a:defRPr/>
                </a:pPr>
                <a:endParaRPr lang="en-US" sz="3200" dirty="0">
                  <a:solidFill>
                    <a:schemeClr val="tx2"/>
                  </a:solidFill>
                  <a:sym typeface="Wingdings" pitchFamily="2" charset="2"/>
                </a:endParaRPr>
              </a:p>
              <a:p>
                <a:pPr lvl="0" eaLnBrk="1" hangingPunct="1">
                  <a:lnSpc>
                    <a:spcPct val="140000"/>
                  </a:lnSpc>
                  <a:defRPr/>
                </a:pP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(Hints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On Sakai page)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285678"/>
              </a:xfrm>
              <a:prstGeom prst="rect">
                <a:avLst/>
              </a:prstGeom>
              <a:blipFill>
                <a:blip r:embed="rId3"/>
                <a:stretch>
                  <a:fillRect l="-1909" b="-27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BF34-E772-4227-ABEA-AE25612AC5D9}"/>
              </a:ext>
            </a:extLst>
          </p:cNvPr>
          <p:cNvSpPr txBox="1"/>
          <p:nvPr/>
        </p:nvSpPr>
        <p:spPr>
          <a:xfrm>
            <a:off x="6408555" y="5105400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Due:  Feb. 15,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3013249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1396425"/>
                <a:ext cx="8686800" cy="5120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Much Richer Investigation of Centering</a:t>
                </a:r>
              </a:p>
              <a:p>
                <a:pPr lvl="0" eaLnBrk="1" hangingPunct="1"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Appears in Section 17.1.1 of the Text</a:t>
                </a:r>
              </a:p>
              <a:p>
                <a:pPr lvl="0" eaLnBrk="1" hangingPunct="1"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Main Point:    Projections in the </a:t>
                </a: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Matrix Space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𝑥𝑛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: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Note:   NOT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𝑑𝑛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1396425"/>
                <a:ext cx="8686800" cy="5120441"/>
              </a:xfrm>
              <a:prstGeom prst="rect">
                <a:avLst/>
              </a:prstGeom>
              <a:blipFill>
                <a:blip r:embed="rId3"/>
                <a:stretch>
                  <a:fillRect l="-1754" t="-1548" b="-2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16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83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 Key Concepts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Singular Value Decomposition</a:t>
            </a: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(SVD)</a:t>
            </a: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Usually poorly taught in linear algebra, </a:t>
            </a:r>
          </a:p>
          <a:p>
            <a:pPr marL="0" marR="0" lvl="0" indent="0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but fundamental in many ways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92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4"/>
              <p:cNvSpPr txBox="1">
                <a:spLocks noChangeArrowheads="1"/>
              </p:cNvSpPr>
              <p:nvPr/>
            </p:nvSpPr>
            <p:spPr bwMode="auto">
              <a:xfrm>
                <a:off x="228601" y="1143000"/>
                <a:ext cx="8610600" cy="4446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Full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lnSpc>
                    <a:spcPct val="150000"/>
                  </a:lnSpc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Intuition:  For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as Linear Operator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Represent as:       </a:t>
                </a:r>
              </a:p>
            </p:txBody>
          </p:sp>
        </mc:Choice>
        <mc:Fallback xmlns="">
          <p:sp>
            <p:nvSpPr>
              <p:cNvPr id="410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143000"/>
                <a:ext cx="8610600" cy="4446345"/>
              </a:xfrm>
              <a:prstGeom prst="rect">
                <a:avLst/>
              </a:prstGeom>
              <a:blipFill>
                <a:blip r:embed="rId3"/>
                <a:stretch>
                  <a:fillRect l="-1841" r="-850" b="-3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0" y="3110708"/>
            <a:ext cx="2981907" cy="2460476"/>
            <a:chOff x="5715000" y="3110708"/>
            <a:chExt cx="2981907" cy="246047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629400" y="3110708"/>
              <a:ext cx="1028700" cy="207089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1200" y="3295650"/>
            <a:ext cx="2981907" cy="3105150"/>
            <a:chOff x="5715000" y="2466034"/>
            <a:chExt cx="2981907" cy="310515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629400" y="2466034"/>
              <a:ext cx="1447800" cy="271556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3151188"/>
            <a:ext cx="3132589" cy="2851191"/>
            <a:chOff x="5715000" y="2719993"/>
            <a:chExt cx="3132589" cy="2851191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629400" y="2719993"/>
              <a:ext cx="1981200" cy="246160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15000" y="5109519"/>
              <a:ext cx="3132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Coordinate Rescaling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AB7621-F42A-49D4-B282-59A9C4931848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AB7621-F42A-49D4-B282-59A9C4931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468B75-ED1F-431C-9D68-E253CB8047EC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468B75-ED1F-431C-9D68-E253CB804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2F85FE-AB1D-40F2-85FE-901CDE752860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2F85FE-AB1D-40F2-85FE-901CDE752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70831E-36E6-4129-A538-6E2C2922B515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70831E-36E6-4129-A538-6E2C2922B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471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Singular Values</a:t>
              </a: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61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Diagonal Matrix of Singular Values: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𝑺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Assume (without loss of generality)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(by Flipping of Basis Vectors)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≥⋯≥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blipFill>
                <a:blip r:embed="rId3"/>
                <a:stretch>
                  <a:fillRect l="-1909" b="-7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00800" y="3055203"/>
                <a:ext cx="21531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More General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Notation: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⋀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055203"/>
                <a:ext cx="2153154" cy="830997"/>
              </a:xfrm>
              <a:prstGeom prst="rect">
                <a:avLst/>
              </a:prstGeom>
              <a:blipFill>
                <a:blip r:embed="rId4"/>
                <a:stretch>
                  <a:fillRect l="-4249" t="-5109" r="-339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43600" y="2064603"/>
            <a:ext cx="3153003" cy="1059597"/>
            <a:chOff x="5943600" y="2064603"/>
            <a:chExt cx="3153003" cy="1059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400800" y="2064603"/>
                  <a:ext cx="26958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Uses Visual Case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Here:  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064603"/>
                  <a:ext cx="2695803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394" t="-5147" r="-2489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>
              <a:off x="5943600" y="2743200"/>
              <a:ext cx="609600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1C5F0D-B81E-418D-AD79-C68A6CCD0166}"/>
              </a:ext>
            </a:extLst>
          </p:cNvPr>
          <p:cNvGrpSpPr/>
          <p:nvPr/>
        </p:nvGrpSpPr>
        <p:grpSpPr>
          <a:xfrm>
            <a:off x="533400" y="1958652"/>
            <a:ext cx="3932791" cy="860748"/>
            <a:chOff x="6096000" y="1806252"/>
            <a:chExt cx="3932791" cy="86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CF808D-37CD-4C9B-96D1-0C29502089FD}"/>
                    </a:ext>
                  </a:extLst>
                </p:cNvPr>
                <p:cNvSpPr txBox="1"/>
                <p:nvPr/>
              </p:nvSpPr>
              <p:spPr>
                <a:xfrm>
                  <a:off x="6096000" y="1806252"/>
                  <a:ext cx="2269019" cy="86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is scaling of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𝑗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-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</a:t>
                  </a:r>
                  <a:r>
                    <a:rPr lang="en-US" sz="2400" dirty="0">
                      <a:solidFill>
                        <a:srgbClr val="000000"/>
                      </a:solidFill>
                    </a:rPr>
                    <a:t> coordinate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CF808D-37CD-4C9B-96D1-0C2950208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1806252"/>
                  <a:ext cx="2269019" cy="860748"/>
                </a:xfrm>
                <a:prstGeom prst="rect">
                  <a:avLst/>
                </a:prstGeom>
                <a:blipFill>
                  <a:blip r:embed="rId6"/>
                  <a:stretch>
                    <a:fillRect t="-5634" r="-3763" b="-14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84AE07-D45F-4954-B261-4271E9E5CC5D}"/>
                </a:ext>
              </a:extLst>
            </p:cNvPr>
            <p:cNvCxnSpPr>
              <a:cxnSpLocks/>
            </p:cNvCxnSpPr>
            <p:nvPr/>
          </p:nvCxnSpPr>
          <p:spPr>
            <a:xfrm>
              <a:off x="8365020" y="2209801"/>
              <a:ext cx="1663771" cy="1179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0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Diagonal Matrix of Singular Values: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𝑺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 That: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Rank of 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 Number of Non-0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lnSpc>
                    <a:spcPct val="150000"/>
                  </a:lnSpc>
                  <a:buFont typeface="Wingdings" panose="05000000000000000000" pitchFamily="2" charset="2"/>
                  <a:buChar char="v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Major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Characteristics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𝐗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blipFill>
                <a:blip r:embed="rId3"/>
                <a:stretch>
                  <a:fillRect l="-1909" b="-1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471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the strange form?   Instead of just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Reason:    Nicer Behavior 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5493603"/>
            <a:ext cx="1537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Try It Out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in HW 3</a:t>
            </a:r>
          </a:p>
        </p:txBody>
      </p:sp>
    </p:spTree>
    <p:extLst>
      <p:ext uri="{BB962C8B-B14F-4D97-AF65-F5344CB8AC3E}">
        <p14:creationId xmlns:p14="http://schemas.microsoft.com/office/powerpoint/2010/main" val="34440095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43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Also Useful Are Smaller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Repres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entations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C26B33-5863-4268-8C8E-F911FDADDCC4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C26B33-5863-4268-8C8E-F911FDADD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FD271-5552-472A-B157-4B581464005E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FD271-5552-472A-B157-4B5814640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21A038-694C-4783-8B4C-CA68428675AE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21A038-694C-4783-8B4C-CA6842867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1C06D0-0B15-40E9-B62B-CF1037DE6DDA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1C06D0-0B15-40E9-B62B-CF1037DE6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768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Again Showing Case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Generally Formulate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∧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4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B12A5A-A23A-4A99-93B7-34EAD18DF445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B12A5A-A23A-4A99-93B7-34EAD18DF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470E4-83AF-45BC-BA84-AFACB3E5BF49}"/>
                  </a:ext>
                </a:extLst>
              </p:cNvPr>
              <p:cNvSpPr txBox="1"/>
              <p:nvPr/>
            </p:nvSpPr>
            <p:spPr>
              <a:xfrm>
                <a:off x="5740746" y="2448580"/>
                <a:ext cx="10388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470E4-83AF-45BC-BA84-AFACB3E5B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448580"/>
                <a:ext cx="103887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111567-220A-4DFF-A229-7EF50CEE56CD}"/>
                  </a:ext>
                </a:extLst>
              </p:cNvPr>
              <p:cNvSpPr txBox="1"/>
              <p:nvPr/>
            </p:nvSpPr>
            <p:spPr>
              <a:xfrm>
                <a:off x="3810000" y="2819400"/>
                <a:ext cx="1098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111567-220A-4DFF-A229-7EF50CEE5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19400"/>
                <a:ext cx="109876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21B61-6571-46CD-8369-E084E50BFF4A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21B61-6571-46CD-8369-E084E50B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586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 Rank Approximation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Get Best Squared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Error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Approx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. from </a:t>
                </a:r>
                <a:r>
                  <a:rPr lang="en-US" sz="32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 rank(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)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Key to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 Reduction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3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/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 rank(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blipFill>
                <a:blip r:embed="rId4"/>
                <a:stretch>
                  <a:fillRect t="-13684" r="-613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/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/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/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29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164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Notation:  Data Matrix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Indexed by Rows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Cols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Empirical Covariance:</a:t>
                </a: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kumimoji="0" lang="en-US" sz="1800" b="0" i="1" u="none" strike="noStrike" kern="120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kumimoji="0" lang="en-US" sz="1800" b="0" i="1" u="none" strike="noStrike" kern="120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1,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𝐴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𝐴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164636"/>
              </a:xfrm>
              <a:prstGeom prst="rect">
                <a:avLst/>
              </a:prstGeom>
              <a:blipFill>
                <a:blip r:embed="rId3"/>
                <a:stretch>
                  <a:fillRect l="-1754" t="-1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990600"/>
            <a:ext cx="2438400" cy="2297113"/>
            <a:chOff x="6477000" y="990600"/>
            <a:chExt cx="2438400" cy="2297113"/>
          </a:xfrm>
        </p:grpSpPr>
        <p:sp>
          <p:nvSpPr>
            <p:cNvPr id="2" name="TextBox 1"/>
            <p:cNvSpPr txBox="1"/>
            <p:nvPr/>
          </p:nvSpPr>
          <p:spPr>
            <a:xfrm>
              <a:off x="7430698" y="990600"/>
              <a:ext cx="1484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Are Data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Objects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477000" y="1828800"/>
              <a:ext cx="914400" cy="145891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4800" y="2293203"/>
            <a:ext cx="6096000" cy="3345597"/>
            <a:chOff x="304800" y="2293203"/>
            <a:chExt cx="6096000" cy="334559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2293203"/>
              <a:ext cx="25971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Essentially Inner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Products of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Rows</a:t>
              </a:r>
            </a:p>
          </p:txBody>
        </p:sp>
        <p:cxnSp>
          <p:nvCxnSpPr>
            <p:cNvPr id="22" name="Straight Arrow Connector 21"/>
            <p:cNvCxnSpPr>
              <a:stCxn id="6" idx="2"/>
            </p:cNvCxnSpPr>
            <p:nvPr/>
          </p:nvCxnSpPr>
          <p:spPr>
            <a:xfrm>
              <a:off x="1603393" y="3124200"/>
              <a:ext cx="1139807" cy="2514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600200" y="3124200"/>
              <a:ext cx="4800600" cy="1828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75C0C6-881D-4270-8121-27016F495D1C}"/>
              </a:ext>
            </a:extLst>
          </p:cNvPr>
          <p:cNvGrpSpPr/>
          <p:nvPr/>
        </p:nvGrpSpPr>
        <p:grpSpPr>
          <a:xfrm>
            <a:off x="3966320" y="6019800"/>
            <a:ext cx="3501280" cy="778609"/>
            <a:chOff x="3966320" y="6019800"/>
            <a:chExt cx="3501280" cy="778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3D89A77-6E6D-4743-A04B-ADBB795BB480}"/>
                    </a:ext>
                  </a:extLst>
                </p:cNvPr>
                <p:cNvSpPr txBox="1"/>
                <p:nvPr/>
              </p:nvSpPr>
              <p:spPr>
                <a:xfrm>
                  <a:off x="3966320" y="6400800"/>
                  <a:ext cx="3501280" cy="397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Use 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 (MLE) form for simplicity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3D89A77-6E6D-4743-A04B-ADBB795BB4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320" y="6400800"/>
                  <a:ext cx="3501280" cy="397609"/>
                </a:xfrm>
                <a:prstGeom prst="rect">
                  <a:avLst/>
                </a:prstGeom>
                <a:blipFill>
                  <a:blip r:embed="rId4"/>
                  <a:stretch>
                    <a:fillRect l="-1568" t="-7692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1912A2-33D0-4C7B-AD69-4A88A2375D3E}"/>
                </a:ext>
              </a:extLst>
            </p:cNvPr>
            <p:cNvCxnSpPr>
              <a:stCxn id="3" idx="0"/>
            </p:cNvCxnSpPr>
            <p:nvPr/>
          </p:nvCxnSpPr>
          <p:spPr>
            <a:xfrm flipV="1">
              <a:off x="5716960" y="6019800"/>
              <a:ext cx="455240" cy="381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5838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5819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 an Estimate of the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Theoretical Covariance: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𝜮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𝑣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𝑣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𝜮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5819157"/>
              </a:xfrm>
              <a:prstGeom prst="rect">
                <a:avLst/>
              </a:prstGeom>
              <a:blipFill>
                <a:blip r:embed="rId3"/>
                <a:stretch>
                  <a:fillRect l="-1754" t="-11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39220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69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 Representation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l-G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Comes From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Centered &amp;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Scaled Version of Data: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Average for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Row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𝐴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69263"/>
              </a:xfrm>
              <a:prstGeom prst="rect">
                <a:avLst/>
              </a:prstGeom>
              <a:blipFill>
                <a:blip r:embed="rId3"/>
                <a:stretch>
                  <a:fillRect l="-1754" t="-1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90800" y="3287713"/>
            <a:ext cx="6275651" cy="3180290"/>
            <a:chOff x="2590800" y="3287713"/>
            <a:chExt cx="6275651" cy="3180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108324" y="5257800"/>
                  <a:ext cx="2758127" cy="1210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Entries Are Inner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Products of Rows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Over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8324" y="5257800"/>
                  <a:ext cx="2758127" cy="1210203"/>
                </a:xfrm>
                <a:prstGeom prst="rect">
                  <a:avLst/>
                </a:prstGeom>
                <a:blipFill>
                  <a:blip r:embed="rId4"/>
                  <a:stretch>
                    <a:fillRect l="-3319" t="-3030" r="-2876"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ounded Rectangle 2"/>
            <p:cNvSpPr/>
            <p:nvPr/>
          </p:nvSpPr>
          <p:spPr>
            <a:xfrm>
              <a:off x="2590800" y="3287713"/>
              <a:ext cx="4800600" cy="67468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>
              <a:stCxn id="2" idx="0"/>
              <a:endCxn id="3" idx="2"/>
            </p:cNvCxnSpPr>
            <p:nvPr/>
          </p:nvCxnSpPr>
          <p:spPr>
            <a:xfrm flipH="1" flipV="1">
              <a:off x="4991100" y="3962400"/>
              <a:ext cx="2496288" cy="1295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38200" y="5867400"/>
            <a:ext cx="5270124" cy="624132"/>
            <a:chOff x="838200" y="5867400"/>
            <a:chExt cx="5270124" cy="624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38200" y="6019800"/>
                  <a:ext cx="3665747" cy="471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Achieved By Product </a:t>
                  </a:r>
                  <a14:m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6019800"/>
                  <a:ext cx="3665747" cy="471732"/>
                </a:xfrm>
                <a:prstGeom prst="rect">
                  <a:avLst/>
                </a:prstGeom>
                <a:blipFill>
                  <a:blip r:embed="rId5"/>
                  <a:stretch>
                    <a:fillRect l="-2662" t="-6494" r="-9318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4500563" y="5867400"/>
              <a:ext cx="1607761" cy="39246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31B121-B616-45C7-8026-29347A4BC7AE}"/>
              </a:ext>
            </a:extLst>
          </p:cNvPr>
          <p:cNvGrpSpPr/>
          <p:nvPr/>
        </p:nvGrpSpPr>
        <p:grpSpPr>
          <a:xfrm>
            <a:off x="533400" y="4763869"/>
            <a:ext cx="2590800" cy="646331"/>
            <a:chOff x="457200" y="4953000"/>
            <a:chExt cx="2590800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E4F087-2AB6-4FBB-8AA9-A8C3F00D4370}"/>
                </a:ext>
              </a:extLst>
            </p:cNvPr>
            <p:cNvSpPr txBox="1"/>
            <p:nvPr/>
          </p:nvSpPr>
          <p:spPr>
            <a:xfrm>
              <a:off x="457200" y="4953000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Entries of Column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Object Mean Vector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E57063B-A668-4DC1-AC5C-C5C0E7E43DE5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2680886" y="5276166"/>
              <a:ext cx="367114" cy="1340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882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968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 Representation of Covariance: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Called “Outer Product”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(Complementary to “Inner Product”,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968604"/>
              </a:xfrm>
              <a:prstGeom prst="rect">
                <a:avLst/>
              </a:prstGeom>
              <a:blipFill>
                <a:blip r:embed="rId3"/>
                <a:stretch>
                  <a:fillRect l="-1754" t="-1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710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4400" y="3276600"/>
            <a:ext cx="4114800" cy="838200"/>
            <a:chOff x="4724400" y="3276600"/>
            <a:chExt cx="4114800" cy="838200"/>
          </a:xfrm>
        </p:grpSpPr>
        <p:sp>
          <p:nvSpPr>
            <p:cNvPr id="2" name="TextBox 1"/>
            <p:cNvSpPr txBox="1"/>
            <p:nvPr/>
          </p:nvSpPr>
          <p:spPr>
            <a:xfrm>
              <a:off x="6172444" y="3276600"/>
              <a:ext cx="266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Centered At Mean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724400" y="3505200"/>
              <a:ext cx="1447800" cy="609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3657600" y="1581150"/>
            <a:ext cx="1752600" cy="153511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08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 of Greatest Variability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Approach to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Calculation: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Optimize Over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  <a:sym typeface="Wingdings" pitchFamily="2" charset="2"/>
                  </a:rPr>
                  <a:t>, such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  <a:sym typeface="Wingdings" pitchFamily="2" charset="2"/>
                  </a:rPr>
                  <a:t>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</m:d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99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blipFill>
                <a:blip r:embed="rId4"/>
                <a:stretch>
                  <a:fillRect l="-1754" b="-2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3657600"/>
            <a:ext cx="5638800" cy="1798260"/>
            <a:chOff x="304800" y="3657600"/>
            <a:chExt cx="5638800" cy="1798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Start with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Candidate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Direction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</m:t>
                      </m:r>
                    </m:oMath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7042" t="-5058" r="-1127" b="-11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572000" y="3657600"/>
              <a:ext cx="1371600" cy="45720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6148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489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Again Start With Data Matrix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 as Data Objects, Indexed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489195"/>
              </a:xfrm>
              <a:prstGeom prst="rect">
                <a:avLst/>
              </a:prstGeom>
              <a:blipFill>
                <a:blip r:embed="rId3"/>
                <a:stretch>
                  <a:fillRect l="-1754" t="-1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48400" y="1358205"/>
            <a:ext cx="2438400" cy="1384995"/>
            <a:chOff x="6248400" y="1358205"/>
            <a:chExt cx="2438400" cy="1384995"/>
          </a:xfrm>
        </p:grpSpPr>
        <p:sp>
          <p:nvSpPr>
            <p:cNvPr id="2" name="TextBox 1"/>
            <p:cNvSpPr txBox="1"/>
            <p:nvPr/>
          </p:nvSpPr>
          <p:spPr>
            <a:xfrm>
              <a:off x="7023139" y="1358205"/>
              <a:ext cx="166366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 Above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6248400" y="2050703"/>
              <a:ext cx="774739" cy="31149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>
            <a:stCxn id="2" idx="2"/>
          </p:cNvCxnSpPr>
          <p:nvPr/>
        </p:nvCxnSpPr>
        <p:spPr>
          <a:xfrm flipH="1">
            <a:off x="7848600" y="2743200"/>
            <a:ext cx="6370" cy="16002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A555469-E7E6-4D31-9E90-AEA8D8F7AC9F}"/>
              </a:ext>
            </a:extLst>
          </p:cNvPr>
          <p:cNvGrpSpPr/>
          <p:nvPr/>
        </p:nvGrpSpPr>
        <p:grpSpPr>
          <a:xfrm>
            <a:off x="2590800" y="4646833"/>
            <a:ext cx="6400800" cy="1677767"/>
            <a:chOff x="2590800" y="4646833"/>
            <a:chExt cx="6400800" cy="167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4D6CC9-BBC3-4807-A948-59A48BBA4BD5}"/>
                </a:ext>
              </a:extLst>
            </p:cNvPr>
            <p:cNvSpPr txBox="1"/>
            <p:nvPr/>
          </p:nvSpPr>
          <p:spPr>
            <a:xfrm>
              <a:off x="2590800" y="4713982"/>
              <a:ext cx="4495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2"/>
                  </a:solidFill>
                </a:rPr>
                <a:t>With Column Object Mean Vector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C0065A4-542C-4CCC-BCD6-72A9FFE48D30}"/>
                    </a:ext>
                  </a:extLst>
                </p:cNvPr>
                <p:cNvSpPr txBox="1"/>
                <p:nvPr/>
              </p:nvSpPr>
              <p:spPr>
                <a:xfrm>
                  <a:off x="6362820" y="4646833"/>
                  <a:ext cx="2628780" cy="1677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C0065A4-542C-4CCC-BCD6-72A9FFE48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820" y="4646833"/>
                  <a:ext cx="2628780" cy="16777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940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Large Values Can Dominate Analysis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76600" y="1371600"/>
            <a:ext cx="4191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76600" y="1371600"/>
            <a:ext cx="3048000" cy="2667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561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3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Given a Candidate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 of Centered Data Onto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are: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, 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𝑗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=1,⋯,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𝑛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35729"/>
              </a:xfrm>
              <a:prstGeom prst="rect">
                <a:avLst/>
              </a:prstGeom>
              <a:blipFill>
                <a:blip r:embed="rId3"/>
                <a:stretch>
                  <a:fillRect l="-1754" t="-13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blipFill>
                <a:blip r:embed="rId4"/>
                <a:stretch>
                  <a:fillRect l="-4420" t="-9211" r="-27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324600" y="5092005"/>
            <a:ext cx="2464710" cy="1384995"/>
            <a:chOff x="6324600" y="5092005"/>
            <a:chExt cx="2464710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7086600" y="5092005"/>
              <a:ext cx="17027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Variance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Scores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324600" y="5562600"/>
              <a:ext cx="762000" cy="228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05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45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𝒖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sym typeface="Wingdings" pitchFamily="2" charset="2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sym typeface="Wingdings" pitchFamily="2" charset="2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box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̆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45814"/>
              </a:xfrm>
              <a:prstGeom prst="rect">
                <a:avLst/>
              </a:prstGeom>
              <a:blipFill>
                <a:blip r:embed="rId3"/>
                <a:stretch>
                  <a:fillRect l="-1754" t="-14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4267200"/>
            <a:ext cx="3276600" cy="1752600"/>
            <a:chOff x="76200" y="4267200"/>
            <a:chExt cx="32766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819471"/>
              <a:ext cx="32117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Looks Like “Products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Rows” From Above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Cov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 Matrix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3124200" y="4267200"/>
              <a:ext cx="228600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1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7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Quadratic Form in the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Sample Covariance Matrix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Solution Comes from the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Eigenvalue Representation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𝑩𝑫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𝑩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76362"/>
              </a:xfrm>
              <a:prstGeom prst="rect">
                <a:avLst/>
              </a:prstGeom>
              <a:blipFill>
                <a:blip r:embed="rId3"/>
                <a:stretch>
                  <a:fillRect l="-1754" t="-13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3588603"/>
            <a:ext cx="2658673" cy="1973997"/>
            <a:chOff x="5105400" y="3588603"/>
            <a:chExt cx="2658673" cy="1973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867400" y="3588603"/>
                  <a:ext cx="1896673" cy="8375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Basis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588603"/>
                  <a:ext cx="1896673" cy="837537"/>
                </a:xfrm>
                <a:prstGeom prst="rect">
                  <a:avLst/>
                </a:prstGeom>
                <a:blipFill>
                  <a:blip r:embed="rId4"/>
                  <a:stretch>
                    <a:fillRect l="-5145" t="-5109" r="-4180" b="-16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 flipH="1">
              <a:off x="5105400" y="4419600"/>
              <a:ext cx="1752600" cy="1143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819400" y="5948065"/>
            <a:ext cx="4432624" cy="762000"/>
            <a:chOff x="2819400" y="5948065"/>
            <a:chExt cx="4432624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2819400" y="6248400"/>
              <a:ext cx="4432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Eigenvalues</a:t>
              </a:r>
            </a:p>
          </p:txBody>
        </p:sp>
        <p:cxnSp>
          <p:nvCxnSpPr>
            <p:cNvPr id="26" name="Straight Arrow Connector 25"/>
            <p:cNvCxnSpPr>
              <a:stCxn id="7" idx="0"/>
            </p:cNvCxnSpPr>
            <p:nvPr/>
          </p:nvCxnSpPr>
          <p:spPr>
            <a:xfrm flipH="1" flipV="1">
              <a:off x="4800600" y="5948065"/>
              <a:ext cx="235112" cy="3003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1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 Scale Gives All More Appropriate Weight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most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Interpretable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53622" y="2982914"/>
            <a:ext cx="4899578" cy="326548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53622" y="2982913"/>
            <a:ext cx="2003978" cy="32654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4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0" y="838200"/>
                <a:ext cx="91440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Family of transformation functions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Comments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Single family for both positive and negative skewness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Parameter value selection is independent of data magnitude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 </a:t>
                </a:r>
                <a14:m>
                  <m:oMath xmlns:m="http://schemas.openxmlformats.org/officeDocument/2006/math">
                    <m:r>
                      <a: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𝛽</m:t>
                    </m:r>
                    <m:r>
                      <a:rPr kumimoji="0" lang="zh-CN" alt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→</m:t>
                    </m:r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transformation + standardization 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  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kumimoji="0" lang="en-US" altLang="zh-CN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00050" marR="0" lvl="1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                                           →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standardization only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38200"/>
                <a:ext cx="9144000" cy="5867400"/>
              </a:xfrm>
              <a:prstGeom prst="rect">
                <a:avLst/>
              </a:prstGeom>
              <a:blipFill>
                <a:blip r:embed="rId3"/>
                <a:stretch>
                  <a:fillRect l="-1667" r="-67" b="-2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762000"/>
                <a:ext cx="9144000" cy="2797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zh-CN" alt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𝜙</m:t>
                          </m:r>
                        </m:e>
                        <m:sub>
                          <m:r>
                            <a:rPr kumimoji="0" lang="zh-CN" alt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log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  <m:d>
                                <m:d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, </m:t>
                                  </m:r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⋯,</m:t>
                                  </m:r>
                                  <m:sSub>
                                    <m:sSub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zh-CN" altLang="en-US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  <m:r>
                                <a:rPr kumimoji="0" lang="en-US" altLang="zh-CN" sz="26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 </m:t>
                              </m:r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𝛽</m:t>
                              </m:r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&gt;0</m:t>
                              </m:r>
                            </m:e>
                            <m:e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log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⁡(</m:t>
                              </m:r>
                              <m:func>
                                <m:func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altLang="zh-CN" sz="26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, </m:t>
                                      </m:r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⋯,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zh-CN" altLang="en-US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 </m:t>
                              </m:r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𝛽</m:t>
                              </m:r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&lt;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27976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7488487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16413</TotalTime>
  <Words>2665</Words>
  <Application>Microsoft Office PowerPoint</Application>
  <PresentationFormat>On-screen Show (4:3)</PresentationFormat>
  <Paragraphs>779</Paragraphs>
  <Slides>72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굴림</vt:lpstr>
      <vt:lpstr>Arial</vt:lpstr>
      <vt:lpstr>Arial Unicode MS</vt:lpstr>
      <vt:lpstr>Cambria Math</vt:lpstr>
      <vt:lpstr>Courier New</vt:lpstr>
      <vt:lpstr>Times New Roman</vt:lpstr>
      <vt:lpstr>Wingdings</vt:lpstr>
      <vt:lpstr>Default Design</vt:lpstr>
      <vt:lpstr>2_Default Design</vt:lpstr>
      <vt:lpstr>1_Default Design</vt:lpstr>
      <vt:lpstr>Statistics – O. R. 881 Object Oriented Data Analysis</vt:lpstr>
      <vt:lpstr>Current Sections in Textbook</vt:lpstr>
      <vt:lpstr>Participant Presentations</vt:lpstr>
      <vt:lpstr>Participant Presentations</vt:lpstr>
      <vt:lpstr>Transformations</vt:lpstr>
      <vt:lpstr>Transformations</vt:lpstr>
      <vt:lpstr>Transformations</vt:lpstr>
      <vt:lpstr>Transformations</vt:lpstr>
      <vt:lpstr>PowerPoint Presentation</vt:lpstr>
      <vt:lpstr>PowerPoint Presentation</vt:lpstr>
      <vt:lpstr>Melanoma Data</vt:lpstr>
      <vt:lpstr>Revisit Gene Expression</vt:lpstr>
      <vt:lpstr>Revisit Gene Expression</vt:lpstr>
      <vt:lpstr>Heat-Map Views</vt:lpstr>
      <vt:lpstr>Heat-Map Views</vt:lpstr>
      <vt:lpstr>Heat-Map Views</vt:lpstr>
      <vt:lpstr>Heat-Map Views</vt:lpstr>
      <vt:lpstr>Recall Real Data Curve Objects</vt:lpstr>
      <vt:lpstr>Recall Lung Cancer Curve Objects</vt:lpstr>
      <vt:lpstr>Recall Lung Cancer Curve Objects</vt:lpstr>
      <vt:lpstr>Recall Lung Cancer Curve Objects</vt:lpstr>
      <vt:lpstr>Recall Lung Cancer Curve Objects</vt:lpstr>
      <vt:lpstr>Recall Lung Cancer Curve Objects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Scatterplot Views</vt:lpstr>
      <vt:lpstr>Scatterplot Views</vt:lpstr>
      <vt:lpstr>Scatterplot Views</vt:lpstr>
      <vt:lpstr>Centering</vt:lpstr>
      <vt:lpstr>Centering</vt:lpstr>
      <vt:lpstr>Centering</vt:lpstr>
      <vt:lpstr>Centering</vt:lpstr>
      <vt:lpstr>Detailed Look at PCA</vt:lpstr>
      <vt:lpstr>Detailed Look at PCA</vt:lpstr>
      <vt:lpstr>PCA:  Rediscovery – Renaming</vt:lpstr>
      <vt:lpstr>An Interesting Historical Note</vt:lpstr>
      <vt:lpstr>Detailed Look at PCA</vt:lpstr>
      <vt:lpstr>Detailed Look at PCA</vt:lpstr>
      <vt:lpstr>Course Background I</vt:lpstr>
      <vt:lpstr>Course Background I</vt:lpstr>
      <vt:lpstr>Course Background I</vt:lpstr>
      <vt:lpstr>Linear Algebra of Centering</vt:lpstr>
      <vt:lpstr>Linear Algebra of Centering</vt:lpstr>
      <vt:lpstr>Linear Algebra of Centering</vt:lpstr>
      <vt:lpstr>Homework 4</vt:lpstr>
      <vt:lpstr>Linear Algebra of Centering</vt:lpstr>
      <vt:lpstr>Course Background I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Covariance Matrices</vt:lpstr>
      <vt:lpstr>Covariance Matrices</vt:lpstr>
      <vt:lpstr>Covariance Matrices</vt:lpstr>
      <vt:lpstr>Covariance Matrices</vt:lpstr>
      <vt:lpstr>PCA as an Optimization Problem</vt:lpstr>
      <vt:lpstr>PCA as an Optimization Problem</vt:lpstr>
      <vt:lpstr>PCA as Optimization (Cont.)</vt:lpstr>
      <vt:lpstr>PCA as Optimization (Cont.)</vt:lpstr>
      <vt:lpstr>PCA as Optimization (Cont.)</vt:lpstr>
      <vt:lpstr>PCA as Optimization (Cont.)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567</cp:revision>
  <dcterms:created xsi:type="dcterms:W3CDTF">2001-06-08T01:38:43Z</dcterms:created>
  <dcterms:modified xsi:type="dcterms:W3CDTF">2022-02-01T17:55:06Z</dcterms:modified>
</cp:coreProperties>
</file>