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  <p:sldMasterId id="2147483731" r:id="rId2"/>
    <p:sldMasterId id="2147483743" r:id="rId3"/>
    <p:sldMasterId id="2147483758" r:id="rId4"/>
  </p:sldMasterIdLst>
  <p:notesMasterIdLst>
    <p:notesMasterId r:id="rId98"/>
  </p:notesMasterIdLst>
  <p:sldIdLst>
    <p:sldId id="262" r:id="rId5"/>
    <p:sldId id="714" r:id="rId6"/>
    <p:sldId id="1186" r:id="rId7"/>
    <p:sldId id="3630" r:id="rId8"/>
    <p:sldId id="1102" r:id="rId9"/>
    <p:sldId id="1103" r:id="rId10"/>
    <p:sldId id="1120" r:id="rId11"/>
    <p:sldId id="1121" r:id="rId12"/>
    <p:sldId id="1117" r:id="rId13"/>
    <p:sldId id="3619" r:id="rId14"/>
    <p:sldId id="3621" r:id="rId15"/>
    <p:sldId id="3568" r:id="rId16"/>
    <p:sldId id="3566" r:id="rId17"/>
    <p:sldId id="1550" r:id="rId18"/>
    <p:sldId id="3575" r:id="rId19"/>
    <p:sldId id="1544" r:id="rId20"/>
    <p:sldId id="1545" r:id="rId21"/>
    <p:sldId id="1546" r:id="rId22"/>
    <p:sldId id="1547" r:id="rId23"/>
    <p:sldId id="1549" r:id="rId24"/>
    <p:sldId id="1553" r:id="rId25"/>
    <p:sldId id="1554" r:id="rId26"/>
    <p:sldId id="1555" r:id="rId27"/>
    <p:sldId id="1504" r:id="rId28"/>
    <p:sldId id="1556" r:id="rId29"/>
    <p:sldId id="1557" r:id="rId30"/>
    <p:sldId id="1558" r:id="rId31"/>
    <p:sldId id="1559" r:id="rId32"/>
    <p:sldId id="1560" r:id="rId33"/>
    <p:sldId id="2447" r:id="rId34"/>
    <p:sldId id="3627" r:id="rId35"/>
    <p:sldId id="2449" r:id="rId36"/>
    <p:sldId id="2450" r:id="rId37"/>
    <p:sldId id="2451" r:id="rId38"/>
    <p:sldId id="1561" r:id="rId39"/>
    <p:sldId id="1562" r:id="rId40"/>
    <p:sldId id="1563" r:id="rId41"/>
    <p:sldId id="2452" r:id="rId42"/>
    <p:sldId id="2453" r:id="rId43"/>
    <p:sldId id="2454" r:id="rId44"/>
    <p:sldId id="2455" r:id="rId45"/>
    <p:sldId id="2456" r:id="rId46"/>
    <p:sldId id="2457" r:id="rId47"/>
    <p:sldId id="2459" r:id="rId48"/>
    <p:sldId id="2460" r:id="rId49"/>
    <p:sldId id="2461" r:id="rId50"/>
    <p:sldId id="2462" r:id="rId51"/>
    <p:sldId id="3629" r:id="rId52"/>
    <p:sldId id="1506" r:id="rId53"/>
    <p:sldId id="1507" r:id="rId54"/>
    <p:sldId id="1565" r:id="rId55"/>
    <p:sldId id="1509" r:id="rId56"/>
    <p:sldId id="1510" r:id="rId57"/>
    <p:sldId id="1511" r:id="rId58"/>
    <p:sldId id="1512" r:id="rId59"/>
    <p:sldId id="1513" r:id="rId60"/>
    <p:sldId id="1514" r:id="rId61"/>
    <p:sldId id="1515" r:id="rId62"/>
    <p:sldId id="1516" r:id="rId63"/>
    <p:sldId id="1517" r:id="rId64"/>
    <p:sldId id="1518" r:id="rId65"/>
    <p:sldId id="1519" r:id="rId66"/>
    <p:sldId id="1520" r:id="rId67"/>
    <p:sldId id="2432" r:id="rId68"/>
    <p:sldId id="2498" r:id="rId69"/>
    <p:sldId id="2500" r:id="rId70"/>
    <p:sldId id="1521" r:id="rId71"/>
    <p:sldId id="1522" r:id="rId72"/>
    <p:sldId id="1523" r:id="rId73"/>
    <p:sldId id="1524" r:id="rId74"/>
    <p:sldId id="1525" r:id="rId75"/>
    <p:sldId id="1526" r:id="rId76"/>
    <p:sldId id="1527" r:id="rId77"/>
    <p:sldId id="1528" r:id="rId78"/>
    <p:sldId id="1529" r:id="rId79"/>
    <p:sldId id="1530" r:id="rId80"/>
    <p:sldId id="1531" r:id="rId81"/>
    <p:sldId id="1532" r:id="rId82"/>
    <p:sldId id="1533" r:id="rId83"/>
    <p:sldId id="1534" r:id="rId84"/>
    <p:sldId id="1535" r:id="rId85"/>
    <p:sldId id="2463" r:id="rId86"/>
    <p:sldId id="2465" r:id="rId87"/>
    <p:sldId id="2466" r:id="rId88"/>
    <p:sldId id="3631" r:id="rId89"/>
    <p:sldId id="2468" r:id="rId90"/>
    <p:sldId id="2469" r:id="rId91"/>
    <p:sldId id="2470" r:id="rId92"/>
    <p:sldId id="2471" r:id="rId93"/>
    <p:sldId id="2472" r:id="rId94"/>
    <p:sldId id="1122" r:id="rId95"/>
    <p:sldId id="1126" r:id="rId96"/>
    <p:sldId id="1128" r:id="rId9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DC00FF"/>
    <a:srgbClr val="A700D5"/>
    <a:srgbClr val="0000FF"/>
    <a:srgbClr val="B4A700"/>
    <a:srgbClr val="D1CC00"/>
    <a:srgbClr val="2DC8FF"/>
    <a:srgbClr val="00FFFF"/>
    <a:srgbClr val="FFEB00"/>
    <a:srgbClr val="D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3945" autoAdjust="0"/>
  </p:normalViewPr>
  <p:slideViewPr>
    <p:cSldViewPr>
      <p:cViewPr varScale="1">
        <p:scale>
          <a:sx n="67" d="100"/>
          <a:sy n="67" d="100"/>
        </p:scale>
        <p:origin x="120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49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tableStyles" Target="tableStyles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542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2561C9-B9ED-408C-8F11-9F708EFA354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8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B4E2C4-7AF3-4D9D-BD10-1C7CBEBC881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247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7ACD64-6E96-4615-A180-21E63E0367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021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7ACD64-6E96-4615-A180-21E63E0367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0723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7ACD64-6E96-4615-A180-21E63E0367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3832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7ACD64-6E96-4615-A180-21E63E0367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8113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7ACD64-6E96-4615-A180-21E63E0367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7557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7ACD64-6E96-4615-A180-21E63E0367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8687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7ACD64-6E96-4615-A180-21E63E0367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8399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94267A-01F2-4232-B213-D4DAE9C563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507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29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94267A-01F2-4232-B213-D4DAE9C563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3767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94267A-01F2-4232-B213-D4DAE9C563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9555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94267A-01F2-4232-B213-D4DAE9C563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2242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94267A-01F2-4232-B213-D4DAE9C563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4131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94267A-01F2-4232-B213-D4DAE9C563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1455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F332DA-F4FB-4553-9D60-678FF1C9E50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105008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F332DA-F4FB-4553-9D60-678FF1C9E50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96106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AC8A2B-66EB-4C8F-AF82-A9A88ED306A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061536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F53D1D-CC07-48D3-BDD8-215B11BE9C8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856768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F97061-8505-45DE-9114-884D963FC64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86574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5976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5BE376-1BBA-4007-9E59-E1060308AC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0511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5BE376-1BBA-4007-9E59-E1060308AC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3428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5BE376-1BBA-4007-9E59-E1060308AC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1626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4D68D9-CC6E-4883-B547-3E6B1C4D8E6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518221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4D68D9-CC6E-4883-B547-3E6B1C4D8E6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160462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4D68D9-CC6E-4883-B547-3E6B1C4D8E6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719262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4D68D9-CC6E-4883-B547-3E6B1C4D8E6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224995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4D68D9-CC6E-4883-B547-3E6B1C4D8E6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937976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741D1F-D682-454D-8FAF-1DEBE9129AC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58587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741D1F-D682-454D-8FAF-1DEBE9129AC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42949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8617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4D68D9-CC6E-4883-B547-3E6B1C4D8E6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745292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4D68D9-CC6E-4883-B547-3E6B1C4D8E6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98596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C4AF4F-BC1A-43E0-B2A3-338FA8D81C4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827024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C4AF4F-BC1A-43E0-B2A3-338FA8D81C4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5689364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9C0A24-A1AF-4D1F-8DEA-2DA0E7A5F8C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65247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3EB35F-1A9A-46A1-BA01-EFB8A86C19F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99134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D6BB64-9DA7-4971-B49A-9154DFFDBD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46517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9DB486-13F5-4898-B7F0-BA3941B576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3239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65139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499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D5937A-3C90-45CE-9F86-3AB5D716F9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454268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29510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831390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47793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08182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358096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87965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3970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54231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142157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780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D5937A-3C90-45CE-9F86-3AB5D716F9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04031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58636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32294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58995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553198-EC2B-4173-91A3-288C6CF3B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19068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90732E-A191-4C44-94AA-5E2B011880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69564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553198-EC2B-4173-91A3-288C6CF3B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47937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90732E-A191-4C44-94AA-5E2B011880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61267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553198-EC2B-4173-91A3-288C6CF3B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93240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90732E-A191-4C44-94AA-5E2B011880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767130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553198-EC2B-4173-91A3-288C6CF3B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567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924105-A121-4F63-918E-BA89B494F37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22589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553198-EC2B-4173-91A3-288C6CF3B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55831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553198-EC2B-4173-91A3-288C6CF3B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27302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553198-EC2B-4173-91A3-288C6CF3B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4302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553198-EC2B-4173-91A3-288C6CF3B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01607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553198-EC2B-4173-91A3-288C6CF3B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63041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553198-EC2B-4173-91A3-288C6CF3B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99188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553198-EC2B-4173-91A3-288C6CF3B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32150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C900CD-0AF6-4FEE-BCB2-915C6BEB621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8634549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7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47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5BA9E0-819B-4314-8CC1-C3A4CB3B7B4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98810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8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48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4E88A0-CB00-41AD-A4A1-DA51D1F5D71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5327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2690BA-1430-4D1B-8D90-EACA6E592E2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42212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8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48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4E88A0-CB00-41AD-A4A1-DA51D1F5D71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61644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0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50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005CDE-EA6F-4BC3-9E8A-5E4AC5D8919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13394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1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51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579C4B-F1DE-4C67-854B-545652A4E71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46412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2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52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E4ED7F-EE3F-4C21-878F-0D61F31003F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15256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3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53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49736D-B5F9-4538-8007-71E0143E916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24789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3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53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49736D-B5F9-4538-8007-71E0143E916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618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310886-A42A-46D8-AF4A-8CFD3FE6BF3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524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7964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83924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1410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6032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0505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8D46B-EA09-4E57-A9CD-CE966C48C7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460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3BEEF-8039-4080-B34E-5ECA174FF4E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977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7F40A-7FD8-4E4B-97E0-25827E66ECE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496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C73AC-4B57-43E9-9187-6D03F834796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78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0BE6D-6870-440D-850A-4315A4FCB23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858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5C4C6-694D-4793-9568-88582529D21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467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88867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988D0-90F8-4717-81F5-4EE68A74D25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679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07B81-2910-4D69-BFC5-EB8BA37141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362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5DE64-49C8-49DD-A3FA-8809882735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570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F73AE-FBB8-4B19-BB5C-1B452A1988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6758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F7727-8F2D-484C-B407-47B45C3370E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9230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5527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1185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8144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3249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878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2435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1931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4823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2898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5820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0936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9784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2403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5713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5F740F-A7AB-43A9-8E90-0554C93065F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2787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505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6300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7047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6448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0743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0012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9575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6675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395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2621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8232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067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66336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6500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244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F740F-A7AB-43A9-8E90-0554C93065F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808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5948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7205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73678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073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0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C2D44E5-206B-42EF-9B57-977F1B3A3EC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8556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6676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06611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ron.web.un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0.png"/><Relationship Id="rId12" Type="http://schemas.openxmlformats.org/officeDocument/2006/relationships/image" Target="../media/image1200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52.xml"/><Relationship Id="rId15" Type="http://schemas.openxmlformats.org/officeDocument/2006/relationships/image" Target="../media/image31.png"/><Relationship Id="rId14" Type="http://schemas.openxmlformats.org/officeDocument/2006/relationships/image" Target="../media/image30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0.png"/><Relationship Id="rId5" Type="http://schemas.openxmlformats.org/officeDocument/2006/relationships/image" Target="../media/image30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400.png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69.png"/><Relationship Id="rId5" Type="http://schemas.openxmlformats.org/officeDocument/2006/relationships/image" Target="../media/image680.png"/><Relationship Id="rId4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7.png"/><Relationship Id="rId4" Type="http://schemas.openxmlformats.org/officeDocument/2006/relationships/image" Target="../media/image57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3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3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7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0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0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0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0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0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0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0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0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1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1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3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dirty="0"/>
              <a:t>Statistics – O. R. 881</a:t>
            </a:r>
            <a:br>
              <a:rPr lang="en-US" dirty="0"/>
            </a:br>
            <a:r>
              <a:rPr lang="en-US" dirty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>
                <a:hlinkClick r:id="rId3"/>
              </a:rPr>
              <a:t>Steve Marron</a:t>
            </a:r>
            <a:endParaRPr lang="en-US" dirty="0"/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/>
              <a:t>University of North Carolina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21BE02-6D2D-4916-ADF9-DECC22C52028}"/>
              </a:ext>
            </a:extLst>
          </p:cNvPr>
          <p:cNvSpPr txBox="1"/>
          <p:nvPr/>
        </p:nvSpPr>
        <p:spPr>
          <a:xfrm>
            <a:off x="6322794" y="2152471"/>
            <a:ext cx="2287806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Start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Recording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Centering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2" name="Text Box 4"/>
              <p:cNvSpPr txBox="1">
                <a:spLocks noChangeArrowheads="1"/>
              </p:cNvSpPr>
              <p:nvPr/>
            </p:nvSpPr>
            <p:spPr bwMode="auto">
              <a:xfrm>
                <a:off x="378542" y="990600"/>
                <a:ext cx="8686800" cy="6087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Data Matrix: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𝑿</m:t>
                        </m:r>
                      </m:e>
                    </m:acc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Wingdings" pitchFamily="2" charset="2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  <m:t>1,1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Wingdings" pitchFamily="2" charset="2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  <m:t>1,</m:t>
                                  </m:r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Wingdings" pitchFamily="2" charset="2"/>
                                </a:rPr>
                                <m:t>⋮</m:t>
                              </m:r>
                            </m:e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Wingdings" pitchFamily="2" charset="2"/>
                                </a:rPr>
                                <m:t>⋱</m:t>
                              </m:r>
                            </m:e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Wingdings" pitchFamily="2" charset="2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  <m:t>𝑑</m:t>
                                  </m:r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  <m:t>,1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Wingdings" pitchFamily="2" charset="2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  <m:t>𝑑</m:t>
                                  </m:r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  <m:t>,</m:t>
                                  </m:r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kumimoji="0" 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  <a:sym typeface="Wingdings" pitchFamily="2" charset="2"/>
                  </a:rPr>
                  <a:t>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Column Object Mean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: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accPr>
                            <m:e>
                              <m:r>
                                <a:rPr kumimoji="0" lang="en-US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𝑐𝑜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1,</m:t>
                                    </m:r>
                                    <m: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,</m:t>
                                    </m:r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where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acc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𝑖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,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𝐴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</m:t>
                    </m:r>
                    <m:box>
                      <m:box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fPr>
                          <m:num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𝑛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𝑗</m:t>
                            </m:r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=1</m:t>
                            </m:r>
                          </m:sub>
                          <m:sup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Wingdings" pitchFamily="2" charset="2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Wingdings" pitchFamily="2" charset="2"/>
                                  </a:rPr>
                                  <m:t>𝑖</m:t>
                                </m:r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Wingdings" pitchFamily="2" charset="2"/>
                                  </a:rPr>
                                  <m:t>,</m:t>
                                </m:r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Wingdings" pitchFamily="2" charset="2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box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15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8542" y="990600"/>
                <a:ext cx="8686800" cy="6087179"/>
              </a:xfrm>
              <a:prstGeom prst="rect">
                <a:avLst/>
              </a:prstGeom>
              <a:blipFill>
                <a:blip r:embed="rId3"/>
                <a:stretch>
                  <a:fillRect l="-1754" t="-130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E72DB3D-B6B6-4CC8-AA38-A840D3A7A356}"/>
              </a:ext>
            </a:extLst>
          </p:cNvPr>
          <p:cNvGrpSpPr/>
          <p:nvPr/>
        </p:nvGrpSpPr>
        <p:grpSpPr>
          <a:xfrm>
            <a:off x="4876800" y="5257800"/>
            <a:ext cx="3033261" cy="874931"/>
            <a:chOff x="4876800" y="5257800"/>
            <a:chExt cx="3033261" cy="87493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FCEDA67-42AD-42EE-A9E6-9D9412A27128}"/>
                </a:ext>
              </a:extLst>
            </p:cNvPr>
            <p:cNvSpPr txBox="1"/>
            <p:nvPr/>
          </p:nvSpPr>
          <p:spPr>
            <a:xfrm>
              <a:off x="6019800" y="5486400"/>
              <a:ext cx="1890261" cy="646331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Could Call This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the “Row Mean”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CBA4384D-E172-49F3-82E1-55243A2562BE}"/>
                </a:ext>
              </a:extLst>
            </p:cNvPr>
            <p:cNvCxnSpPr>
              <a:cxnSpLocks/>
              <a:stCxn id="2" idx="1"/>
            </p:cNvCxnSpPr>
            <p:nvPr/>
          </p:nvCxnSpPr>
          <p:spPr>
            <a:xfrm flipH="1">
              <a:off x="4876800" y="5809566"/>
              <a:ext cx="1143000" cy="13403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A883CD7-0F4D-4961-9E21-A28B022FF56B}"/>
                </a:ext>
              </a:extLst>
            </p:cNvPr>
            <p:cNvCxnSpPr>
              <a:cxnSpLocks/>
              <a:stCxn id="2" idx="1"/>
            </p:cNvCxnSpPr>
            <p:nvPr/>
          </p:nvCxnSpPr>
          <p:spPr>
            <a:xfrm flipH="1" flipV="1">
              <a:off x="5334000" y="5257800"/>
              <a:ext cx="685800" cy="5517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32DFC041-4A9A-4890-AD60-5BCE38C0E01F}"/>
              </a:ext>
            </a:extLst>
          </p:cNvPr>
          <p:cNvSpPr txBox="1"/>
          <p:nvPr/>
        </p:nvSpPr>
        <p:spPr>
          <a:xfrm>
            <a:off x="430883" y="3962400"/>
            <a:ext cx="2817631" cy="156966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Avoid Row-Column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Ambiguity Using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Object Oriented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Nomenclature</a:t>
            </a:r>
          </a:p>
        </p:txBody>
      </p:sp>
    </p:spTree>
    <p:extLst>
      <p:ext uri="{BB962C8B-B14F-4D97-AF65-F5344CB8AC3E}">
        <p14:creationId xmlns:p14="http://schemas.microsoft.com/office/powerpoint/2010/main" val="285360776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Centering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2" name="Text Box 4"/>
              <p:cNvSpPr txBox="1">
                <a:spLocks noChangeArrowheads="1"/>
              </p:cNvSpPr>
              <p:nvPr/>
            </p:nvSpPr>
            <p:spPr bwMode="auto">
              <a:xfrm>
                <a:off x="378542" y="990600"/>
                <a:ext cx="8686800" cy="5393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Data Matrix: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𝑿</m:t>
                        </m:r>
                      </m:e>
                    </m:acc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Wingdings" pitchFamily="2" charset="2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  <m:t>1,1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Wingdings" pitchFamily="2" charset="2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  <m:t>1,</m:t>
                                  </m:r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Wingdings" pitchFamily="2" charset="2"/>
                                </a:rPr>
                                <m:t>⋮</m:t>
                              </m:r>
                            </m:e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Wingdings" pitchFamily="2" charset="2"/>
                                </a:rPr>
                                <m:t>⋱</m:t>
                              </m:r>
                            </m:e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Wingdings" pitchFamily="2" charset="2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  <m:t>𝑑</m:t>
                                  </m:r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  <m:t>,1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Wingdings" pitchFamily="2" charset="2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  <m:t>𝑑</m:t>
                                  </m:r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  <m:t>,</m:t>
                                  </m:r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kumimoji="0" 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  <a:sym typeface="Wingdings" pitchFamily="2" charset="2"/>
                  </a:rPr>
                  <a:t>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Additional Notion: </a:t>
                </a: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Row Trait Mean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accPr>
                          <m:e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𝑅𝑇</m:t>
                        </m:r>
                      </m:sub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𝑡</m:t>
                        </m:r>
                      </m:sup>
                    </m:sSubSup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𝐴</m:t>
                                  </m:r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,1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Wingdings" pitchFamily="2" charset="2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𝐴</m:t>
                                  </m:r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,</m:t>
                                  </m:r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for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accPr>
                          <m:e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𝑅𝑇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∈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ℝ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𝑛</m:t>
                        </m:r>
                      </m:sup>
                    </m:sSup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where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acc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𝐴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,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𝑗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</m:t>
                    </m:r>
                    <m:box>
                      <m:box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fPr>
                          <m:num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𝑑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𝑖</m:t>
                            </m:r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=</m:t>
                            </m:r>
                            <m:r>
                              <m:rPr>
                                <m:brk m:alnAt="23"/>
                              </m:r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1</m:t>
                            </m:r>
                          </m:sub>
                          <m:sup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𝑑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Wingdings" pitchFamily="2" charset="2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Wingdings" pitchFamily="2" charset="2"/>
                                  </a:rPr>
                                  <m:t>𝑖</m:t>
                                </m:r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Wingdings" pitchFamily="2" charset="2"/>
                                  </a:rPr>
                                  <m:t>,</m:t>
                                </m:r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Wingdings" pitchFamily="2" charset="2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box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15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8542" y="990600"/>
                <a:ext cx="8686800" cy="5393464"/>
              </a:xfrm>
              <a:prstGeom prst="rect">
                <a:avLst/>
              </a:prstGeom>
              <a:blipFill>
                <a:blip r:embed="rId3"/>
                <a:stretch>
                  <a:fillRect l="-1754" t="-14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8B02E0E-65FE-4BE4-96B5-98774980D4A9}"/>
              </a:ext>
            </a:extLst>
          </p:cNvPr>
          <p:cNvGrpSpPr/>
          <p:nvPr/>
        </p:nvGrpSpPr>
        <p:grpSpPr>
          <a:xfrm>
            <a:off x="935836" y="2667000"/>
            <a:ext cx="1197764" cy="1676400"/>
            <a:chOff x="935836" y="2667000"/>
            <a:chExt cx="1197764" cy="16764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C2F0F27-2B27-4017-BD56-F17E87C736CE}"/>
                </a:ext>
              </a:extLst>
            </p:cNvPr>
            <p:cNvSpPr txBox="1"/>
            <p:nvPr/>
          </p:nvSpPr>
          <p:spPr>
            <a:xfrm>
              <a:off x="935836" y="2667000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transpose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FE49490-32BC-49B3-A6B7-7BD13CE6FABB}"/>
                </a:ext>
              </a:extLst>
            </p:cNvPr>
            <p:cNvCxnSpPr>
              <a:stCxn id="3" idx="2"/>
            </p:cNvCxnSpPr>
            <p:nvPr/>
          </p:nvCxnSpPr>
          <p:spPr>
            <a:xfrm>
              <a:off x="1534718" y="3036332"/>
              <a:ext cx="522682" cy="13070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B8A0C16-C12E-4F91-82A2-E75A524886C4}"/>
              </a:ext>
            </a:extLst>
          </p:cNvPr>
          <p:cNvGrpSpPr/>
          <p:nvPr/>
        </p:nvGrpSpPr>
        <p:grpSpPr>
          <a:xfrm>
            <a:off x="6721018" y="4724400"/>
            <a:ext cx="1813382" cy="1600200"/>
            <a:chOff x="6721018" y="4724400"/>
            <a:chExt cx="1813382" cy="1600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F588168-5D8E-4A47-8559-E75180FCFC97}"/>
                    </a:ext>
                  </a:extLst>
                </p:cNvPr>
                <p:cNvSpPr txBox="1"/>
                <p:nvPr/>
              </p:nvSpPr>
              <p:spPr>
                <a:xfrm>
                  <a:off x="6721018" y="5401270"/>
                  <a:ext cx="1813382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Space of 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𝑛</m:t>
                      </m:r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-dimensional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Column Vectors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F588168-5D8E-4A47-8559-E75180FCFC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1018" y="5401270"/>
                  <a:ext cx="1813382" cy="923330"/>
                </a:xfrm>
                <a:prstGeom prst="rect">
                  <a:avLst/>
                </a:prstGeom>
                <a:blipFill>
                  <a:blip r:embed="rId4"/>
                  <a:stretch>
                    <a:fillRect l="-3030" t="-3289" r="-2357"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208F60A-9485-468D-A8AC-0E52F63F25D3}"/>
                </a:ext>
              </a:extLst>
            </p:cNvPr>
            <p:cNvCxnSpPr>
              <a:stCxn id="8" idx="0"/>
            </p:cNvCxnSpPr>
            <p:nvPr/>
          </p:nvCxnSpPr>
          <p:spPr>
            <a:xfrm flipH="1" flipV="1">
              <a:off x="7391400" y="4724400"/>
              <a:ext cx="236309" cy="6768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6D7912D-B073-4685-9C6C-5613B3A230DF}"/>
              </a:ext>
            </a:extLst>
          </p:cNvPr>
          <p:cNvSpPr txBox="1"/>
          <p:nvPr/>
        </p:nvSpPr>
        <p:spPr>
          <a:xfrm>
            <a:off x="7038707" y="3200400"/>
            <a:ext cx="1800493" cy="92333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Disambiguates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“Row Mean” vs.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“Column Mean”</a:t>
            </a:r>
          </a:p>
        </p:txBody>
      </p:sp>
    </p:spTree>
    <p:extLst>
      <p:ext uri="{BB962C8B-B14F-4D97-AF65-F5344CB8AC3E}">
        <p14:creationId xmlns:p14="http://schemas.microsoft.com/office/powerpoint/2010/main" val="416553432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ADAD"/>
            </a:gs>
            <a:gs pos="50000">
              <a:schemeClr val="tx1"/>
            </a:gs>
            <a:gs pos="100000">
              <a:srgbClr val="FFADA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Detailed Look at PCA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81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Three Important (&amp; Interesting) Viewpoints: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Mathematics</a:t>
            </a:r>
          </a:p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Numerics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Statistics</a:t>
            </a:r>
          </a:p>
          <a:p>
            <a:pPr marL="0" marR="0" lvl="0" indent="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Goal:  Study Interrelationships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14654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ADAD"/>
            </a:gs>
            <a:gs pos="50000">
              <a:schemeClr val="tx1"/>
            </a:gs>
            <a:gs pos="100000">
              <a:srgbClr val="FFADA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PCA:  Rediscovery </a:t>
            </a:r>
            <a:r>
              <a:rPr lang="en-US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Renaming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830580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Statistics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Principal Component Analysis  (PCA)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Social Sciences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Factor Analysis (PCA is a subset)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Probability / Electrical </a:t>
            </a: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Karhunen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Loeve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expansion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Applied Mathematics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Proper Orthogonal Decomposition (POD)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Geo-Sciences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  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Empirical Orthogonal Functions (EOF)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530291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4104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305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SVD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Full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Representation: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                  =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8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0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1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33800" y="2209800"/>
            <a:ext cx="17526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0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2209800"/>
            <a:ext cx="1143000" cy="121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43000" y="2209800"/>
            <a:ext cx="6151749" cy="2599649"/>
            <a:chOff x="1143000" y="2209800"/>
            <a:chExt cx="6151749" cy="25996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143000" y="4215825"/>
                  <a:ext cx="6151749" cy="5936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Orthonormal Basis Vectors 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ℝ</m:t>
                          </m:r>
                        </m:e>
                        <m:sup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𝑑</m:t>
                          </m:r>
                        </m:sup>
                      </m:sSup>
                    </m:oMath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000" y="4215825"/>
                  <a:ext cx="6151749" cy="593624"/>
                </a:xfrm>
                <a:prstGeom prst="rect">
                  <a:avLst/>
                </a:prstGeom>
                <a:blipFill>
                  <a:blip r:embed="rId12"/>
                  <a:stretch>
                    <a:fillRect l="-2577" t="-12371" b="-329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ounded Rectangle 4"/>
            <p:cNvSpPr/>
            <p:nvPr/>
          </p:nvSpPr>
          <p:spPr>
            <a:xfrm>
              <a:off x="5045075" y="2209800"/>
              <a:ext cx="136525" cy="1828800"/>
            </a:xfrm>
            <a:prstGeom prst="roundRect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8" name="Straight Connector 7"/>
            <p:cNvCxnSpPr>
              <a:stCxn id="4" idx="0"/>
              <a:endCxn id="5" idx="2"/>
            </p:cNvCxnSpPr>
            <p:nvPr/>
          </p:nvCxnSpPr>
          <p:spPr>
            <a:xfrm flipV="1">
              <a:off x="4218875" y="4038600"/>
              <a:ext cx="894463" cy="177225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960088" y="4038600"/>
            <a:ext cx="6441187" cy="1499175"/>
            <a:chOff x="1960088" y="4038600"/>
            <a:chExt cx="6441187" cy="1499175"/>
          </a:xfrm>
        </p:grpSpPr>
        <p:sp>
          <p:nvSpPr>
            <p:cNvPr id="35" name="TextBox 34"/>
            <p:cNvSpPr txBox="1"/>
            <p:nvPr/>
          </p:nvSpPr>
          <p:spPr>
            <a:xfrm>
              <a:off x="1960088" y="4953000"/>
              <a:ext cx="644118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Diagonal Matrix of Singular Values</a:t>
              </a:r>
            </a:p>
          </p:txBody>
        </p:sp>
        <p:cxnSp>
          <p:nvCxnSpPr>
            <p:cNvPr id="37" name="Straight Connector 36"/>
            <p:cNvCxnSpPr>
              <a:stCxn id="35" idx="0"/>
              <a:endCxn id="27" idx="2"/>
            </p:cNvCxnSpPr>
            <p:nvPr/>
          </p:nvCxnSpPr>
          <p:spPr>
            <a:xfrm flipV="1">
              <a:off x="5180682" y="4038600"/>
              <a:ext cx="1105818" cy="9144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763651" y="3124200"/>
            <a:ext cx="6345712" cy="3124200"/>
            <a:chOff x="2763651" y="3124200"/>
            <a:chExt cx="6345712" cy="3124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2763651" y="5654776"/>
                  <a:ext cx="6345712" cy="5936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Orthonormal Basis Vectors 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ℝ</m:t>
                          </m:r>
                        </m:e>
                        <m:sup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𝑛</m:t>
                          </m:r>
                        </m:sup>
                      </m:sSup>
                    </m:oMath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3651" y="5654776"/>
                  <a:ext cx="6345712" cy="593624"/>
                </a:xfrm>
                <a:prstGeom prst="rect">
                  <a:avLst/>
                </a:prstGeom>
                <a:blipFill>
                  <a:blip r:embed="rId13"/>
                  <a:stretch>
                    <a:fillRect l="-2402" t="-13402" b="-319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Rounded Rectangle 35"/>
            <p:cNvSpPr/>
            <p:nvPr/>
          </p:nvSpPr>
          <p:spPr>
            <a:xfrm>
              <a:off x="7331075" y="3124200"/>
              <a:ext cx="1127125" cy="152400"/>
            </a:xfrm>
            <a:prstGeom prst="roundRect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38" name="Straight Connector 37"/>
            <p:cNvCxnSpPr>
              <a:stCxn id="34" idx="0"/>
              <a:endCxn id="36" idx="2"/>
            </p:cNvCxnSpPr>
            <p:nvPr/>
          </p:nvCxnSpPr>
          <p:spPr>
            <a:xfrm flipV="1">
              <a:off x="5936507" y="3276600"/>
              <a:ext cx="1958131" cy="2378176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1E49F09-1C50-4CA9-B28F-DC2FEF249760}"/>
                  </a:ext>
                </a:extLst>
              </p:cNvPr>
              <p:cNvSpPr txBox="1"/>
              <p:nvPr/>
            </p:nvSpPr>
            <p:spPr>
              <a:xfrm>
                <a:off x="1504862" y="2819400"/>
                <a:ext cx="10859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𝑿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1E49F09-1C50-4CA9-B28F-DC2FEF249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862" y="2819400"/>
                <a:ext cx="1085938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1448C52-ED25-4565-A2E7-D9A02A8559DF}"/>
                  </a:ext>
                </a:extLst>
              </p:cNvPr>
              <p:cNvSpPr txBox="1"/>
              <p:nvPr/>
            </p:nvSpPr>
            <p:spPr>
              <a:xfrm>
                <a:off x="4080658" y="2819400"/>
                <a:ext cx="11009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𝑼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1448C52-ED25-4565-A2E7-D9A02A855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658" y="2819400"/>
                <a:ext cx="1100942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3A5D24E-C0F5-4FCC-B5BD-FCD464E15358}"/>
                  </a:ext>
                </a:extLst>
              </p:cNvPr>
              <p:cNvSpPr txBox="1"/>
              <p:nvPr/>
            </p:nvSpPr>
            <p:spPr>
              <a:xfrm>
                <a:off x="5740746" y="2819400"/>
                <a:ext cx="10410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𝑺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3A5D24E-C0F5-4FCC-B5BD-FCD464E15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746" y="2819400"/>
                <a:ext cx="1041054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6E587C1-F846-40D6-908F-B163FCAE8F5B}"/>
                  </a:ext>
                </a:extLst>
              </p:cNvPr>
              <p:cNvSpPr txBox="1"/>
              <p:nvPr/>
            </p:nvSpPr>
            <p:spPr>
              <a:xfrm>
                <a:off x="7391400" y="2438400"/>
                <a:ext cx="10677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𝑽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6E587C1-F846-40D6-908F-B163FCAE8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2438400"/>
                <a:ext cx="1067728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876131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0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1143000"/>
                <a:ext cx="8305800" cy="5171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SVD </a:t>
                </a: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Compact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Representation: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                  =   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For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Reduced Rank Approximation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Get Best Squared Error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Approx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. from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𝑟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rank(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𝑿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)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Key to </a:t>
                </a: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Dimension Reduction</a:t>
                </a:r>
              </a:p>
            </p:txBody>
          </p:sp>
        </mc:Choice>
        <mc:Fallback xmlns="">
          <p:sp>
            <p:nvSpPr>
              <p:cNvPr id="820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143000"/>
                <a:ext cx="8305800" cy="5171737"/>
              </a:xfrm>
              <a:prstGeom prst="rect">
                <a:avLst/>
              </a:prstGeom>
              <a:blipFill>
                <a:blip r:embed="rId3"/>
                <a:stretch>
                  <a:fillRect l="-1909" b="-28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4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6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7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15000" y="2209800"/>
            <a:ext cx="762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15200" y="2209800"/>
            <a:ext cx="1143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33800" y="2209800"/>
            <a:ext cx="7620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EAFDEA6-6FFF-4EC5-828E-76DFC27319BB}"/>
                  </a:ext>
                </a:extLst>
              </p:cNvPr>
              <p:cNvSpPr txBox="1"/>
              <p:nvPr/>
            </p:nvSpPr>
            <p:spPr>
              <a:xfrm>
                <a:off x="5391620" y="3276600"/>
                <a:ext cx="23807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𝑟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rank(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𝑿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)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EAFDEA6-6FFF-4EC5-828E-76DFC2731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620" y="3276600"/>
                <a:ext cx="2380780" cy="584775"/>
              </a:xfrm>
              <a:prstGeom prst="rect">
                <a:avLst/>
              </a:prstGeom>
              <a:blipFill>
                <a:blip r:embed="rId4"/>
                <a:stretch>
                  <a:fillRect t="-13684" r="-6138" b="-3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68BD146-84AA-4AE9-910C-399382C28E67}"/>
                  </a:ext>
                </a:extLst>
              </p:cNvPr>
              <p:cNvSpPr txBox="1"/>
              <p:nvPr/>
            </p:nvSpPr>
            <p:spPr>
              <a:xfrm>
                <a:off x="1504862" y="2819400"/>
                <a:ext cx="10859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𝑿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68BD146-84AA-4AE9-910C-399382C28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862" y="2819400"/>
                <a:ext cx="108593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A06AD57-0D4F-44B5-86EA-2E52E272C3A0}"/>
                  </a:ext>
                </a:extLst>
              </p:cNvPr>
              <p:cNvSpPr txBox="1"/>
              <p:nvPr/>
            </p:nvSpPr>
            <p:spPr>
              <a:xfrm>
                <a:off x="3581400" y="2819400"/>
                <a:ext cx="10720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𝑼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A06AD57-0D4F-44B5-86EA-2E52E272C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2819400"/>
                <a:ext cx="107208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D2F1C78-20A6-43C1-B34E-6129FD6AD573}"/>
                  </a:ext>
                </a:extLst>
              </p:cNvPr>
              <p:cNvSpPr txBox="1"/>
              <p:nvPr/>
            </p:nvSpPr>
            <p:spPr>
              <a:xfrm>
                <a:off x="5643874" y="2286000"/>
                <a:ext cx="9855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𝑺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D2F1C78-20A6-43C1-B34E-6129FD6AD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874" y="2286000"/>
                <a:ext cx="98552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A28F921-4DBE-4E7B-B695-E6AF7AFB8DA8}"/>
                  </a:ext>
                </a:extLst>
              </p:cNvPr>
              <p:cNvSpPr txBox="1"/>
              <p:nvPr/>
            </p:nvSpPr>
            <p:spPr>
              <a:xfrm>
                <a:off x="7391400" y="2286000"/>
                <a:ext cx="10410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𝑽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A28F921-4DBE-4E7B-B695-E6AF7AFB8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2286000"/>
                <a:ext cx="104105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852944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8115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an Optimization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40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55718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Find </a:t>
                </a: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Direction of Greatest Variability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Approach to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Calculation: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And Optimize Over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𝒖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, such that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𝒖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=1</m:t>
                    </m:r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3994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5571846"/>
              </a:xfrm>
              <a:prstGeom prst="rect">
                <a:avLst/>
              </a:prstGeom>
              <a:blipFill>
                <a:blip r:embed="rId4"/>
                <a:stretch>
                  <a:fillRect l="-1754" b="-25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4800" y="3657600"/>
            <a:ext cx="5638800" cy="1798260"/>
            <a:chOff x="304800" y="3657600"/>
            <a:chExt cx="5638800" cy="17982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04800" y="3886200"/>
                  <a:ext cx="2162002" cy="15696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Start with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Candidate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Direction </a:t>
                  </a:r>
                  <a14:m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𝒖</m:t>
                      </m:r>
                    </m:oMath>
                  </a14:m>
                  <a:endPara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00" y="3886200"/>
                  <a:ext cx="2162002" cy="1569660"/>
                </a:xfrm>
                <a:prstGeom prst="rect">
                  <a:avLst/>
                </a:prstGeom>
                <a:blipFill>
                  <a:blip r:embed="rId5"/>
                  <a:stretch>
                    <a:fillRect l="-7042" t="-5058" r="-1127" b="-116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/>
            <p:nvPr/>
          </p:nvCxnSpPr>
          <p:spPr>
            <a:xfrm flipV="1">
              <a:off x="4572000" y="3657600"/>
              <a:ext cx="1371600" cy="457200"/>
            </a:xfrm>
            <a:prstGeom prst="straightConnector1">
              <a:avLst/>
            </a:prstGeom>
            <a:ln w="762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614886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35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63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52357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Given a Candidate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Direction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𝒖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∈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ℝ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𝑑</m:t>
                        </m:r>
                      </m:sup>
                    </m:sSup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,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Projections of Centered Data Onto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𝑢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are: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𝑃</m:t>
                          </m:r>
                        </m:e>
                        <m:sub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𝒖</m:t>
                          </m:r>
                        </m:sub>
                      </m:sSub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𝑗</m:t>
                              </m:r>
                            </m:sub>
                          </m:s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𝐶𝑂</m:t>
                              </m:r>
                            </m:sub>
                          </m:sSub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𝑗</m:t>
                              </m:r>
                            </m:sub>
                          </m:sSub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𝐶𝑂</m:t>
                              </m:r>
                            </m:sub>
                          </m:s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,</m:t>
                          </m:r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𝒖</m:t>
                          </m:r>
                        </m:e>
                      </m:d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𝒖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,  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𝑗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=1,⋯,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Wingdings" pitchFamily="2" charset="2"/>
                        </a:rPr>
                        <m:t>𝑛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Quantify </a:t>
                </a: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Variation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in the Direction 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𝒖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fPr>
                            <m:num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𝑛</m:t>
                              </m:r>
                            </m:den>
                          </m:f>
                        </m:e>
                      </m:box>
                      <m:nary>
                        <m:naryPr>
                          <m:chr m:val="∑"/>
                          <m:limLoc m:val="subSup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𝑗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=1</m:t>
                          </m:r>
                        </m:sub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kumimoji="0" lang="en-US" sz="2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0" lang="en-US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kumimoji="0" lang="en-US" sz="2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  <a:sym typeface="Wingdings" pitchFamily="2" charset="2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sz="28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  <a:sym typeface="Wingdings" pitchFamily="2" charset="2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kumimoji="0" lang="en-US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kumimoji="0" lang="en-US" sz="2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sz="28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kumimoji="0" lang="en-US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𝐶𝑂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356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5235729"/>
              </a:xfrm>
              <a:prstGeom prst="rect">
                <a:avLst/>
              </a:prstGeom>
              <a:blipFill>
                <a:blip r:embed="rId3"/>
                <a:stretch>
                  <a:fillRect l="-1754" t="-139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1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5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953000" y="1519535"/>
                <a:ext cx="22069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Recall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𝒖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1519535"/>
                <a:ext cx="2206951" cy="461665"/>
              </a:xfrm>
              <a:prstGeom prst="rect">
                <a:avLst/>
              </a:prstGeom>
              <a:blipFill>
                <a:blip r:embed="rId4"/>
                <a:stretch>
                  <a:fillRect l="-4420" t="-9211" r="-276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6324600" y="5092005"/>
            <a:ext cx="2464710" cy="1384995"/>
            <a:chOff x="6324600" y="5092005"/>
            <a:chExt cx="2464710" cy="1384995"/>
          </a:xfrm>
        </p:grpSpPr>
        <p:sp>
          <p:nvSpPr>
            <p:cNvPr id="3" name="TextBox 2"/>
            <p:cNvSpPr txBox="1"/>
            <p:nvPr/>
          </p:nvSpPr>
          <p:spPr>
            <a:xfrm>
              <a:off x="7086600" y="5092005"/>
              <a:ext cx="1702710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Sample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Variance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of Scores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 flipV="1">
              <a:off x="6324600" y="5562600"/>
              <a:ext cx="762000" cy="2286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50520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35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63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5545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Quantify </a:t>
                </a: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Variation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in the Direction 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𝒖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fPr>
                            <m:num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𝑛</m:t>
                              </m:r>
                            </m:den>
                          </m:f>
                        </m:e>
                      </m:box>
                      <m:nary>
                        <m:naryPr>
                          <m:chr m:val="∑"/>
                          <m:limLoc m:val="subSup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𝑗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=</m:t>
                          </m:r>
                          <m:r>
                            <m:rPr>
                              <m:brk m:alnAt="25"/>
                            </m:r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1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kumimoji="0" lang="en-US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  <a:sym typeface="Wingdings" pitchFamily="2" charset="2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sz="24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  <a:sym typeface="Wingdings" pitchFamily="2" charset="2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sz="24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𝐶𝑂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</m:t>
                      </m:r>
                      <m:box>
                        <m:box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fPr>
                            <m:num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𝑛</m:t>
                              </m:r>
                            </m:den>
                          </m:f>
                        </m:e>
                      </m:box>
                      <m:nary>
                        <m:naryPr>
                          <m:chr m:val="∑"/>
                          <m:limLoc m:val="subSup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𝑗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=1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𝒖</m:t>
                                  </m:r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  <a:sym typeface="Wingdings" pitchFamily="2" charset="2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kumimoji="0" lang="en-US" sz="24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cs"/>
                                                      <a:sym typeface="Wingdings" pitchFamily="2" charset="2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kumimoji="0" lang="en-US" sz="2400" b="1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cs"/>
                                                      <a:sym typeface="Wingdings" pitchFamily="2" charset="2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  <a:sym typeface="Wingdings" pitchFamily="2" charset="2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kumimoji="0" lang="en-US" sz="24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kumimoji="0" lang="en-US" sz="2400" b="1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𝐶𝑂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kumimoji="0" lang="en-US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𝒖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𝑡</m:t>
                              </m:r>
                            </m:sup>
                          </m:sSup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𝒖</m:t>
                          </m:r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0" lang="en-US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  <m:t>𝒙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0" lang="en-US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𝒙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𝐶𝑂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𝑡</m:t>
                              </m:r>
                            </m:sup>
                          </m:sSup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𝒖</m:t>
                          </m:r>
                        </m:e>
                      </m:nary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𝒖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box>
                          <m:nary>
                            <m:naryPr>
                              <m:chr m:val="∑"/>
                              <m:limLoc m:val="subSup"/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𝑗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=</m:t>
                              </m:r>
                              <m:r>
                                <m:rPr>
                                  <m:brk m:alnAt="25"/>
                                </m:r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1</m:t>
                              </m:r>
                            </m:sub>
                            <m:sup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0" lang="en-US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  <m:t>𝒙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0" lang="en-US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𝒙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𝐶𝑂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  <a:sym typeface="Wingdings" pitchFamily="2" charset="2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sz="24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  <a:sym typeface="Wingdings" pitchFamily="2" charset="2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sz="24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𝐶𝑂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kumimoji="0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𝒖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</m:t>
                      </m:r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𝒖</m:t>
                          </m:r>
                        </m:e>
                        <m:sup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𝑡</m:t>
                          </m:r>
                        </m:sup>
                      </m:sSup>
                      <m:acc>
                        <m:accPr>
                          <m:chr m:val="̆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𝑿</m:t>
                          </m:r>
                        </m:e>
                      </m:acc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acc>
                            <m:accPr>
                              <m:chr m:val="̆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𝑿</m:t>
                              </m:r>
                            </m:e>
                          </m:acc>
                        </m:e>
                        <m:sup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p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𝒖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</m:t>
                      </m:r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</m:t>
                      </m:r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𝒖</m:t>
                          </m:r>
                        </m:e>
                        <m:sup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𝑡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0" lang="el-GR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Σ</m:t>
                          </m:r>
                        </m:e>
                      </m:acc>
                      <m:r>
                        <a:rPr kumimoji="0" lang="en-US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𝒖</m:t>
                      </m:r>
                    </m:oMath>
                  </m:oMathPara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356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5545814"/>
              </a:xfrm>
              <a:prstGeom prst="rect">
                <a:avLst/>
              </a:prstGeom>
              <a:blipFill>
                <a:blip r:embed="rId3"/>
                <a:stretch>
                  <a:fillRect l="-1754" t="-14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1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5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6200" y="4267200"/>
            <a:ext cx="3276600" cy="1752600"/>
            <a:chOff x="76200" y="4267200"/>
            <a:chExt cx="3276600" cy="1752600"/>
          </a:xfrm>
        </p:grpSpPr>
        <p:sp>
          <p:nvSpPr>
            <p:cNvPr id="3" name="TextBox 2"/>
            <p:cNvSpPr txBox="1"/>
            <p:nvPr/>
          </p:nvSpPr>
          <p:spPr>
            <a:xfrm>
              <a:off x="76200" y="4819471"/>
              <a:ext cx="321177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Looks Like “Products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Of Rows” From Above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Cov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. Matrix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Repr’n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5" name="Straight Arrow Connector 4"/>
            <p:cNvCxnSpPr>
              <a:cxnSpLocks/>
            </p:cNvCxnSpPr>
            <p:nvPr/>
          </p:nvCxnSpPr>
          <p:spPr>
            <a:xfrm flipV="1">
              <a:off x="3124200" y="4267200"/>
              <a:ext cx="228600" cy="6858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857104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35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63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5676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Quantify </a:t>
                </a: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Variation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in the Direction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𝑢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fPr>
                            <m:num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𝑛</m:t>
                              </m:r>
                            </m:den>
                          </m:f>
                        </m:e>
                      </m:box>
                      <m:nary>
                        <m:naryPr>
                          <m:chr m:val="∑"/>
                          <m:limLoc m:val="subSup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𝑗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=1</m:t>
                          </m:r>
                        </m:sub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kumimoji="0" lang="en-US" sz="2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0" lang="en-US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kumimoji="0" lang="en-US" sz="2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  <a:sym typeface="Wingdings" pitchFamily="2" charset="2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sz="28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  <a:sym typeface="Wingdings" pitchFamily="2" charset="2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kumimoji="0" lang="en-US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kumimoji="0" lang="en-US" sz="2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sz="28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kumimoji="0" lang="en-US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𝐶𝑂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𝒖</m:t>
                          </m:r>
                        </m:e>
                        <m:sup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𝑡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0" lang="el-GR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Σ</m:t>
                          </m:r>
                        </m:e>
                      </m:acc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𝒖</m:t>
                      </m:r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Quadratic Form in the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Sample Covariance Matrix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kumimoji="0" lang="el-GR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𝜮</m:t>
                        </m:r>
                      </m:e>
                    </m:acc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Simple Solution Comes from the </a:t>
                </a: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Eigenvalue Representation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of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kumimoji="0" lang="el-GR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𝜮</m:t>
                        </m:r>
                      </m:e>
                    </m:acc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: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l-GR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𝜮</m:t>
                          </m:r>
                        </m:e>
                      </m:acc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Wingdings" pitchFamily="2" charset="2"/>
                        </a:rPr>
                        <m:t>=</m:t>
                      </m:r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Wingdings" pitchFamily="2" charset="2"/>
                        </a:rPr>
                        <m:t>𝑩𝑫</m:t>
                      </m:r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𝑩</m:t>
                          </m:r>
                        </m:e>
                        <m:sup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356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5676362"/>
              </a:xfrm>
              <a:prstGeom prst="rect">
                <a:avLst/>
              </a:prstGeom>
              <a:blipFill>
                <a:blip r:embed="rId3"/>
                <a:stretch>
                  <a:fillRect l="-1754" t="-139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1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5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05400" y="3588603"/>
            <a:ext cx="2658673" cy="1973997"/>
            <a:chOff x="5105400" y="3588603"/>
            <a:chExt cx="2658673" cy="19739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5867400" y="3588603"/>
                  <a:ext cx="1896673" cy="8375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Orthonormal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Basis 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ℝ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𝑑</m:t>
                          </m:r>
                        </m:sup>
                      </m:sSup>
                    </m:oMath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7400" y="3588603"/>
                  <a:ext cx="1896673" cy="837537"/>
                </a:xfrm>
                <a:prstGeom prst="rect">
                  <a:avLst/>
                </a:prstGeom>
                <a:blipFill>
                  <a:blip r:embed="rId4"/>
                  <a:stretch>
                    <a:fillRect l="-5145" t="-5109" r="-4180" b="-167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/>
            <p:cNvCxnSpPr/>
            <p:nvPr/>
          </p:nvCxnSpPr>
          <p:spPr>
            <a:xfrm flipH="1">
              <a:off x="5105400" y="4419600"/>
              <a:ext cx="1752600" cy="11430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2819400" y="5948065"/>
            <a:ext cx="4432624" cy="762000"/>
            <a:chOff x="2819400" y="5948065"/>
            <a:chExt cx="4432624" cy="762000"/>
          </a:xfrm>
        </p:grpSpPr>
        <p:sp>
          <p:nvSpPr>
            <p:cNvPr id="7" name="TextBox 6"/>
            <p:cNvSpPr txBox="1"/>
            <p:nvPr/>
          </p:nvSpPr>
          <p:spPr>
            <a:xfrm>
              <a:off x="2819400" y="6248400"/>
              <a:ext cx="44326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Diagonal Matrix of 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Eigenvalues</a:t>
              </a:r>
            </a:p>
          </p:txBody>
        </p:sp>
        <p:cxnSp>
          <p:nvCxnSpPr>
            <p:cNvPr id="26" name="Straight Arrow Connector 25"/>
            <p:cNvCxnSpPr>
              <a:stCxn id="7" idx="0"/>
            </p:cNvCxnSpPr>
            <p:nvPr/>
          </p:nvCxnSpPr>
          <p:spPr>
            <a:xfrm flipH="1" flipV="1">
              <a:off x="4800600" y="5948065"/>
              <a:ext cx="235112" cy="300335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711111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700D5"/>
            </a:gs>
            <a:gs pos="50000">
              <a:schemeClr val="bg1"/>
            </a:gs>
            <a:gs pos="100000">
              <a:srgbClr val="A700D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Current Sections in Textbook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Today: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Sections  17.1, 7.1 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Next Class: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Sections 7.2, 8.3</a:t>
            </a:r>
          </a:p>
        </p:txBody>
      </p:sp>
    </p:spTree>
    <p:extLst>
      <p:ext uri="{BB962C8B-B14F-4D97-AF65-F5344CB8AC3E}">
        <p14:creationId xmlns:p14="http://schemas.microsoft.com/office/powerpoint/2010/main" val="183440130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63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4681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Find Direction 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𝒖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to Maximize: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𝒖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acc>
                      <m:accPr>
                        <m:chr m:val="̂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kumimoji="0" lang="el-GR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𝜮</m:t>
                        </m:r>
                      </m:e>
                    </m:acc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𝒖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=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𝒖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𝑩𝑫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𝑩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𝒖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,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Where   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𝑫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kumimoji="0" lang="en-US" sz="32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32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kumimoji="0" lang="en-US" sz="32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  <m:t>⋯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0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kumimoji="0" lang="en-US" sz="3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3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kumimoji="0" lang="en-US" sz="32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  <m:t>⋱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  <m:t>⋱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  <m:t>⋯</m:t>
                                    </m:r>
                                  </m:e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For Eigenvalues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≥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2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≥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⋯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≥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𝑑</m:t>
                        </m:r>
                      </m:sub>
                    </m:sSub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356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4681474"/>
              </a:xfrm>
              <a:prstGeom prst="rect">
                <a:avLst/>
              </a:prstGeom>
              <a:blipFill>
                <a:blip r:embed="rId3"/>
                <a:stretch>
                  <a:fillRect l="-1754" t="-1695" b="-325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1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5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39172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63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6115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Find Direction 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𝒖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to Maximize: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𝒖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acc>
                      <m:accPr>
                        <m:chr m:val="̂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kumimoji="0" lang="el-GR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𝜮</m:t>
                        </m:r>
                      </m:e>
                    </m:acc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𝒖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=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𝒖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𝑩𝑫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𝑩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𝒖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,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And Where   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𝑩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Wingdings" pitchFamily="2" charset="2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,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For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𝑑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×1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Eigenvectors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𝒗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,  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Indexed by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𝑖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=1,⋯,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𝑑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lvl="0" eaLnBrk="1" hangingPunct="1"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Now Define 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𝒘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𝑩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𝒖</m:t>
                    </m:r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356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6115007"/>
              </a:xfrm>
              <a:prstGeom prst="rect">
                <a:avLst/>
              </a:prstGeom>
              <a:blipFill>
                <a:blip r:embed="rId3"/>
                <a:stretch>
                  <a:fillRect l="-1754" t="-129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1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5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3B4C6E-A7F1-432D-8B48-F8E7199B0E49}"/>
                  </a:ext>
                </a:extLst>
              </p:cNvPr>
              <p:cNvSpPr txBox="1"/>
              <p:nvPr/>
            </p:nvSpPr>
            <p:spPr>
              <a:xfrm>
                <a:off x="6491163" y="5646003"/>
                <a:ext cx="150983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(still have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𝒘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=1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)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3B4C6E-A7F1-432D-8B48-F8E7199B0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1163" y="5646003"/>
                <a:ext cx="1509837" cy="830997"/>
              </a:xfrm>
              <a:prstGeom prst="rect">
                <a:avLst/>
              </a:prstGeom>
              <a:blipFill>
                <a:blip r:embed="rId4"/>
                <a:stretch>
                  <a:fillRect l="-6452" t="-5109" r="-5242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39982350-32D9-4F4C-ABB4-8041622B0CD9}"/>
              </a:ext>
            </a:extLst>
          </p:cNvPr>
          <p:cNvGrpSpPr/>
          <p:nvPr/>
        </p:nvGrpSpPr>
        <p:grpSpPr>
          <a:xfrm>
            <a:off x="5334000" y="2902803"/>
            <a:ext cx="3421200" cy="1135797"/>
            <a:chOff x="5334000" y="2902803"/>
            <a:chExt cx="3421200" cy="113579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7492BFE-930B-4938-B0D1-3642AE49F939}"/>
                </a:ext>
              </a:extLst>
            </p:cNvPr>
            <p:cNvSpPr txBox="1"/>
            <p:nvPr/>
          </p:nvSpPr>
          <p:spPr>
            <a:xfrm>
              <a:off x="6705600" y="2902803"/>
              <a:ext cx="204960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2"/>
                  </a:solidFill>
                </a:rPr>
                <a:t>Orthonormal</a:t>
              </a:r>
            </a:p>
            <a:p>
              <a:r>
                <a:rPr lang="en-US" sz="2400" dirty="0">
                  <a:solidFill>
                    <a:schemeClr val="bg2"/>
                  </a:solidFill>
                </a:rPr>
                <a:t>Basis Vectors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F9CF0A39-2648-4071-8DAA-3D7C742B3826}"/>
                </a:ext>
              </a:extLst>
            </p:cNvPr>
            <p:cNvCxnSpPr>
              <a:cxnSpLocks/>
              <a:stCxn id="3" idx="1"/>
            </p:cNvCxnSpPr>
            <p:nvPr/>
          </p:nvCxnSpPr>
          <p:spPr>
            <a:xfrm flipH="1">
              <a:off x="5334000" y="3318302"/>
              <a:ext cx="1371600" cy="720298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C9DFDA0-B8A1-44C3-AB3A-158D1D57C730}"/>
              </a:ext>
            </a:extLst>
          </p:cNvPr>
          <p:cNvGrpSpPr/>
          <p:nvPr/>
        </p:nvGrpSpPr>
        <p:grpSpPr>
          <a:xfrm>
            <a:off x="5784870" y="4579203"/>
            <a:ext cx="2978130" cy="1135797"/>
            <a:chOff x="5632470" y="2826603"/>
            <a:chExt cx="2978130" cy="113579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52C2345-1202-42D0-91A6-A50897A9D312}"/>
                </a:ext>
              </a:extLst>
            </p:cNvPr>
            <p:cNvSpPr txBox="1"/>
            <p:nvPr/>
          </p:nvSpPr>
          <p:spPr>
            <a:xfrm>
              <a:off x="7004070" y="2826603"/>
              <a:ext cx="16065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2"/>
                  </a:solidFill>
                </a:rPr>
                <a:t>Change of</a:t>
              </a:r>
            </a:p>
            <a:p>
              <a:pPr algn="ctr"/>
              <a:r>
                <a:rPr lang="en-US" sz="2400" dirty="0">
                  <a:solidFill>
                    <a:schemeClr val="bg2"/>
                  </a:solidFill>
                </a:rPr>
                <a:t>Variable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CB87CE7D-0934-4D5D-97A8-5DB4044D66F8}"/>
                </a:ext>
              </a:extLst>
            </p:cNvPr>
            <p:cNvCxnSpPr>
              <a:cxnSpLocks/>
              <a:stCxn id="26" idx="1"/>
            </p:cNvCxnSpPr>
            <p:nvPr/>
          </p:nvCxnSpPr>
          <p:spPr>
            <a:xfrm flipH="1">
              <a:off x="5632470" y="3242102"/>
              <a:ext cx="1371600" cy="720298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50580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63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5430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Thus Need Direction 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𝒘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to Maximize: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𝒖</m:t>
                          </m:r>
                        </m:e>
                        <m:sup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𝑡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l-GR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𝜮</m:t>
                          </m:r>
                        </m:e>
                      </m:acc>
                      <m:r>
                        <a:rPr kumimoji="0" lang="en-US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𝒖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Wingdings" pitchFamily="2" charset="2"/>
                        </a:rPr>
                        <m:t>=</m:t>
                      </m:r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𝒘</m:t>
                          </m:r>
                        </m:e>
                        <m:sup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𝑡</m:t>
                          </m:r>
                        </m:sup>
                      </m:sSup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𝑫</m:t>
                      </m:r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Wingdings" pitchFamily="2" charset="2"/>
                        </a:rPr>
                        <m:t>𝒘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Wingdings" pitchFamily="2" charset="2"/>
                        </a:rPr>
                        <m:t>=</m:t>
                      </m:r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𝑖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=1</m:t>
                          </m:r>
                        </m:sub>
                        <m:sup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𝑑</m:t>
                          </m:r>
                        </m:sup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Wingdings" pitchFamily="2" charset="2"/>
                                </a:rPr>
                                <m:t>𝜆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Since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1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≥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2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≥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⋯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≥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𝑑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, 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lvl="0" eaLnBrk="1" hangingPunct="1"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Max Is At 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𝒘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𝑩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𝒖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,     i.e. 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𝒖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𝒗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356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5430782"/>
              </a:xfrm>
              <a:prstGeom prst="rect">
                <a:avLst/>
              </a:prstGeom>
              <a:blipFill>
                <a:blip r:embed="rId3"/>
                <a:stretch>
                  <a:fillRect l="-1754" t="-14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1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5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104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63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3933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So Direction 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𝒖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to Maximize: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𝒖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acc>
                      <m:accPr>
                        <m:chr m:val="̂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kumimoji="0" lang="el-GR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𝜮</m:t>
                        </m:r>
                      </m:e>
                    </m:acc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𝒖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=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𝒖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𝑩𝑫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𝑩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𝒖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,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Is First Eigenvector,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𝒗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,  of Sample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Cov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.,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kumimoji="0" lang="el-GR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𝜮</m:t>
                        </m:r>
                      </m:e>
                    </m:acc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356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3933513"/>
              </a:xfrm>
              <a:prstGeom prst="rect">
                <a:avLst/>
              </a:prstGeom>
              <a:blipFill>
                <a:blip r:embed="rId3"/>
                <a:stretch>
                  <a:fillRect l="-1754" t="-20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1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5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2484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66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38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2771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Notes: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Projecting onto Subspace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  <a:sym typeface="Wingdings" pitchFamily="2" charset="2"/>
                      </a:rPr>
                      <m:t>⊥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to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𝒗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, 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	Gives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𝒗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as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Next Direction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Continue Through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𝒗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3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,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  <a:sym typeface="Wingdings" pitchFamily="2" charset="2"/>
                      </a:rPr>
                      <m:t>⋯,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𝒗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𝑑</m:t>
                        </m:r>
                      </m:sub>
                    </m:sSub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663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2771080"/>
              </a:xfrm>
              <a:prstGeom prst="rect">
                <a:avLst/>
              </a:prstGeom>
              <a:blipFill>
                <a:blip r:embed="rId3"/>
                <a:stretch>
                  <a:fillRect l="-1754" b="-61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3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8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9" name="Rectangle 17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0" name="Rectangle 1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1" name="Rectangle 21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2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3" name="Rectangle 25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4" name="Rectangle 2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6" name="Rectangle 31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7209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66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38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5235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Another Viewpoint of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Eigenanalysis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Recall Outer Product Representation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l-GR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𝜮</m:t>
                          </m:r>
                        </m:e>
                      </m:acc>
                      <m:r>
                        <a:rPr kumimoji="0" lang="en-US" sz="3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Wingdings" pitchFamily="2" charset="2"/>
                        </a:rPr>
                        <m:t>=</m:t>
                      </m:r>
                      <m:acc>
                        <m:accPr>
                          <m:chr m:val="̆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𝑿</m:t>
                          </m:r>
                        </m:e>
                      </m:acc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acc>
                            <m:accPr>
                              <m:chr m:val="̆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𝑿</m:t>
                              </m:r>
                            </m:e>
                          </m:acc>
                        </m:e>
                        <m:sup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And Singular Value Decomposition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̆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𝑿</m:t>
                          </m:r>
                        </m:e>
                      </m:acc>
                      <m:r>
                        <a:rPr kumimoji="0" lang="en-US" sz="3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acc>
                        <m:accPr>
                          <m:chr m:val="̆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𝑼</m:t>
                          </m:r>
                        </m:e>
                      </m:acc>
                      <m:acc>
                        <m:accPr>
                          <m:chr m:val="̆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𝑺</m:t>
                          </m:r>
                        </m:e>
                      </m:acc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acc>
                            <m:accPr>
                              <m:chr m:val="̆"/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𝑽</m:t>
                              </m:r>
                            </m:e>
                          </m:acc>
                        </m:e>
                        <m:sup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Resulting In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l-GR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𝜮</m:t>
                          </m:r>
                        </m:e>
                      </m:acc>
                      <m:r>
                        <a:rPr kumimoji="0" lang="en-US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Wingdings" pitchFamily="2" charset="2"/>
                        </a:rPr>
                        <m:t>=</m:t>
                      </m:r>
                      <m:acc>
                        <m:accPr>
                          <m:chr m:val="̆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𝑼</m:t>
                          </m:r>
                        </m:e>
                      </m:acc>
                      <m:acc>
                        <m:accPr>
                          <m:chr m:val="̆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𝑺</m:t>
                          </m:r>
                        </m:e>
                      </m:acc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acc>
                            <m:accPr>
                              <m:chr m:val="̆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𝑽</m:t>
                              </m:r>
                            </m:e>
                          </m:acc>
                        </m:e>
                        <m:sup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̆"/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32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𝑼</m:t>
                                  </m:r>
                                </m:e>
                              </m:acc>
                              <m:acc>
                                <m:accPr>
                                  <m:chr m:val="̆"/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32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𝑺</m:t>
                                  </m:r>
                                </m:e>
                              </m:acc>
                              <m:sSup>
                                <m:sSup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̆"/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32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𝑽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p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acc>
                        <m:accPr>
                          <m:chr m:val="̆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𝑼</m:t>
                          </m:r>
                        </m:e>
                      </m:acc>
                      <m:sSup>
                        <m:sSup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acc>
                            <m:accPr>
                              <m:chr m:val="̆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𝑺</m:t>
                              </m:r>
                            </m:e>
                          </m:acc>
                        </m:e>
                        <m:sup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acc>
                            <m:accPr>
                              <m:chr m:val="̆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𝑼</m:t>
                              </m:r>
                            </m:e>
                          </m:acc>
                        </m:e>
                        <m:sup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663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5235151"/>
              </a:xfrm>
              <a:prstGeom prst="rect">
                <a:avLst/>
              </a:prstGeom>
              <a:blipFill>
                <a:blip r:embed="rId3"/>
                <a:stretch>
                  <a:fillRect l="-17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3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8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9" name="Rectangle 17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0" name="Rectangle 1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1" name="Rectangle 21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2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3" name="Rectangle 25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4" name="Rectangle 2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6" name="Rectangle 31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8423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66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38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5077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lvl="0" eaLnBrk="1" hangingPunct="1">
                  <a:lnSpc>
                    <a:spcPct val="140000"/>
                  </a:lnSpc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Relate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Eigenanalysis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of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  </m:t>
                    </m:r>
                    <m:acc>
                      <m:accPr>
                        <m:chr m:val="̂"/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el-GR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𝜮</m:t>
                        </m:r>
                      </m:e>
                    </m:acc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and SVD of  </a:t>
                </a:r>
                <a14:m>
                  <m:oMath xmlns:m="http://schemas.openxmlformats.org/officeDocument/2006/math">
                    <m:acc>
                      <m:accPr>
                        <m:chr m:val="̆"/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𝑿</m:t>
                        </m:r>
                      </m:e>
                    </m:acc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:</a:t>
                </a:r>
                <a:endPara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l-GR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𝜮</m:t>
                          </m:r>
                        </m:e>
                      </m:acc>
                      <m:r>
                        <a:rPr kumimoji="0" lang="en-US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Wingdings" pitchFamily="2" charset="2"/>
                        </a:rPr>
                        <m:t>=</m:t>
                      </m:r>
                      <m:acc>
                        <m:accPr>
                          <m:chr m:val="̆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𝑼</m:t>
                          </m:r>
                        </m:e>
                      </m:acc>
                      <m:acc>
                        <m:accPr>
                          <m:chr m:val="̆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𝑺</m:t>
                          </m:r>
                        </m:e>
                      </m:acc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acc>
                            <m:accPr>
                              <m:chr m:val="̆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𝑽</m:t>
                              </m:r>
                            </m:e>
                          </m:acc>
                        </m:e>
                        <m:sup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̆"/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32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𝑼</m:t>
                                  </m:r>
                                </m:e>
                              </m:acc>
                              <m:acc>
                                <m:accPr>
                                  <m:chr m:val="̆"/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32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𝑺</m:t>
                                  </m:r>
                                </m:e>
                              </m:acc>
                              <m:sSup>
                                <m:sSup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̆"/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32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𝑽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p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acc>
                        <m:accPr>
                          <m:chr m:val="̆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𝑼</m:t>
                          </m:r>
                        </m:e>
                      </m:acc>
                      <m:sSup>
                        <m:sSupPr>
                          <m:ctrlP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acc>
                            <m:accPr>
                              <m:chr m:val="̆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𝑺</m:t>
                              </m:r>
                            </m:e>
                          </m:acc>
                        </m:e>
                        <m:sup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acc>
                            <m:accPr>
                              <m:chr m:val="̆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𝑼</m:t>
                              </m:r>
                            </m:e>
                          </m:acc>
                        </m:e>
                        <m:sup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Can Think of PCA Either as SVD Or Eigen-An.</a:t>
                </a:r>
              </a:p>
            </p:txBody>
          </p:sp>
        </mc:Choice>
        <mc:Fallback xmlns="">
          <p:sp>
            <p:nvSpPr>
              <p:cNvPr id="2663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5077672"/>
              </a:xfrm>
              <a:prstGeom prst="rect">
                <a:avLst/>
              </a:prstGeom>
              <a:blipFill>
                <a:blip r:embed="rId3"/>
                <a:stretch>
                  <a:fillRect l="-1754" b="-300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3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8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9" name="Rectangle 17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0" name="Rectangle 1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1" name="Rectangle 21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2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3" name="Rectangle 25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4" name="Rectangle 2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6" name="Rectangle 31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0573" y="2286001"/>
            <a:ext cx="6888424" cy="1463381"/>
            <a:chOff x="380573" y="2286001"/>
            <a:chExt cx="6888424" cy="14633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380573" y="3149025"/>
                  <a:ext cx="6888424" cy="6003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457200" marR="0" lvl="0" indent="-45720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Char char="ü"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  <a:sym typeface="Wingdings" pitchFamily="2" charset="2"/>
                    </a:rPr>
                    <a:t> Same Rotation Matrix  </a:t>
                  </a:r>
                  <a14:m>
                    <m:oMath xmlns:m="http://schemas.openxmlformats.org/officeDocument/2006/math">
                      <m:acc>
                        <m:accPr>
                          <m:chr m:val="̆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𝑼</m:t>
                          </m:r>
                        </m:e>
                      </m:acc>
                    </m:oMath>
                  </a14:m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  <a:sym typeface="Wingdings" pitchFamily="2" charset="2"/>
                    </a:rPr>
                    <a:t>  for Both</a:t>
                  </a: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573" y="3149025"/>
                  <a:ext cx="6888424" cy="600357"/>
                </a:xfrm>
                <a:prstGeom prst="rect">
                  <a:avLst/>
                </a:prstGeom>
                <a:blipFill>
                  <a:blip r:embed="rId4"/>
                  <a:stretch>
                    <a:fillRect l="-1947" t="-11224" r="-1416" b="-326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/>
            <p:cNvCxnSpPr>
              <a:stCxn id="2" idx="0"/>
            </p:cNvCxnSpPr>
            <p:nvPr/>
          </p:nvCxnSpPr>
          <p:spPr>
            <a:xfrm flipV="1">
              <a:off x="3824785" y="2286001"/>
              <a:ext cx="2118815" cy="863024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337597" y="2438400"/>
            <a:ext cx="7206203" cy="2438400"/>
            <a:chOff x="337597" y="2438400"/>
            <a:chExt cx="7206203" cy="2438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337597" y="4292025"/>
                  <a:ext cx="720620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457200" marR="0" lvl="0" indent="-45720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Char char="ü"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  <a:sym typeface="Wingdings" pitchFamily="2" charset="2"/>
                    </a:rPr>
                    <a:t> EigenValues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𝜆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𝑖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</m:t>
                      </m:r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  <a:sym typeface="Wingdings" pitchFamily="2" charset="2"/>
                    </a:rPr>
                    <a:t>,    </a:t>
                  </a:r>
                  <a14:m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𝑖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=1,⋯,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Wingdings" pitchFamily="2" charset="2"/>
                        </a:rPr>
                        <m:t>𝑑</m:t>
                      </m:r>
                    </m:oMath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597" y="4292025"/>
                  <a:ext cx="7206203" cy="584775"/>
                </a:xfrm>
                <a:prstGeom prst="rect">
                  <a:avLst/>
                </a:prstGeom>
                <a:blipFill>
                  <a:blip r:embed="rId5"/>
                  <a:stretch>
                    <a:fillRect l="-1860" t="-13542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/>
            <p:cNvCxnSpPr/>
            <p:nvPr/>
          </p:nvCxnSpPr>
          <p:spPr>
            <a:xfrm flipV="1">
              <a:off x="4648200" y="2438400"/>
              <a:ext cx="1600200" cy="2057401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263917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66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38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3551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Terminology Relates to SVD View</a:t>
                </a:r>
              </a:p>
              <a:p>
                <a:pPr lvl="0" eaLnBrk="1" hangingPunct="1">
                  <a:lnSpc>
                    <a:spcPct val="140000"/>
                  </a:lnSpc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For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𝑟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=  Rank of  </a:t>
                </a:r>
                <a14:m>
                  <m:oMath xmlns:m="http://schemas.openxmlformats.org/officeDocument/2006/math">
                    <m:acc>
                      <m:accPr>
                        <m:chr m:val="̆"/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𝑿</m:t>
                        </m:r>
                      </m:e>
                    </m:acc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: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̆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𝑿</m:t>
                          </m:r>
                        </m:e>
                      </m:acc>
                      <m:r>
                        <a:rPr kumimoji="0" lang="en-US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acc>
                        <m:accPr>
                          <m:chr m:val="̆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𝑼</m:t>
                          </m:r>
                        </m:e>
                      </m:acc>
                      <m:acc>
                        <m:accPr>
                          <m:chr m:val="̆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𝑺</m:t>
                          </m:r>
                        </m:e>
                      </m:acc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acc>
                            <m:accPr>
                              <m:chr m:val="̆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𝑽</m:t>
                              </m:r>
                            </m:e>
                          </m:acc>
                        </m:e>
                        <m:sup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663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3551998"/>
              </a:xfrm>
              <a:prstGeom prst="rect">
                <a:avLst/>
              </a:prstGeom>
              <a:blipFill>
                <a:blip r:embed="rId3"/>
                <a:stretch>
                  <a:fillRect l="-17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3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8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9" name="Rectangle 17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0" name="Rectangle 1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1" name="Rectangle 21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2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3" name="Rectangle 25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4" name="Rectangle 2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6" name="Rectangle 31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4801" y="2895600"/>
            <a:ext cx="5257800" cy="842665"/>
            <a:chOff x="914401" y="2895600"/>
            <a:chExt cx="5257800" cy="842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914401" y="3276600"/>
                  <a:ext cx="5257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𝑑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𝑛</m:t>
                      </m:r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(Centered, Scaled) Data Matrix</a:t>
                  </a: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01" y="3276600"/>
                  <a:ext cx="5257800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348" t="-9333" r="-348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/>
            <p:cNvCxnSpPr>
              <a:cxnSpLocks/>
              <a:stCxn id="2" idx="0"/>
            </p:cNvCxnSpPr>
            <p:nvPr/>
          </p:nvCxnSpPr>
          <p:spPr>
            <a:xfrm flipV="1">
              <a:off x="3543301" y="2895600"/>
              <a:ext cx="800099" cy="3810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2743200" y="2971801"/>
            <a:ext cx="4715778" cy="1447799"/>
            <a:chOff x="2743200" y="2971801"/>
            <a:chExt cx="4715778" cy="14477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2743200" y="3957935"/>
                  <a:ext cx="471577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𝑑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𝑟</m:t>
                      </m:r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Matrix of (Scaled) </a:t>
                  </a:r>
                  <a:r>
                    <a:rPr kumimoji="0" lang="en-US" sz="24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Loadings</a:t>
                  </a: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3200" y="3957935"/>
                  <a:ext cx="4715778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388" t="-9211" r="-904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Arrow Connector 28"/>
            <p:cNvCxnSpPr>
              <a:stCxn id="24" idx="0"/>
            </p:cNvCxnSpPr>
            <p:nvPr/>
          </p:nvCxnSpPr>
          <p:spPr>
            <a:xfrm flipH="1" flipV="1">
              <a:off x="4648203" y="2971801"/>
              <a:ext cx="452886" cy="986134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419600" y="2944353"/>
            <a:ext cx="4387355" cy="2237247"/>
            <a:chOff x="4419600" y="2944353"/>
            <a:chExt cx="4387355" cy="22372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419600" y="4719935"/>
                  <a:ext cx="438735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𝑟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𝑟</m:t>
                      </m:r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Matrix of (Scaled) </a:t>
                  </a:r>
                  <a:r>
                    <a:rPr kumimoji="0" lang="en-US" sz="24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Scores</a:t>
                  </a: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9600" y="4719935"/>
                  <a:ext cx="4387355" cy="461665"/>
                </a:xfrm>
                <a:prstGeom prst="rect">
                  <a:avLst/>
                </a:prstGeom>
                <a:blipFill>
                  <a:blip r:embed="rId6"/>
                  <a:stretch>
                    <a:fillRect t="-9211" r="-1111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ight Brace 10"/>
            <p:cNvSpPr/>
            <p:nvPr/>
          </p:nvSpPr>
          <p:spPr>
            <a:xfrm rot="5400000">
              <a:off x="4933743" y="2811210"/>
              <a:ext cx="332248" cy="598534"/>
            </a:xfrm>
            <a:prstGeom prst="rightBrace">
              <a:avLst>
                <a:gd name="adj1" fmla="val 20430"/>
                <a:gd name="adj2" fmla="val 52400"/>
              </a:avLst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3" name="Straight Connector 12"/>
            <p:cNvCxnSpPr>
              <a:stCxn id="11" idx="1"/>
              <a:endCxn id="25" idx="0"/>
            </p:cNvCxnSpPr>
            <p:nvPr/>
          </p:nvCxnSpPr>
          <p:spPr>
            <a:xfrm>
              <a:off x="5085502" y="3276601"/>
              <a:ext cx="1527776" cy="1443334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40430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66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38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4984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Connection to Modes of Variation: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Define: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(Scaled) Loadings Matrix,  </a:t>
                </a:r>
                <a14:m>
                  <m:oMath xmlns:m="http://schemas.openxmlformats.org/officeDocument/2006/math">
                    <m:acc>
                      <m:accPr>
                        <m:chr m:val="̆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𝑼</m:t>
                        </m:r>
                      </m:e>
                    </m:acc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(Scaled) Scores Matrix, </a:t>
                </a:r>
                <a14:m>
                  <m:oMath xmlns:m="http://schemas.openxmlformats.org/officeDocument/2006/math">
                    <m:acc>
                      <m:accPr>
                        <m:chr m:val="̆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𝑺</m:t>
                        </m:r>
                      </m:e>
                    </m:acc>
                    <m:sSup>
                      <m:s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acc>
                          <m:accPr>
                            <m:chr m:val="̆"/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acc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𝑽</m:t>
                            </m:r>
                          </m:e>
                        </m:acc>
                      </m:e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sup>
                    </m:sSup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𝑡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𝑟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𝑟</m:t>
                                  </m:r>
                                </m:sub>
                                <m:sup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𝑡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663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4984121"/>
              </a:xfrm>
              <a:prstGeom prst="rect">
                <a:avLst/>
              </a:prstGeom>
              <a:blipFill>
                <a:blip r:embed="rId3"/>
                <a:stretch>
                  <a:fillRect l="-17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3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8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9" name="Rectangle 17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0" name="Rectangle 1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1" name="Rectangle 21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2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3" name="Rectangle 25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4" name="Rectangle 2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6" name="Rectangle 31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24000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38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41256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Connection to Modes of Variation: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Thus: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̆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𝑿</m:t>
                          </m:r>
                        </m:e>
                      </m:acc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acc>
                        <m:accPr>
                          <m:chr m:val="̆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𝑼</m:t>
                          </m:r>
                        </m:e>
                      </m:acc>
                      <m:acc>
                        <m:accPr>
                          <m:chr m:val="̆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𝑺</m:t>
                          </m:r>
                        </m:e>
                      </m:acc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acc>
                            <m:accPr>
                              <m:chr m:val="̆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𝑽</m:t>
                              </m:r>
                            </m:e>
                          </m:acc>
                        </m:e>
                        <m:sup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p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sup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𝒖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sub>
                          </m:sSub>
                          <m:sSubSup>
                            <m:sSubSup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𝒗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sub>
                            <m:sup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</a:t>
                </a:r>
              </a:p>
            </p:txBody>
          </p:sp>
        </mc:Choice>
        <mc:Fallback xmlns="">
          <p:sp>
            <p:nvSpPr>
              <p:cNvPr id="2663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4125617"/>
              </a:xfrm>
              <a:prstGeom prst="rect">
                <a:avLst/>
              </a:prstGeom>
              <a:blipFill>
                <a:blip r:embed="rId3"/>
                <a:stretch>
                  <a:fillRect l="-17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3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8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9" name="Rectangle 17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0" name="Rectangle 1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1" name="Rectangle 21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2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3" name="Rectangle 25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4" name="Rectangle 2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6" name="Rectangle 31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657601" y="3048000"/>
            <a:ext cx="5181600" cy="2413575"/>
            <a:chOff x="3657601" y="3048000"/>
            <a:chExt cx="5181600" cy="2413575"/>
          </a:xfrm>
        </p:grpSpPr>
        <p:sp>
          <p:nvSpPr>
            <p:cNvPr id="4" name="TextBox 3"/>
            <p:cNvSpPr txBox="1"/>
            <p:nvPr/>
          </p:nvSpPr>
          <p:spPr>
            <a:xfrm>
              <a:off x="3657601" y="4876800"/>
              <a:ext cx="5181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(Scaled) Modes of Variation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5334000" y="3048000"/>
              <a:ext cx="1524000" cy="609600"/>
            </a:xfrm>
            <a:prstGeom prst="rect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7" name="Straight Connector 6"/>
            <p:cNvCxnSpPr>
              <a:cxnSpLocks/>
              <a:stCxn id="5" idx="2"/>
              <a:endCxn id="4" idx="0"/>
            </p:cNvCxnSpPr>
            <p:nvPr/>
          </p:nvCxnSpPr>
          <p:spPr>
            <a:xfrm>
              <a:off x="6096000" y="3657600"/>
              <a:ext cx="152401" cy="12192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798BB9-341B-4B45-8604-A6F3D8567F7A}"/>
              </a:ext>
            </a:extLst>
          </p:cNvPr>
          <p:cNvSpPr txBox="1"/>
          <p:nvPr/>
        </p:nvSpPr>
        <p:spPr>
          <a:xfrm>
            <a:off x="4724400" y="5739825"/>
            <a:ext cx="31454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Rank 1 Matrices</a:t>
            </a:r>
          </a:p>
        </p:txBody>
      </p:sp>
    </p:spTree>
    <p:extLst>
      <p:ext uri="{BB962C8B-B14F-4D97-AF65-F5344CB8AC3E}">
        <p14:creationId xmlns:p14="http://schemas.microsoft.com/office/powerpoint/2010/main" val="2591621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Participant Presentations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Starting Tuesday:</a:t>
            </a:r>
          </a:p>
          <a:p>
            <a:pPr algn="ctr" eaLnBrk="1" hangingPunct="1">
              <a:buFontTx/>
              <a:buNone/>
            </a:pPr>
            <a:r>
              <a:rPr lang="en-US" dirty="0"/>
              <a:t>12:10    </a:t>
            </a:r>
            <a:r>
              <a:rPr lang="en-US" dirty="0" err="1"/>
              <a:t>Panos</a:t>
            </a:r>
            <a:r>
              <a:rPr lang="en-US" dirty="0"/>
              <a:t> </a:t>
            </a:r>
            <a:r>
              <a:rPr lang="en-US" dirty="0" err="1"/>
              <a:t>Andreou</a:t>
            </a: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Notes: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dirty="0"/>
              <a:t>  Please do in Person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dirty="0"/>
              <a:t>  Can Use USB Device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dirty="0"/>
              <a:t>  Or Remote Log-In, </a:t>
            </a:r>
            <a:r>
              <a:rPr lang="en-US" u="sng" dirty="0"/>
              <a:t>Set Up Before Class</a:t>
            </a:r>
            <a:r>
              <a:rPr lang="en-US" dirty="0"/>
              <a:t> 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dirty="0"/>
              <a:t>  Have Title Page With: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dirty="0"/>
              <a:t>  Your Name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dirty="0"/>
              <a:t>   Your Affiliation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1A90571-4440-4CBF-9372-0EE2C5C0677E}"/>
              </a:ext>
            </a:extLst>
          </p:cNvPr>
          <p:cNvGrpSpPr/>
          <p:nvPr/>
        </p:nvGrpSpPr>
        <p:grpSpPr>
          <a:xfrm>
            <a:off x="914400" y="3886200"/>
            <a:ext cx="7467600" cy="609600"/>
            <a:chOff x="914400" y="3886200"/>
            <a:chExt cx="7467600" cy="6096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74FAF54-6E13-479C-A85E-336E837BC750}"/>
                </a:ext>
              </a:extLst>
            </p:cNvPr>
            <p:cNvCxnSpPr/>
            <p:nvPr/>
          </p:nvCxnSpPr>
          <p:spPr>
            <a:xfrm>
              <a:off x="914400" y="3886200"/>
              <a:ext cx="4114800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6FE1ADA-96C8-4F0C-AE3B-2DA227B4D07F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4495800"/>
              <a:ext cx="7467600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01589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8" name="Text Box 3"/>
              <p:cNvSpPr txBox="1">
                <a:spLocks noChangeArrowheads="1"/>
              </p:cNvSpPr>
              <p:nvPr/>
            </p:nvSpPr>
            <p:spPr bwMode="auto">
              <a:xfrm>
                <a:off x="228600" y="1219200"/>
                <a:ext cx="8458200" cy="5137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Idea:  Expand Data Matrix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	in Terms of Inner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Prod’ts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&amp; Eigenvectors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Recall Notation: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̆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𝑿</m:t>
                          </m:r>
                        </m:e>
                      </m:acc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32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32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𝐶𝑂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⋯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32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32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𝐶𝑂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×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(Mean Centered &amp; Scaled Data)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12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219200"/>
                <a:ext cx="8458200" cy="5137945"/>
              </a:xfrm>
              <a:prstGeom prst="rect">
                <a:avLst/>
              </a:prstGeom>
              <a:blipFill>
                <a:blip r:embed="rId3"/>
                <a:stretch>
                  <a:fillRect l="-1875" t="-4270" r="-50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0" name="Rectangle 7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1" name="Rectangle 9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2" name="Rectangle 1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87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8" name="Text Box 3"/>
              <p:cNvSpPr txBox="1">
                <a:spLocks noChangeArrowheads="1"/>
              </p:cNvSpPr>
              <p:nvPr/>
            </p:nvSpPr>
            <p:spPr bwMode="auto">
              <a:xfrm>
                <a:off x="228600" y="1219200"/>
                <a:ext cx="8458200" cy="4707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Idea:  Expand Data Matrix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	in Terms of Inner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Prod’ts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&amp; Eigenvectors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Recall Notation: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̆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𝑿</m:t>
                          </m:r>
                        </m:e>
                      </m:acc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32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32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𝐶𝑂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⋯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32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32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𝐶𝑂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×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Spectral Representation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(centered data):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̆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𝑿</m:t>
                              </m:r>
                            </m:e>
                          </m:acc>
                        </m:e>
                        <m: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sup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𝒖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𝑘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sz="32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𝑡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12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219200"/>
                <a:ext cx="8458200" cy="4707186"/>
              </a:xfrm>
              <a:prstGeom prst="rect">
                <a:avLst/>
              </a:prstGeom>
              <a:blipFill>
                <a:blip r:embed="rId3"/>
                <a:stretch>
                  <a:fillRect l="-1875" t="-4663" r="-50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0" name="Rectangle 7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1" name="Rectangle 9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2" name="Rectangle 1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AC06D12-DABE-4DBF-A573-71B240CF19B0}"/>
              </a:ext>
            </a:extLst>
          </p:cNvPr>
          <p:cNvGrpSpPr/>
          <p:nvPr/>
        </p:nvGrpSpPr>
        <p:grpSpPr>
          <a:xfrm>
            <a:off x="2399900" y="5638800"/>
            <a:ext cx="3238900" cy="1060070"/>
            <a:chOff x="2399900" y="5638800"/>
            <a:chExt cx="3238900" cy="10600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3BEA04FF-3D6B-47D5-A2F7-670415DEE3CC}"/>
                    </a:ext>
                  </a:extLst>
                </p:cNvPr>
                <p:cNvSpPr txBox="1"/>
                <p:nvPr/>
              </p:nvSpPr>
              <p:spPr>
                <a:xfrm>
                  <a:off x="2399900" y="6324600"/>
                  <a:ext cx="3238900" cy="3742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Recall:  Loadings Vector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∈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ℝ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</m:sup>
                      </m:sSup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3BEA04FF-3D6B-47D5-A2F7-670415DEE3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9900" y="6324600"/>
                  <a:ext cx="3238900" cy="374270"/>
                </a:xfrm>
                <a:prstGeom prst="rect">
                  <a:avLst/>
                </a:prstGeom>
                <a:blipFill>
                  <a:blip r:embed="rId4"/>
                  <a:stretch>
                    <a:fillRect l="-1695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B6B627A5-9FA7-484B-B073-9FFB95B099AA}"/>
                </a:ext>
              </a:extLst>
            </p:cNvPr>
            <p:cNvCxnSpPr>
              <a:cxnSpLocks/>
              <a:stCxn id="2" idx="0"/>
            </p:cNvCxnSpPr>
            <p:nvPr/>
          </p:nvCxnSpPr>
          <p:spPr>
            <a:xfrm flipV="1">
              <a:off x="4019350" y="5638800"/>
              <a:ext cx="933650" cy="6858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3C78B02-B521-4242-B6DD-C88E76445718}"/>
              </a:ext>
            </a:extLst>
          </p:cNvPr>
          <p:cNvGrpSpPr/>
          <p:nvPr/>
        </p:nvGrpSpPr>
        <p:grpSpPr>
          <a:xfrm>
            <a:off x="6119304" y="5638800"/>
            <a:ext cx="2186496" cy="1055132"/>
            <a:chOff x="6119304" y="5638800"/>
            <a:chExt cx="2186496" cy="10551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07FBE0D-21A0-4DFD-AD22-289BC3285C1B}"/>
                    </a:ext>
                  </a:extLst>
                </p:cNvPr>
                <p:cNvSpPr txBox="1"/>
                <p:nvPr/>
              </p:nvSpPr>
              <p:spPr>
                <a:xfrm>
                  <a:off x="6119304" y="6324600"/>
                  <a:ext cx="21864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Scores Vector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∈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ℝ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p>
                      </m:sSup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07FBE0D-21A0-4DFD-AD22-289BC3285C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9304" y="6324600"/>
                  <a:ext cx="2186496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2507" t="-10000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BE8B00A-9C4D-4CCA-AAF8-FB00C33250F5}"/>
                </a:ext>
              </a:extLst>
            </p:cNvPr>
            <p:cNvCxnSpPr>
              <a:cxnSpLocks/>
              <a:stCxn id="9" idx="0"/>
            </p:cNvCxnSpPr>
            <p:nvPr/>
          </p:nvCxnSpPr>
          <p:spPr>
            <a:xfrm flipH="1" flipV="1">
              <a:off x="6400800" y="5638800"/>
              <a:ext cx="811752" cy="6858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197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4" name="Text Box 3"/>
              <p:cNvSpPr txBox="1">
                <a:spLocks noChangeArrowheads="1"/>
              </p:cNvSpPr>
              <p:nvPr/>
            </p:nvSpPr>
            <p:spPr bwMode="auto">
              <a:xfrm>
                <a:off x="228600" y="1219200"/>
                <a:ext cx="8686800" cy="4837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Now Using: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 Unicode MS" pitchFamily="34" charset="-128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 Unicode MS" pitchFamily="34" charset="-128"/>
                              <a:cs typeface="+mn-cs"/>
                            </a:rPr>
                            <m:t>𝑿</m:t>
                          </m:r>
                        </m:e>
                      </m:acc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𝐶𝑂</m:t>
                          </m:r>
                        </m:sub>
                      </m:sSub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𝑛</m:t>
                          </m:r>
                        </m:e>
                      </m:rad>
                      <m:acc>
                        <m:accPr>
                          <m:chr m:val="̆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𝑿</m:t>
                          </m:r>
                        </m:e>
                      </m:acc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Spectral Representation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(Raw Data):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 Unicode MS" pitchFamily="34" charset="-128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 Unicode MS" pitchFamily="34" charset="-128"/>
                              <a:cs typeface="+mn-cs"/>
                            </a:rPr>
                            <m:t>𝑿</m:t>
                          </m:r>
                        </m:e>
                      </m:acc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𝐶𝑂</m:t>
                          </m:r>
                        </m:sub>
                      </m:sSub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𝑛</m:t>
                          </m:r>
                        </m:e>
                      </m:rad>
                      <m:nary>
                        <m:naryPr>
                          <m:chr m:val="∑"/>
                          <m:limLoc m:val="subSup"/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sup>
                        <m:e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𝒖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𝑘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𝑡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Where: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Entries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𝒖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𝑑</m:t>
                        </m:r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×1</m:t>
                        </m:r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are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Loadings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Entries of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sup>
                    </m:sSubSup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𝑛</m:t>
                        </m:r>
                      </m:e>
                    </m:rad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  <m:sSubSup>
                      <m:sSub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𝒗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sup>
                    </m:sSubSup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</m:t>
                        </m:r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×</m:t>
                        </m:r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𝑛</m:t>
                        </m:r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are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Scores</a:t>
                </a:r>
              </a:p>
            </p:txBody>
          </p:sp>
        </mc:Choice>
        <mc:Fallback xmlns="">
          <p:sp>
            <p:nvSpPr>
              <p:cNvPr id="615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219200"/>
                <a:ext cx="8686800" cy="4837222"/>
              </a:xfrm>
              <a:prstGeom prst="rect">
                <a:avLst/>
              </a:prstGeom>
              <a:blipFill>
                <a:blip r:embed="rId3"/>
                <a:stretch>
                  <a:fillRect l="-1825" t="-4534" r="-491" b="-1032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5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6" name="Rectangle 6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7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8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61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6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D05973-5DF2-406B-A862-2F33E517E0FD}"/>
              </a:ext>
            </a:extLst>
          </p:cNvPr>
          <p:cNvGrpSpPr/>
          <p:nvPr/>
        </p:nvGrpSpPr>
        <p:grpSpPr>
          <a:xfrm>
            <a:off x="3810000" y="1154668"/>
            <a:ext cx="2078582" cy="826532"/>
            <a:chOff x="3810000" y="1154668"/>
            <a:chExt cx="2078582" cy="8265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B7492676-344D-48C0-B3E8-8F1F8BD37B76}"/>
                    </a:ext>
                  </a:extLst>
                </p:cNvPr>
                <p:cNvSpPr txBox="1"/>
                <p:nvPr/>
              </p:nvSpPr>
              <p:spPr>
                <a:xfrm>
                  <a:off x="3810000" y="1154668"/>
                  <a:ext cx="20785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dirty="0">
                      <a:solidFill>
                        <a:schemeClr val="bg2"/>
                      </a:solidFill>
                    </a:rPr>
                    <a:t> by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dirty="0">
                      <a:solidFill>
                        <a:schemeClr val="bg2"/>
                      </a:solidFill>
                    </a:rPr>
                    <a:t> matrix of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dirty="0">
                      <a:solidFill>
                        <a:schemeClr val="bg2"/>
                      </a:solidFill>
                    </a:rPr>
                    <a:t>s</a:t>
                  </a: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B7492676-344D-48C0-B3E8-8F1F8BD37B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0" y="1154668"/>
                  <a:ext cx="2078582" cy="369332"/>
                </a:xfrm>
                <a:prstGeom prst="rect">
                  <a:avLst/>
                </a:prstGeom>
                <a:blipFill>
                  <a:blip r:embed="rId4"/>
                  <a:stretch>
                    <a:fillRect t="-8197" r="-1466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115381FB-F8E7-4A53-9026-28393FB8E94C}"/>
                </a:ext>
              </a:extLst>
            </p:cNvPr>
            <p:cNvCxnSpPr>
              <a:stCxn id="2" idx="2"/>
            </p:cNvCxnSpPr>
            <p:nvPr/>
          </p:nvCxnSpPr>
          <p:spPr>
            <a:xfrm flipH="1">
              <a:off x="4572000" y="1524000"/>
              <a:ext cx="277291" cy="4572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203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4" name="Text Box 3"/>
              <p:cNvSpPr txBox="1">
                <a:spLocks noChangeArrowheads="1"/>
              </p:cNvSpPr>
              <p:nvPr/>
            </p:nvSpPr>
            <p:spPr bwMode="auto">
              <a:xfrm>
                <a:off x="228600" y="1447800"/>
                <a:ext cx="8458200" cy="4714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Can Focus on Individual Data Object Vectors: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𝐶𝑂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sup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𝒖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=1,⋯,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𝑛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Part of Above Full Matrix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Rep’n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Terminology: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𝑐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𝑖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  are Called “PCs”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and are also Called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Scores</a:t>
                </a:r>
              </a:p>
            </p:txBody>
          </p:sp>
        </mc:Choice>
        <mc:Fallback xmlns="">
          <p:sp>
            <p:nvSpPr>
              <p:cNvPr id="717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447800"/>
                <a:ext cx="8458200" cy="4714624"/>
              </a:xfrm>
              <a:prstGeom prst="rect">
                <a:avLst/>
              </a:prstGeom>
              <a:blipFill>
                <a:blip r:embed="rId3"/>
                <a:stretch>
                  <a:fillRect l="-1875" t="-4657" r="-1009" b="-271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6" name="Rectangle 6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9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0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11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0" name="Text Box 3"/>
              <p:cNvSpPr txBox="1">
                <a:spLocks noChangeArrowheads="1"/>
              </p:cNvSpPr>
              <p:nvPr/>
            </p:nvSpPr>
            <p:spPr bwMode="auto">
              <a:xfrm>
                <a:off x="228600" y="1295400"/>
                <a:ext cx="8686800" cy="5199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More Terminology: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Scores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𝑐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𝑖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 are </a:t>
                </a: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Coefficients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in Spectral Representation: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𝐶𝑂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sup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𝒖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457200" marR="0" lvl="0" indent="-457200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Loadings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are </a:t>
                </a: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Entries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𝑖𝑗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of Eigenvectors: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𝒖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,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𝑑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,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200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295400"/>
                <a:ext cx="8686800" cy="5199308"/>
              </a:xfrm>
              <a:prstGeom prst="rect">
                <a:avLst/>
              </a:prstGeom>
              <a:blipFill>
                <a:blip r:embed="rId3"/>
                <a:stretch>
                  <a:fillRect l="-1825" t="-152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1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2" name="Rectangle 6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3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4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5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6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91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5910" t="72724" r="21587"/>
          <a:stretch/>
        </p:blipFill>
        <p:spPr>
          <a:xfrm>
            <a:off x="789099" y="1447800"/>
            <a:ext cx="7516701" cy="3657600"/>
          </a:xfrm>
          <a:prstGeom prst="rect">
            <a:avLst/>
          </a:prstGeom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2-d Toy Example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Text Box 16"/>
          <p:cNvSpPr txBox="1">
            <a:spLocks noChangeArrowheads="1"/>
          </p:cNvSpPr>
          <p:nvPr/>
        </p:nvSpPr>
        <p:spPr bwMode="auto">
          <a:xfrm>
            <a:off x="228600" y="5115580"/>
            <a:ext cx="868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From Much Earlier Class Meeting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58800" y="3962400"/>
            <a:ext cx="8686800" cy="2580620"/>
            <a:chOff x="358800" y="3962400"/>
            <a:chExt cx="8686800" cy="2580620"/>
          </a:xfrm>
        </p:grpSpPr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358800" y="6019800"/>
              <a:ext cx="8686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Simple,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Visualizable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Feature Space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257800" y="3962400"/>
              <a:ext cx="1295400" cy="294619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28600" y="3962400"/>
            <a:ext cx="8686800" cy="2133600"/>
            <a:chOff x="228600" y="3962400"/>
            <a:chExt cx="8686800" cy="2133600"/>
          </a:xfrm>
        </p:grpSpPr>
        <p:sp>
          <p:nvSpPr>
            <p:cNvPr id="2" name="Rounded Rectangle 1"/>
            <p:cNvSpPr/>
            <p:nvPr/>
          </p:nvSpPr>
          <p:spPr>
            <a:xfrm>
              <a:off x="1676400" y="3962400"/>
              <a:ext cx="1219200" cy="29461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228600" y="5572780"/>
              <a:ext cx="8686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2-d Curves as Data In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Object Space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2846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2-d Toy Example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5883" t="72727" r="22549"/>
          <a:stretch/>
        </p:blipFill>
        <p:spPr>
          <a:xfrm>
            <a:off x="838200" y="1447800"/>
            <a:ext cx="7468499" cy="368318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33400" y="3505200"/>
            <a:ext cx="4800600" cy="2846906"/>
            <a:chOff x="990600" y="4038600"/>
            <a:chExt cx="2438400" cy="28469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999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990600" y="6360362"/>
                  <a:ext cx="2438400" cy="525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DC00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1</a:t>
                  </a:r>
                  <a:r>
                    <a:rPr kumimoji="0" lang="en-US" sz="2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DC00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st</a:t>
                  </a: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DC00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Mode of Variation,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𝒖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C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sSubSup>
                        <m:sSub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bSup>
                    </m:oMath>
                  </a14:m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357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1999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90600" y="6360362"/>
                  <a:ext cx="2438400" cy="525144"/>
                </a:xfrm>
                <a:prstGeom prst="rect">
                  <a:avLst/>
                </a:prstGeom>
                <a:blipFill>
                  <a:blip r:embed="rId4"/>
                  <a:stretch>
                    <a:fillRect t="-12791" b="-3139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/>
            <p:cNvCxnSpPr>
              <a:stCxn id="41999" idx="0"/>
            </p:cNvCxnSpPr>
            <p:nvPr/>
          </p:nvCxnSpPr>
          <p:spPr>
            <a:xfrm flipH="1" flipV="1">
              <a:off x="2190452" y="4038600"/>
              <a:ext cx="19348" cy="2321762"/>
            </a:xfrm>
            <a:prstGeom prst="straightConnector1">
              <a:avLst/>
            </a:prstGeom>
            <a:ln w="38100">
              <a:solidFill>
                <a:srgbClr val="D357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5108681" y="3429001"/>
            <a:ext cx="3238002" cy="2345360"/>
            <a:chOff x="5108681" y="3429001"/>
            <a:chExt cx="3238002" cy="23453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5108681" y="5251141"/>
                  <a:ext cx="323800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1</a:t>
                  </a:r>
                  <a:r>
                    <a:rPr kumimoji="0" lang="en-US" sz="2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st</a:t>
                  </a: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Eigenvector,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𝒖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a14:m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8681" y="5251141"/>
                  <a:ext cx="3238002" cy="523220"/>
                </a:xfrm>
                <a:prstGeom prst="rect">
                  <a:avLst/>
                </a:prstGeom>
                <a:blipFill>
                  <a:blip r:embed="rId5"/>
                  <a:stretch>
                    <a:fillRect l="-3766" t="-11628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Arrow Connector 25"/>
            <p:cNvCxnSpPr>
              <a:stCxn id="24" idx="0"/>
            </p:cNvCxnSpPr>
            <p:nvPr/>
          </p:nvCxnSpPr>
          <p:spPr>
            <a:xfrm flipV="1">
              <a:off x="6727682" y="3429001"/>
              <a:ext cx="282718" cy="182214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8319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 dirty="0"/>
            </a:br>
            <a:endParaRPr lang="en-US" sz="2800" dirty="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2-d Toy Example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6675" t="73323" r="25030"/>
          <a:stretch/>
        </p:blipFill>
        <p:spPr>
          <a:xfrm>
            <a:off x="838200" y="1447800"/>
            <a:ext cx="7402132" cy="3741737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33400" y="3505200"/>
            <a:ext cx="4800600" cy="2847803"/>
            <a:chOff x="990600" y="4038600"/>
            <a:chExt cx="2438400" cy="2847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990600" y="6360362"/>
                  <a:ext cx="2438400" cy="5260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FF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2</a:t>
                  </a:r>
                  <a:r>
                    <a:rPr kumimoji="0" lang="en-US" sz="2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FF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nd</a:t>
                  </a: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FF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Mode of Variation,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𝒖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bSup>
                    </m:oMath>
                  </a14:m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8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90600" y="6360362"/>
                  <a:ext cx="2438400" cy="526041"/>
                </a:xfrm>
                <a:prstGeom prst="rect">
                  <a:avLst/>
                </a:prstGeom>
                <a:blipFill>
                  <a:blip r:embed="rId4"/>
                  <a:stretch>
                    <a:fillRect t="-12791" b="-3139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/>
            <p:cNvCxnSpPr>
              <a:stCxn id="18" idx="0"/>
            </p:cNvCxnSpPr>
            <p:nvPr/>
          </p:nvCxnSpPr>
          <p:spPr>
            <a:xfrm flipH="1" flipV="1">
              <a:off x="2190456" y="4038600"/>
              <a:ext cx="19344" cy="2321762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5108681" y="3287713"/>
            <a:ext cx="3253263" cy="2486648"/>
            <a:chOff x="5108681" y="3287713"/>
            <a:chExt cx="3253263" cy="24866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5108681" y="5251141"/>
                  <a:ext cx="325326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2</a:t>
                  </a:r>
                  <a:r>
                    <a:rPr kumimoji="0" lang="en-US" sz="2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nd</a:t>
                  </a: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Eigenvector,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𝒖</m:t>
                          </m:r>
                        </m:e>
                        <m:sub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</m:oMath>
                  </a14:m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8681" y="5251141"/>
                  <a:ext cx="3253263" cy="523220"/>
                </a:xfrm>
                <a:prstGeom prst="rect">
                  <a:avLst/>
                </a:prstGeom>
                <a:blipFill>
                  <a:blip r:embed="rId5"/>
                  <a:stretch>
                    <a:fillRect l="-3745" t="-11628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/>
            <p:cNvCxnSpPr>
              <a:stCxn id="21" idx="0"/>
            </p:cNvCxnSpPr>
            <p:nvPr/>
          </p:nvCxnSpPr>
          <p:spPr>
            <a:xfrm flipH="1" flipV="1">
              <a:off x="6477003" y="3287713"/>
              <a:ext cx="258310" cy="196342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19072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5" name="Text Box 3"/>
              <p:cNvSpPr txBox="1">
                <a:spLocks noChangeArrowheads="1"/>
              </p:cNvSpPr>
              <p:nvPr/>
            </p:nvSpPr>
            <p:spPr bwMode="auto">
              <a:xfrm>
                <a:off x="228600" y="1244651"/>
                <a:ext cx="8458200" cy="31250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Recall:   PCA Scatterplot Matrix Views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Provide a </a:t>
                </a: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Rotation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of Data,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Where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Axes Are Directions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of Max. Variation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By Plotting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1,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⋯,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𝑐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on axis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24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244651"/>
                <a:ext cx="8458200" cy="3125023"/>
              </a:xfrm>
              <a:prstGeom prst="rect">
                <a:avLst/>
              </a:prstGeom>
              <a:blipFill>
                <a:blip r:embed="rId3"/>
                <a:stretch>
                  <a:fillRect l="-1875" t="-5653" b="-35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2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93154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228600" y="1244651"/>
            <a:ext cx="8458200" cy="43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E.g.  Recall Raw Data,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Slightly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Mean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Shifted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Gaussian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Data</a:t>
            </a:r>
          </a:p>
        </p:txBody>
      </p:sp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2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14800" y="2974258"/>
                <a:ext cx="20390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a:t>Type equation here.</a:t>
                      </a:fl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74258"/>
                <a:ext cx="2039084" cy="276999"/>
              </a:xfrm>
              <a:prstGeom prst="rect">
                <a:avLst/>
              </a:prstGeom>
              <a:blipFill>
                <a:blip r:embed="rId3"/>
                <a:stretch>
                  <a:fillRect l="-2695" r="-2395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1" t="2800" r="12722" b="3001"/>
          <a:stretch/>
        </p:blipFill>
        <p:spPr>
          <a:xfrm>
            <a:off x="3048000" y="1676400"/>
            <a:ext cx="6096000" cy="5181600"/>
          </a:xfrm>
          <a:noFill/>
        </p:spPr>
      </p:pic>
    </p:spTree>
    <p:extLst>
      <p:ext uri="{BB962C8B-B14F-4D97-AF65-F5344CB8AC3E}">
        <p14:creationId xmlns:p14="http://schemas.microsoft.com/office/powerpoint/2010/main" val="1433005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Participant Presentations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Starting Tuesday:</a:t>
            </a:r>
          </a:p>
          <a:p>
            <a:pPr algn="ctr" eaLnBrk="1" hangingPunct="1">
              <a:buFontTx/>
              <a:buNone/>
            </a:pPr>
            <a:r>
              <a:rPr lang="en-US" dirty="0"/>
              <a:t>12:10    </a:t>
            </a:r>
            <a:r>
              <a:rPr lang="en-US" dirty="0" err="1"/>
              <a:t>Panos</a:t>
            </a:r>
            <a:r>
              <a:rPr lang="en-US" dirty="0"/>
              <a:t> </a:t>
            </a:r>
            <a:r>
              <a:rPr lang="en-US" dirty="0" err="1"/>
              <a:t>Andreou</a:t>
            </a: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Notes: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dirty="0"/>
              <a:t>  Please do in Person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dirty="0"/>
              <a:t>  Bring Your Laptop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dirty="0"/>
              <a:t>  Log In To Zoom (with Sound Off) 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dirty="0"/>
              <a:t>  Have Title Page With: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dirty="0"/>
              <a:t>  Your Name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dirty="0"/>
              <a:t>   Your Affiliation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253081" y="2438400"/>
            <a:ext cx="25955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Check Website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 Schedule</a:t>
            </a:r>
          </a:p>
        </p:txBody>
      </p:sp>
    </p:spTree>
    <p:extLst>
      <p:ext uri="{BB962C8B-B14F-4D97-AF65-F5344CB8AC3E}">
        <p14:creationId xmlns:p14="http://schemas.microsoft.com/office/powerpoint/2010/main" val="34172606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5" name="Text Box 3"/>
              <p:cNvSpPr txBox="1">
                <a:spLocks noChangeArrowheads="1"/>
              </p:cNvSpPr>
              <p:nvPr/>
            </p:nvSpPr>
            <p:spPr bwMode="auto">
              <a:xfrm>
                <a:off x="228600" y="1244651"/>
                <a:ext cx="8458200" cy="3738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PCA Rotation:  Scatterplot Matrix View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,1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⋯,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𝑐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,1</m:t>
                        </m:r>
                      </m:sub>
                    </m:sSub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357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D357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D357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357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,2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D357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D357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⋯,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D357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D357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𝑐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D357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357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,2</m:t>
                        </m:r>
                      </m:sub>
                    </m:sSub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24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244651"/>
                <a:ext cx="8458200" cy="3738652"/>
              </a:xfrm>
              <a:prstGeom prst="rect">
                <a:avLst/>
              </a:prstGeom>
              <a:blipFill>
                <a:blip r:embed="rId3"/>
                <a:stretch>
                  <a:fillRect l="-1875" t="-473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2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14800" y="2974258"/>
                <a:ext cx="20390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a:t>Type equation here.</a:t>
                      </a:fl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74258"/>
                <a:ext cx="2039084" cy="276999"/>
              </a:xfrm>
              <a:prstGeom prst="rect">
                <a:avLst/>
              </a:prstGeom>
              <a:blipFill>
                <a:blip r:embed="rId4"/>
                <a:stretch>
                  <a:fillRect l="-2695" r="-2395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6" t="5570" r="11947" b="4387"/>
          <a:stretch/>
        </p:blipFill>
        <p:spPr>
          <a:xfrm>
            <a:off x="3047999" y="1905000"/>
            <a:ext cx="6096001" cy="4953000"/>
          </a:xfrm>
          <a:noFill/>
        </p:spPr>
      </p:pic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2362200" y="2819400"/>
            <a:ext cx="1524000" cy="60960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 flipV="1">
            <a:off x="2362200" y="2743200"/>
            <a:ext cx="2590800" cy="7620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286000" y="3581400"/>
            <a:ext cx="3505200" cy="1066800"/>
          </a:xfrm>
          <a:prstGeom prst="straightConnector1">
            <a:avLst/>
          </a:prstGeom>
          <a:ln w="25400">
            <a:solidFill>
              <a:srgbClr val="D357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286000" y="4419600"/>
            <a:ext cx="4648200" cy="228600"/>
          </a:xfrm>
          <a:prstGeom prst="straightConnector1">
            <a:avLst/>
          </a:prstGeom>
          <a:ln w="25400">
            <a:solidFill>
              <a:srgbClr val="D357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8988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228600" y="1244651"/>
            <a:ext cx="84582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PCA Rotates to Directions of Max. Variation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2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3" name="HierArchEG1d0p2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42306" y="1752600"/>
            <a:ext cx="6401694" cy="475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228600" y="1244651"/>
            <a:ext cx="8458200" cy="24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PCA Rotates to Directions of Max. Variation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2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2" name="HierArchEG1d0p4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42306" y="1752600"/>
            <a:ext cx="6401694" cy="475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0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3" name="Text Box 3"/>
              <p:cNvSpPr txBox="1">
                <a:spLocks noChangeArrowheads="1"/>
              </p:cNvSpPr>
              <p:nvPr/>
            </p:nvSpPr>
            <p:spPr bwMode="auto">
              <a:xfrm>
                <a:off x="228600" y="1447800"/>
                <a:ext cx="8458200" cy="27806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Reduced Rank Approximation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/>
                        </a:rPr>
                        <m:t>≈</m:t>
                      </m:r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𝐶𝑂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𝒖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Reconstruct Using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Only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(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≪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𝑑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Terms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(Assuming Decreasing Eigenvalues)</a:t>
                </a:r>
              </a:p>
            </p:txBody>
          </p:sp>
        </mc:Choice>
        <mc:Fallback xmlns="">
          <p:sp>
            <p:nvSpPr>
              <p:cNvPr id="9223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447800"/>
                <a:ext cx="8458200" cy="2780698"/>
              </a:xfrm>
              <a:prstGeom prst="rect">
                <a:avLst/>
              </a:prstGeom>
              <a:blipFill>
                <a:blip r:embed="rId3"/>
                <a:stretch>
                  <a:fillRect l="-1875" t="-6360" b="-614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4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5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7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8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1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8145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3" name="Text Box 3"/>
              <p:cNvSpPr txBox="1">
                <a:spLocks noChangeArrowheads="1"/>
              </p:cNvSpPr>
              <p:nvPr/>
            </p:nvSpPr>
            <p:spPr bwMode="auto">
              <a:xfrm>
                <a:off x="228600" y="1447800"/>
                <a:ext cx="8458200" cy="4701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Reduced Rank Approximation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/>
                        </a:rPr>
                        <m:t>≈</m:t>
                      </m:r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𝐶𝑂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𝒖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Reconstruct Using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Only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(≪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𝑑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Terms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(Assuming Decreasing Eigenvalues)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Gives:   Rank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Approximation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of Data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Key to PCA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Dimension Reduction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And PCA for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Data Compression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(~ .jpeg)</a:t>
                </a:r>
              </a:p>
            </p:txBody>
          </p:sp>
        </mc:Choice>
        <mc:Fallback xmlns="">
          <p:sp>
            <p:nvSpPr>
              <p:cNvPr id="9223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447800"/>
                <a:ext cx="8458200" cy="4701223"/>
              </a:xfrm>
              <a:prstGeom prst="rect">
                <a:avLst/>
              </a:prstGeom>
              <a:blipFill>
                <a:blip r:embed="rId3"/>
                <a:stretch>
                  <a:fillRect l="-1875" t="-3761" b="-32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4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5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7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8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1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08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5" name="Text Box 3"/>
              <p:cNvSpPr txBox="1">
                <a:spLocks noChangeArrowheads="1"/>
              </p:cNvSpPr>
              <p:nvPr/>
            </p:nvSpPr>
            <p:spPr bwMode="auto">
              <a:xfrm>
                <a:off x="228600" y="1447800"/>
                <a:ext cx="8458200" cy="4327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Choice of   </a:t>
                </a:r>
                <a14:m>
                  <m:oMath xmlns:m="http://schemas.openxmlformats.org/officeDocument/2006/math">
                    <m:r>
                      <a:rPr kumimoji="0" lang="en-US" sz="3200" b="0" i="1" u="sng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 in Reduced Rank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Approxim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’n: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Generally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Very Slippery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Problem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Not Recommended: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Courier New" pitchFamily="49" charset="0"/>
                  <a:buChar char="o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Arbitrary Choice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Courier New" pitchFamily="49" charset="0"/>
                  <a:buChar char="o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E.g. % Variation Explained  90%?  95%?</a:t>
                </a:r>
              </a:p>
            </p:txBody>
          </p:sp>
        </mc:Choice>
        <mc:Fallback xmlns="">
          <p:sp>
            <p:nvSpPr>
              <p:cNvPr id="1024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447800"/>
                <a:ext cx="8458200" cy="4327338"/>
              </a:xfrm>
              <a:prstGeom prst="rect">
                <a:avLst/>
              </a:prstGeom>
              <a:blipFill>
                <a:blip r:embed="rId3"/>
                <a:stretch>
                  <a:fillRect l="-1875" t="-4090" b="-40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2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14800" y="2974258"/>
                <a:ext cx="20390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a:t>Type equation here.</a:t>
                      </a:fl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74258"/>
                <a:ext cx="2039084" cy="276999"/>
              </a:xfrm>
              <a:prstGeom prst="rect">
                <a:avLst/>
              </a:prstGeom>
              <a:blipFill>
                <a:blip r:embed="rId6"/>
                <a:stretch>
                  <a:fillRect l="-2695" r="-2395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822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5" name="Text Box 3"/>
              <p:cNvSpPr txBox="1">
                <a:spLocks noChangeArrowheads="1"/>
              </p:cNvSpPr>
              <p:nvPr/>
            </p:nvSpPr>
            <p:spPr bwMode="auto">
              <a:xfrm>
                <a:off x="228600" y="1447800"/>
                <a:ext cx="8458200" cy="2406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Choice of   </a:t>
                </a:r>
                <a14:m>
                  <m:oMath xmlns:m="http://schemas.openxmlformats.org/officeDocument/2006/math">
                    <m:r>
                      <a:rPr kumimoji="0" lang="en-US" sz="3200" b="0" i="1" u="sng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 in Reduced Rank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Approxim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’n: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Generally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Very Slippery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Problem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SCREE Plot (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Kruskal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1964):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	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Find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Knee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in Power Spectrum</a:t>
                </a:r>
              </a:p>
            </p:txBody>
          </p:sp>
        </mc:Choice>
        <mc:Fallback xmlns="">
          <p:sp>
            <p:nvSpPr>
              <p:cNvPr id="1024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447800"/>
                <a:ext cx="8458200" cy="2406813"/>
              </a:xfrm>
              <a:prstGeom prst="rect">
                <a:avLst/>
              </a:prstGeom>
              <a:blipFill>
                <a:blip r:embed="rId3"/>
                <a:stretch>
                  <a:fillRect l="-1875" t="-7360" b="-736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2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254" name="Picture 1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2" t="11598" r="6316" b="71637"/>
          <a:stretch>
            <a:fillRect/>
          </a:stretch>
        </p:blipFill>
        <p:spPr>
          <a:xfrm>
            <a:off x="5867400" y="3962400"/>
            <a:ext cx="2744788" cy="2439988"/>
          </a:xfrm>
          <a:noFill/>
        </p:spPr>
      </p:pic>
      <p:sp>
        <p:nvSpPr>
          <p:cNvPr id="10255" name="Line 17"/>
          <p:cNvSpPr>
            <a:spLocks noChangeShapeType="1"/>
          </p:cNvSpPr>
          <p:nvPr/>
        </p:nvSpPr>
        <p:spPr bwMode="auto">
          <a:xfrm>
            <a:off x="2590800" y="3886200"/>
            <a:ext cx="3429000" cy="2438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6" name="Line 18"/>
          <p:cNvSpPr>
            <a:spLocks noChangeShapeType="1"/>
          </p:cNvSpPr>
          <p:nvPr/>
        </p:nvSpPr>
        <p:spPr bwMode="auto">
          <a:xfrm flipV="1">
            <a:off x="6019800" y="6019800"/>
            <a:ext cx="914400" cy="304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7" name="Line 19"/>
          <p:cNvSpPr>
            <a:spLocks noChangeShapeType="1"/>
          </p:cNvSpPr>
          <p:nvPr/>
        </p:nvSpPr>
        <p:spPr bwMode="auto">
          <a:xfrm flipV="1">
            <a:off x="6019800" y="6172200"/>
            <a:ext cx="1066800" cy="152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4330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4582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SCREE Plot Drawbacks: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What is a Knee?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What if There are Several?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(Recall Lung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Cancer Data)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7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 descr="Graphical user interface, chart, application, line chart&#10;&#10;Description automatically generated">
            <a:extLst>
              <a:ext uri="{FF2B5EF4-FFF2-40B4-BE49-F238E27FC236}">
                <a16:creationId xmlns:a16="http://schemas.microsoft.com/office/drawing/2014/main" id="{6714FB60-42F7-47E2-B312-FCFEF69C7C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29" t="50000" r="5362" b="5555"/>
          <a:stretch/>
        </p:blipFill>
        <p:spPr>
          <a:xfrm>
            <a:off x="3200400" y="3156858"/>
            <a:ext cx="3886200" cy="370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46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458200" cy="511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SCREE Plot Drawbacks: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What is a Knee?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What if There are Several?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Knees Depend on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Scaling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(Power?  log?)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Personal Suggestions:</a:t>
            </a:r>
          </a:p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Find Auxiliary Cutoffs (Inter-Rater Variation)</a:t>
            </a:r>
          </a:p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Use the Full Range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7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57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6189" t="77916" r="59719" b="2640"/>
          <a:stretch/>
        </p:blipFill>
        <p:spPr>
          <a:xfrm>
            <a:off x="5530645" y="4191000"/>
            <a:ext cx="3613355" cy="2667000"/>
          </a:xfrm>
          <a:prstGeom prst="rect">
            <a:avLst/>
          </a:prstGeom>
        </p:spPr>
      </p:pic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Redistribution of Energy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28678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Now for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Scree Plots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(Upper Right of FDA Anal.)</a:t>
            </a:r>
          </a:p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Carefully Look At:</a:t>
            </a:r>
          </a:p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Intuition</a:t>
            </a:r>
          </a:p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Relation to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Eigenanalysis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Numerical Calculation</a:t>
            </a:r>
          </a:p>
        </p:txBody>
      </p:sp>
      <p:sp>
        <p:nvSpPr>
          <p:cNvPr id="2867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8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895600" y="1828800"/>
            <a:ext cx="3962400" cy="4114800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4182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Heat-Map Views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Larger Example: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=20,000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Simple Approach Here:   Study 1</a:t>
                </a:r>
                <a:r>
                  <a:rPr lang="en-US" baseline="30000" dirty="0"/>
                  <a:t>st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200</m:t>
                    </m:r>
                  </m:oMath>
                </a14:m>
                <a:r>
                  <a:rPr lang="en-US" dirty="0"/>
                  <a:t> Rows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Looks Totally Random?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Have Done Both Column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And Row Clustering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534400" cy="5135563"/>
              </a:xfrm>
              <a:blipFill>
                <a:blip r:embed="rId2"/>
                <a:stretch>
                  <a:fillRect l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866" t="40152" r="25492" b="5306"/>
          <a:stretch/>
        </p:blipFill>
        <p:spPr>
          <a:xfrm>
            <a:off x="5105400" y="2643808"/>
            <a:ext cx="4038600" cy="421419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248400" y="228600"/>
            <a:ext cx="2805380" cy="1828800"/>
            <a:chOff x="6248400" y="228600"/>
            <a:chExt cx="2805380" cy="1828800"/>
          </a:xfrm>
        </p:grpSpPr>
        <p:sp>
          <p:nvSpPr>
            <p:cNvPr id="6" name="TextBox 5"/>
            <p:cNvSpPr txBox="1"/>
            <p:nvPr/>
          </p:nvSpPr>
          <p:spPr>
            <a:xfrm>
              <a:off x="7010400" y="228600"/>
              <a:ext cx="204338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Will See OK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For </a:t>
              </a:r>
              <a:r>
                <a:rPr kumimoji="0" lang="en-US" sz="2400" b="0" i="0" u="sng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This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Data</a:t>
              </a:r>
            </a:p>
          </p:txBody>
        </p:sp>
        <p:cxnSp>
          <p:nvCxnSpPr>
            <p:cNvPr id="8" name="Straight Arrow Connector 7"/>
            <p:cNvCxnSpPr>
              <a:stCxn id="6" idx="1"/>
            </p:cNvCxnSpPr>
            <p:nvPr/>
          </p:nvCxnSpPr>
          <p:spPr>
            <a:xfrm flipH="1">
              <a:off x="6248400" y="644099"/>
              <a:ext cx="762000" cy="1413301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71511602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02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763000" cy="56698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ANOVA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Mean Decomposition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(of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𝑋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1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,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⋯,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𝑋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𝑛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∈</m:t>
                    </m:r>
                    <m:r>
                      <a:rPr kumimoji="0" 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ℝ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)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Total Variation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=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= 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Mean Variation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+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Mean Residual Variation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𝑖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=1</m:t>
                        </m:r>
                      </m:sub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𝑖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=1</m:t>
                        </m:r>
                      </m:sub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FF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FF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𝑖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=1</m:t>
                        </m:r>
                      </m:sub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  <a:sym typeface="Wingdings" pitchFamily="2" charset="2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Mathematics:    Pythagorean Theorem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Intuition Quantified via Sums of Squares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(Squares More Intuitive Than Absolutes) </a:t>
                </a:r>
              </a:p>
            </p:txBody>
          </p:sp>
        </mc:Choice>
        <mc:Fallback xmlns="">
          <p:sp>
            <p:nvSpPr>
              <p:cNvPr id="2970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763000" cy="5669822"/>
              </a:xfrm>
              <a:prstGeom prst="rect">
                <a:avLst/>
              </a:prstGeom>
              <a:blipFill>
                <a:blip r:embed="rId3"/>
                <a:stretch>
                  <a:fillRect l="-1739" t="-1398" r="-904" b="-24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70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2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3" name="Line 16"/>
          <p:cNvSpPr>
            <a:spLocks noChangeShapeType="1"/>
          </p:cNvSpPr>
          <p:nvPr/>
        </p:nvSpPr>
        <p:spPr bwMode="auto">
          <a:xfrm>
            <a:off x="1676400" y="2438400"/>
            <a:ext cx="228600" cy="1676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4" name="Line 17"/>
          <p:cNvSpPr>
            <a:spLocks noChangeShapeType="1"/>
          </p:cNvSpPr>
          <p:nvPr/>
        </p:nvSpPr>
        <p:spPr bwMode="auto">
          <a:xfrm>
            <a:off x="2743200" y="2952750"/>
            <a:ext cx="1219200" cy="116205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5" name="Line 18"/>
          <p:cNvSpPr>
            <a:spLocks noChangeShapeType="1"/>
          </p:cNvSpPr>
          <p:nvPr/>
        </p:nvSpPr>
        <p:spPr bwMode="auto">
          <a:xfrm flipH="1">
            <a:off x="6172200" y="2971800"/>
            <a:ext cx="0" cy="11430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8225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153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Redist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Energy (Cont.)</a:t>
            </a:r>
          </a:p>
        </p:txBody>
      </p:sp>
      <p:sp>
        <p:nvSpPr>
          <p:cNvPr id="410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41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9" name="Rectangle 15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20" name="Rectangle 17"/>
          <p:cNvSpPr>
            <a:spLocks noChangeArrowheads="1"/>
          </p:cNvSpPr>
          <p:nvPr/>
        </p:nvSpPr>
        <p:spPr bwMode="auto">
          <a:xfrm>
            <a:off x="0" y="3268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21" name="Rectangle 2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22" name="Rectangle 2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24" name="Rectangle 2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1219200"/>
                <a:ext cx="8686800" cy="5319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ctr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Wingdings" pitchFamily="2" charset="2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sym typeface="Wingdings" pitchFamily="2" charset="2"/>
                                </a:rPr>
                              </m:ctrlPr>
                            </m:fPr>
                            <m:num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sym typeface="Wingdings" pitchFamily="2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sym typeface="Wingdings" pitchFamily="2" charset="2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sym typeface="Wingdings" pitchFamily="2" charset="2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sym typeface="Wingdings" pitchFamily="2" charset="2"/>
                                </a:rPr>
                                <m:t>𝑖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sym typeface="Wingdings" pitchFamily="2" charset="2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sym typeface="Wingdings" pitchFamily="2" charset="2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sym typeface="Wingdings" pitchFamily="2" charset="2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sym typeface="Wingdings" pitchFamily="2" charset="2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sym typeface="Wingdings" pitchFamily="2" charset="2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sym typeface="Wingdings" pitchFamily="2" charset="2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sz="24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sym typeface="Wingdings" pitchFamily="2" charset="2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sym typeface="Wingdings" pitchFamily="2" charset="2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sym typeface="Wingdings" pitchFamily="2" charset="2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sz="24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𝐶𝑂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sym typeface="Wingdings" pitchFamily="2" charset="2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box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Wingdings" pitchFamily="2" charset="2"/>
                        </a:rPr>
                        <m:t>=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Wingdings" pitchFamily="2" charset="2"/>
                        </a:rPr>
                        <m:t>𝑡𝑟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Wingdings" pitchFamily="2" charset="2"/>
                            </a:rPr>
                            <m:t>𝑩𝑫</m:t>
                          </m:r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sym typeface="Wingdings" pitchFamily="2" charset="2"/>
                                </a:rPr>
                                <m:t>𝑩</m:t>
                              </m:r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sym typeface="Wingdings" pitchFamily="2" charset="2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Wingdings" pitchFamily="2" charset="2"/>
                        </a:rPr>
                        <m:t>=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Wingdings" pitchFamily="2" charset="2"/>
                        </a:rPr>
                        <m:t>𝑡𝑟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Wingdings" pitchFamily="2" charset="2"/>
                            </a:rPr>
                            <m:t>𝑩</m:t>
                          </m:r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sym typeface="Wingdings" pitchFamily="2" charset="2"/>
                                </a:rPr>
                                <m:t>𝑩</m:t>
                              </m:r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sym typeface="Wingdings" pitchFamily="2" charset="2"/>
                                </a:rPr>
                                <m:t>𝑡</m:t>
                              </m:r>
                            </m:sup>
                          </m:sSup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Wingdings" pitchFamily="2" charset="2"/>
                            </a:rPr>
                            <m:t>𝑫</m:t>
                          </m:r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Wingdings" pitchFamily="2" charset="2"/>
                        </a:rPr>
                        <m:t>=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Wingdings" pitchFamily="2" charset="2"/>
                        </a:rPr>
                        <m:t>𝑡𝑟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Wingdings" pitchFamily="2" charset="2"/>
                            </a:rPr>
                            <m:t>𝑫</m:t>
                          </m:r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Wingdings" pitchFamily="2" charset="2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Wingdings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Wingdings" pitchFamily="2" charset="2"/>
                            </a:rPr>
                            <m:t>𝑗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Wingdings" pitchFamily="2" charset="2"/>
                            </a:rPr>
                            <m:t>=1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Wingdings" pitchFamily="2" charset="2"/>
                            </a:rPr>
                            <m:t>𝑑</m:t>
                          </m:r>
                        </m:sup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𝜆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Eigenvalues Provide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Atoms of SS </a:t>
                </a:r>
                <a:r>
                  <a:rPr kumimoji="0" lang="en-US" sz="32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Decompos’n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Useful Plots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 are: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Power Spectrum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: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 vs.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sym typeface="Wingdings" pitchFamily="2" charset="2"/>
                      </a:rPr>
                      <m:t>𝑗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log Power Spectrum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: 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sym typeface="Wingdings" pitchFamily="2" charset="2"/>
                      </a:rPr>
                      <m:t>𝑙𝑜𝑔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Wingdings" pitchFamily="2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𝜆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  vs.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sym typeface="Wingdings" pitchFamily="2" charset="2"/>
                      </a:rPr>
                      <m:t>𝑗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 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Cumulative Power Spectrum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: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Wingdings" pitchFamily="2" charset="2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m:rPr>
                                <m:brk m:alnAt="25"/>
                              </m:r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Wingdings" pitchFamily="2" charset="2"/>
                              </a:rPr>
                              <m:t>𝑗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Wingdings" pitchFamily="2" charset="2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brk m:alnAt="25"/>
                          </m:r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Wingdings" pitchFamily="2" charset="2"/>
                          </a:rPr>
                          <m:t>=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Wingdings" pitchFamily="2" charset="2"/>
                          </a:rPr>
                          <m:t>1</m:t>
                        </m:r>
                      </m:sub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Wingdings" pitchFamily="2" charset="2"/>
                          </a:rPr>
                          <m:t>𝑗</m:t>
                        </m:r>
                      </m:sup>
                      <m:e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𝜆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𝑗</m:t>
                            </m:r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′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  vs.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sym typeface="Wingdings" pitchFamily="2" charset="2"/>
                      </a:rPr>
                      <m:t>𝑗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 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Note PCA Gives SS’s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for Free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(As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Eigenval’s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), 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But Watch Factors of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Wingdings" pitchFamily="2" charset="2"/>
                          </a:rPr>
                        </m:ctrlPr>
                      </m:radPr>
                      <m:deg/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Wingdings" pitchFamily="2" charset="2"/>
                          </a:rPr>
                          <m:t>𝑛</m:t>
                        </m:r>
                      </m:e>
                    </m:ra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  </a:t>
                </a:r>
              </a:p>
            </p:txBody>
          </p:sp>
        </mc:Choice>
        <mc:Fallback xmlns="">
          <p:sp>
            <p:nvSpPr>
              <p:cNvPr id="2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219200"/>
                <a:ext cx="8686800" cy="5319341"/>
              </a:xfrm>
              <a:prstGeom prst="rect">
                <a:avLst/>
              </a:prstGeom>
              <a:blipFill>
                <a:blip r:embed="rId3"/>
                <a:stretch>
                  <a:fillRect l="-1754" r="-1123" b="-274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D3EF605-84D6-4357-9901-C24215DFF071}"/>
              </a:ext>
            </a:extLst>
          </p:cNvPr>
          <p:cNvSpPr txBox="1"/>
          <p:nvPr/>
        </p:nvSpPr>
        <p:spPr>
          <a:xfrm>
            <a:off x="6686791" y="3429000"/>
            <a:ext cx="2358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</a:rPr>
              <a:t>“Scree Plot”</a:t>
            </a:r>
          </a:p>
        </p:txBody>
      </p:sp>
    </p:spTree>
    <p:extLst>
      <p:ext uri="{BB962C8B-B14F-4D97-AF65-F5344CB8AC3E}">
        <p14:creationId xmlns:p14="http://schemas.microsoft.com/office/powerpoint/2010/main" val="34798028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38200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Note, have already considered some of these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Useful Plots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Power Spectrum (as %s)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Cumulative Power Spectrum (%)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Recall Common Terminology: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	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Power Spectrum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is Called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“Scree Plot”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Kruskal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(1964)                         Cattell (1966)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  (all but name “scree”)                                           (1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Appearance of name???)    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29710" name="Picture 14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4" b="71674"/>
          <a:stretch/>
        </p:blipFill>
        <p:spPr>
          <a:xfrm>
            <a:off x="685800" y="1979613"/>
            <a:ext cx="7735888" cy="1737360"/>
          </a:xfrm>
          <a:noFill/>
        </p:spPr>
      </p:pic>
      <p:sp>
        <p:nvSpPr>
          <p:cNvPr id="29711" name="Line 16"/>
          <p:cNvSpPr>
            <a:spLocks noChangeShapeType="1"/>
          </p:cNvSpPr>
          <p:nvPr/>
        </p:nvSpPr>
        <p:spPr bwMode="auto">
          <a:xfrm>
            <a:off x="5486400" y="1752600"/>
            <a:ext cx="1143000" cy="533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12" name="Line 17"/>
          <p:cNvSpPr>
            <a:spLocks noChangeShapeType="1"/>
          </p:cNvSpPr>
          <p:nvPr/>
        </p:nvSpPr>
        <p:spPr bwMode="auto">
          <a:xfrm>
            <a:off x="4419600" y="1373524"/>
            <a:ext cx="2286000" cy="1914189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83384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Sometimes “SVD Analysis of Data”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=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Uncentered PCA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PCA Centered at 0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8928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Sometimes “SVD Analysis of Data”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=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Uncentered PCA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PCA Centered at 0</a:t>
            </a:r>
            <a:endParaRPr lang="en-US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Consequence:      </a:t>
            </a:r>
            <a:r>
              <a:rPr lang="en-US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Skip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this step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3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4" b="71674"/>
          <a:stretch/>
        </p:blipFill>
        <p:spPr bwMode="auto">
          <a:xfrm>
            <a:off x="685800" y="4419600"/>
            <a:ext cx="7735888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3962400" y="3303588"/>
            <a:ext cx="1447800" cy="1801812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410200" y="3265488"/>
            <a:ext cx="152400" cy="1687512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6145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Sometimes “SVD Analysis of Data”</a:t>
                </a:r>
              </a:p>
              <a:p>
                <a:pPr marL="711200" indent="-711200" eaLnBrk="1" hangingPunct="1">
                  <a:lnSpc>
                    <a:spcPct val="11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= </a:t>
                </a:r>
                <a:r>
                  <a:rPr lang="en-US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Uncentered PCA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= PCA Centered at 0</a:t>
                </a:r>
                <a:endParaRPr lang="en-US" i="1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endParaRPr lang="en-US" sz="24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Useful view point:    For Data Matrix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𝑿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</a:t>
                </a: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u="sng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Ignore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scaled, centered  </a:t>
                </a:r>
                <a14:m>
                  <m:oMath xmlns:m="http://schemas.openxmlformats.org/officeDocument/2006/math">
                    <m:acc>
                      <m:accPr>
                        <m:chr m:val="̆"/>
                        <m:ctrlPr>
                          <a:rPr 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en-US" b="1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𝑿</m:t>
                        </m:r>
                      </m:e>
                    </m:acc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box>
                      <m:box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e>
                    </m:box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𝑿</m:t>
                            </m:r>
                          </m:e>
                        </m:acc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𝐶𝑂</m:t>
                            </m:r>
                          </m:sub>
                        </m:sSub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endParaRPr lang="en-US" sz="24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Instead do SVD of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𝑿</m:t>
                        </m:r>
                      </m:e>
                    </m:acc>
                  </m:oMath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(in contrast  to SVD of  </a:t>
                </a:r>
                <a14:m>
                  <m:oMath xmlns:m="http://schemas.openxmlformats.org/officeDocument/2006/math">
                    <m:acc>
                      <m:accPr>
                        <m:chr m:val="̆"/>
                        <m:ctrlPr>
                          <a:rPr 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en-US" b="1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𝑿</m:t>
                        </m:r>
                      </m:e>
                    </m:acc>
                  </m:oMath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i.e. </a:t>
                </a:r>
                <a:r>
                  <a:rPr lang="en-US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Eigenanalysis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of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accPr>
                      <m:e>
                        <m:r>
                          <a:rPr lang="el-GR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𝜮</m:t>
                        </m:r>
                      </m:e>
                    </m:acc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acc>
                      <m:accPr>
                        <m:chr m:val="̆"/>
                        <m:ctrlPr>
                          <a:rPr 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en-US" b="1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𝑿</m:t>
                        </m:r>
                      </m:e>
                    </m:acc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acc>
                          <m:accPr>
                            <m:chr m:val="̆"/>
                            <m:ctrlPr>
                              <a:rPr lang="en-US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accPr>
                          <m:e>
                            <m:r>
                              <a:rPr lang="en-US" b="1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𝑿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419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>
                <a:blip r:embed="rId3"/>
                <a:stretch>
                  <a:fillRect l="-1834" t="-1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36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Sometimes “SVD Analysis of Data”</a:t>
                </a:r>
              </a:p>
              <a:p>
                <a:pPr marL="711200" indent="-711200" eaLnBrk="1" hangingPunct="1">
                  <a:lnSpc>
                    <a:spcPct val="11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= </a:t>
                </a:r>
                <a:r>
                  <a:rPr lang="en-US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Uncentered PCA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= PCA Centered at 0</a:t>
                </a:r>
                <a:endParaRPr lang="en-US" i="1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Eigen-analysis of  </a:t>
                </a:r>
                <a:r>
                  <a:rPr lang="en-US" dirty="0">
                    <a:solidFill>
                      <a:schemeClr val="bg2"/>
                    </a:solidFill>
                    <a:ea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𝑿</m:t>
                        </m:r>
                      </m:e>
                    </m:acc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𝑿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𝑡</m:t>
                        </m:r>
                      </m:sup>
                    </m:sSup>
                  </m:oMath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Intuition:    </a:t>
                </a:r>
              </a:p>
              <a:p>
                <a:pPr marL="711200" indent="-71120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Find Directions of Maximal Variation</a:t>
                </a:r>
              </a:p>
              <a:p>
                <a:pPr marL="711200" indent="-71120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From the Origin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 (NOT from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𝐶𝑂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</p:txBody>
          </p:sp>
        </mc:Choice>
        <mc:Fallback xmlns="">
          <p:sp>
            <p:nvSpPr>
              <p:cNvPr id="419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>
                <a:blip r:embed="rId3"/>
                <a:stretch>
                  <a:fillRect l="-1834" t="-1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42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Sometimes “SVD Analysis of Data”</a:t>
            </a:r>
          </a:p>
          <a:p>
            <a:pPr marL="711200" indent="-711200"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=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Uncentered PCA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PCA Centered at 0</a:t>
            </a:r>
            <a:endParaRPr lang="en-US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Investigate with Similar Toy Example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4455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2-d Toy Example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 of “Maximal Variation”???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771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5541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2-d Toy Example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 of “Maximal Variation”???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 Solution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dirty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Centered)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7817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32A3E20-86F4-4E7A-AAB5-FF93AA246054}"/>
              </a:ext>
            </a:extLst>
          </p:cNvPr>
          <p:cNvGrpSpPr/>
          <p:nvPr/>
        </p:nvGrpSpPr>
        <p:grpSpPr>
          <a:xfrm>
            <a:off x="4267201" y="3480376"/>
            <a:ext cx="4419599" cy="3047999"/>
            <a:chOff x="4267201" y="3480376"/>
            <a:chExt cx="4419599" cy="304799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9FCDBDB-D8C2-4D42-97E1-D298A07283F0}"/>
                </a:ext>
              </a:extLst>
            </p:cNvPr>
            <p:cNvSpPr txBox="1"/>
            <p:nvPr/>
          </p:nvSpPr>
          <p:spPr>
            <a:xfrm>
              <a:off x="6452086" y="5943600"/>
              <a:ext cx="22347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DC00FF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Very Good!</a:t>
              </a:r>
              <a:endParaRPr lang="en-US" sz="3200" dirty="0">
                <a:solidFill>
                  <a:srgbClr val="DC00FF"/>
                </a:solidFill>
              </a:endParaRP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F47B1BD7-2828-484E-9EC4-4525B09CC924}"/>
                </a:ext>
              </a:extLst>
            </p:cNvPr>
            <p:cNvCxnSpPr>
              <a:cxnSpLocks/>
              <a:stCxn id="2" idx="0"/>
            </p:cNvCxnSpPr>
            <p:nvPr/>
          </p:nvCxnSpPr>
          <p:spPr>
            <a:xfrm flipH="1" flipV="1">
              <a:off x="4267201" y="3480376"/>
              <a:ext cx="3302242" cy="2463224"/>
            </a:xfrm>
            <a:prstGeom prst="straightConnector1">
              <a:avLst/>
            </a:prstGeom>
            <a:ln w="38100">
              <a:solidFill>
                <a:srgbClr val="D357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159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Heat-Map Views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Larger Example: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=20,000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Revisit With Scatterplot Matrix View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534400" cy="5135563"/>
              </a:xfrm>
              <a:blipFill>
                <a:blip r:embed="rId2"/>
                <a:stretch>
                  <a:fillRect l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863" t="40906" r="48042" b="22733"/>
          <a:stretch/>
        </p:blipFill>
        <p:spPr>
          <a:xfrm>
            <a:off x="1" y="2961862"/>
            <a:ext cx="3733800" cy="38961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15688" y="2590800"/>
            <a:ext cx="47997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Colored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C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DC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C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100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&amp;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100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352800" y="3352800"/>
            <a:ext cx="5114474" cy="1569660"/>
            <a:chOff x="3352800" y="3352800"/>
            <a:chExt cx="5114474" cy="1569660"/>
          </a:xfrm>
        </p:grpSpPr>
        <p:sp>
          <p:nvSpPr>
            <p:cNvPr id="6" name="TextBox 5"/>
            <p:cNvSpPr txBox="1"/>
            <p:nvPr/>
          </p:nvSpPr>
          <p:spPr>
            <a:xfrm>
              <a:off x="4114800" y="3352800"/>
              <a:ext cx="435247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Clear Cluster Structure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Hidden by Noise in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Heatmap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View!</a:t>
              </a:r>
            </a:p>
          </p:txBody>
        </p:sp>
        <p:cxnSp>
          <p:nvCxnSpPr>
            <p:cNvPr id="8" name="Straight Arrow Connector 7"/>
            <p:cNvCxnSpPr>
              <a:stCxn id="6" idx="1"/>
            </p:cNvCxnSpPr>
            <p:nvPr/>
          </p:nvCxnSpPr>
          <p:spPr>
            <a:xfrm flipH="1" flipV="1">
              <a:off x="3352800" y="3886200"/>
              <a:ext cx="762000" cy="2514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4114800" y="5181600"/>
            <a:ext cx="4686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Is This Real (or Artifact)?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14800" y="6019800"/>
                <a:ext cx="44558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DC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𝑁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DC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(−0.04,1)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&amp;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𝑁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(0.04,1)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6019800"/>
                <a:ext cx="4455835" cy="584775"/>
              </a:xfrm>
              <a:prstGeom prst="rect">
                <a:avLst/>
              </a:prstGeom>
              <a:blipFill>
                <a:blip r:embed="rId4"/>
                <a:stretch>
                  <a:fillRect t="-13684" b="-3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6858000" y="1466671"/>
            <a:ext cx="19030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Conclude:  Heat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Map Worse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Than Scatterplot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Case</a:t>
            </a:r>
          </a:p>
        </p:txBody>
      </p:sp>
    </p:spTree>
    <p:extLst>
      <p:ext uri="{BB962C8B-B14F-4D97-AF65-F5344CB8AC3E}">
        <p14:creationId xmlns:p14="http://schemas.microsoft.com/office/powerpoint/2010/main" val="3651330436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2-d Toy Example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 of “Maximal Variation”???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SV1 Solution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(Origin Centered)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7920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2BD01F3-A669-4030-A34F-989A4A506081}"/>
              </a:ext>
            </a:extLst>
          </p:cNvPr>
          <p:cNvGrpSpPr/>
          <p:nvPr/>
        </p:nvGrpSpPr>
        <p:grpSpPr>
          <a:xfrm>
            <a:off x="4267200" y="3480376"/>
            <a:ext cx="4520907" cy="3047999"/>
            <a:chOff x="4267200" y="3480376"/>
            <a:chExt cx="4520907" cy="3047999"/>
          </a:xfrm>
        </p:grpSpPr>
        <p:cxnSp>
          <p:nvCxnSpPr>
            <p:cNvPr id="3" name="Straight Arrow Connector 2"/>
            <p:cNvCxnSpPr>
              <a:cxnSpLocks/>
              <a:stCxn id="4" idx="0"/>
            </p:cNvCxnSpPr>
            <p:nvPr/>
          </p:nvCxnSpPr>
          <p:spPr>
            <a:xfrm flipH="1" flipV="1">
              <a:off x="4267200" y="3480376"/>
              <a:ext cx="3403454" cy="2463224"/>
            </a:xfrm>
            <a:prstGeom prst="straightConnector1">
              <a:avLst/>
            </a:prstGeom>
            <a:ln w="38100">
              <a:solidFill>
                <a:srgbClr val="D357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8204310-A579-49C7-848C-ECAA2DE674B9}"/>
                </a:ext>
              </a:extLst>
            </p:cNvPr>
            <p:cNvSpPr txBox="1"/>
            <p:nvPr/>
          </p:nvSpPr>
          <p:spPr>
            <a:xfrm>
              <a:off x="6553200" y="5943600"/>
              <a:ext cx="22349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DC00FF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Poor </a:t>
              </a:r>
              <a:r>
                <a:rPr lang="en-US" sz="3200" dirty="0" err="1">
                  <a:solidFill>
                    <a:srgbClr val="DC00FF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Rep’n</a:t>
              </a:r>
              <a:endParaRPr lang="en-US" sz="3200" dirty="0">
                <a:solidFill>
                  <a:srgbClr val="DC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368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2-d Toy Example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Look in Orthogonal Direction: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 Solution</a:t>
            </a:r>
            <a:r>
              <a:rPr lang="en-US" dirty="0">
                <a:solidFill>
                  <a:srgbClr val="D357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dirty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Centered)  Very Good!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802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74115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2-d Toy Example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Look in Orthogonal Direction: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SV2 Solution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(Origin Centered)  Off Map!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5257800" y="4572000"/>
            <a:ext cx="2133600" cy="144780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3429000" y="4724400"/>
            <a:ext cx="3962400" cy="129540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3061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2-d Toy Example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SV2 Solution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Larger Scale View: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Representative of Data 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 flipV="1">
            <a:off x="2743200" y="4114800"/>
            <a:ext cx="2133600" cy="190500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07792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6858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Similar 2-d 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894" t="40151" r="23524" b="3789"/>
          <a:stretch/>
        </p:blipFill>
        <p:spPr>
          <a:xfrm>
            <a:off x="3581400" y="1219200"/>
            <a:ext cx="5562600" cy="56388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81000" y="2743200"/>
            <a:ext cx="7467600" cy="2743200"/>
            <a:chOff x="381000" y="2743200"/>
            <a:chExt cx="7467600" cy="2743200"/>
          </a:xfrm>
        </p:grpSpPr>
        <p:sp>
          <p:nvSpPr>
            <p:cNvPr id="36" name="TextBox 35"/>
            <p:cNvSpPr txBox="1"/>
            <p:nvPr/>
          </p:nvSpPr>
          <p:spPr>
            <a:xfrm>
              <a:off x="381000" y="2743200"/>
              <a:ext cx="1983235" cy="17173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711200" marR="0" lvl="0" indent="-711200" algn="l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Now</a:t>
              </a:r>
            </a:p>
            <a:p>
              <a:pPr marL="711200" marR="0" lvl="0" indent="-711200" algn="l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Compare </a:t>
              </a:r>
            </a:p>
            <a:p>
              <a:pPr marL="711200" marR="0" lvl="0" indent="-711200" algn="l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Scores</a:t>
              </a:r>
            </a:p>
          </p:txBody>
        </p:sp>
        <p:cxnSp>
          <p:nvCxnSpPr>
            <p:cNvPr id="5" name="Straight Arrow Connector 4"/>
            <p:cNvCxnSpPr>
              <a:stCxn id="36" idx="3"/>
            </p:cNvCxnSpPr>
            <p:nvPr/>
          </p:nvCxnSpPr>
          <p:spPr>
            <a:xfrm>
              <a:off x="2364235" y="3601897"/>
              <a:ext cx="2893565" cy="1884503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6" idx="3"/>
            </p:cNvCxnSpPr>
            <p:nvPr/>
          </p:nvCxnSpPr>
          <p:spPr>
            <a:xfrm>
              <a:off x="2364235" y="3601897"/>
              <a:ext cx="5484365" cy="1579703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727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6858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Consequences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 Centering: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894" t="40151" r="23524" b="3789"/>
          <a:stretch/>
        </p:blipFill>
        <p:spPr>
          <a:xfrm>
            <a:off x="3581400" y="1219200"/>
            <a:ext cx="5562600" cy="56388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04800" y="2286000"/>
            <a:ext cx="7467600" cy="3048000"/>
            <a:chOff x="304800" y="2286000"/>
            <a:chExt cx="7467600" cy="3048000"/>
          </a:xfrm>
        </p:grpSpPr>
        <p:sp>
          <p:nvSpPr>
            <p:cNvPr id="3" name="TextBox 2"/>
            <p:cNvSpPr txBox="1"/>
            <p:nvPr/>
          </p:nvSpPr>
          <p:spPr>
            <a:xfrm>
              <a:off x="304800" y="2286000"/>
              <a:ext cx="3171061" cy="1139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711200" marR="0" lvl="0" indent="-711200" algn="l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PCA Scores Are</a:t>
              </a:r>
            </a:p>
            <a:p>
              <a:pPr marL="711200" marR="0" lvl="0" indent="-711200" algn="l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Mean Centered</a:t>
              </a:r>
            </a:p>
          </p:txBody>
        </p:sp>
        <p:cxnSp>
          <p:nvCxnSpPr>
            <p:cNvPr id="36" name="Straight Arrow Connector 35"/>
            <p:cNvCxnSpPr>
              <a:stCxn id="3" idx="3"/>
            </p:cNvCxnSpPr>
            <p:nvPr/>
          </p:nvCxnSpPr>
          <p:spPr>
            <a:xfrm>
              <a:off x="3475861" y="2855932"/>
              <a:ext cx="4296539" cy="2478068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304800" y="4117936"/>
            <a:ext cx="3886200" cy="1139864"/>
            <a:chOff x="304800" y="4117936"/>
            <a:chExt cx="3886200" cy="1139864"/>
          </a:xfrm>
        </p:grpSpPr>
        <p:sp>
          <p:nvSpPr>
            <p:cNvPr id="35" name="TextBox 34"/>
            <p:cNvSpPr txBox="1"/>
            <p:nvPr/>
          </p:nvSpPr>
          <p:spPr>
            <a:xfrm>
              <a:off x="304800" y="4117936"/>
              <a:ext cx="3171061" cy="598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711200" marR="0" lvl="0" indent="-711200" algn="l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Not SVD Scores</a:t>
              </a:r>
            </a:p>
          </p:txBody>
        </p:sp>
        <p:cxnSp>
          <p:nvCxnSpPr>
            <p:cNvPr id="39" name="Straight Arrow Connector 38"/>
            <p:cNvCxnSpPr>
              <a:stCxn id="35" idx="3"/>
            </p:cNvCxnSpPr>
            <p:nvPr/>
          </p:nvCxnSpPr>
          <p:spPr>
            <a:xfrm>
              <a:off x="3475861" y="4417025"/>
              <a:ext cx="715139" cy="840775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945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6858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Consequences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 Centering: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894" t="40151" r="23524" b="3789"/>
          <a:stretch/>
        </p:blipFill>
        <p:spPr>
          <a:xfrm>
            <a:off x="3581400" y="1219200"/>
            <a:ext cx="5562600" cy="56388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04800" y="2286000"/>
            <a:ext cx="6705600" cy="2209800"/>
            <a:chOff x="304800" y="2286000"/>
            <a:chExt cx="6705600" cy="2209800"/>
          </a:xfrm>
        </p:grpSpPr>
        <p:sp>
          <p:nvSpPr>
            <p:cNvPr id="3" name="TextBox 2"/>
            <p:cNvSpPr txBox="1"/>
            <p:nvPr/>
          </p:nvSpPr>
          <p:spPr>
            <a:xfrm>
              <a:off x="304800" y="2286000"/>
              <a:ext cx="3171061" cy="11757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711200" marR="0" lvl="0" indent="-711200" algn="l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PCA Scores Are</a:t>
              </a:r>
            </a:p>
            <a:p>
              <a:pPr marL="711200" marR="0" lvl="0" indent="-711200" algn="l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Uncorrelated</a:t>
              </a:r>
            </a:p>
          </p:txBody>
        </p:sp>
        <p:cxnSp>
          <p:nvCxnSpPr>
            <p:cNvPr id="36" name="Straight Arrow Connector 35"/>
            <p:cNvCxnSpPr>
              <a:stCxn id="3" idx="3"/>
            </p:cNvCxnSpPr>
            <p:nvPr/>
          </p:nvCxnSpPr>
          <p:spPr>
            <a:xfrm>
              <a:off x="3475861" y="2873853"/>
              <a:ext cx="3534539" cy="1621947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304800" y="4117936"/>
            <a:ext cx="4114800" cy="682664"/>
            <a:chOff x="304800" y="4117936"/>
            <a:chExt cx="4114800" cy="682664"/>
          </a:xfrm>
        </p:grpSpPr>
        <p:sp>
          <p:nvSpPr>
            <p:cNvPr id="35" name="TextBox 34"/>
            <p:cNvSpPr txBox="1"/>
            <p:nvPr/>
          </p:nvSpPr>
          <p:spPr>
            <a:xfrm>
              <a:off x="304800" y="4117936"/>
              <a:ext cx="3171061" cy="598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711200" marR="0" lvl="0" indent="-711200" algn="l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Not SVD Scores</a:t>
              </a:r>
            </a:p>
          </p:txBody>
        </p:sp>
        <p:cxnSp>
          <p:nvCxnSpPr>
            <p:cNvPr id="39" name="Straight Arrow Connector 38"/>
            <p:cNvCxnSpPr>
              <a:stCxn id="35" idx="3"/>
            </p:cNvCxnSpPr>
            <p:nvPr/>
          </p:nvCxnSpPr>
          <p:spPr>
            <a:xfrm>
              <a:off x="3475861" y="4417025"/>
              <a:ext cx="943739" cy="383575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336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Sometimes “SVD Analysis of Data”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= </a:t>
            </a:r>
            <a:r>
              <a:rPr lang="en-US" i="1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Uncentered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PCA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Investigated with Toy Examples: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sz="24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Conclusions: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PCA Generally Better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Unless “Origin Is Important”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sz="24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Deeper Look:    Zhang et al (2007)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55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147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Solves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several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optimization problems: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Direction to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maximize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SS of 1-d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proj’d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data</a:t>
            </a: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2192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1" t="22777" r="14850" b="22411"/>
          <a:stretch/>
        </p:blipFill>
        <p:spPr bwMode="auto">
          <a:xfrm>
            <a:off x="1371600" y="1678675"/>
            <a:ext cx="6523630" cy="331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2-d Toy Example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685800" y="5257800"/>
            <a:ext cx="8153400" cy="36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357FF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Max SS of Projected Data</a:t>
            </a:r>
          </a:p>
        </p:txBody>
      </p:sp>
      <p:sp>
        <p:nvSpPr>
          <p:cNvPr id="33808" name="Line 17"/>
          <p:cNvSpPr>
            <a:spLocks noChangeShapeType="1"/>
          </p:cNvSpPr>
          <p:nvPr/>
        </p:nvSpPr>
        <p:spPr bwMode="auto">
          <a:xfrm flipV="1">
            <a:off x="3429000" y="3257550"/>
            <a:ext cx="2362200" cy="1931987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518305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Heat-Map Views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For Opposite Answer Consider Another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Data Set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r>
                  <a:rPr lang="en-US" dirty="0"/>
                  <a:t>) with Curve View: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534400" cy="5135563"/>
              </a:xfrm>
              <a:blipFill>
                <a:blip r:embed="rId2"/>
                <a:stretch>
                  <a:fillRect l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806" t="56818" r="24512" b="3791"/>
          <a:stretch/>
        </p:blipFill>
        <p:spPr>
          <a:xfrm>
            <a:off x="4038600" y="2895600"/>
            <a:ext cx="5105400" cy="39624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8600" y="2514600"/>
            <a:ext cx="4419600" cy="965775"/>
            <a:chOff x="228600" y="2768025"/>
            <a:chExt cx="4419600" cy="965775"/>
          </a:xfrm>
        </p:grpSpPr>
        <p:sp>
          <p:nvSpPr>
            <p:cNvPr id="5" name="TextBox 4"/>
            <p:cNvSpPr txBox="1"/>
            <p:nvPr/>
          </p:nvSpPr>
          <p:spPr>
            <a:xfrm>
              <a:off x="228600" y="2768025"/>
              <a:ext cx="21449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Very Noisy</a:t>
              </a:r>
            </a:p>
          </p:txBody>
        </p:sp>
        <p:cxnSp>
          <p:nvCxnSpPr>
            <p:cNvPr id="7" name="Straight Arrow Connector 6"/>
            <p:cNvCxnSpPr>
              <a:stCxn id="5" idx="3"/>
            </p:cNvCxnSpPr>
            <p:nvPr/>
          </p:nvCxnSpPr>
          <p:spPr>
            <a:xfrm>
              <a:off x="2373546" y="3060413"/>
              <a:ext cx="2274654" cy="6733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228600" y="3276600"/>
            <a:ext cx="6362700" cy="1077218"/>
            <a:chOff x="228600" y="2768025"/>
            <a:chExt cx="6362700" cy="1077218"/>
          </a:xfrm>
        </p:grpSpPr>
        <p:sp>
          <p:nvSpPr>
            <p:cNvPr id="10" name="TextBox 9"/>
            <p:cNvSpPr txBox="1"/>
            <p:nvPr/>
          </p:nvSpPr>
          <p:spPr>
            <a:xfrm>
              <a:off x="228600" y="2768025"/>
              <a:ext cx="3020379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</a:t>
              </a:r>
              <a:r>
                <a:rPr kumimoji="0" lang="en-US" sz="3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25 Features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    &gt;&gt; 2</a:t>
              </a:r>
              <a:r>
                <a:rPr kumimoji="0" lang="en-US" sz="3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nd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25</a:t>
              </a:r>
            </a:p>
          </p:txBody>
        </p:sp>
        <p:cxnSp>
          <p:nvCxnSpPr>
            <p:cNvPr id="11" name="Straight Arrow Connector 10"/>
            <p:cNvCxnSpPr>
              <a:stCxn id="10" idx="3"/>
            </p:cNvCxnSpPr>
            <p:nvPr/>
          </p:nvCxnSpPr>
          <p:spPr>
            <a:xfrm>
              <a:off x="3248979" y="3306634"/>
              <a:ext cx="3342321" cy="134778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28600" y="4419600"/>
            <a:ext cx="8153400" cy="1295400"/>
            <a:chOff x="228600" y="2768025"/>
            <a:chExt cx="8153400" cy="1165830"/>
          </a:xfrm>
        </p:grpSpPr>
        <p:sp>
          <p:nvSpPr>
            <p:cNvPr id="14" name="TextBox 13"/>
            <p:cNvSpPr txBox="1"/>
            <p:nvPr/>
          </p:nvSpPr>
          <p:spPr>
            <a:xfrm>
              <a:off x="228600" y="2768025"/>
              <a:ext cx="2143344" cy="9694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Two Clear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Clusters</a:t>
              </a:r>
            </a:p>
          </p:txBody>
        </p:sp>
        <p:cxnSp>
          <p:nvCxnSpPr>
            <p:cNvPr id="15" name="Straight Arrow Connector 14"/>
            <p:cNvCxnSpPr>
              <a:stCxn id="14" idx="3"/>
            </p:cNvCxnSpPr>
            <p:nvPr/>
          </p:nvCxnSpPr>
          <p:spPr>
            <a:xfrm>
              <a:off x="2371944" y="3252761"/>
              <a:ext cx="6010056" cy="68109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228600" y="5562600"/>
            <a:ext cx="34644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Understand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Pop’n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Structure???</a:t>
            </a:r>
          </a:p>
        </p:txBody>
      </p:sp>
    </p:spTree>
    <p:extLst>
      <p:ext uri="{BB962C8B-B14F-4D97-AF65-F5344CB8AC3E}">
        <p14:creationId xmlns:p14="http://schemas.microsoft.com/office/powerpoint/2010/main" val="1570272730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Solves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several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optimization problems: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Direction to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maximize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SS of 1-d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proj’d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data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Direction to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minimize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SS of residuals</a:t>
            </a: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7156082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1" t="22777" r="14850" b="22411"/>
          <a:stretch/>
        </p:blipFill>
        <p:spPr bwMode="auto">
          <a:xfrm>
            <a:off x="1371600" y="1678675"/>
            <a:ext cx="6523630" cy="331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2-d Toy Example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685800" y="5257800"/>
            <a:ext cx="8153400" cy="82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357FF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Max SS of Projected Data</a:t>
            </a:r>
          </a:p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Min SS of Residuals</a:t>
            </a:r>
          </a:p>
        </p:txBody>
      </p:sp>
      <p:sp>
        <p:nvSpPr>
          <p:cNvPr id="33809" name="Line 18"/>
          <p:cNvSpPr>
            <a:spLocks noChangeShapeType="1"/>
          </p:cNvSpPr>
          <p:nvPr/>
        </p:nvSpPr>
        <p:spPr bwMode="auto">
          <a:xfrm flipV="1">
            <a:off x="3200400" y="3048000"/>
            <a:ext cx="3352800" cy="2635156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2387876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491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Solves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several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optimization problems: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Direction to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maximize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SS of 1-d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proj’d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data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Direction to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minimize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SS of residuals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(same, by Pythagorean Theorem)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“Best fit line” to data in “orthogonal sense”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(vs.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regression of Y on 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=  vertical sense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&amp;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regression of X on 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= horizontal sense)</a:t>
            </a: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20514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1" t="22777" r="14850" b="22411"/>
          <a:stretch/>
        </p:blipFill>
        <p:spPr bwMode="auto">
          <a:xfrm>
            <a:off x="1371600" y="1678675"/>
            <a:ext cx="6523630" cy="331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2-d Toy Example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685800" y="5257800"/>
            <a:ext cx="8153400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357FF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Max SS of Projected Data</a:t>
            </a:r>
          </a:p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Min SS of Residuals</a:t>
            </a:r>
          </a:p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Best Fit Line</a:t>
            </a:r>
          </a:p>
        </p:txBody>
      </p:sp>
      <p:sp>
        <p:nvSpPr>
          <p:cNvPr id="33810" name="Line 19"/>
          <p:cNvSpPr>
            <a:spLocks noChangeShapeType="1"/>
          </p:cNvSpPr>
          <p:nvPr/>
        </p:nvSpPr>
        <p:spPr bwMode="auto">
          <a:xfrm flipV="1">
            <a:off x="2286000" y="3505200"/>
            <a:ext cx="4953000" cy="2620962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0212557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Toy Example Comparison of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Fit Lines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:</a:t>
            </a:r>
          </a:p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PC1</a:t>
            </a:r>
          </a:p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Regression of Y on X</a:t>
            </a:r>
          </a:p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Regression of X on Y</a:t>
            </a: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8536344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546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95" y="1190486"/>
            <a:ext cx="8025405" cy="56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" y="1266665"/>
            <a:ext cx="1752600" cy="2314735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Normal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Data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ρ = 0.3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48110243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547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95" y="1190486"/>
            <a:ext cx="8025405" cy="56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" y="1266665"/>
            <a:ext cx="1752600" cy="292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rPr>
              <a:t>Projected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rPr>
              <a:t>Residuals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110105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548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95" y="1190486"/>
            <a:ext cx="8025405" cy="56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1266665"/>
            <a:ext cx="2819399" cy="391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rPr>
              <a:t>Vertical</a:t>
            </a: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rPr>
              <a:t>Residuals</a:t>
            </a: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rPr>
              <a:t>(X predicts Y)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7681BF-AC3A-452E-B7F1-9522FC52629B}"/>
              </a:ext>
            </a:extLst>
          </p:cNvPr>
          <p:cNvSpPr txBox="1"/>
          <p:nvPr/>
        </p:nvSpPr>
        <p:spPr>
          <a:xfrm>
            <a:off x="5348313" y="5105400"/>
            <a:ext cx="3134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Note: Smaller Slope, Called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“Regression from Mean” </a:t>
            </a:r>
          </a:p>
        </p:txBody>
      </p:sp>
    </p:spTree>
    <p:extLst>
      <p:ext uri="{BB962C8B-B14F-4D97-AF65-F5344CB8AC3E}">
        <p14:creationId xmlns:p14="http://schemas.microsoft.com/office/powerpoint/2010/main" val="12789914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549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95" y="1190486"/>
            <a:ext cx="8025405" cy="56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1266665"/>
            <a:ext cx="2743200" cy="467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rPr>
              <a:t>Horizontal</a:t>
            </a: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rPr>
              <a:t>Residuals</a:t>
            </a: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rPr>
              <a:t>(Y predicts X)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0994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547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95" y="1190486"/>
            <a:ext cx="8025405" cy="56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0" y="1266665"/>
            <a:ext cx="2971799" cy="292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rPr>
              <a:t>Projected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rPr>
              <a:t>Residuals</a:t>
            </a: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rPr>
              <a:t>(Balanced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rPr>
              <a:t>  Treatment)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380109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Heat-Map 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534400" cy="51355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Data Source is Above Example: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Gives Quicker Impression of Structure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More Natural View Than Curves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824" t="77273" r="25491" b="5304"/>
          <a:stretch/>
        </p:blipFill>
        <p:spPr>
          <a:xfrm>
            <a:off x="76200" y="3771331"/>
            <a:ext cx="8991600" cy="308666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553200" y="3200400"/>
            <a:ext cx="2133600" cy="995066"/>
            <a:chOff x="6553200" y="3195935"/>
            <a:chExt cx="2133600" cy="995066"/>
          </a:xfrm>
        </p:grpSpPr>
        <p:sp>
          <p:nvSpPr>
            <p:cNvPr id="6" name="TextBox 5"/>
            <p:cNvSpPr txBox="1"/>
            <p:nvPr/>
          </p:nvSpPr>
          <p:spPr>
            <a:xfrm>
              <a:off x="6886936" y="3195935"/>
              <a:ext cx="15712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 Clusters</a:t>
              </a:r>
            </a:p>
          </p:txBody>
        </p:sp>
        <p:sp>
          <p:nvSpPr>
            <p:cNvPr id="7" name="Left Brace 6"/>
            <p:cNvSpPr/>
            <p:nvPr/>
          </p:nvSpPr>
          <p:spPr>
            <a:xfrm rot="5400000">
              <a:off x="6828274" y="3420058"/>
              <a:ext cx="495869" cy="1046018"/>
            </a:xfrm>
            <a:prstGeom prst="leftBrac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Left Brace 8"/>
            <p:cNvSpPr/>
            <p:nvPr/>
          </p:nvSpPr>
          <p:spPr>
            <a:xfrm rot="5400000">
              <a:off x="7915856" y="3420056"/>
              <a:ext cx="495869" cy="1046018"/>
            </a:xfrm>
            <a:prstGeom prst="leftBrac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667000" y="3729335"/>
            <a:ext cx="3810000" cy="1528465"/>
            <a:chOff x="2667000" y="3729335"/>
            <a:chExt cx="3810000" cy="1528465"/>
          </a:xfrm>
        </p:grpSpPr>
        <p:sp>
          <p:nvSpPr>
            <p:cNvPr id="11" name="Left Brace 10"/>
            <p:cNvSpPr/>
            <p:nvPr/>
          </p:nvSpPr>
          <p:spPr>
            <a:xfrm>
              <a:off x="5981131" y="4211782"/>
              <a:ext cx="495869" cy="1046018"/>
            </a:xfrm>
            <a:prstGeom prst="leftBrac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67000" y="3729335"/>
              <a:ext cx="27927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</a:t>
              </a:r>
              <a:r>
                <a:rPr kumimoji="0" lang="en-US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Features Larger</a:t>
              </a:r>
            </a:p>
          </p:txBody>
        </p:sp>
        <p:cxnSp>
          <p:nvCxnSpPr>
            <p:cNvPr id="14" name="Straight Connector 13"/>
            <p:cNvCxnSpPr>
              <a:endCxn id="11" idx="1"/>
            </p:cNvCxnSpPr>
            <p:nvPr/>
          </p:nvCxnSpPr>
          <p:spPr>
            <a:xfrm>
              <a:off x="5465617" y="4195465"/>
              <a:ext cx="515514" cy="539326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16505200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Toy Example Comparison of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Fit Lines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:</a:t>
            </a:r>
          </a:p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PC1</a:t>
            </a:r>
          </a:p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Regression of Y on X</a:t>
            </a:r>
          </a:p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Regression of X on Y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Note:  Big Difference        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Prediction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Matters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0564931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78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Solves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several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optimization problems: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Direction to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maximize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SS of 1-d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proj’d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data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Direction to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minimize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SS of residuals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(same, by Pythagorean Theorem)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“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Best fit line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” to data in “orthogonal sense”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(vs.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regression of Y on 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=  vertical sense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&amp;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regression of X on 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= horizontal sense)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Use one that makes sense…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80568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Simulation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73" name="Text Box 3"/>
              <p:cNvSpPr txBox="1">
                <a:spLocks noChangeArrowheads="1"/>
              </p:cNvSpPr>
              <p:nvPr/>
            </p:nvSpPr>
            <p:spPr bwMode="auto">
              <a:xfrm>
                <a:off x="533400" y="838200"/>
                <a:ext cx="8001000" cy="5115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Idea:  given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Column Object Mean Vector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𝐶𝑂</m:t>
                        </m:r>
                      </m:sub>
                    </m:sSub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Loadings Vectors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𝒖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⋯,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𝒖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sub>
                    </m:sSub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Singular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⋯,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𝑠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𝑚</m:t>
                        </m:r>
                      </m:sub>
                    </m:sSub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Simulate data from Corresponding Normal 	Distribution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Approach:  Invert PCA Data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Represent’n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𝒚</m:t>
                        </m:r>
                      </m:e>
                    </m:acc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𝐶𝑂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</m:t>
                        </m:r>
                      </m:sub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𝒖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𝑍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 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𝑍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~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𝑁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0,1</m:t>
                        </m:r>
                      </m:e>
                    </m:d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273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838200"/>
                <a:ext cx="8001000" cy="5115246"/>
              </a:xfrm>
              <a:prstGeom prst="rect">
                <a:avLst/>
              </a:prstGeom>
              <a:blipFill>
                <a:blip r:embed="rId3"/>
                <a:stretch>
                  <a:fillRect l="-1982" t="-2503" r="-610" b="-27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74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6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736383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PCA &amp; Graphical Displays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533400" y="1182688"/>
            <a:ext cx="83058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Small caution on PC directions &amp; plotting: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PCA directions (may) have sign flip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Mathematically no difference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Numerically caused artifact of round off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Can have large graphical impact</a:t>
            </a:r>
          </a:p>
        </p:txBody>
      </p:sp>
    </p:spTree>
    <p:extLst>
      <p:ext uri="{BB962C8B-B14F-4D97-AF65-F5344CB8AC3E}">
        <p14:creationId xmlns:p14="http://schemas.microsoft.com/office/powerpoint/2010/main" val="42655581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PCA &amp; Graphical Displays</a:t>
            </a: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83058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Toy Example   (2 colored “clusters” in data)</a:t>
            </a:r>
          </a:p>
        </p:txBody>
      </p:sp>
      <p:pic>
        <p:nvPicPr>
          <p:cNvPr id="1136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t="6052" r="12820" b="6052"/>
          <a:stretch>
            <a:fillRect/>
          </a:stretch>
        </p:blipFill>
        <p:spPr bwMode="auto">
          <a:xfrm>
            <a:off x="2414588" y="1546225"/>
            <a:ext cx="6729412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457F6F8-8E06-4B3F-BDD9-2D873C5193A3}"/>
              </a:ext>
            </a:extLst>
          </p:cNvPr>
          <p:cNvGrpSpPr/>
          <p:nvPr/>
        </p:nvGrpSpPr>
        <p:grpSpPr>
          <a:xfrm>
            <a:off x="373812" y="2133600"/>
            <a:ext cx="7246188" cy="1981200"/>
            <a:chOff x="373812" y="2133600"/>
            <a:chExt cx="7246188" cy="19812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CE2316F-A083-456D-AC4E-BF6B700947C0}"/>
                </a:ext>
              </a:extLst>
            </p:cNvPr>
            <p:cNvSpPr txBox="1"/>
            <p:nvPr/>
          </p:nvSpPr>
          <p:spPr>
            <a:xfrm>
              <a:off x="373812" y="2133600"/>
              <a:ext cx="15311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Blues</a:t>
              </a:r>
              <a:r>
                <a:rPr lang="en-US" dirty="0">
                  <a:solidFill>
                    <a:schemeClr val="bg2"/>
                  </a:solidFill>
                </a:rPr>
                <a:t> Form</a:t>
              </a:r>
            </a:p>
            <a:p>
              <a:pPr algn="ctr"/>
              <a:r>
                <a:rPr lang="en-US" dirty="0">
                  <a:solidFill>
                    <a:schemeClr val="bg2"/>
                  </a:solidFill>
                </a:rPr>
                <a:t>Central Shaft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CEC24A61-2156-449A-8904-4855CB01058C}"/>
                </a:ext>
              </a:extLst>
            </p:cNvPr>
            <p:cNvCxnSpPr>
              <a:stCxn id="3" idx="3"/>
            </p:cNvCxnSpPr>
            <p:nvPr/>
          </p:nvCxnSpPr>
          <p:spPr>
            <a:xfrm>
              <a:off x="1905000" y="2456766"/>
              <a:ext cx="5715000" cy="1658034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A2422B1-6CCB-4BCE-A9A7-020D8B60A7CB}"/>
              </a:ext>
            </a:extLst>
          </p:cNvPr>
          <p:cNvGrpSpPr/>
          <p:nvPr/>
        </p:nvGrpSpPr>
        <p:grpSpPr>
          <a:xfrm>
            <a:off x="342501" y="4267200"/>
            <a:ext cx="2667798" cy="1477328"/>
            <a:chOff x="342501" y="4267200"/>
            <a:chExt cx="2667798" cy="147732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8D181B7-8823-4460-AC39-0F73D512C26A}"/>
                </a:ext>
              </a:extLst>
            </p:cNvPr>
            <p:cNvGrpSpPr/>
            <p:nvPr/>
          </p:nvGrpSpPr>
          <p:grpSpPr>
            <a:xfrm>
              <a:off x="342501" y="4267200"/>
              <a:ext cx="2667798" cy="1477328"/>
              <a:chOff x="-173103" y="872837"/>
              <a:chExt cx="6906430" cy="3491867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89F4AA8-7712-42BE-B68D-AE4DE255FA92}"/>
                  </a:ext>
                </a:extLst>
              </p:cNvPr>
              <p:cNvSpPr txBox="1"/>
              <p:nvPr/>
            </p:nvSpPr>
            <p:spPr>
              <a:xfrm>
                <a:off x="-173103" y="872837"/>
                <a:ext cx="3453215" cy="3491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FF00"/>
                    </a:solidFill>
                  </a:rPr>
                  <a:t>Sin</a:t>
                </a:r>
                <a:r>
                  <a:rPr lang="en-US" dirty="0">
                    <a:solidFill>
                      <a:schemeClr val="bg2"/>
                    </a:solidFill>
                  </a:rPr>
                  <a:t> and </a:t>
                </a:r>
                <a:r>
                  <a:rPr lang="en-US" dirty="0">
                    <a:solidFill>
                      <a:srgbClr val="00FF00"/>
                    </a:solidFill>
                  </a:rPr>
                  <a:t>Cos</a:t>
                </a:r>
              </a:p>
              <a:p>
                <a:pPr algn="ctr"/>
                <a:r>
                  <a:rPr lang="en-US" dirty="0">
                    <a:solidFill>
                      <a:schemeClr val="bg2"/>
                    </a:solidFill>
                  </a:rPr>
                  <a:t>Waves </a:t>
                </a:r>
              </a:p>
              <a:p>
                <a:pPr algn="ctr"/>
                <a:r>
                  <a:rPr lang="en-US" dirty="0">
                    <a:solidFill>
                      <a:schemeClr val="bg2"/>
                    </a:solidFill>
                  </a:rPr>
                  <a:t>Indicate</a:t>
                </a:r>
              </a:p>
              <a:p>
                <a:pPr algn="ctr"/>
                <a:r>
                  <a:rPr lang="en-US" dirty="0">
                    <a:solidFill>
                      <a:schemeClr val="bg2"/>
                    </a:solidFill>
                  </a:rPr>
                  <a:t>Spiral</a:t>
                </a:r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0425242A-1004-4693-8375-05F53E493A88}"/>
                  </a:ext>
                </a:extLst>
              </p:cNvPr>
              <p:cNvCxnSpPr>
                <a:cxnSpLocks/>
                <a:stCxn id="12" idx="3"/>
              </p:cNvCxnSpPr>
              <p:nvPr/>
            </p:nvCxnSpPr>
            <p:spPr>
              <a:xfrm>
                <a:off x="3280112" y="2618771"/>
                <a:ext cx="3453215" cy="1315922"/>
              </a:xfrm>
              <a:prstGeom prst="straightConnector1">
                <a:avLst/>
              </a:prstGeom>
              <a:ln w="254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1AB955B-CAFC-41A8-9F31-6D5F0EC67342}"/>
                </a:ext>
              </a:extLst>
            </p:cNvPr>
            <p:cNvCxnSpPr>
              <a:cxnSpLocks/>
              <a:stCxn id="12" idx="3"/>
            </p:cNvCxnSpPr>
            <p:nvPr/>
          </p:nvCxnSpPr>
          <p:spPr>
            <a:xfrm flipV="1">
              <a:off x="1676400" y="4419600"/>
              <a:ext cx="1295400" cy="586264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624512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PCA &amp; Graphical Displays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83058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Toy Example   (2 colored “clusters” in data)</a:t>
            </a:r>
          </a:p>
        </p:txBody>
      </p:sp>
      <p:pic>
        <p:nvPicPr>
          <p:cNvPr id="1136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t="6052" r="12820" b="6052"/>
          <a:stretch>
            <a:fillRect/>
          </a:stretch>
        </p:blipFill>
        <p:spPr bwMode="auto">
          <a:xfrm>
            <a:off x="2414588" y="1546225"/>
            <a:ext cx="6729412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702694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PCA &amp; Graphical Displays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8305800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Toy Example   (1 point moved)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Important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Point: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Constant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Axes</a:t>
            </a:r>
          </a:p>
        </p:txBody>
      </p:sp>
      <p:pic>
        <p:nvPicPr>
          <p:cNvPr id="1157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t="6052" r="12820" b="6052"/>
          <a:stretch>
            <a:fillRect/>
          </a:stretch>
        </p:blipFill>
        <p:spPr bwMode="auto">
          <a:xfrm>
            <a:off x="2414588" y="1546225"/>
            <a:ext cx="6729412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2526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PCA &amp; Graphical Displays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83058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Original Data   (arbitrary PC flip)</a:t>
            </a:r>
          </a:p>
        </p:txBody>
      </p:sp>
      <p:pic>
        <p:nvPicPr>
          <p:cNvPr id="1167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t="6052" r="12820" b="6052"/>
          <a:stretch>
            <a:fillRect/>
          </a:stretch>
        </p:blipFill>
        <p:spPr bwMode="auto">
          <a:xfrm>
            <a:off x="2414588" y="1546225"/>
            <a:ext cx="6729412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867665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PCA &amp; Graphical Displays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8305800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Point Moved Data   (arbitrary PC flip)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Much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Harder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 See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Moving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Point</a:t>
            </a:r>
          </a:p>
        </p:txBody>
      </p:sp>
      <p:pic>
        <p:nvPicPr>
          <p:cNvPr id="1177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t="6052" r="12820" b="6052"/>
          <a:stretch>
            <a:fillRect/>
          </a:stretch>
        </p:blipFill>
        <p:spPr bwMode="auto">
          <a:xfrm>
            <a:off x="2414588" y="1546225"/>
            <a:ext cx="6729412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425391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PCA &amp; Graphical Displays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788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1182688"/>
                <a:ext cx="8305800" cy="5460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How to “fix directions”?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One Option: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Use  ± 1 flip that gives:</a:t>
                </a:r>
              </a:p>
              <a:p>
                <a:pPr lvl="0" algn="ctr" eaLnBrk="1" hangingPunct="1">
                  <a:lnSpc>
                    <a:spcPct val="13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32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=1,⋯,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𝑛</m:t>
                              </m:r>
                            </m:lim>
                          </m:limLow>
                        </m:fName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𝑃𝑟𝑜𝑗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&gt;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=1,⋯,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𝑛</m:t>
                                  </m:r>
                                </m:lim>
                              </m:limLow>
                            </m:fName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𝑃𝑟𝑜𝑗</m:t>
                              </m:r>
                              <m:d>
                                <m:d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sz="3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3200" b="1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(assumes 0 centered)</a:t>
                </a:r>
              </a:p>
            </p:txBody>
          </p:sp>
        </mc:Choice>
        <mc:Fallback xmlns="">
          <p:sp>
            <p:nvSpPr>
              <p:cNvPr id="11878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182688"/>
                <a:ext cx="8305800" cy="5460341"/>
              </a:xfrm>
              <a:prstGeom prst="rect">
                <a:avLst/>
              </a:prstGeom>
              <a:blipFill>
                <a:blip r:embed="rId3"/>
                <a:stretch>
                  <a:fillRect l="-1909" b="-267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348021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Heat-Map 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“Every Dog Has His Day”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Idea: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Any Data Analytic Method Somebody Likes Has Some Situations Where It Is </a:t>
            </a:r>
            <a:r>
              <a:rPr lang="en-US" u="sng" dirty="0"/>
              <a:t>“Best”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&amp; Of Course Others Where It Is </a:t>
            </a:r>
            <a:r>
              <a:rPr lang="en-US" u="sng" dirty="0"/>
              <a:t>Poor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200" u="sng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(Will See This Again)</a:t>
            </a:r>
          </a:p>
        </p:txBody>
      </p:sp>
    </p:spTree>
    <p:extLst>
      <p:ext uri="{BB962C8B-B14F-4D97-AF65-F5344CB8AC3E}">
        <p14:creationId xmlns:p14="http://schemas.microsoft.com/office/powerpoint/2010/main" val="1198178962"/>
      </p:ext>
    </p:extLst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PCA &amp; Graphical Displays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788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1182688"/>
                <a:ext cx="8305800" cy="63257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How to “fix directions”?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An alternate approach: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Use  ± 1 flip that makes the projection vector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𝒖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  “point most towards”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i.e. makes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𝑗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=1</m:t>
                        </m:r>
                      </m:sub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𝑑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&gt;0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878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182688"/>
                <a:ext cx="8305800" cy="6325706"/>
              </a:xfrm>
              <a:prstGeom prst="rect">
                <a:avLst/>
              </a:prstGeom>
              <a:blipFill>
                <a:blip r:embed="rId3"/>
                <a:stretch>
                  <a:fillRect l="-1909" r="-183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102C189D-70CA-4AC8-879B-AE3588E4BD4F}"/>
              </a:ext>
            </a:extLst>
          </p:cNvPr>
          <p:cNvGrpSpPr/>
          <p:nvPr/>
        </p:nvGrpSpPr>
        <p:grpSpPr>
          <a:xfrm>
            <a:off x="3635928" y="4419600"/>
            <a:ext cx="3298272" cy="521732"/>
            <a:chOff x="3635928" y="4419600"/>
            <a:chExt cx="3298272" cy="52173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BB54583-4C68-4EF9-A75A-2F4F2C1163BE}"/>
                </a:ext>
              </a:extLst>
            </p:cNvPr>
            <p:cNvSpPr txBox="1"/>
            <p:nvPr/>
          </p:nvSpPr>
          <p:spPr>
            <a:xfrm>
              <a:off x="3635928" y="4572000"/>
              <a:ext cx="25362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Recall:  “Flat Direction”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96B3650A-E4E7-4038-952D-89074DEFA8F6}"/>
                </a:ext>
              </a:extLst>
            </p:cNvPr>
            <p:cNvCxnSpPr>
              <a:stCxn id="2" idx="3"/>
            </p:cNvCxnSpPr>
            <p:nvPr/>
          </p:nvCxnSpPr>
          <p:spPr>
            <a:xfrm flipV="1">
              <a:off x="6172200" y="4419600"/>
              <a:ext cx="762000" cy="337066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87AE21B-6BD6-49B7-8AD1-1226786F2345}"/>
              </a:ext>
            </a:extLst>
          </p:cNvPr>
          <p:cNvGrpSpPr/>
          <p:nvPr/>
        </p:nvGrpSpPr>
        <p:grpSpPr>
          <a:xfrm>
            <a:off x="4191000" y="6096000"/>
            <a:ext cx="3657600" cy="445532"/>
            <a:chOff x="4191000" y="6096000"/>
            <a:chExt cx="3657600" cy="4455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BAB20A-AA61-4884-B505-3E08210FEE8E}"/>
                </a:ext>
              </a:extLst>
            </p:cNvPr>
            <p:cNvSpPr txBox="1"/>
            <p:nvPr/>
          </p:nvSpPr>
          <p:spPr>
            <a:xfrm>
              <a:off x="4808409" y="6172200"/>
              <a:ext cx="30401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Inner Product with Flat </a:t>
              </a:r>
              <a:r>
                <a:rPr lang="en-US" dirty="0" err="1">
                  <a:solidFill>
                    <a:schemeClr val="bg2"/>
                  </a:solidFill>
                </a:rPr>
                <a:t>Dir’n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6AEDA773-3E60-4FB5-8ABC-97C4A0E433C7}"/>
                </a:ext>
              </a:extLst>
            </p:cNvPr>
            <p:cNvCxnSpPr>
              <a:cxnSpLocks/>
              <a:stCxn id="6" idx="1"/>
            </p:cNvCxnSpPr>
            <p:nvPr/>
          </p:nvCxnSpPr>
          <p:spPr>
            <a:xfrm flipH="1" flipV="1">
              <a:off x="4191000" y="6096000"/>
              <a:ext cx="617409" cy="260866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9AA0C3B-BFD9-4B89-8C83-400203C9D6CB}"/>
              </a:ext>
            </a:extLst>
          </p:cNvPr>
          <p:cNvSpPr txBox="1"/>
          <p:nvPr/>
        </p:nvSpPr>
        <p:spPr>
          <a:xfrm>
            <a:off x="5092135" y="1447800"/>
            <a:ext cx="3899465" cy="830997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Fails when Row Trait Mean</a:t>
            </a:r>
          </a:p>
          <a:p>
            <a:pPr algn="ctr"/>
            <a:r>
              <a:rPr lang="en-US" sz="2400" dirty="0">
                <a:solidFill>
                  <a:srgbClr val="00B050"/>
                </a:solidFill>
              </a:rPr>
              <a:t>Has Been Subtracted Out</a:t>
            </a:r>
          </a:p>
        </p:txBody>
      </p:sp>
    </p:spTree>
    <p:extLst>
      <p:ext uri="{BB962C8B-B14F-4D97-AF65-F5344CB8AC3E}">
        <p14:creationId xmlns:p14="http://schemas.microsoft.com/office/powerpoint/2010/main" val="40539284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534400" cy="51355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Main Idea: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Approach to Data Lying in Complicated Space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(PCA Makes No Sense In Nonlinear Spaces)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However, Often Have Notion of “Distance”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I.e. </a:t>
            </a:r>
            <a:r>
              <a:rPr lang="en-US" i="1" dirty="0"/>
              <a:t>Metric </a:t>
            </a:r>
            <a:r>
              <a:rPr lang="en-US" dirty="0"/>
              <a:t>on Metric Space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So Base Analysis on </a:t>
            </a:r>
            <a:r>
              <a:rPr lang="en-US" u="sng" dirty="0"/>
              <a:t>Distances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DCFC45-83B0-4AE8-91C3-38D3A786DABC}"/>
              </a:ext>
            </a:extLst>
          </p:cNvPr>
          <p:cNvSpPr txBox="1"/>
          <p:nvPr/>
        </p:nvSpPr>
        <p:spPr>
          <a:xfrm>
            <a:off x="6629400" y="990600"/>
            <a:ext cx="1825693" cy="46166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7</a:t>
            </a:r>
          </a:p>
        </p:txBody>
      </p:sp>
    </p:spTree>
    <p:extLst>
      <p:ext uri="{BB962C8B-B14F-4D97-AF65-F5344CB8AC3E}">
        <p14:creationId xmlns:p14="http://schemas.microsoft.com/office/powerpoint/2010/main" val="2060440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Given a metric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 on the Object Space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And Data Objects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𝓧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𝓧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Define </a:t>
                </a:r>
                <a:r>
                  <a:rPr lang="en-US" u="sng" dirty="0"/>
                  <a:t>Distance Matrix</a:t>
                </a:r>
                <a:r>
                  <a:rPr lang="en-US" dirty="0"/>
                  <a:t>: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𝓧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𝓧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𝓧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𝓧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𝓧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𝓧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𝓧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𝓧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2"/>
                <a:stretch>
                  <a:fillRect l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476D8A61-3038-469E-8FC3-7735E0E2764C}"/>
              </a:ext>
            </a:extLst>
          </p:cNvPr>
          <p:cNvGrpSpPr/>
          <p:nvPr/>
        </p:nvGrpSpPr>
        <p:grpSpPr>
          <a:xfrm>
            <a:off x="5105400" y="2286000"/>
            <a:ext cx="3212739" cy="1447800"/>
            <a:chOff x="5105400" y="2286000"/>
            <a:chExt cx="3212739" cy="1447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F2941E6C-DFA6-4959-B560-3BCAB13B3754}"/>
                    </a:ext>
                  </a:extLst>
                </p:cNvPr>
                <p:cNvSpPr txBox="1"/>
                <p:nvPr/>
              </p:nvSpPr>
              <p:spPr>
                <a:xfrm>
                  <a:off x="5105400" y="2902803"/>
                  <a:ext cx="3212739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Script  </a:t>
                  </a: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𝓧</m:t>
                      </m:r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 Denotes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Arbitrary Data Objects</a:t>
                  </a: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F2941E6C-DFA6-4959-B560-3BCAB13B37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5400" y="2902803"/>
                  <a:ext cx="3212739" cy="830997"/>
                </a:xfrm>
                <a:prstGeom prst="rect">
                  <a:avLst/>
                </a:prstGeom>
                <a:blipFill>
                  <a:blip r:embed="rId3"/>
                  <a:stretch>
                    <a:fillRect l="-2467" t="-5109" r="-2277" b="-160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3930052-4C75-49B1-A36B-1FAF452774A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62600" y="2286000"/>
              <a:ext cx="1143000" cy="609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89526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Common Choices of Metric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 (on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):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r>
                                          <a:rPr lang="en-US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200" dirty="0"/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box>
                      <m:box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den>
                        </m:f>
                      </m:e>
                    </m:box>
                    <m:func>
                      <m:func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box>
                          <m:box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r>
                                  <a:rPr lang="en-US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box>
                      </m:e>
                    </m:func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endParaRPr lang="en-US" dirty="0"/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534400" cy="5135563"/>
              </a:xfrm>
              <a:blipFill>
                <a:blip r:embed="rId2"/>
                <a:stretch>
                  <a:fillRect l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28600" y="1824335"/>
            <a:ext cx="5091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Classical &amp; Corresponds to Intuition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0" y="4110335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Very Good at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Downweighting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Outliers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54864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Think Polar Coordinates, Focus on Angular Component and Ignore Radii</a:t>
            </a:r>
          </a:p>
        </p:txBody>
      </p:sp>
    </p:spTree>
    <p:extLst>
      <p:ext uri="{BB962C8B-B14F-4D97-AF65-F5344CB8AC3E}">
        <p14:creationId xmlns:p14="http://schemas.microsoft.com/office/powerpoint/2010/main" val="15760798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15884</TotalTime>
  <Words>3195</Words>
  <Application>Microsoft Office PowerPoint</Application>
  <PresentationFormat>On-screen Show (4:3)</PresentationFormat>
  <Paragraphs>876</Paragraphs>
  <Slides>93</Slides>
  <Notes>85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93</vt:i4>
      </vt:variant>
    </vt:vector>
  </HeadingPairs>
  <TitlesOfParts>
    <vt:vector size="104" baseType="lpstr">
      <vt:lpstr>Arial</vt:lpstr>
      <vt:lpstr>Arial Unicode MS</vt:lpstr>
      <vt:lpstr>Cambria Math</vt:lpstr>
      <vt:lpstr>Courier New</vt:lpstr>
      <vt:lpstr>Tahoma</vt:lpstr>
      <vt:lpstr>Times New Roman</vt:lpstr>
      <vt:lpstr>Wingdings</vt:lpstr>
      <vt:lpstr>2_Default Design</vt:lpstr>
      <vt:lpstr>4_Default Design</vt:lpstr>
      <vt:lpstr>Default Design</vt:lpstr>
      <vt:lpstr>1_Default Design</vt:lpstr>
      <vt:lpstr>Statistics – O. R. 881 Object Oriented Data Analysis</vt:lpstr>
      <vt:lpstr>Current Sections in Textbook</vt:lpstr>
      <vt:lpstr>Participant Presentations</vt:lpstr>
      <vt:lpstr>Participant Presentations</vt:lpstr>
      <vt:lpstr>Heat-Map Views</vt:lpstr>
      <vt:lpstr>Heat-Map Views</vt:lpstr>
      <vt:lpstr>Heat-Map Views</vt:lpstr>
      <vt:lpstr>Heat-Map Views</vt:lpstr>
      <vt:lpstr>Heat-Map Views</vt:lpstr>
      <vt:lpstr>Centering</vt:lpstr>
      <vt:lpstr>Centering</vt:lpstr>
      <vt:lpstr>Detailed Look at PCA</vt:lpstr>
      <vt:lpstr>PCA:  Rediscovery – Renaming</vt:lpstr>
      <vt:lpstr>Review of Linear Algebra  (Cont.)</vt:lpstr>
      <vt:lpstr>Review of Linear Algebra  (Cont.)</vt:lpstr>
      <vt:lpstr>PCA as an Optimization Problem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Data Representation</vt:lpstr>
      <vt:lpstr>PCA Data Representation</vt:lpstr>
      <vt:lpstr>PCA Data Represent’n (Cont.)</vt:lpstr>
      <vt:lpstr>PCA Data Represent’n (Cont.)</vt:lpstr>
      <vt:lpstr>PCA Data Represent’n (Cont.)</vt:lpstr>
      <vt:lpstr>Connect Math to Graphics</vt:lpstr>
      <vt:lpstr>Connect Math to Graphics</vt:lpstr>
      <vt:lpstr>Connect Math to Graphics</vt:lpstr>
      <vt:lpstr>PCA Data Represent’n (Cont.)</vt:lpstr>
      <vt:lpstr>PCA Data Represent’n (Cont.)</vt:lpstr>
      <vt:lpstr>PCA Data Represent’n (Cont.)</vt:lpstr>
      <vt:lpstr>PCA Data Represent’n (Cont.)</vt:lpstr>
      <vt:lpstr>PCA Data Represent’n (Cont.)</vt:lpstr>
      <vt:lpstr>PCA Data Represent’n (Cont.)</vt:lpstr>
      <vt:lpstr>PCA Data Represent’n (Cont.)</vt:lpstr>
      <vt:lpstr>PCA Data Represent’n (Cont.)</vt:lpstr>
      <vt:lpstr>PCA Data Represent’n (Cont.)</vt:lpstr>
      <vt:lpstr>PCA Data Represent’n (Cont.)</vt:lpstr>
      <vt:lpstr>PCA Data Represent’n (Cont.)</vt:lpstr>
      <vt:lpstr>PCA Redistribution of Energy</vt:lpstr>
      <vt:lpstr>PCA Redist’n of Energy (Cont.)</vt:lpstr>
      <vt:lpstr>PCA Redist’n of Energy (Cont.)</vt:lpstr>
      <vt:lpstr>PCA Redist’n of Energy (Cont.)</vt:lpstr>
      <vt:lpstr>PCA vs. SVD</vt:lpstr>
      <vt:lpstr>PCA vs. SVD</vt:lpstr>
      <vt:lpstr>PCA vs. SVD</vt:lpstr>
      <vt:lpstr>PCA vs. SVD</vt:lpstr>
      <vt:lpstr>PCA vs. SVD</vt:lpstr>
      <vt:lpstr>PCA vs. SVD</vt:lpstr>
      <vt:lpstr>PCA vs. SVD</vt:lpstr>
      <vt:lpstr>PCA vs. SVD</vt:lpstr>
      <vt:lpstr>PCA vs. SVD</vt:lpstr>
      <vt:lpstr>PCA vs. SVD</vt:lpstr>
      <vt:lpstr>PCA vs. SVD</vt:lpstr>
      <vt:lpstr>PCA vs. SVD</vt:lpstr>
      <vt:lpstr>PCA vs. SVD</vt:lpstr>
      <vt:lpstr>PCA vs. SVD</vt:lpstr>
      <vt:lpstr>PCA vs. SVD</vt:lpstr>
      <vt:lpstr>Different Views of PCA</vt:lpstr>
      <vt:lpstr>Different Views of PCA</vt:lpstr>
      <vt:lpstr>Different Views of PCA</vt:lpstr>
      <vt:lpstr>Different Views of PCA</vt:lpstr>
      <vt:lpstr>Different Views of PCA</vt:lpstr>
      <vt:lpstr>Different Views of PCA</vt:lpstr>
      <vt:lpstr>Different Views of PCA</vt:lpstr>
      <vt:lpstr>Different Views of PCA</vt:lpstr>
      <vt:lpstr>Different Views of PCA</vt:lpstr>
      <vt:lpstr>Different Views of PCA</vt:lpstr>
      <vt:lpstr>Different Views of PCA</vt:lpstr>
      <vt:lpstr>Different Views of PCA</vt:lpstr>
      <vt:lpstr>Different Views of PCA</vt:lpstr>
      <vt:lpstr>Different Views of PCA</vt:lpstr>
      <vt:lpstr>PCA Simulation</vt:lpstr>
      <vt:lpstr>PCA &amp; Graphical Displays</vt:lpstr>
      <vt:lpstr>PCA &amp; Graphical Displays</vt:lpstr>
      <vt:lpstr>PCA &amp; Graphical Displays</vt:lpstr>
      <vt:lpstr>PCA &amp; Graphical Displays</vt:lpstr>
      <vt:lpstr>PCA &amp; Graphical Displays</vt:lpstr>
      <vt:lpstr>PCA &amp; Graphical Displays</vt:lpstr>
      <vt:lpstr>PCA &amp; Graphical Displays</vt:lpstr>
      <vt:lpstr>PCA &amp; Graphical Displays</vt:lpstr>
      <vt:lpstr>Distance Methods</vt:lpstr>
      <vt:lpstr>Distance Methods</vt:lpstr>
      <vt:lpstr>Distance Methods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551</cp:revision>
  <dcterms:created xsi:type="dcterms:W3CDTF">2001-06-08T01:38:43Z</dcterms:created>
  <dcterms:modified xsi:type="dcterms:W3CDTF">2022-02-03T17:47:24Z</dcterms:modified>
</cp:coreProperties>
</file>