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17" r:id="rId2"/>
    <p:sldMasterId id="2147483731" r:id="rId3"/>
    <p:sldMasterId id="2147483745" r:id="rId4"/>
    <p:sldMasterId id="2147483774" r:id="rId5"/>
  </p:sldMasterIdLst>
  <p:notesMasterIdLst>
    <p:notesMasterId r:id="rId94"/>
  </p:notesMasterIdLst>
  <p:sldIdLst>
    <p:sldId id="262" r:id="rId6"/>
    <p:sldId id="714" r:id="rId7"/>
    <p:sldId id="3630" r:id="rId8"/>
    <p:sldId id="1544" r:id="rId9"/>
    <p:sldId id="1555" r:id="rId10"/>
    <p:sldId id="2450" r:id="rId11"/>
    <p:sldId id="1562" r:id="rId12"/>
    <p:sldId id="2459" r:id="rId13"/>
    <p:sldId id="1565" r:id="rId14"/>
    <p:sldId id="2500" r:id="rId15"/>
    <p:sldId id="2463" r:id="rId16"/>
    <p:sldId id="3742" r:id="rId17"/>
    <p:sldId id="2468" r:id="rId18"/>
    <p:sldId id="1122" r:id="rId19"/>
    <p:sldId id="1126" r:id="rId20"/>
    <p:sldId id="1128" r:id="rId21"/>
    <p:sldId id="1127" r:id="rId22"/>
    <p:sldId id="1132" r:id="rId23"/>
    <p:sldId id="1133" r:id="rId24"/>
    <p:sldId id="1134" r:id="rId25"/>
    <p:sldId id="1130" r:id="rId26"/>
    <p:sldId id="1131" r:id="rId27"/>
    <p:sldId id="1135" r:id="rId28"/>
    <p:sldId id="1137" r:id="rId29"/>
    <p:sldId id="1138" r:id="rId30"/>
    <p:sldId id="1139" r:id="rId31"/>
    <p:sldId id="1136" r:id="rId32"/>
    <p:sldId id="1140" r:id="rId33"/>
    <p:sldId id="1141" r:id="rId34"/>
    <p:sldId id="1142" r:id="rId35"/>
    <p:sldId id="1143" r:id="rId36"/>
    <p:sldId id="1145" r:id="rId37"/>
    <p:sldId id="1144" r:id="rId38"/>
    <p:sldId id="1146" r:id="rId39"/>
    <p:sldId id="1312" r:id="rId40"/>
    <p:sldId id="1313" r:id="rId41"/>
    <p:sldId id="1314" r:id="rId42"/>
    <p:sldId id="1147" r:id="rId43"/>
    <p:sldId id="1148" r:id="rId44"/>
    <p:sldId id="1315" r:id="rId45"/>
    <p:sldId id="1317" r:id="rId46"/>
    <p:sldId id="1283" r:id="rId47"/>
    <p:sldId id="1284" r:id="rId48"/>
    <p:sldId id="1285" r:id="rId49"/>
    <p:sldId id="1287" r:id="rId50"/>
    <p:sldId id="1289" r:id="rId51"/>
    <p:sldId id="1290" r:id="rId52"/>
    <p:sldId id="1291" r:id="rId53"/>
    <p:sldId id="1292" r:id="rId54"/>
    <p:sldId id="1293" r:id="rId55"/>
    <p:sldId id="1294" r:id="rId56"/>
    <p:sldId id="1295" r:id="rId57"/>
    <p:sldId id="1296" r:id="rId58"/>
    <p:sldId id="1297" r:id="rId59"/>
    <p:sldId id="1298" r:id="rId60"/>
    <p:sldId id="1299" r:id="rId61"/>
    <p:sldId id="1300" r:id="rId62"/>
    <p:sldId id="1301" r:id="rId63"/>
    <p:sldId id="1302" r:id="rId64"/>
    <p:sldId id="1303" r:id="rId65"/>
    <p:sldId id="1304" r:id="rId66"/>
    <p:sldId id="1305" r:id="rId67"/>
    <p:sldId id="1306" r:id="rId68"/>
    <p:sldId id="1307" r:id="rId69"/>
    <p:sldId id="1308" r:id="rId70"/>
    <p:sldId id="1309" r:id="rId71"/>
    <p:sldId id="3665" r:id="rId72"/>
    <p:sldId id="3666" r:id="rId73"/>
    <p:sldId id="3667" r:id="rId74"/>
    <p:sldId id="3668" r:id="rId75"/>
    <p:sldId id="3669" r:id="rId76"/>
    <p:sldId id="3670" r:id="rId77"/>
    <p:sldId id="3671" r:id="rId78"/>
    <p:sldId id="3672" r:id="rId79"/>
    <p:sldId id="2890" r:id="rId80"/>
    <p:sldId id="2891" r:id="rId81"/>
    <p:sldId id="2892" r:id="rId82"/>
    <p:sldId id="2893" r:id="rId83"/>
    <p:sldId id="2887" r:id="rId84"/>
    <p:sldId id="2888" r:id="rId85"/>
    <p:sldId id="2889" r:id="rId86"/>
    <p:sldId id="2894" r:id="rId87"/>
    <p:sldId id="2895" r:id="rId88"/>
    <p:sldId id="3673" r:id="rId89"/>
    <p:sldId id="3674" r:id="rId90"/>
    <p:sldId id="3744" r:id="rId91"/>
    <p:sldId id="3675" r:id="rId92"/>
    <p:sldId id="3676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D5"/>
    <a:srgbClr val="0000FF"/>
    <a:srgbClr val="00FF00"/>
    <a:srgbClr val="B4A700"/>
    <a:srgbClr val="D1CC00"/>
    <a:srgbClr val="2DC8FF"/>
    <a:srgbClr val="DC00FF"/>
    <a:srgbClr val="00FF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3945" autoAdjust="0"/>
  </p:normalViewPr>
  <p:slideViewPr>
    <p:cSldViewPr>
      <p:cViewPr varScale="1">
        <p:scale>
          <a:sx n="67" d="100"/>
          <a:sy n="67" d="100"/>
        </p:scale>
        <p:origin x="120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presProps" Target="presProp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322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00CD-0AF6-4FEE-BCB2-915C6BEB62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6345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4E88A0-CB00-41AD-A4A1-DA51D1F5D7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616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005CDE-EA6F-4BC3-9E8A-5E4AC5D891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133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860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439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357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455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981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2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23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124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895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167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754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933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707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9687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4133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812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861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9100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8907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9046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7925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3087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956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5169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5574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627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75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B4E2C4-7AF3-4D9D-BD10-1C7CBEBC88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2477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8203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8425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5651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8100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5592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7103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3173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3805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1692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03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ACD64-6E96-4615-A180-21E63E0367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8399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4281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84C201-C58C-4A80-BD2F-381235088C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2507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84C201-C58C-4A80-BD2F-381235088C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0115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069048-C9F0-4A0F-BE64-247795A12B5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9224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8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8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84C201-C58C-4A80-BD2F-381235088CE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1819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0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20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BF7-CFE1-4378-B6DA-A9135215D6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421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8AF1F-EF00-4F71-B8E3-65707DF9B2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976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4CE04-5D85-4B83-8569-BD5EFB7450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6636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4CE04-5D85-4B83-8569-BD5EFB7450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4820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B56E0A-A0B3-45CC-B292-1927BE3745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765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53D1D-CC07-48D3-BDD8-215B11BE9C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56768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65F07-43F8-483C-AC97-D4C7BDB77F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612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BE376-1BBA-4007-9E59-E1060308AC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342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741D1F-D682-454D-8FAF-1DEBE9129A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2949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6BB64-9DA7-4971-B49A-9154DFFDBD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46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06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1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95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11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6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02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32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71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85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82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01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28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9899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0636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301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3496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9371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8264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0445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3081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7643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8510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299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449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27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30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16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68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483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795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12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608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97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3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874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217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12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8D46B-EA09-4E57-A9CD-CE966C48C7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10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3BEEF-8039-4080-B34E-5ECA174FF4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5438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7F40A-7FD8-4E4B-97E0-25827E66EC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857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73AC-4B57-43E9-9187-6D03F83479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277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0BE6D-6870-440D-850A-4315A4FCB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677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C4C6-694D-4793-9568-88582529D2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592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88D0-90F8-4717-81F5-4EE68A74D2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7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7B81-2910-4D69-BFC5-EB8BA37141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830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DE64-49C8-49DD-A3FA-880988273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13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3AE-FBB8-4B19-BB5C-1B452A1988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22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7727-8F2D-484C-B407-47B45C337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5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756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8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646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C2D44E5-206B-42EF-9B57-977F1B3A3E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610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0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6858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Consequences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Centering: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94" t="40151" r="23524" b="3789"/>
          <a:stretch/>
        </p:blipFill>
        <p:spPr>
          <a:xfrm>
            <a:off x="3581400" y="1219200"/>
            <a:ext cx="5562600" cy="5638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4800" y="2286000"/>
            <a:ext cx="6705600" cy="2209800"/>
            <a:chOff x="304800" y="2286000"/>
            <a:chExt cx="6705600" cy="220980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2286000"/>
              <a:ext cx="3171061" cy="1175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PCA Scores Are</a:t>
              </a:r>
            </a:p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Uncorrelated</a:t>
              </a:r>
            </a:p>
          </p:txBody>
        </p:sp>
        <p:cxnSp>
          <p:nvCxnSpPr>
            <p:cNvPr id="36" name="Straight Arrow Connector 35"/>
            <p:cNvCxnSpPr>
              <a:stCxn id="3" idx="3"/>
            </p:cNvCxnSpPr>
            <p:nvPr/>
          </p:nvCxnSpPr>
          <p:spPr>
            <a:xfrm>
              <a:off x="3475861" y="2873853"/>
              <a:ext cx="3534539" cy="162194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04800" y="4117936"/>
            <a:ext cx="4114800" cy="682664"/>
            <a:chOff x="304800" y="4117936"/>
            <a:chExt cx="4114800" cy="682664"/>
          </a:xfrm>
        </p:grpSpPr>
        <p:sp>
          <p:nvSpPr>
            <p:cNvPr id="35" name="TextBox 34"/>
            <p:cNvSpPr txBox="1"/>
            <p:nvPr/>
          </p:nvSpPr>
          <p:spPr>
            <a:xfrm>
              <a:off x="304800" y="4117936"/>
              <a:ext cx="3171061" cy="598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 SVD Scores</a:t>
              </a:r>
            </a:p>
          </p:txBody>
        </p:sp>
        <p:cxnSp>
          <p:nvCxnSpPr>
            <p:cNvPr id="39" name="Straight Arrow Connector 38"/>
            <p:cNvCxnSpPr>
              <a:stCxn id="35" idx="3"/>
            </p:cNvCxnSpPr>
            <p:nvPr/>
          </p:nvCxnSpPr>
          <p:spPr>
            <a:xfrm>
              <a:off x="3475861" y="4417025"/>
              <a:ext cx="943739" cy="38357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3360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3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838200"/>
                <a:ext cx="8001000" cy="511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Idea:  given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Column Object Mean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𝐶𝑂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Loadings Vectors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Singular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Simulate data from Corresponding Normal 	Distribution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Approach:  Invert PCA Data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Represent’n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𝐶𝑂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𝒖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𝑍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0,1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27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838200"/>
                <a:ext cx="8001000" cy="5115246"/>
              </a:xfrm>
              <a:prstGeom prst="rect">
                <a:avLst/>
              </a:prstGeom>
              <a:blipFill>
                <a:blip r:embed="rId3"/>
                <a:stretch>
                  <a:fillRect l="-1982" t="-2503" r="-610" b="-27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36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   (2 colored “clusters” in data)</a:t>
            </a:r>
          </a:p>
        </p:txBody>
      </p:sp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7026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PCA &amp; Graphical Displays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   (1 point moved)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Point: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Constant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Axes</a:t>
            </a:r>
          </a:p>
        </p:txBody>
      </p:sp>
      <p:pic>
        <p:nvPicPr>
          <p:cNvPr id="1157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52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Main Idea: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Approach to Data Lying in Complicated Space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(PCA Makes No Sense In Nonlinear Spaces)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However, Often Have Notion of “Distance”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I.e. </a:t>
            </a:r>
            <a:r>
              <a:rPr lang="en-US" i="1" dirty="0"/>
              <a:t>Metric </a:t>
            </a:r>
            <a:r>
              <a:rPr lang="en-US" dirty="0"/>
              <a:t>on Metric Space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So Base Analysis on </a:t>
            </a:r>
            <a:r>
              <a:rPr lang="en-US" u="sng" dirty="0"/>
              <a:t>Distances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CFC45-83B0-4AE8-91C3-38D3A786DABC}"/>
              </a:ext>
            </a:extLst>
          </p:cNvPr>
          <p:cNvSpPr txBox="1"/>
          <p:nvPr/>
        </p:nvSpPr>
        <p:spPr>
          <a:xfrm>
            <a:off x="6629400" y="990600"/>
            <a:ext cx="1825693" cy="4616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7</a:t>
            </a:r>
          </a:p>
        </p:txBody>
      </p:sp>
    </p:spTree>
    <p:extLst>
      <p:ext uri="{BB962C8B-B14F-4D97-AF65-F5344CB8AC3E}">
        <p14:creationId xmlns:p14="http://schemas.microsoft.com/office/powerpoint/2010/main" val="20604407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Given a metric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 on the Object Space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And Data Objects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Define </a:t>
                </a:r>
                <a:r>
                  <a:rPr lang="en-US" u="sng" dirty="0"/>
                  <a:t>Distance Matrix</a:t>
                </a:r>
                <a:r>
                  <a:rPr lang="en-US" dirty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76D8A61-3038-469E-8FC3-7735E0E2764C}"/>
              </a:ext>
            </a:extLst>
          </p:cNvPr>
          <p:cNvGrpSpPr/>
          <p:nvPr/>
        </p:nvGrpSpPr>
        <p:grpSpPr>
          <a:xfrm>
            <a:off x="5105400" y="2286000"/>
            <a:ext cx="3212739" cy="1447800"/>
            <a:chOff x="5105400" y="2286000"/>
            <a:chExt cx="3212739" cy="1447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2941E6C-DFA6-4959-B560-3BCAB13B3754}"/>
                    </a:ext>
                  </a:extLst>
                </p:cNvPr>
                <p:cNvSpPr txBox="1"/>
                <p:nvPr/>
              </p:nvSpPr>
              <p:spPr>
                <a:xfrm>
                  <a:off x="5105400" y="2902803"/>
                  <a:ext cx="321273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Script 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𝓧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Denotes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Arbitrary Data Objects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2941E6C-DFA6-4959-B560-3BCAB13B37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2902803"/>
                  <a:ext cx="3212739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2467" t="-5109" r="-2277" b="-16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3930052-4C75-49B1-A36B-1FAF452774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2600" y="2286000"/>
              <a:ext cx="1143000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89526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Common Choices of Metric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 (on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):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200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box>
                      <m:box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box>
                    <m:func>
                      <m:func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box>
                          <m:box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func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534400" cy="5135563"/>
              </a:xfrm>
              <a:blipFill>
                <a:blip r:embed="rId2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0" y="1824335"/>
            <a:ext cx="509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Classical &amp; Corresponds to Intuition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41103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Good at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Downweighting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Outliers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5486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Think Polar Coordinates, Focus on Angular Component and Ignore Radii</a:t>
            </a:r>
          </a:p>
        </p:txBody>
      </p:sp>
    </p:spTree>
    <p:extLst>
      <p:ext uri="{BB962C8B-B14F-4D97-AF65-F5344CB8AC3E}">
        <p14:creationId xmlns:p14="http://schemas.microsoft.com/office/powerpoint/2010/main" val="15760798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Major Consumers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  Based Analyses</a:t>
                </a:r>
              </a:p>
              <a:p>
                <a:pPr marL="0" indent="0" algn="ctr">
                  <a:lnSpc>
                    <a:spcPct val="200000"/>
                  </a:lnSpc>
                  <a:buNone/>
                </a:pPr>
                <a:r>
                  <a:rPr lang="en-US" dirty="0"/>
                  <a:t>Early Machine Learning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Call Related Analyses “Kernel Trick”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(Discuss More Later)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552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Notions of Sample </a:t>
                </a:r>
                <a:r>
                  <a:rPr lang="en-US" dirty="0" err="1"/>
                  <a:t>Centerpoint</a:t>
                </a:r>
                <a:r>
                  <a:rPr lang="en-US" dirty="0"/>
                  <a:t>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Conventional Sample Mean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5984" y="2438400"/>
            <a:ext cx="59234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Uses Linear Operations,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Not Available in General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44819-BC65-48E5-81A5-0DABFA2079B0}"/>
              </a:ext>
            </a:extLst>
          </p:cNvPr>
          <p:cNvSpPr txBox="1"/>
          <p:nvPr/>
        </p:nvSpPr>
        <p:spPr>
          <a:xfrm>
            <a:off x="6648653" y="838200"/>
            <a:ext cx="1961947" cy="4616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Sec. 7.1</a:t>
            </a:r>
          </a:p>
        </p:txBody>
      </p:sp>
    </p:spTree>
    <p:extLst>
      <p:ext uri="{BB962C8B-B14F-4D97-AF65-F5344CB8AC3E}">
        <p14:creationId xmlns:p14="http://schemas.microsoft.com/office/powerpoint/2010/main" val="1053735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Approach: 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Replace Linear Op’s with Optimization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/>
                  <a:t>Fréchet</a:t>
                </a:r>
                <a:r>
                  <a:rPr lang="en-US" dirty="0"/>
                  <a:t> (1948) Mean: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𝓧</m:t>
                          </m:r>
                        </m:sub>
                      </m:sSub>
                      <m:box>
                        <m: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𝓧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box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38200" y="4038599"/>
            <a:ext cx="3507462" cy="1524001"/>
            <a:chOff x="304800" y="3084648"/>
            <a:chExt cx="3812262" cy="1568017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4191000"/>
              <a:ext cx="3812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Start With Candidate Point</a:t>
              </a: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>
            <a:xfrm flipV="1">
              <a:off x="2210931" y="3084648"/>
              <a:ext cx="1489563" cy="110635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72974" y="4107597"/>
            <a:ext cx="3242426" cy="2140803"/>
            <a:chOff x="304800" y="2881194"/>
            <a:chExt cx="3242426" cy="2140803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4191000"/>
              <a:ext cx="32424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Move Around to Min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 of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Squared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Dist’s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651626" y="2881194"/>
              <a:ext cx="1274387" cy="137880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442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7.1, 7.2, 1.2, 5.2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8.1, 8.2, 8.3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Why Squared Distance?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 Using Metric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 Can Show</a:t>
                </a:r>
              </a:p>
              <a:p>
                <a:pPr marL="0" indent="0" algn="ctr">
                  <a:lnSpc>
                    <a:spcPct val="200000"/>
                  </a:lnSpc>
                  <a:buNone/>
                </a:pPr>
                <a:r>
                  <a:rPr lang="en-US" dirty="0" err="1"/>
                  <a:t>Fréchet</a:t>
                </a:r>
                <a:r>
                  <a:rPr lang="en-US" dirty="0"/>
                  <a:t> Mean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I. e. </a:t>
                </a:r>
                <a:r>
                  <a:rPr lang="en-US" dirty="0" err="1"/>
                  <a:t>Fréchet</a:t>
                </a:r>
                <a:r>
                  <a:rPr lang="en-US" dirty="0"/>
                  <a:t> Mean is </a:t>
                </a:r>
                <a:r>
                  <a:rPr lang="en-US" i="1" dirty="0"/>
                  <a:t>Generalization</a:t>
                </a:r>
                <a:r>
                  <a:rPr lang="en-US" dirty="0"/>
                  <a:t> of Sample Mean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b="-3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200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8826" t="73483" r="24512" b="1518"/>
          <a:stretch/>
        </p:blipFill>
        <p:spPr>
          <a:xfrm>
            <a:off x="1524000" y="3840401"/>
            <a:ext cx="6217897" cy="301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Fréchet Sample Mean,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Toy Example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(Use Metric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62000" y="3047999"/>
            <a:ext cx="3507462" cy="2658505"/>
            <a:chOff x="304800" y="4191000"/>
            <a:chExt cx="3812262" cy="2735288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4191000"/>
              <a:ext cx="3812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Start With Candidate Point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866138" y="4652665"/>
              <a:ext cx="172462" cy="227362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672974" y="2140803"/>
            <a:ext cx="3242426" cy="2812197"/>
            <a:chOff x="304800" y="4191000"/>
            <a:chExt cx="3242426" cy="2812197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191000"/>
              <a:ext cx="32424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Move Around to Min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 of Squared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Dist’s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651626" y="4606498"/>
              <a:ext cx="2059663" cy="239669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7256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8826" t="73483" r="24512" b="1518"/>
          <a:stretch/>
        </p:blipFill>
        <p:spPr>
          <a:xfrm>
            <a:off x="1524000" y="3840401"/>
            <a:ext cx="6217897" cy="301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Fréchet Sample Mean,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Toy Example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(Use Metric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800600" y="1905000"/>
            <a:ext cx="2600392" cy="3048000"/>
            <a:chOff x="304800" y="4191000"/>
            <a:chExt cx="2600392" cy="3048000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191000"/>
              <a:ext cx="26003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 Looks Like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Sample Mean???</a:t>
              </a: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1447800" y="5021997"/>
              <a:ext cx="157196" cy="2217003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93693" y="2729069"/>
            <a:ext cx="5968428" cy="2230089"/>
            <a:chOff x="393693" y="2729069"/>
            <a:chExt cx="5968428" cy="2230089"/>
          </a:xfrm>
        </p:grpSpPr>
        <p:sp>
          <p:nvSpPr>
            <p:cNvPr id="4" name="TextBox 3"/>
            <p:cNvSpPr txBox="1"/>
            <p:nvPr/>
          </p:nvSpPr>
          <p:spPr>
            <a:xfrm>
              <a:off x="393693" y="2729069"/>
              <a:ext cx="45288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Outlier Pulls Mean Out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Convex Hull Of Other 4 Points</a:t>
              </a:r>
            </a:p>
          </p:txBody>
        </p:sp>
        <p:sp>
          <p:nvSpPr>
            <p:cNvPr id="17" name="Oval 16"/>
            <p:cNvSpPr/>
            <p:nvPr/>
          </p:nvSpPr>
          <p:spPr>
            <a:xfrm rot="19452910">
              <a:off x="5031188" y="4522673"/>
              <a:ext cx="1330933" cy="43648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>
              <a:endCxn id="17" idx="0"/>
            </p:cNvCxnSpPr>
            <p:nvPr/>
          </p:nvCxnSpPr>
          <p:spPr>
            <a:xfrm>
              <a:off x="4648200" y="3505200"/>
              <a:ext cx="920839" cy="105867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24467" y="3805535"/>
            <a:ext cx="7886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Known Problem with Mean:  Not Robust Against Outliers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2609671"/>
            <a:ext cx="2358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“Center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Mass”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Interpretretation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92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Robust Variation:    </a:t>
                </a:r>
                <a:r>
                  <a:rPr lang="en-US" dirty="0" err="1"/>
                  <a:t>Fréchet</a:t>
                </a:r>
                <a:r>
                  <a:rPr lang="en-US" dirty="0"/>
                  <a:t> (1948) Median: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𝓧</m:t>
                          </m:r>
                        </m:sub>
                      </m:sSub>
                      <m:box>
                        <m:box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𝓧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box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95702" y="2362200"/>
            <a:ext cx="4685898" cy="1536961"/>
            <a:chOff x="304800" y="3084648"/>
            <a:chExt cx="5093104" cy="1581351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4191000"/>
              <a:ext cx="5093104" cy="474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Again Start With Candidate Point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706632" y="3084648"/>
              <a:ext cx="1489563" cy="110635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72974" y="2438400"/>
            <a:ext cx="2923236" cy="2140803"/>
            <a:chOff x="304800" y="2881194"/>
            <a:chExt cx="2923236" cy="2140803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4191000"/>
              <a:ext cx="2923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Move Around to Min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 of Distances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651626" y="2881194"/>
              <a:ext cx="1274387" cy="137880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292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826" t="74243" r="24511" b="1517"/>
          <a:stretch/>
        </p:blipFill>
        <p:spPr>
          <a:xfrm>
            <a:off x="1371598" y="3932018"/>
            <a:ext cx="6217990" cy="2925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Fréchet Sample Median,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Toy Example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(Use Metric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62000" y="3047999"/>
            <a:ext cx="3507462" cy="2658504"/>
            <a:chOff x="304800" y="4191000"/>
            <a:chExt cx="3812262" cy="2735287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4191000"/>
              <a:ext cx="3812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Start With Candidate Point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700494" y="4652665"/>
              <a:ext cx="338106" cy="227362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377824" y="1981200"/>
            <a:ext cx="2923236" cy="2743200"/>
            <a:chOff x="304800" y="4191000"/>
            <a:chExt cx="2704090" cy="2743200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191000"/>
              <a:ext cx="27040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Move Around to Min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 of Distances</a:t>
              </a: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586751" y="5021997"/>
              <a:ext cx="1070094" cy="191220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7348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826" t="74243" r="24511" b="1517"/>
          <a:stretch/>
        </p:blipFill>
        <p:spPr>
          <a:xfrm>
            <a:off x="1371598" y="3932018"/>
            <a:ext cx="6217990" cy="2925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Fréchet Sample Median,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Toy Example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(Use Metric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416868" y="2357735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Better Robustness?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8600" y="2722911"/>
            <a:ext cx="5968428" cy="2230089"/>
            <a:chOff x="393693" y="2729069"/>
            <a:chExt cx="5968428" cy="2230089"/>
          </a:xfrm>
        </p:grpSpPr>
        <p:sp>
          <p:nvSpPr>
            <p:cNvPr id="13" name="TextBox 12"/>
            <p:cNvSpPr txBox="1"/>
            <p:nvPr/>
          </p:nvSpPr>
          <p:spPr>
            <a:xfrm>
              <a:off x="393693" y="2729069"/>
              <a:ext cx="43075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Median Now Inside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Convex Hull Of Other 4 Points</a:t>
              </a:r>
            </a:p>
          </p:txBody>
        </p:sp>
        <p:sp>
          <p:nvSpPr>
            <p:cNvPr id="14" name="Oval 13"/>
            <p:cNvSpPr/>
            <p:nvPr/>
          </p:nvSpPr>
          <p:spPr>
            <a:xfrm rot="19452910">
              <a:off x="5031188" y="4522673"/>
              <a:ext cx="1330933" cy="43648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5" name="Straight Connector 14"/>
            <p:cNvCxnSpPr>
              <a:endCxn id="14" idx="0"/>
            </p:cNvCxnSpPr>
            <p:nvPr/>
          </p:nvCxnSpPr>
          <p:spPr>
            <a:xfrm>
              <a:off x="4648200" y="3505200"/>
              <a:ext cx="920839" cy="105867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074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250000"/>
                  </a:lnSpc>
                  <a:buNone/>
                </a:pPr>
                <a:r>
                  <a:rPr lang="en-US" dirty="0"/>
                  <a:t>Now Recall </a:t>
                </a:r>
                <a:r>
                  <a:rPr lang="en-US" dirty="0" err="1"/>
                  <a:t>Fréchet</a:t>
                </a:r>
                <a:r>
                  <a:rPr lang="en-US" dirty="0"/>
                  <a:t> Means &amp; Medians Are Defined for Any Metric</a:t>
                </a:r>
              </a:p>
              <a:p>
                <a:pPr marL="0" indent="0">
                  <a:lnSpc>
                    <a:spcPct val="250000"/>
                  </a:lnSpc>
                  <a:buNone/>
                </a:pPr>
                <a:r>
                  <a:rPr lang="en-US" dirty="0"/>
                  <a:t>How About Other Metrics?</a:t>
                </a:r>
              </a:p>
              <a:p>
                <a:pPr marL="0" indent="0">
                  <a:lnSpc>
                    <a:spcPct val="250000"/>
                  </a:lnSpc>
                  <a:buNone/>
                </a:pPr>
                <a:r>
                  <a:rPr lang="en-US" dirty="0"/>
                  <a:t>In Toy Example, Replace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b="-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566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846" t="74243" r="24511" b="1517"/>
          <a:stretch/>
        </p:blipFill>
        <p:spPr>
          <a:xfrm>
            <a:off x="1295400" y="3932018"/>
            <a:ext cx="6309400" cy="2925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Fréchet</a:t>
                </a:r>
                <a:r>
                  <a:rPr lang="en-US" dirty="0"/>
                  <a:t> Sample Median,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Toy Example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(Now Use Metric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r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00200" y="2526238"/>
            <a:ext cx="3130985" cy="3097034"/>
            <a:chOff x="-101934" y="5065383"/>
            <a:chExt cx="3403069" cy="3186482"/>
          </a:xfrm>
        </p:grpSpPr>
        <p:sp>
          <p:nvSpPr>
            <p:cNvPr id="4" name="TextBox 3"/>
            <p:cNvSpPr txBox="1"/>
            <p:nvPr/>
          </p:nvSpPr>
          <p:spPr>
            <a:xfrm>
              <a:off x="-101934" y="5065383"/>
              <a:ext cx="3403069" cy="1234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Distance Depends 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Coordinates, Called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“Manhattan Distance”</a:t>
              </a:r>
            </a:p>
          </p:txBody>
        </p:sp>
        <p:cxnSp>
          <p:nvCxnSpPr>
            <p:cNvPr id="6" name="Straight Arrow Connector 5"/>
            <p:cNvCxnSpPr>
              <a:cxnSpLocks/>
              <a:stCxn id="4" idx="2"/>
            </p:cNvCxnSpPr>
            <p:nvPr/>
          </p:nvCxnSpPr>
          <p:spPr>
            <a:xfrm flipH="1">
              <a:off x="1471682" y="6300380"/>
              <a:ext cx="127919" cy="195148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797985" y="2445603"/>
            <a:ext cx="2544043" cy="2278797"/>
            <a:chOff x="429811" y="4495800"/>
            <a:chExt cx="2544043" cy="2278797"/>
          </a:xfrm>
        </p:grpSpPr>
        <p:sp>
          <p:nvSpPr>
            <p:cNvPr id="9" name="TextBox 8"/>
            <p:cNvSpPr txBox="1"/>
            <p:nvPr/>
          </p:nvSpPr>
          <p:spPr>
            <a:xfrm>
              <a:off x="803067" y="4495800"/>
              <a:ext cx="21707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Result Is Also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rgbClr val="7030A0"/>
                  </a:solidFill>
                </a:rPr>
                <a:t>Rather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Robust</a:t>
              </a:r>
            </a:p>
          </p:txBody>
        </p:sp>
        <p:cxnSp>
          <p:nvCxnSpPr>
            <p:cNvPr id="10" name="Straight Arrow Connector 9"/>
            <p:cNvCxnSpPr>
              <a:cxnSpLocks/>
              <a:stCxn id="9" idx="2"/>
            </p:cNvCxnSpPr>
            <p:nvPr/>
          </p:nvCxnSpPr>
          <p:spPr>
            <a:xfrm flipH="1">
              <a:off x="429811" y="5326797"/>
              <a:ext cx="1458650" cy="14478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C51E8FC-850C-46D0-877D-F41DF6C80D18}"/>
              </a:ext>
            </a:extLst>
          </p:cNvPr>
          <p:cNvSpPr txBox="1"/>
          <p:nvPr/>
        </p:nvSpPr>
        <p:spPr>
          <a:xfrm>
            <a:off x="4876800" y="5181600"/>
            <a:ext cx="1851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A700D5"/>
                </a:solidFill>
              </a:rPr>
              <a:t>Note: This is the</a:t>
            </a:r>
          </a:p>
          <a:p>
            <a:pPr algn="ctr"/>
            <a:r>
              <a:rPr lang="en-US" dirty="0">
                <a:solidFill>
                  <a:srgbClr val="A700D5"/>
                </a:solidFill>
              </a:rPr>
              <a:t>Coordinate-wise</a:t>
            </a:r>
          </a:p>
          <a:p>
            <a:pPr algn="ctr"/>
            <a:r>
              <a:rPr lang="en-US" dirty="0">
                <a:solidFill>
                  <a:srgbClr val="A700D5"/>
                </a:solidFill>
              </a:rPr>
              <a:t>Median</a:t>
            </a:r>
          </a:p>
        </p:txBody>
      </p:sp>
    </p:spTree>
    <p:extLst>
      <p:ext uri="{BB962C8B-B14F-4D97-AF65-F5344CB8AC3E}">
        <p14:creationId xmlns:p14="http://schemas.microsoft.com/office/powerpoint/2010/main" val="3657165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305800" cy="5135563"/>
          </a:xfrm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en-US" dirty="0" err="1"/>
              <a:t>Fréchet</a:t>
            </a:r>
            <a:r>
              <a:rPr lang="en-US" dirty="0"/>
              <a:t> Means &amp; Medians Allow Many Variations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Usually Studied in “Robust Statistics”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Might Look Deeper Later On  </a:t>
            </a:r>
            <a:r>
              <a:rPr lang="en-US" sz="1800" dirty="0">
                <a:solidFill>
                  <a:srgbClr val="A700D5"/>
                </a:solidFill>
              </a:rPr>
              <a:t>(Text Chapter 16)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6936" y="2590800"/>
            <a:ext cx="4774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“Every Dog Has His Day”</a:t>
            </a:r>
          </a:p>
        </p:txBody>
      </p:sp>
    </p:spTree>
    <p:extLst>
      <p:ext uri="{BB962C8B-B14F-4D97-AF65-F5344CB8AC3E}">
        <p14:creationId xmlns:p14="http://schemas.microsoft.com/office/powerpoint/2010/main" val="3995658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Recall General Approach: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Replace Linear Op’s with Optimization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Distance Based Version of PCA?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0C067-3F68-42DE-8891-52ED8A9B06A2}"/>
              </a:ext>
            </a:extLst>
          </p:cNvPr>
          <p:cNvSpPr txBox="1"/>
          <p:nvPr/>
        </p:nvSpPr>
        <p:spPr>
          <a:xfrm>
            <a:off x="6648653" y="838200"/>
            <a:ext cx="1961947" cy="4616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Sec. 7.2</a:t>
            </a:r>
          </a:p>
        </p:txBody>
      </p:sp>
    </p:spTree>
    <p:extLst>
      <p:ext uri="{BB962C8B-B14F-4D97-AF65-F5344CB8AC3E}">
        <p14:creationId xmlns:p14="http://schemas.microsoft.com/office/powerpoint/2010/main" val="796256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buFontTx/>
              <a:buNone/>
            </a:pPr>
            <a:r>
              <a:rPr lang="en-US" dirty="0"/>
              <a:t>12:10    </a:t>
            </a:r>
            <a:r>
              <a:rPr lang="en-US" dirty="0" err="1"/>
              <a:t>Panos</a:t>
            </a:r>
            <a:r>
              <a:rPr lang="en-US" dirty="0"/>
              <a:t> </a:t>
            </a:r>
            <a:r>
              <a:rPr lang="en-US" dirty="0" err="1"/>
              <a:t>Andreou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Notes: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Please do in Person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Bring Your Laptop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Log In To Zoom (with Sound Off) 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dirty="0"/>
              <a:t>  Have Title Page With: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/>
              <a:t>  Your Name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dirty="0"/>
              <a:t>   Your Affiliation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53081" y="2438400"/>
            <a:ext cx="25955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Check Website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Schedule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537144-A13A-4612-850E-9C6DD0042CFF}"/>
              </a:ext>
            </a:extLst>
          </p:cNvPr>
          <p:cNvCxnSpPr/>
          <p:nvPr/>
        </p:nvCxnSpPr>
        <p:spPr>
          <a:xfrm>
            <a:off x="2057400" y="2133600"/>
            <a:ext cx="4876800" cy="0"/>
          </a:xfrm>
          <a:prstGeom prst="lin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60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Multi Dimensional Scaling (MDS)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Name &amp; Psychometric References: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/>
              <a:t>Torgersen</a:t>
            </a:r>
            <a:r>
              <a:rPr lang="en-US" sz="2400" dirty="0"/>
              <a:t> (1952, 1958),  Gower (1966)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Earlier Versions of Ideas: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/>
              <a:t>Eckart</a:t>
            </a:r>
            <a:r>
              <a:rPr lang="en-US" sz="2400" dirty="0"/>
              <a:t> &amp; Young (1936),  Young and Householder (1938)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75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Multi Dimensional Scaling (MDS)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2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Given Data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in an Arbitrary Metric Space, and a </a:t>
                </a:r>
                <a:r>
                  <a:rPr lang="en-US" i="1" dirty="0"/>
                  <a:t>Rank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Find </a:t>
                </a:r>
                <a:r>
                  <a:rPr lang="en-US" i="1" dirty="0" err="1"/>
                  <a:t>Representers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, Whose Distance Matrix “Best” Approximates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Typical Algorithms:  Think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“PCA-like” vectors of scores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r="-71" b="-17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D5345E7-8294-488D-8ED4-D6F1A71F7885}"/>
              </a:ext>
            </a:extLst>
          </p:cNvPr>
          <p:cNvGrpSpPr/>
          <p:nvPr/>
        </p:nvGrpSpPr>
        <p:grpSpPr>
          <a:xfrm>
            <a:off x="3657600" y="194608"/>
            <a:ext cx="5410200" cy="4148792"/>
            <a:chOff x="3657600" y="194608"/>
            <a:chExt cx="5410200" cy="41487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0F96E3-4FB0-439D-AD69-F626169C45D5}"/>
                </a:ext>
              </a:extLst>
            </p:cNvPr>
            <p:cNvSpPr txBox="1"/>
            <p:nvPr/>
          </p:nvSpPr>
          <p:spPr>
            <a:xfrm>
              <a:off x="6792818" y="194608"/>
              <a:ext cx="227498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This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Representation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 Called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“Auto-Encoder”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literture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CFAFA31-5842-48C9-8835-9D199DADB23C}"/>
                </a:ext>
              </a:extLst>
            </p:cNvPr>
            <p:cNvSpPr/>
            <p:nvPr/>
          </p:nvSpPr>
          <p:spPr>
            <a:xfrm>
              <a:off x="3657600" y="3733800"/>
              <a:ext cx="2895600" cy="609600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DA7E949-E77C-4A31-BE95-CB24F1991673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flipH="1">
              <a:off x="5105400" y="2133600"/>
              <a:ext cx="2824909" cy="16002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837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Multi Dimensional Scaling (MDS)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Note:   For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,  and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PCA Scores Provide </a:t>
                </a:r>
                <a:r>
                  <a:rPr lang="en-US" u="sng" dirty="0"/>
                  <a:t>A</a:t>
                </a:r>
                <a:r>
                  <a:rPr lang="en-US" dirty="0"/>
                  <a:t> </a:t>
                </a:r>
                <a:r>
                  <a:rPr lang="en-US" dirty="0" err="1"/>
                  <a:t>Sol’n</a:t>
                </a:r>
                <a:r>
                  <a:rPr lang="en-US" dirty="0"/>
                  <a:t> to MDS problem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(Subject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Axes, &amp; = </a:t>
                </a:r>
                <a:r>
                  <a:rPr lang="en-US" dirty="0" err="1"/>
                  <a:t>e.val’s</a:t>
                </a:r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In this sense MDS </a:t>
                </a:r>
                <a:r>
                  <a:rPr lang="en-US" i="1" dirty="0"/>
                  <a:t>Generalizes</a:t>
                </a:r>
                <a:r>
                  <a:rPr lang="en-US" dirty="0"/>
                  <a:t> PCA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908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Multi Dimensional Scaling (MDS)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26" t="74241" r="25492" b="760"/>
          <a:stretch/>
        </p:blipFill>
        <p:spPr>
          <a:xfrm>
            <a:off x="1417313" y="3840401"/>
            <a:ext cx="6126487" cy="30175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33400" y="1600200"/>
            <a:ext cx="2266454" cy="3463866"/>
            <a:chOff x="533400" y="1824335"/>
            <a:chExt cx="2266454" cy="34638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33400" y="1824335"/>
                  <a:ext cx="22664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Toy Data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1824335"/>
                  <a:ext cx="2266454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4313" t="-9333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1676400" y="2286000"/>
              <a:ext cx="1066800" cy="3002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743200" y="1981200"/>
            <a:ext cx="3937040" cy="3048000"/>
            <a:chOff x="533400" y="1824335"/>
            <a:chExt cx="3937040" cy="3048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33400" y="1824335"/>
                  <a:ext cx="39370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MDS Representation 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1824335"/>
                  <a:ext cx="3937040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9211" r="-1238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/>
            <p:nvPr/>
          </p:nvCxnSpPr>
          <p:spPr>
            <a:xfrm>
              <a:off x="1676400" y="2286000"/>
              <a:ext cx="2057400" cy="25863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43000" y="5715001"/>
            <a:ext cx="6096003" cy="1071264"/>
            <a:chOff x="1143000" y="5715001"/>
            <a:chExt cx="6096003" cy="1071264"/>
          </a:xfrm>
        </p:grpSpPr>
        <p:sp>
          <p:nvSpPr>
            <p:cNvPr id="15" name="TextBox 14"/>
            <p:cNvSpPr txBox="1"/>
            <p:nvPr/>
          </p:nvSpPr>
          <p:spPr>
            <a:xfrm>
              <a:off x="1143000" y="6324600"/>
              <a:ext cx="3865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Follows PC1 Axis (Flipped)</a:t>
              </a:r>
            </a:p>
          </p:txBody>
        </p:sp>
        <p:sp>
          <p:nvSpPr>
            <p:cNvPr id="16" name="Left Brace 15"/>
            <p:cNvSpPr/>
            <p:nvPr/>
          </p:nvSpPr>
          <p:spPr>
            <a:xfrm rot="16200000">
              <a:off x="5933404" y="4790401"/>
              <a:ext cx="381000" cy="2230199"/>
            </a:xfrm>
            <a:prstGeom prst="leftBrace">
              <a:avLst>
                <a:gd name="adj1" fmla="val 2106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8" name="Straight Connector 17"/>
            <p:cNvCxnSpPr>
              <a:stCxn id="16" idx="1"/>
              <a:endCxn id="15" idx="3"/>
            </p:cNvCxnSpPr>
            <p:nvPr/>
          </p:nvCxnSpPr>
          <p:spPr>
            <a:xfrm flipH="1">
              <a:off x="5008802" y="6096001"/>
              <a:ext cx="1115103" cy="4594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6400" y="2598003"/>
                <a:ext cx="320562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Really Just “Rotation”,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Since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𝑟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598003"/>
                <a:ext cx="3205621" cy="830997"/>
              </a:xfrm>
              <a:prstGeom prst="rect">
                <a:avLst/>
              </a:prstGeom>
              <a:blipFill>
                <a:blip r:embed="rId5"/>
                <a:stretch>
                  <a:fillRect l="-2852" t="-5109" r="-2662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ADBBD54-62B4-4598-8274-16ADD8717F86}"/>
              </a:ext>
            </a:extLst>
          </p:cNvPr>
          <p:cNvSpPr txBox="1"/>
          <p:nvPr/>
        </p:nvSpPr>
        <p:spPr>
          <a:xfrm>
            <a:off x="1064157" y="2979003"/>
            <a:ext cx="3050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Track Corresponding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Points with Colors</a:t>
            </a:r>
          </a:p>
        </p:txBody>
      </p:sp>
    </p:spTree>
    <p:extLst>
      <p:ext uri="{BB962C8B-B14F-4D97-AF65-F5344CB8AC3E}">
        <p14:creationId xmlns:p14="http://schemas.microsoft.com/office/powerpoint/2010/main" val="4059156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Drawbacks of MDS relative to PCA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Only Gives Scores (Interpret Relationships)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But No Loadings (Explore Drivers)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Nor Modes of Variation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Can Have Serious Distortions (</a:t>
            </a:r>
            <a:r>
              <a:rPr lang="en-US" dirty="0" err="1"/>
              <a:t>Nonlin</a:t>
            </a:r>
            <a:r>
              <a:rPr lang="en-US" dirty="0"/>
              <a:t>. Case)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Which Can be “Good” or “Bad”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12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Distortions “Good” or “Bad”???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Choice of Metric is </a:t>
                </a:r>
                <a:r>
                  <a:rPr lang="en-US" u="sng" dirty="0"/>
                  <a:t>Crucial</a:t>
                </a:r>
                <a:r>
                  <a:rPr lang="en-US" dirty="0"/>
                  <a:t> in MDS: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E.g. Gaussian Data Wrapped Around Sphere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		Data Lie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			“Appropriate” Metric?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4842C41-E473-4CF1-ABC4-43DDCA7C87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64479"/>
          <a:stretch/>
        </p:blipFill>
        <p:spPr>
          <a:xfrm>
            <a:off x="-13336" y="3657600"/>
            <a:ext cx="2832736" cy="289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B114A1-807E-4AE3-8276-30B1E898A82D}"/>
              </a:ext>
            </a:extLst>
          </p:cNvPr>
          <p:cNvSpPr txBox="1"/>
          <p:nvPr/>
        </p:nvSpPr>
        <p:spPr>
          <a:xfrm>
            <a:off x="3295581" y="5257800"/>
            <a:ext cx="53912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Fundamental Point: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One Major Mode of Variation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36E82F-9750-4EBE-99F4-88AD32C35BD2}"/>
              </a:ext>
            </a:extLst>
          </p:cNvPr>
          <p:cNvGrpSpPr/>
          <p:nvPr/>
        </p:nvGrpSpPr>
        <p:grpSpPr>
          <a:xfrm>
            <a:off x="7068420" y="933271"/>
            <a:ext cx="1846980" cy="2571929"/>
            <a:chOff x="7068420" y="933271"/>
            <a:chExt cx="1846980" cy="25719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8D27B2-89BE-4304-835F-71ACA824074D}"/>
                </a:ext>
              </a:extLst>
            </p:cNvPr>
            <p:cNvSpPr txBox="1"/>
            <p:nvPr/>
          </p:nvSpPr>
          <p:spPr>
            <a:xfrm>
              <a:off x="7068420" y="933271"/>
              <a:ext cx="184698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Called</a:t>
              </a:r>
            </a:p>
            <a:p>
              <a:pPr algn="ctr"/>
              <a:r>
                <a:rPr lang="en-US" sz="2400" dirty="0"/>
                <a:t>“Embedding</a:t>
              </a:r>
            </a:p>
            <a:p>
              <a:pPr algn="ctr"/>
              <a:r>
                <a:rPr lang="en-US" sz="2400" dirty="0"/>
                <a:t>Space”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051E49A-528D-4E97-86ED-DB0B7AB6BE55}"/>
                </a:ext>
              </a:extLst>
            </p:cNvPr>
            <p:cNvCxnSpPr>
              <a:stCxn id="7" idx="2"/>
            </p:cNvCxnSpPr>
            <p:nvPr/>
          </p:nvCxnSpPr>
          <p:spPr>
            <a:xfrm flipH="1">
              <a:off x="7391400" y="2133600"/>
              <a:ext cx="600510" cy="1371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1348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E.g. Gaussian Data Wrapped Around Sphere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MDS, based on Euclidean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 Metric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Equivalent to PCA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4842C41-E473-4CF1-ABC4-43DDCA7C87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36332"/>
          <a:stretch/>
        </p:blipFill>
        <p:spPr>
          <a:xfrm>
            <a:off x="-13336" y="3657600"/>
            <a:ext cx="5956936" cy="2895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CECE30-786A-4B8E-9187-6FA28E1F3B1A}"/>
              </a:ext>
            </a:extLst>
          </p:cNvPr>
          <p:cNvSpPr txBox="1"/>
          <p:nvPr/>
        </p:nvSpPr>
        <p:spPr>
          <a:xfrm>
            <a:off x="6172200" y="3693855"/>
            <a:ext cx="2832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Bad News: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Needs 2 PCs (Modes of Variation) 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Model Data</a:t>
            </a:r>
          </a:p>
        </p:txBody>
      </p:sp>
    </p:spTree>
    <p:extLst>
      <p:ext uri="{BB962C8B-B14F-4D97-AF65-F5344CB8AC3E}">
        <p14:creationId xmlns:p14="http://schemas.microsoft.com/office/powerpoint/2010/main" val="4289837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E.g. Gaussian Data Wrapped Around Sphere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Better Distance Choice:  “Geodesic Distance”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Measured </a:t>
            </a:r>
            <a:r>
              <a:rPr lang="en-US" u="sng" dirty="0"/>
              <a:t>Along Surface</a:t>
            </a:r>
            <a:r>
              <a:rPr lang="en-US" dirty="0"/>
              <a:t> of Sphere  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54842C41-E473-4CF1-ABC4-43DDCA7C87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7499"/>
          <a:stretch/>
        </p:blipFill>
        <p:spPr>
          <a:xfrm>
            <a:off x="-13336" y="3657600"/>
            <a:ext cx="9157336" cy="2895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08C5CF-6D07-4305-B30D-6E533BEFBEBF}"/>
              </a:ext>
            </a:extLst>
          </p:cNvPr>
          <p:cNvSpPr txBox="1"/>
          <p:nvPr/>
        </p:nvSpPr>
        <p:spPr>
          <a:xfrm>
            <a:off x="6718107" y="3925669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MDS Based 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Geodesic Distance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B9AE65-7FFB-47E1-AA08-78063285BC9F}"/>
              </a:ext>
            </a:extLst>
          </p:cNvPr>
          <p:cNvSpPr txBox="1"/>
          <p:nvPr/>
        </p:nvSpPr>
        <p:spPr>
          <a:xfrm>
            <a:off x="6500419" y="5602069"/>
            <a:ext cx="2531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Major Variation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Described with 1 Mode</a:t>
            </a:r>
          </a:p>
        </p:txBody>
      </p:sp>
    </p:spTree>
    <p:extLst>
      <p:ext uri="{BB962C8B-B14F-4D97-AF65-F5344CB8AC3E}">
        <p14:creationId xmlns:p14="http://schemas.microsoft.com/office/powerpoint/2010/main" val="4058220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Less Attractive Approach to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  Based PCA: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Treat Columns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  as Data Objects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And Do Euclidean PCA on Those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417313" y="3840401"/>
            <a:ext cx="7121873" cy="3017599"/>
            <a:chOff x="1417313" y="3840401"/>
            <a:chExt cx="7121873" cy="30175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8826" t="74241" r="58170" b="760"/>
            <a:stretch/>
          </p:blipFill>
          <p:spPr>
            <a:xfrm>
              <a:off x="1417313" y="3840401"/>
              <a:ext cx="3078487" cy="30175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181600" y="5105400"/>
                  <a:ext cx="3357586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Try Out on Above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Toy Data Set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5105400"/>
                  <a:ext cx="3357586" cy="1077218"/>
                </a:xfrm>
                <a:prstGeom prst="rect">
                  <a:avLst/>
                </a:prstGeom>
                <a:blipFill>
                  <a:blip r:embed="rId4"/>
                  <a:stretch>
                    <a:fillRect l="-4537" t="-7386" r="-3630" b="-176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1564E29-BAD9-4675-BF3A-1A08799F3CF4}"/>
              </a:ext>
            </a:extLst>
          </p:cNvPr>
          <p:cNvSpPr txBox="1"/>
          <p:nvPr/>
        </p:nvSpPr>
        <p:spPr>
          <a:xfrm>
            <a:off x="4876800" y="3440668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Survey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Pekalska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235961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46" t="41667" r="25492" b="4549"/>
          <a:stretch/>
        </p:blipFill>
        <p:spPr>
          <a:xfrm>
            <a:off x="3962399" y="1447800"/>
            <a:ext cx="5181601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Columns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  as Data Objects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8600" y="5475982"/>
            <a:ext cx="36621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Again Single Mode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Requires 2 Comp’s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8600" y="1818382"/>
            <a:ext cx="4038600" cy="1077218"/>
            <a:chOff x="228600" y="1818382"/>
            <a:chExt cx="4038600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1818382"/>
              <a:ext cx="262924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PC Looks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Sensible</a:t>
              </a:r>
            </a:p>
          </p:txBody>
        </p:sp>
        <p:cxnSp>
          <p:nvCxnSpPr>
            <p:cNvPr id="13" name="Straight Arrow Connector 12"/>
            <p:cNvCxnSpPr>
              <a:stCxn id="8" idx="3"/>
            </p:cNvCxnSpPr>
            <p:nvPr/>
          </p:nvCxnSpPr>
          <p:spPr>
            <a:xfrm flipV="1">
              <a:off x="2857846" y="2209800"/>
              <a:ext cx="1409354" cy="1471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28600" y="3189982"/>
            <a:ext cx="4648200" cy="2601218"/>
            <a:chOff x="228600" y="3189982"/>
            <a:chExt cx="4648200" cy="2601218"/>
          </a:xfrm>
        </p:grpSpPr>
        <p:sp>
          <p:nvSpPr>
            <p:cNvPr id="9" name="TextBox 8"/>
            <p:cNvSpPr txBox="1"/>
            <p:nvPr/>
          </p:nvSpPr>
          <p:spPr>
            <a:xfrm>
              <a:off x="228600" y="3189982"/>
              <a:ext cx="28280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As Do 1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&amp; 3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rd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/>
            <p:cNvCxnSpPr>
              <a:stCxn id="9" idx="3"/>
            </p:cNvCxnSpPr>
            <p:nvPr/>
          </p:nvCxnSpPr>
          <p:spPr>
            <a:xfrm>
              <a:off x="3056618" y="3482370"/>
              <a:ext cx="1820182" cy="23088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28600" y="4114800"/>
            <a:ext cx="4419600" cy="1077218"/>
            <a:chOff x="228600" y="4114800"/>
            <a:chExt cx="441960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4114800"/>
              <a:ext cx="392024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But 2</a:t>
              </a:r>
              <a:r>
                <a:rPr kumimoji="0" lang="en-US" sz="3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nd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Suffers From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Strong Distortion???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4148840" y="4419600"/>
              <a:ext cx="499360" cy="2286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448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5571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Find </a:t>
                </a: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Direction of Greatest Variability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Approach to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Calculation: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And Optimize Over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such that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=1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994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5571846"/>
              </a:xfrm>
              <a:prstGeom prst="rect">
                <a:avLst/>
              </a:prstGeom>
              <a:blipFill>
                <a:blip r:embed="rId4"/>
                <a:stretch>
                  <a:fillRect l="-1754" b="-25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3657600"/>
            <a:ext cx="5638800" cy="1798260"/>
            <a:chOff x="304800" y="3657600"/>
            <a:chExt cx="5638800" cy="1798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04800" y="3886200"/>
                  <a:ext cx="2162002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Start with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Candidate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Direction </a:t>
                  </a:r>
                  <a14:m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𝒖</m:t>
                      </m:r>
                    </m:oMath>
                  </a14:m>
                  <a:endPara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3886200"/>
                  <a:ext cx="2162002" cy="1569660"/>
                </a:xfrm>
                <a:prstGeom prst="rect">
                  <a:avLst/>
                </a:prstGeom>
                <a:blipFill>
                  <a:blip r:embed="rId5"/>
                  <a:stretch>
                    <a:fillRect l="-7042" t="-5058" r="-1127" b="-116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4572000" y="3657600"/>
              <a:ext cx="1371600" cy="457200"/>
            </a:xfrm>
            <a:prstGeom prst="straightConnector1">
              <a:avLst/>
            </a:prstGeom>
            <a:ln w="762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614886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46" t="41667" r="25492" b="4549"/>
          <a:stretch/>
        </p:blipFill>
        <p:spPr>
          <a:xfrm>
            <a:off x="3962399" y="1447800"/>
            <a:ext cx="5181601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Columns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  as Data Objects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59856" y="3043297"/>
            <a:ext cx="402225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Serious Problem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Microbiome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Literature: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“MDS” called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”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28599" y="1696144"/>
            <a:ext cx="4876801" cy="2418656"/>
            <a:chOff x="228600" y="1716981"/>
            <a:chExt cx="4862500" cy="2322503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1716981"/>
              <a:ext cx="359322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Called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“Horseshoe Effect”</a:t>
              </a:r>
            </a:p>
          </p:txBody>
        </p:sp>
        <p:cxnSp>
          <p:nvCxnSpPr>
            <p:cNvPr id="17" name="Straight Arrow Connector 16"/>
            <p:cNvCxnSpPr>
              <a:cxnSpLocks/>
              <a:stCxn id="10" idx="3"/>
            </p:cNvCxnSpPr>
            <p:nvPr/>
          </p:nvCxnSpPr>
          <p:spPr>
            <a:xfrm>
              <a:off x="3821828" y="2255590"/>
              <a:ext cx="1269272" cy="17838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4ECA902-CAD1-4F5D-A8D2-09DAC4C74FEC}"/>
              </a:ext>
            </a:extLst>
          </p:cNvPr>
          <p:cNvSpPr txBox="1"/>
          <p:nvPr/>
        </p:nvSpPr>
        <p:spPr>
          <a:xfrm>
            <a:off x="220556" y="5558135"/>
            <a:ext cx="358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See Morton, et al. (2017)</a:t>
            </a:r>
          </a:p>
        </p:txBody>
      </p:sp>
    </p:spTree>
    <p:extLst>
      <p:ext uri="{BB962C8B-B14F-4D97-AF65-F5344CB8AC3E}">
        <p14:creationId xmlns:p14="http://schemas.microsoft.com/office/powerpoint/2010/main" val="3909477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46" t="41667" r="25492" b="4549"/>
          <a:stretch/>
        </p:blipFill>
        <p:spPr>
          <a:xfrm>
            <a:off x="3962399" y="1447800"/>
            <a:ext cx="5181601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Columns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r>
                  <a:rPr lang="en-US" dirty="0"/>
                  <a:t>  as Data Objects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228599" y="1696144"/>
            <a:ext cx="4876801" cy="2418656"/>
            <a:chOff x="228600" y="1716981"/>
            <a:chExt cx="4862500" cy="2322503"/>
          </a:xfrm>
        </p:grpSpPr>
        <p:sp>
          <p:nvSpPr>
            <p:cNvPr id="10" name="TextBox 9"/>
            <p:cNvSpPr txBox="1"/>
            <p:nvPr/>
          </p:nvSpPr>
          <p:spPr>
            <a:xfrm>
              <a:off x="228600" y="1716981"/>
              <a:ext cx="359322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Called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“Horseshoe Effect”</a:t>
              </a:r>
            </a:p>
          </p:txBody>
        </p:sp>
        <p:cxnSp>
          <p:nvCxnSpPr>
            <p:cNvPr id="17" name="Straight Arrow Connector 16"/>
            <p:cNvCxnSpPr>
              <a:cxnSpLocks/>
              <a:stCxn id="10" idx="3"/>
            </p:cNvCxnSpPr>
            <p:nvPr/>
          </p:nvCxnSpPr>
          <p:spPr>
            <a:xfrm>
              <a:off x="3821828" y="2255590"/>
              <a:ext cx="1269272" cy="17838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4ECA902-CAD1-4F5D-A8D2-09DAC4C74FEC}"/>
              </a:ext>
            </a:extLst>
          </p:cNvPr>
          <p:cNvSpPr txBox="1"/>
          <p:nvPr/>
        </p:nvSpPr>
        <p:spPr>
          <a:xfrm>
            <a:off x="-93028" y="3124200"/>
            <a:ext cx="40559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Elegant Analysis: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Diaconis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al. (2008)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0687-64C8-406A-B634-BB21E096851D}"/>
              </a:ext>
            </a:extLst>
          </p:cNvPr>
          <p:cNvSpPr txBox="1"/>
          <p:nvPr/>
        </p:nvSpPr>
        <p:spPr>
          <a:xfrm>
            <a:off x="126838" y="4790182"/>
            <a:ext cx="37593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Idea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llustrated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Text:   Fig. 7.8</a:t>
            </a:r>
          </a:p>
        </p:txBody>
      </p:sp>
    </p:spTree>
    <p:extLst>
      <p:ext uri="{BB962C8B-B14F-4D97-AF65-F5344CB8AC3E}">
        <p14:creationId xmlns:p14="http://schemas.microsoft.com/office/powerpoint/2010/main" val="86422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Object Oriented Data Analysis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Have done detailed study of Data Objects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Euclidean Space,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Next:  OODA in Non-Euclidean Spaces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17083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Several Different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Notions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of Shape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Oldest and Best Known (in Statistics):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4400" i="1" dirty="0">
                <a:solidFill>
                  <a:schemeClr val="bg2"/>
                </a:solidFill>
                <a:latin typeface="Arial" charset="0"/>
                <a:cs typeface="Arial" charset="0"/>
              </a:rPr>
              <a:t>Landmark Based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3D2484-DF63-4450-8F5D-142C9207821D}"/>
              </a:ext>
            </a:extLst>
          </p:cNvPr>
          <p:cNvSpPr txBox="1"/>
          <p:nvPr/>
        </p:nvSpPr>
        <p:spPr>
          <a:xfrm>
            <a:off x="6096000" y="1824335"/>
            <a:ext cx="272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Text, Sec. 1.2,  5.2</a:t>
            </a:r>
          </a:p>
        </p:txBody>
      </p:sp>
    </p:spTree>
    <p:extLst>
      <p:ext uri="{BB962C8B-B14F-4D97-AF65-F5344CB8AC3E}">
        <p14:creationId xmlns:p14="http://schemas.microsoft.com/office/powerpoint/2010/main" val="5721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Landmark Based Shape Analysis: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Bookstein (1991)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Kendall et al. (1999)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Dryden &amp; Mardia (2016)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v"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(Note: these are summarizing 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Monographs,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many papers)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F46C52-582A-45BD-8F65-76198AAA8951}"/>
              </a:ext>
            </a:extLst>
          </p:cNvPr>
          <p:cNvSpPr txBox="1"/>
          <p:nvPr/>
        </p:nvSpPr>
        <p:spPr>
          <a:xfrm>
            <a:off x="5791200" y="3468469"/>
            <a:ext cx="183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Recommended 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For Accessibility</a:t>
            </a:r>
          </a:p>
        </p:txBody>
      </p:sp>
    </p:spTree>
    <p:extLst>
      <p:ext uri="{BB962C8B-B14F-4D97-AF65-F5344CB8AC3E}">
        <p14:creationId xmlns:p14="http://schemas.microsoft.com/office/powerpoint/2010/main" val="211907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Start by Representing </a:t>
            </a:r>
            <a:r>
              <a:rPr lang="en-US" i="1" dirty="0"/>
              <a:t>Shapes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1219200" y="5257800"/>
            <a:ext cx="2348720" cy="1346775"/>
            <a:chOff x="1219200" y="5257800"/>
            <a:chExt cx="2348720" cy="1346775"/>
          </a:xfrm>
        </p:grpSpPr>
        <p:sp>
          <p:nvSpPr>
            <p:cNvPr id="2" name="TextBox 1"/>
            <p:cNvSpPr txBox="1"/>
            <p:nvPr/>
          </p:nvSpPr>
          <p:spPr>
            <a:xfrm>
              <a:off x="1219200" y="6019800"/>
              <a:ext cx="23487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Object</a:t>
              </a:r>
            </a:p>
          </p:txBody>
        </p:sp>
        <p:cxnSp>
          <p:nvCxnSpPr>
            <p:cNvPr id="5" name="Straight Arrow Connector 4"/>
            <p:cNvCxnSpPr>
              <a:stCxn id="2" idx="0"/>
            </p:cNvCxnSpPr>
            <p:nvPr/>
          </p:nvCxnSpPr>
          <p:spPr bwMode="auto">
            <a:xfrm flipV="1">
              <a:off x="2393560" y="5257800"/>
              <a:ext cx="654440" cy="762000"/>
            </a:xfrm>
            <a:prstGeom prst="straightConnector1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53242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Start by Representing </a:t>
                </a:r>
                <a:r>
                  <a:rPr lang="en-US" i="1" dirty="0"/>
                  <a:t>Shapes</a:t>
                </a:r>
                <a:r>
                  <a:rPr lang="en-US" dirty="0"/>
                  <a:t> by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u="sng" dirty="0"/>
                  <a:t>Landmarks</a:t>
                </a:r>
                <a:r>
                  <a:rPr lang="en-US" dirty="0"/>
                  <a:t> (points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114800" y="5543627"/>
            <a:ext cx="4061305" cy="1247138"/>
            <a:chOff x="533400" y="5543627"/>
            <a:chExt cx="4061305" cy="1247138"/>
          </a:xfrm>
        </p:grpSpPr>
        <p:sp>
          <p:nvSpPr>
            <p:cNvPr id="19" name="TextBox 18"/>
            <p:cNvSpPr txBox="1"/>
            <p:nvPr/>
          </p:nvSpPr>
          <p:spPr>
            <a:xfrm>
              <a:off x="533400" y="6205990"/>
              <a:ext cx="40613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Trait (Feature) Vector</a:t>
              </a:r>
            </a:p>
          </p:txBody>
        </p:sp>
        <p:cxnSp>
          <p:nvCxnSpPr>
            <p:cNvPr id="20" name="Straight Arrow Connector 19"/>
            <p:cNvCxnSpPr>
              <a:cxnSpLocks/>
              <a:stCxn id="19" idx="0"/>
            </p:cNvCxnSpPr>
            <p:nvPr/>
          </p:nvCxnSpPr>
          <p:spPr bwMode="auto">
            <a:xfrm flipV="1">
              <a:off x="2564053" y="5543627"/>
              <a:ext cx="712547" cy="662363"/>
            </a:xfrm>
            <a:prstGeom prst="straightConnector1">
              <a:avLst/>
            </a:prstGeom>
            <a:noFill/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2057400" y="2971800"/>
            <a:ext cx="6705600" cy="2704458"/>
            <a:chOff x="2057400" y="2971800"/>
            <a:chExt cx="6705600" cy="27044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2057400" y="3274367"/>
              <a:ext cx="4731918" cy="15463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endCxn id="2" idx="1"/>
            </p:cNvCxnSpPr>
            <p:nvPr/>
          </p:nvCxnSpPr>
          <p:spPr bwMode="auto">
            <a:xfrm flipV="1">
              <a:off x="2133600" y="4324029"/>
              <a:ext cx="4655718" cy="100773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400800" y="5257800"/>
              <a:ext cx="457200" cy="7396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789318" y="2971800"/>
                  <a:ext cx="1973682" cy="2704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9318" y="2971800"/>
                  <a:ext cx="1973682" cy="270445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3690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Clearly different shapes: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8049725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Clearly different shapes: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But what about:                   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3621636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Clearly different shapes: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But what about:                   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000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(just translation and rotation of   , 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but </a:t>
            </a:r>
            <a:r>
              <a:rPr lang="en-US" i="1" dirty="0"/>
              <a:t>different</a:t>
            </a:r>
            <a:r>
              <a:rPr lang="en-US" dirty="0"/>
              <a:t>  points in  R</a:t>
            </a:r>
            <a:r>
              <a:rPr lang="en-US" baseline="30000" dirty="0"/>
              <a:t>6</a:t>
            </a:r>
            <a:r>
              <a:rPr lang="en-US" dirty="0"/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05000" y="26670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1" name="Straight Connector 20"/>
          <p:cNvCxnSpPr/>
          <p:nvPr/>
        </p:nvCxnSpPr>
        <p:spPr bwMode="auto">
          <a:xfrm>
            <a:off x="3771474" y="3919182"/>
            <a:ext cx="14097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481726" y="2753436"/>
            <a:ext cx="68580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776876" y="2743200"/>
            <a:ext cx="704850" cy="11430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943600" y="2753436"/>
            <a:ext cx="2438400" cy="1066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43600" y="2743200"/>
            <a:ext cx="1039504" cy="96273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983104" y="3705936"/>
            <a:ext cx="1371600" cy="1143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3" name="Group 42"/>
          <p:cNvGrpSpPr/>
          <p:nvPr/>
        </p:nvGrpSpPr>
        <p:grpSpPr>
          <a:xfrm rot="16200000">
            <a:off x="4419600" y="4152900"/>
            <a:ext cx="457200" cy="1295400"/>
            <a:chOff x="1981200" y="3429000"/>
            <a:chExt cx="762000" cy="167640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" name="Straight Arrow Connector 17"/>
          <p:cNvCxnSpPr/>
          <p:nvPr/>
        </p:nvCxnSpPr>
        <p:spPr bwMode="auto">
          <a:xfrm flipH="1" flipV="1">
            <a:off x="2057400" y="3705936"/>
            <a:ext cx="4038600" cy="200906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508315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as Optimization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990600"/>
                <a:ext cx="8686800" cy="3933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So Direction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 Maximize: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𝒖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𝒖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𝑩𝑫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𝑩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𝑡</m:t>
                        </m:r>
                      </m:sup>
                    </m:sSup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Wingdings" pitchFamily="2" charset="2"/>
                      </a:rPr>
                      <m:t>𝒖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Is First Eigenvector,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𝒗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,  of Sample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Cov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.,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kumimoji="0" lang="el-GR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𝜮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356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90600"/>
                <a:ext cx="8686800" cy="3933513"/>
              </a:xfrm>
              <a:prstGeom prst="rect">
                <a:avLst/>
              </a:prstGeom>
              <a:blipFill>
                <a:blip r:embed="rId3"/>
                <a:stretch>
                  <a:fillRect l="-1754" t="-20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1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5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2484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Note:  </a:t>
            </a:r>
            <a:r>
              <a:rPr lang="en-US" i="1" dirty="0"/>
              <a:t>Shape</a:t>
            </a:r>
            <a:r>
              <a:rPr lang="en-US" dirty="0"/>
              <a:t> should be </a:t>
            </a:r>
            <a:r>
              <a:rPr lang="en-US" u="sng" dirty="0"/>
              <a:t>same</a:t>
            </a:r>
            <a:r>
              <a:rPr lang="en-US" dirty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8357825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Note:  </a:t>
            </a:r>
            <a:r>
              <a:rPr lang="en-US" i="1" dirty="0"/>
              <a:t>Shape</a:t>
            </a:r>
            <a:r>
              <a:rPr lang="en-US" dirty="0"/>
              <a:t> should be </a:t>
            </a:r>
            <a:r>
              <a:rPr lang="en-US" u="sng" dirty="0"/>
              <a:t>same</a:t>
            </a:r>
            <a:r>
              <a:rPr lang="en-US" dirty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392224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Note:  </a:t>
            </a:r>
            <a:r>
              <a:rPr lang="en-US" i="1" dirty="0"/>
              <a:t>Shape</a:t>
            </a:r>
            <a:r>
              <a:rPr lang="en-US" dirty="0"/>
              <a:t> should be </a:t>
            </a:r>
            <a:r>
              <a:rPr lang="en-US" u="sng" dirty="0"/>
              <a:t>same</a:t>
            </a:r>
            <a:r>
              <a:rPr lang="en-US" dirty="0"/>
              <a:t> over different: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r>
              <a:rPr lang="en-US" dirty="0"/>
              <a:t> (maybe)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4024119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  </a:t>
            </a:r>
            <a:r>
              <a:rPr lang="en-US" u="sng" dirty="0"/>
              <a:t>Identify</a:t>
            </a:r>
            <a:r>
              <a:rPr lang="en-US" dirty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r>
              <a:rPr lang="en-US" dirty="0"/>
              <a:t> (maybe)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of each other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95103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  </a:t>
            </a:r>
            <a:r>
              <a:rPr lang="en-US" u="sng" dirty="0"/>
              <a:t>Identify</a:t>
            </a:r>
            <a:r>
              <a:rPr lang="en-US" dirty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r>
              <a:rPr lang="en-US" dirty="0"/>
              <a:t> (maybe)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Mathematics:    </a:t>
            </a:r>
            <a:r>
              <a:rPr lang="en-US" i="1" dirty="0"/>
              <a:t>Equivalence Relation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8759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Useful Mathematical Device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Weaker generalization of  “=”  for a set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Main consequence: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Partitions Set Into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Equivalence Classes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For “=”,  Equivalence Classes Are Singletons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82327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Example:    Modulo Arithmetic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(E.g. Clock Arithmetic, mod 12)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3 hours after 11:00  is  2:00 …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Hours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are equivalence classes: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{1} = {1:00, 13:00, …}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{2} = {2:00, 14:00, …}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C61C81D9-602E-41CB-B228-4E256AB3D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743200"/>
            <a:ext cx="1600200" cy="157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Common Example:    Modulo Arithmetic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(E.g. Clock Arithmetic, mod 12)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∈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 Say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When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is divisible by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Clock 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14−2=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so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14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2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12)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i.e.   14:00 is “identified with”  2:00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42642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∈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 Say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𝑎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≡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𝑏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(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𝑚𝑜𝑑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When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is divisible by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Binary Arithmetic,     mod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Equivalence classes: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⋯,−2,0,2,4,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⋯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bg2"/>
                  </a:solidFill>
                  <a:latin typeface="Cambria Math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⋯,−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5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,⋯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2"/>
                  </a:solidFill>
                  <a:latin typeface="Cambria Math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(just evens and odds)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5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415358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Example:    Vector Subspaces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  Say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when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Equiv. Classes are indexed by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sup>
                    </m:sSup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,</m:t>
                    </m:r>
                  </m:oMath>
                </a14:m>
                <a:endParaRPr lang="en-US" b="0" dirty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are: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  Horizontal lines    (same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coordinate)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2785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4714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Can Focus on Individual Data Object Vectors: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=1,⋯,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Part of Above Full Matrix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Rep’n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Terminology: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 are Called “PCs”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7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are also Called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Scores</a:t>
                </a:r>
              </a:p>
            </p:txBody>
          </p:sp>
        </mc:Choice>
        <mc:Fallback xmlns="">
          <p:sp>
            <p:nvSpPr>
              <p:cNvPr id="717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4714624"/>
              </a:xfrm>
              <a:prstGeom prst="rect">
                <a:avLst/>
              </a:prstGeom>
              <a:blipFill>
                <a:blip r:embed="rId3"/>
                <a:stretch>
                  <a:fillRect l="-1875" t="-4657" r="-1009" b="-27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1162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Deeper Example:  Transformation Groups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Set of Transformations 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(e.g.  Translations, Rotations, …) 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Group Operation  =  Composition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24089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operating on a set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Say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when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where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Equivalence Classes: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𝑠𝑜𝑚𝑒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Terminology:    Also called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orbits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38820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𝑘𝑐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(Orbits are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315090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→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 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′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′∈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(Orbits are horizontal lines, shifts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5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03132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b="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maps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into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(Orbits are  Shifts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indexed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88955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Above Examples Are Special Cases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Modulo Arithmetic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Vector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General Vector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𝑉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Shape: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 of “Similarities”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(translations, rotations,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scalings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</p:spTree>
    <p:extLst>
      <p:ext uri="{BB962C8B-B14F-4D97-AF65-F5344CB8AC3E}">
        <p14:creationId xmlns:p14="http://schemas.microsoft.com/office/powerpoint/2010/main" val="9899098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 Terminology: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Operation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Set of Equiv. Classes  = 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Space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Denoted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(“Shape Space” will be of this form)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5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9101D5-FCEE-466B-A6E3-86815DA6097C}"/>
              </a:ext>
            </a:extLst>
          </p:cNvPr>
          <p:cNvGrpSpPr/>
          <p:nvPr/>
        </p:nvGrpSpPr>
        <p:grpSpPr>
          <a:xfrm>
            <a:off x="4495800" y="1676400"/>
            <a:ext cx="4648200" cy="762000"/>
            <a:chOff x="4495800" y="1676400"/>
            <a:chExt cx="4648200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2D910DA-8CAB-4B85-958F-C2FD9449A139}"/>
                    </a:ext>
                  </a:extLst>
                </p:cNvPr>
                <p:cNvSpPr txBox="1"/>
                <p:nvPr/>
              </p:nvSpPr>
              <p:spPr>
                <a:xfrm>
                  <a:off x="5340844" y="1676400"/>
                  <a:ext cx="380315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2"/>
                      </a:solidFill>
                    </a:rPr>
                    <a:t>For Operation of Representing</a:t>
                  </a:r>
                </a:p>
                <a:p>
                  <a:pPr algn="ctr"/>
                  <a:r>
                    <a:rPr lang="en-US" dirty="0">
                      <a:solidFill>
                        <a:schemeClr val="bg2"/>
                      </a:solidFill>
                    </a:rPr>
                    <a:t>Equivalence Classes Induced by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en-US" dirty="0">
                      <a:solidFill>
                        <a:schemeClr val="bg2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2D910DA-8CAB-4B85-958F-C2FD9449A1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0844" y="1676400"/>
                  <a:ext cx="3803156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801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601A12A-1357-4D89-8DF3-DE1C8506C020}"/>
                </a:ext>
              </a:extLst>
            </p:cNvPr>
            <p:cNvCxnSpPr>
              <a:stCxn id="2" idx="1"/>
            </p:cNvCxnSpPr>
            <p:nvPr/>
          </p:nvCxnSpPr>
          <p:spPr>
            <a:xfrm flipH="1">
              <a:off x="4495800" y="1999566"/>
              <a:ext cx="845044" cy="43883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1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  </a:t>
            </a:r>
            <a:r>
              <a:rPr lang="en-US" u="sng" dirty="0"/>
              <a:t>Identify</a:t>
            </a:r>
            <a:r>
              <a:rPr lang="en-US" dirty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of each other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3048000" y="2057400"/>
            <a:ext cx="4873331" cy="1828800"/>
            <a:chOff x="3048000" y="2057400"/>
            <a:chExt cx="4873331" cy="1828800"/>
          </a:xfrm>
        </p:grpSpPr>
        <p:sp>
          <p:nvSpPr>
            <p:cNvPr id="2" name="Right Brace 1"/>
            <p:cNvSpPr/>
            <p:nvPr/>
          </p:nvSpPr>
          <p:spPr>
            <a:xfrm>
              <a:off x="3048000" y="2057400"/>
              <a:ext cx="533400" cy="182880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57600" y="2677180"/>
              <a:ext cx="4263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Group of Transformations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7136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  </a:t>
            </a:r>
            <a:r>
              <a:rPr lang="en-US" u="sng" dirty="0"/>
              <a:t>Identify</a:t>
            </a:r>
            <a:r>
              <a:rPr lang="en-US" dirty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Mathematics:    </a:t>
            </a:r>
            <a:r>
              <a:rPr lang="en-US" i="1" dirty="0"/>
              <a:t>Equivalence Relation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Results in:    </a:t>
            </a:r>
            <a:r>
              <a:rPr lang="en-US" u="sng" dirty="0"/>
              <a:t>Equivalence Classes</a:t>
            </a:r>
            <a:r>
              <a:rPr lang="en-US" dirty="0"/>
              <a:t> (i.e. Orbits)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Which become the </a:t>
            </a:r>
            <a:r>
              <a:rPr lang="en-US" i="1" dirty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38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/>
              <a:t>Equivalence Classes </a:t>
            </a:r>
            <a:r>
              <a:rPr lang="en-US" dirty="0"/>
              <a:t>become </a:t>
            </a:r>
            <a:r>
              <a:rPr lang="en-US" i="1" dirty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Mathematics:    Called “Quotient Space”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Intuitive Representation:     Manifold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(curved surface)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462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tx1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Connect Math to Graphics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2-d Toy Example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5883" t="72727" r="22549"/>
          <a:stretch/>
        </p:blipFill>
        <p:spPr>
          <a:xfrm>
            <a:off x="838200" y="1447800"/>
            <a:ext cx="7468499" cy="368318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33400" y="3505200"/>
            <a:ext cx="4800600" cy="2846906"/>
            <a:chOff x="990600" y="4038600"/>
            <a:chExt cx="2438400" cy="28469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99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990600" y="6360362"/>
                  <a:ext cx="2438400" cy="525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C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1</a:t>
                  </a:r>
                  <a:r>
                    <a:rPr kumimoji="0" lang="en-US" sz="2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DC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C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Mode of Variation,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𝒄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p>
                      </m:sSubSup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1999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0600" y="6360362"/>
                  <a:ext cx="2438400" cy="525144"/>
                </a:xfrm>
                <a:prstGeom prst="rect">
                  <a:avLst/>
                </a:prstGeom>
                <a:blipFill>
                  <a:blip r:embed="rId4"/>
                  <a:stretch>
                    <a:fillRect t="-12791" b="-313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>
              <a:stCxn id="41999" idx="0"/>
            </p:cNvCxnSpPr>
            <p:nvPr/>
          </p:nvCxnSpPr>
          <p:spPr>
            <a:xfrm flipH="1" flipV="1">
              <a:off x="2190452" y="4038600"/>
              <a:ext cx="19348" cy="2321762"/>
            </a:xfrm>
            <a:prstGeom prst="straightConnector1">
              <a:avLst/>
            </a:prstGeom>
            <a:ln w="38100">
              <a:solidFill>
                <a:srgbClr val="D357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108681" y="3429001"/>
            <a:ext cx="3238002" cy="2345360"/>
            <a:chOff x="5108681" y="3429001"/>
            <a:chExt cx="3238002" cy="2345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108681" y="5251141"/>
                  <a:ext cx="32380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1</a:t>
                  </a:r>
                  <a:r>
                    <a:rPr kumimoji="0" lang="en-US" sz="2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Eigenvector,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a14:m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8681" y="5251141"/>
                  <a:ext cx="3238002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3766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6727682" y="3429001"/>
              <a:ext cx="282718" cy="18221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831975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955003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Triangle Shape Space:  Represent as Sphere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 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  Translation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				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                                   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41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8" name="Straight Arrow Connector 8"/>
          <p:cNvCxnSpPr>
            <a:cxnSpLocks noChangeShapeType="1"/>
          </p:cNvCxnSpPr>
          <p:nvPr/>
        </p:nvCxnSpPr>
        <p:spPr bwMode="auto">
          <a:xfrm flipV="1">
            <a:off x="1669473" y="2613819"/>
            <a:ext cx="83127" cy="9525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674000562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Triangle Shape Space:  Represent as Sphere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 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			rotation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				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                                   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41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8" name="Straight Arrow Connector 8"/>
          <p:cNvCxnSpPr>
            <a:cxnSpLocks noChangeShapeType="1"/>
          </p:cNvCxnSpPr>
          <p:nvPr/>
        </p:nvCxnSpPr>
        <p:spPr bwMode="auto">
          <a:xfrm flipV="1">
            <a:off x="2895600" y="2667000"/>
            <a:ext cx="228600" cy="8382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4010419290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Triangle Shape Space:  Represent as Sphere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 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en-US" dirty="0"/>
                  <a:t> 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				scaling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                                          </a:t>
                </a:r>
                <a:r>
                  <a:rPr lang="en-US" sz="1400" dirty="0"/>
                  <a:t>(thanks to Wikipedia)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41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0" cy="7620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905000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207225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Triangle Shape Space:  Represent as Sphere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762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553200" y="3581400"/>
            <a:ext cx="25987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Hemispheres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Reflections</a:t>
            </a:r>
          </a:p>
        </p:txBody>
      </p:sp>
      <p:grpSp>
        <p:nvGrpSpPr>
          <p:cNvPr id="1691650" name="Group 1691649"/>
          <p:cNvGrpSpPr/>
          <p:nvPr/>
        </p:nvGrpSpPr>
        <p:grpSpPr>
          <a:xfrm>
            <a:off x="152400" y="2057400"/>
            <a:ext cx="4572000" cy="1077218"/>
            <a:chOff x="152400" y="2057400"/>
            <a:chExt cx="457200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2057400"/>
              <a:ext cx="212109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Equilateral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Triangles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286000" y="2590800"/>
              <a:ext cx="2438400" cy="762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1651" name="Group 1691650"/>
          <p:cNvGrpSpPr/>
          <p:nvPr/>
        </p:nvGrpSpPr>
        <p:grpSpPr>
          <a:xfrm>
            <a:off x="76200" y="4409182"/>
            <a:ext cx="5410200" cy="1077218"/>
            <a:chOff x="76200" y="4409182"/>
            <a:chExt cx="5410200" cy="1077218"/>
          </a:xfrm>
        </p:grpSpPr>
        <p:sp>
          <p:nvSpPr>
            <p:cNvPr id="38" name="TextBox 37"/>
            <p:cNvSpPr txBox="1"/>
            <p:nvPr/>
          </p:nvSpPr>
          <p:spPr>
            <a:xfrm>
              <a:off x="76200" y="4409182"/>
              <a:ext cx="24398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Co-Linear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Point Triples</a:t>
              </a:r>
            </a:p>
          </p:txBody>
        </p:sp>
        <p:cxnSp>
          <p:nvCxnSpPr>
            <p:cNvPr id="41" name="Straight Arrow Connector 40"/>
            <p:cNvCxnSpPr>
              <a:stCxn id="38" idx="3"/>
            </p:cNvCxnSpPr>
            <p:nvPr/>
          </p:nvCxnSpPr>
          <p:spPr>
            <a:xfrm flipV="1">
              <a:off x="2516035" y="4449762"/>
              <a:ext cx="455765" cy="49802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8" idx="3"/>
            </p:cNvCxnSpPr>
            <p:nvPr/>
          </p:nvCxnSpPr>
          <p:spPr>
            <a:xfrm>
              <a:off x="2516035" y="4947791"/>
              <a:ext cx="2970365" cy="20326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4A505E-9D9B-4B0C-8FD5-2E9F323B7422}"/>
              </a:ext>
            </a:extLst>
          </p:cNvPr>
          <p:cNvSpPr txBox="1"/>
          <p:nvPr/>
        </p:nvSpPr>
        <p:spPr>
          <a:xfrm>
            <a:off x="6268521" y="5706070"/>
            <a:ext cx="2416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A700D5"/>
                </a:solidFill>
              </a:rPr>
              <a:t>Deeper Discussion in</a:t>
            </a:r>
          </a:p>
          <a:p>
            <a:pPr algn="ctr"/>
            <a:r>
              <a:rPr lang="en-US" dirty="0">
                <a:solidFill>
                  <a:srgbClr val="A700D5"/>
                </a:solidFill>
              </a:rPr>
              <a:t>Sec. 4.3.4, of Dryden</a:t>
            </a:r>
          </a:p>
          <a:p>
            <a:pPr algn="ctr"/>
            <a:r>
              <a:rPr lang="en-US" dirty="0">
                <a:solidFill>
                  <a:srgbClr val="A700D5"/>
                </a:solidFill>
              </a:rPr>
              <a:t>and Mardia (2016)</a:t>
            </a:r>
          </a:p>
        </p:txBody>
      </p:sp>
    </p:spTree>
    <p:extLst>
      <p:ext uri="{BB962C8B-B14F-4D97-AF65-F5344CB8AC3E}">
        <p14:creationId xmlns:p14="http://schemas.microsoft.com/office/powerpoint/2010/main" val="2161918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Typical Viewpoint: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Variation in Shape is </a:t>
            </a:r>
            <a:r>
              <a:rPr lang="en-US" u="sng" dirty="0"/>
              <a:t>Goal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Other Variation+ is </a:t>
            </a:r>
            <a:r>
              <a:rPr lang="en-US" i="1" dirty="0"/>
              <a:t>Nuisance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Recall Main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Represent Shapes as Coordinates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“Mod Out” </a:t>
            </a:r>
            <a:r>
              <a:rPr lang="en-US" dirty="0" err="1"/>
              <a:t>Transl’n</a:t>
            </a:r>
            <a:r>
              <a:rPr lang="en-US" dirty="0"/>
              <a:t>, </a:t>
            </a:r>
            <a:r>
              <a:rPr lang="en-US" dirty="0" err="1"/>
              <a:t>Rotat’n</a:t>
            </a:r>
            <a:r>
              <a:rPr lang="en-US" dirty="0"/>
              <a:t>, Scale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u="sng" dirty="0"/>
              <a:t>Shapes</a:t>
            </a:r>
            <a:r>
              <a:rPr lang="en-US" dirty="0"/>
              <a:t> (Equiv. Classes) as </a:t>
            </a:r>
            <a:r>
              <a:rPr lang="en-US" u="sng" dirty="0"/>
              <a:t>Data Objects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44758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Typical Viewpoint: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Variation in Shape is </a:t>
            </a:r>
            <a:r>
              <a:rPr lang="en-US" u="sng" dirty="0"/>
              <a:t>Goal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v"/>
            </a:pPr>
            <a:r>
              <a:rPr lang="en-US" dirty="0"/>
              <a:t>  Other Variation+ is </a:t>
            </a:r>
            <a:r>
              <a:rPr lang="en-US" i="1" dirty="0"/>
              <a:t>Nuisance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Study </a:t>
            </a:r>
            <a:r>
              <a:rPr lang="en-US" u="sng" dirty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Treat </a:t>
            </a:r>
            <a:r>
              <a:rPr lang="en-US" i="1" dirty="0"/>
              <a:t>Shape as Nuisance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264DCE-7383-4C0E-B21D-9BC2A9922AF4}"/>
              </a:ext>
            </a:extLst>
          </p:cNvPr>
          <p:cNvSpPr txBox="1"/>
          <p:nvPr/>
        </p:nvSpPr>
        <p:spPr>
          <a:xfrm>
            <a:off x="6293169" y="5715000"/>
            <a:ext cx="13837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To be </a:t>
            </a:r>
          </a:p>
          <a:p>
            <a:pPr algn="ctr"/>
            <a:r>
              <a:rPr lang="en-US" sz="2400" dirty="0" err="1"/>
              <a:t>Modded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Out!</a:t>
            </a:r>
          </a:p>
        </p:txBody>
      </p:sp>
    </p:spTree>
    <p:extLst>
      <p:ext uri="{BB962C8B-B14F-4D97-AF65-F5344CB8AC3E}">
        <p14:creationId xmlns:p14="http://schemas.microsoft.com/office/powerpoint/2010/main" val="3683526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Take </a:t>
            </a:r>
            <a:r>
              <a:rPr lang="en-US" u="sng" dirty="0"/>
              <a:t>Motions as Data Objects</a:t>
            </a:r>
            <a:endParaRPr lang="en-US" i="1" u="sng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Interesting Alternative: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Study </a:t>
            </a:r>
            <a:r>
              <a:rPr lang="en-US" u="sng" dirty="0"/>
              <a:t>Variation in Transformation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Treat </a:t>
            </a:r>
            <a:r>
              <a:rPr lang="en-US" i="1" dirty="0"/>
              <a:t>Shape as Nuisance</a:t>
            </a:r>
          </a:p>
        </p:txBody>
      </p:sp>
    </p:spTree>
    <p:extLst>
      <p:ext uri="{BB962C8B-B14F-4D97-AF65-F5344CB8AC3E}">
        <p14:creationId xmlns:p14="http://schemas.microsoft.com/office/powerpoint/2010/main" val="356113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C00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Variation on Landmark Based Shape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Context:   Study of Tectonic Plates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Movement of Earth’s Crust (over time)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Take </a:t>
            </a:r>
            <a:r>
              <a:rPr lang="en-US" u="sng" dirty="0"/>
              <a:t>Motions as Data Objects</a:t>
            </a:r>
            <a:endParaRPr lang="en-US" i="1" u="sng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Chang (1988)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Royer &amp; Chang (1991)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i="1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sz="1600" dirty="0"/>
              <a:t>                                       Thanks to Wikipedia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184322" name="Picture 2" descr="http://upload.wikimedia.org/wikipedia/commons/thumb/7/7c/Global_plate_motion_2008-04-17.jpg/300px-Global_plate_motion_2008-04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46189"/>
            <a:ext cx="4120487" cy="29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66457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/>
              <a:t>Bookstein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	</a:t>
            </a:r>
            <a:r>
              <a:rPr lang="en-US" dirty="0" err="1"/>
              <a:t>Mardia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(recall major monographs)</a:t>
            </a:r>
          </a:p>
        </p:txBody>
      </p:sp>
    </p:spTree>
    <p:extLst>
      <p:ext uri="{BB962C8B-B14F-4D97-AF65-F5344CB8AC3E}">
        <p14:creationId xmlns:p14="http://schemas.microsoft.com/office/powerpoint/2010/main" val="406242074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Data Represent</a:t>
            </a:r>
            <a:r>
              <a:rPr lang="en-US" altLang="ko-KR">
                <a:solidFill>
                  <a:schemeClr val="bg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3" name="Text Box 3"/>
              <p:cNvSpPr txBox="1">
                <a:spLocks noChangeArrowheads="1"/>
              </p:cNvSpPr>
              <p:nvPr/>
            </p:nvSpPr>
            <p:spPr bwMode="auto">
              <a:xfrm>
                <a:off x="228600" y="1447800"/>
                <a:ext cx="8458200" cy="470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Reduced Rank 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≈</m:t>
                      </m:r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𝐶𝑂</m:t>
                          </m:r>
                        </m:sub>
                      </m:sSub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𝒖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Reconstruct Using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Only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(≪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Terms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(Assuming Decreasing Eigenvalues)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Gives:   Rank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Approximation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Data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Key to PCA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Dimension Reduction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And PCA for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Compression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(~ .jpeg)</a:t>
                </a:r>
              </a:p>
            </p:txBody>
          </p:sp>
        </mc:Choice>
        <mc:Fallback xmlns="">
          <p:sp>
            <p:nvSpPr>
              <p:cNvPr id="92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447800"/>
                <a:ext cx="8458200" cy="4701223"/>
              </a:xfrm>
              <a:prstGeom prst="rect">
                <a:avLst/>
              </a:prstGeom>
              <a:blipFill>
                <a:blip r:embed="rId3"/>
                <a:stretch>
                  <a:fillRect l="-1875" t="-3761" b="-32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5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0888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Digit 3 Data</a:t>
            </a:r>
          </a:p>
        </p:txBody>
      </p:sp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grpSp>
        <p:nvGrpSpPr>
          <p:cNvPr id="2" name="Group 1"/>
          <p:cNvGrpSpPr/>
          <p:nvPr/>
        </p:nvGrpSpPr>
        <p:grpSpPr>
          <a:xfrm>
            <a:off x="2819400" y="1143000"/>
            <a:ext cx="6324600" cy="4284663"/>
            <a:chOff x="2819400" y="1524000"/>
            <a:chExt cx="6324600" cy="4284663"/>
          </a:xfrm>
        </p:grpSpPr>
        <p:pic>
          <p:nvPicPr>
            <p:cNvPr id="13517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3205" t="31142" r="7922" b="5415"/>
            <a:stretch>
              <a:fillRect/>
            </a:stretch>
          </p:blipFill>
          <p:spPr bwMode="auto">
            <a:xfrm>
              <a:off x="3683000" y="1524000"/>
              <a:ext cx="5461000" cy="42846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cxnSp>
          <p:nvCxnSpPr>
            <p:cNvPr id="135174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2819400" y="4191000"/>
              <a:ext cx="914400" cy="1447800"/>
            </a:xfrm>
            <a:prstGeom prst="straightConnector1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  <p:sp>
        <p:nvSpPr>
          <p:cNvPr id="4" name="TextBox 3"/>
          <p:cNvSpPr txBox="1"/>
          <p:nvPr/>
        </p:nvSpPr>
        <p:spPr>
          <a:xfrm>
            <a:off x="4114800" y="2590800"/>
            <a:ext cx="4819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Handwritten (by different people)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715000"/>
            <a:ext cx="8213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Current Approach:  Deep Learning,     Early Attempt Was…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3500735"/>
            <a:ext cx="4155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Goal:  Automatic Recognition</a:t>
            </a:r>
          </a:p>
        </p:txBody>
      </p:sp>
    </p:spTree>
    <p:extLst>
      <p:ext uri="{BB962C8B-B14F-4D97-AF65-F5344CB8AC3E}">
        <p14:creationId xmlns:p14="http://schemas.microsoft.com/office/powerpoint/2010/main" val="1802967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/>
              <a:t>Bookstein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	</a:t>
            </a:r>
            <a:r>
              <a:rPr lang="en-US" dirty="0" err="1"/>
              <a:t>Mardia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Digit 3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(digitized to 13 landmarks)</a:t>
            </a:r>
          </a:p>
        </p:txBody>
      </p:sp>
      <p:cxnSp>
        <p:nvCxnSpPr>
          <p:cNvPr id="136196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6197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36198" name="Picture 2"/>
          <p:cNvPicPr>
            <a:picLocks noChangeAspect="1" noChangeArrowheads="1"/>
          </p:cNvPicPr>
          <p:nvPr/>
        </p:nvPicPr>
        <p:blipFill>
          <a:blip r:embed="rId3" cstate="print"/>
          <a:srcRect l="22449" t="29788" r="15846" b="10832"/>
          <a:stretch>
            <a:fillRect/>
          </a:stretch>
        </p:blipFill>
        <p:spPr bwMode="auto">
          <a:xfrm>
            <a:off x="4038600" y="1447800"/>
            <a:ext cx="4273550" cy="401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1621319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/>
              <a:t>Kendall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/>
              <a:t>Bookstein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/>
              <a:t>Dryden &amp;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		Mardia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/>
              <a:t>Digit 3 Data</a:t>
            </a:r>
          </a:p>
        </p:txBody>
      </p:sp>
      <p:pic>
        <p:nvPicPr>
          <p:cNvPr id="135172" name="Picture 2"/>
          <p:cNvPicPr>
            <a:picLocks noChangeAspect="1" noChangeArrowheads="1"/>
          </p:cNvPicPr>
          <p:nvPr/>
        </p:nvPicPr>
        <p:blipFill>
          <a:blip r:embed="rId3" cstate="print"/>
          <a:srcRect l="13205" t="31142" r="7922" b="5415"/>
          <a:stretch>
            <a:fillRect/>
          </a:stretch>
        </p:blipFill>
        <p:spPr bwMode="auto">
          <a:xfrm>
            <a:off x="3683000" y="1524000"/>
            <a:ext cx="5461000" cy="428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35173" name="Straight Arrow Connector 5"/>
          <p:cNvCxnSpPr>
            <a:cxnSpLocks noChangeShapeType="1"/>
          </p:cNvCxnSpPr>
          <p:nvPr/>
        </p:nvCxnSpPr>
        <p:spPr bwMode="auto">
          <a:xfrm rot="5400000">
            <a:off x="1525588" y="4572000"/>
            <a:ext cx="1065212" cy="1588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35174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705100" y="4305300"/>
            <a:ext cx="1143000" cy="9144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283222142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Landmark Based Shape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2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Key Step:    </a:t>
                </a:r>
                <a:r>
                  <a:rPr lang="en-US" i="1" dirty="0"/>
                  <a:t>mod out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/>
                  <a:t>Translation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/>
                  <a:t>Scaling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/>
                  <a:t>Rotation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	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Result: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      Data Objects   </a:t>
                </a:r>
                <a:r>
                  <a:rPr lang="en-US" dirty="0">
                    <a:sym typeface="Wingdings" pitchFamily="2" charset="2"/>
                  </a:rPr>
                  <a:t>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         </a:t>
                </a:r>
                <a:r>
                  <a:rPr lang="en-US" dirty="0">
                    <a:sym typeface="Wingdings" pitchFamily="2" charset="2"/>
                  </a:rPr>
                  <a:t></a:t>
                </a:r>
                <a:r>
                  <a:rPr lang="en-US" dirty="0"/>
                  <a:t>   points on Manifold  ( ~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37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722581A-9311-4332-A59C-CB40F444A9C7}"/>
              </a:ext>
            </a:extLst>
          </p:cNvPr>
          <p:cNvGrpSpPr/>
          <p:nvPr/>
        </p:nvGrpSpPr>
        <p:grpSpPr>
          <a:xfrm>
            <a:off x="3733800" y="3028733"/>
            <a:ext cx="4709431" cy="2914867"/>
            <a:chOff x="3733800" y="3028733"/>
            <a:chExt cx="4709431" cy="29148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64AE147A-4575-410E-98C4-F39F678EF8EA}"/>
                    </a:ext>
                  </a:extLst>
                </p:cNvPr>
                <p:cNvSpPr txBox="1"/>
                <p:nvPr/>
              </p:nvSpPr>
              <p:spPr>
                <a:xfrm>
                  <a:off x="3733800" y="3028733"/>
                  <a:ext cx="4709431" cy="10860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 dirty="0">
                      <a:solidFill>
                        <a:srgbClr val="00B050"/>
                      </a:solidFill>
                    </a:rPr>
                    <a:t>Interesting Question:</a:t>
                  </a:r>
                </a:p>
                <a:p>
                  <a:pPr algn="ctr"/>
                  <a:r>
                    <a:rPr lang="en-US" sz="3200" dirty="0">
                      <a:solidFill>
                        <a:srgbClr val="00B050"/>
                      </a:solidFill>
                    </a:rPr>
                    <a:t>Modes of Variation 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a14:m>
                  <a:endParaRPr lang="en-US" sz="32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64AE147A-4575-410E-98C4-F39F678EF8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3028733"/>
                  <a:ext cx="4709431" cy="1086067"/>
                </a:xfrm>
                <a:prstGeom prst="rect">
                  <a:avLst/>
                </a:prstGeom>
                <a:blipFill>
                  <a:blip r:embed="rId4"/>
                  <a:stretch>
                    <a:fillRect l="-2979" t="-7303" b="-17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85EA8046-C46B-4A57-9270-DFE50B2B5FAC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>
              <a:off x="6088516" y="4114800"/>
              <a:ext cx="1074284" cy="18288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8317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</a:p>
          <a:p>
            <a:pPr marL="609600" indent="-609600" eaLnBrk="1" hangingPunct="1">
              <a:lnSpc>
                <a:spcPct val="140000"/>
              </a:lnSpc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(all about single images,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interesting challenges)</a:t>
            </a:r>
          </a:p>
        </p:txBody>
      </p:sp>
    </p:spTree>
    <p:extLst>
      <p:ext uri="{BB962C8B-B14F-4D97-AF65-F5344CB8AC3E}">
        <p14:creationId xmlns:p14="http://schemas.microsoft.com/office/powerpoint/2010/main" val="32640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Populations of Images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Variation 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 (a.k.a. Classification)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Complex Data Structures (&amp; Spaces)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Statistics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2600" y="5715000"/>
            <a:ext cx="5140522" cy="766465"/>
            <a:chOff x="1752600" y="5715000"/>
            <a:chExt cx="5140522" cy="766465"/>
          </a:xfrm>
        </p:grpSpPr>
        <p:sp>
          <p:nvSpPr>
            <p:cNvPr id="2" name="TextBox 1"/>
            <p:cNvSpPr txBox="1"/>
            <p:nvPr/>
          </p:nvSpPr>
          <p:spPr>
            <a:xfrm>
              <a:off x="1981200" y="6019800"/>
              <a:ext cx="4911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High Dimension, Low Sample Size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 flipV="1">
              <a:off x="1752600" y="5715000"/>
              <a:ext cx="228600" cy="53563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C4E4E23-78D3-424A-9FF7-B3F180CC2718}"/>
              </a:ext>
            </a:extLst>
          </p:cNvPr>
          <p:cNvSpPr txBox="1"/>
          <p:nvPr/>
        </p:nvSpPr>
        <p:spPr>
          <a:xfrm>
            <a:off x="6858000" y="5798403"/>
            <a:ext cx="2133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B050"/>
                </a:solidFill>
              </a:rPr>
              <a:t>Will Study,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Sec. 14.2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D00E9-731B-4FBA-A9EA-79D699293D79}"/>
              </a:ext>
            </a:extLst>
          </p:cNvPr>
          <p:cNvSpPr txBox="1"/>
          <p:nvPr/>
        </p:nvSpPr>
        <p:spPr>
          <a:xfrm>
            <a:off x="8001000" y="3620869"/>
            <a:ext cx="975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Text, </a:t>
            </a:r>
          </a:p>
          <a:p>
            <a:pPr algn="ctr"/>
            <a:r>
              <a:rPr lang="en-US" dirty="0" err="1">
                <a:solidFill>
                  <a:srgbClr val="00B050"/>
                </a:solidFill>
              </a:rPr>
              <a:t>Chp</a:t>
            </a:r>
            <a:r>
              <a:rPr lang="en-US" dirty="0">
                <a:solidFill>
                  <a:srgbClr val="00B050"/>
                </a:solidFill>
              </a:rPr>
              <a:t>. 11</a:t>
            </a:r>
          </a:p>
        </p:txBody>
      </p:sp>
    </p:spTree>
    <p:extLst>
      <p:ext uri="{BB962C8B-B14F-4D97-AF65-F5344CB8AC3E}">
        <p14:creationId xmlns:p14="http://schemas.microsoft.com/office/powerpoint/2010/main" val="8265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Goal in Image Analysis: 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Focus on 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Within Images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Shapes Become the Data Objects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Organs Within a Medical Image</a:t>
            </a:r>
          </a:p>
        </p:txBody>
      </p:sp>
    </p:spTree>
    <p:extLst>
      <p:ext uri="{BB962C8B-B14F-4D97-AF65-F5344CB8AC3E}">
        <p14:creationId xmlns:p14="http://schemas.microsoft.com/office/powerpoint/2010/main" val="9893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 Representations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Shape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5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Landmarks for Fly Wing Data: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16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                        Thanks to George Gilchrist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32564" r="6575" b="20840"/>
          <a:stretch>
            <a:fillRect/>
          </a:stretch>
        </p:blipFill>
        <p:spPr bwMode="auto">
          <a:xfrm>
            <a:off x="1143000" y="2743200"/>
            <a:ext cx="70643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140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Redist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Energy (Cont.)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3" name="Rectangle 8"/>
          <p:cNvSpPr>
            <a:spLocks noChangeArrowheads="1"/>
          </p:cNvSpPr>
          <p:nvPr/>
        </p:nvSpPr>
        <p:spPr bwMode="auto">
          <a:xfrm>
            <a:off x="0" y="3116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5" name="Rectangle 1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6" name="Rectangle 11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7" name="Rectangle 12"/>
          <p:cNvSpPr>
            <a:spLocks noChangeArrowheads="1"/>
          </p:cNvSpPr>
          <p:nvPr/>
        </p:nvSpPr>
        <p:spPr bwMode="auto">
          <a:xfrm>
            <a:off x="0" y="276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8" name="Rectangle 13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19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1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124" name="Rectangle 2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304800" y="1219200"/>
                <a:ext cx="8686800" cy="5319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457200" marR="0" lvl="0" indent="-457200" algn="ctr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𝑖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sym typeface="Wingdings" pitchFamily="2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kumimoji="0" lang="en-US" sz="32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sym typeface="Wingdings" pitchFamily="2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sym typeface="Wingdings" pitchFamily="2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sym typeface="Wingdings" pitchFamily="2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sym typeface="Wingdings" pitchFamily="2" charset="2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sym typeface="Wingdings" pitchFamily="2" charset="2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sym typeface="Wingdings" pitchFamily="2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kumimoji="0" lang="en-US" sz="24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24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</a:rPr>
                                                <m:t>𝒙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𝐶𝑂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sym typeface="Wingdings" pitchFamily="2" charset="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box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𝑡𝑟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𝑩𝑫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𝑩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𝑡𝑟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𝑩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r>
                                <a:rPr kumimoji="0" lang="en-US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𝑩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𝑫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𝑡𝑟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𝑫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sym typeface="Wingdings" pitchFamily="2" charset="2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𝑗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Wingdings" pitchFamily="2" charset="2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Eigenvalues Provide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Atoms of SS </a:t>
                </a:r>
                <a:r>
                  <a:rPr kumimoji="0" lang="en-US" sz="32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Decompos’n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Useful Plots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are: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Power Spectrum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𝜆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vs.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Wingdings" pitchFamily="2" charset="2"/>
                      </a:rPr>
                      <m:t>𝑗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  <a:sym typeface="Wingdings" pitchFamily="2" charset="2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log Power Spectrum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: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Wingdings" pitchFamily="2" charset="2"/>
                      </a:rPr>
                      <m:t>𝑙𝑜𝑔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𝜆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vs.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Wingdings" pitchFamily="2" charset="2"/>
                      </a:rPr>
                      <m:t>𝑗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Cumulative Power Spectrum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brk m:alnAt="25"/>
                              </m:r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  <m:t>𝑗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25"/>
                          </m:r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  <m:t>=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  <m:t>1</m:t>
                        </m:r>
                      </m:sub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𝜆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𝑗</m:t>
                            </m:r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′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vs.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Wingdings" pitchFamily="2" charset="2"/>
                      </a:rPr>
                      <m:t>𝑗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Note PCA Gives SS’s 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for Free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(As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Eigenval’s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), </a:t>
                </a:r>
              </a:p>
              <a:p>
                <a:pPr marL="457200" marR="0" lvl="0" indent="-457200" algn="ctr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But Watch Factors of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Wingdings" pitchFamily="2" charset="2"/>
                          </a:rPr>
                          <m:t>𝑛</m:t>
                        </m:r>
                      </m:e>
                    </m:ra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/>
                    <a:sym typeface="Wingdings" pitchFamily="2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2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19200"/>
                <a:ext cx="8686800" cy="5319341"/>
              </a:xfrm>
              <a:prstGeom prst="rect">
                <a:avLst/>
              </a:prstGeom>
              <a:blipFill>
                <a:blip r:embed="rId3"/>
                <a:stretch>
                  <a:fillRect l="-1754" r="-1123" b="-27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D3EF605-84D6-4357-9901-C24215DFF071}"/>
              </a:ext>
            </a:extLst>
          </p:cNvPr>
          <p:cNvSpPr txBox="1"/>
          <p:nvPr/>
        </p:nvSpPr>
        <p:spPr>
          <a:xfrm>
            <a:off x="6686791" y="3429000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“Scree Plot”</a:t>
            </a:r>
          </a:p>
        </p:txBody>
      </p:sp>
    </p:spTree>
    <p:extLst>
      <p:ext uri="{BB962C8B-B14F-4D97-AF65-F5344CB8AC3E}">
        <p14:creationId xmlns:p14="http://schemas.microsoft.com/office/powerpoint/2010/main" val="347980280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14825</TotalTime>
  <Words>2951</Words>
  <Application>Microsoft Office PowerPoint</Application>
  <PresentationFormat>On-screen Show (4:3)</PresentationFormat>
  <Paragraphs>749</Paragraphs>
  <Slides>88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88</vt:i4>
      </vt:variant>
    </vt:vector>
  </HeadingPairs>
  <TitlesOfParts>
    <vt:vector size="99" baseType="lpstr">
      <vt:lpstr>Arial</vt:lpstr>
      <vt:lpstr>Arial Unicode MS</vt:lpstr>
      <vt:lpstr>Cambria Math</vt:lpstr>
      <vt:lpstr>Tahoma</vt:lpstr>
      <vt:lpstr>Times New Roman</vt:lpstr>
      <vt:lpstr>Wingdings</vt:lpstr>
      <vt:lpstr>2_Default Design</vt:lpstr>
      <vt:lpstr>12_Default Design</vt:lpstr>
      <vt:lpstr>1_Default Design</vt:lpstr>
      <vt:lpstr>Default Design</vt:lpstr>
      <vt:lpstr>4_Default Design</vt:lpstr>
      <vt:lpstr>Statistics – O. R. 881 Object Oriented Data Analysis</vt:lpstr>
      <vt:lpstr>Current Sections in Textbook</vt:lpstr>
      <vt:lpstr>Participant Presentations</vt:lpstr>
      <vt:lpstr>PCA as an Optimization Problem</vt:lpstr>
      <vt:lpstr>PCA as Optimization (Cont.)</vt:lpstr>
      <vt:lpstr>PCA Data Represent’n (Cont.)</vt:lpstr>
      <vt:lpstr>Connect Math to Graphics</vt:lpstr>
      <vt:lpstr>PCA Data Represent’n (Cont.)</vt:lpstr>
      <vt:lpstr>PCA Redist’n of Energy (Cont.)</vt:lpstr>
      <vt:lpstr>PCA vs. SVD</vt:lpstr>
      <vt:lpstr>PCA Simulation</vt:lpstr>
      <vt:lpstr>PCA &amp; Graphical Displays</vt:lpstr>
      <vt:lpstr>PCA &amp; Graphical Displays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Distance Methods</vt:lpstr>
      <vt:lpstr>Big Picture</vt:lpstr>
      <vt:lpstr>Shapes As Data Objects</vt:lpstr>
      <vt:lpstr>Shapes As Data Objects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Equivalence Relations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Variation on Landmark Based Shape</vt:lpstr>
      <vt:lpstr>Variation on Landmark Based Shape</vt:lpstr>
      <vt:lpstr>Variation on Landmark Based Shape</vt:lpstr>
      <vt:lpstr>Variation on Landmark Based Shape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OODA in Image Analysis</vt:lpstr>
      <vt:lpstr>OODA in Image Analysis</vt:lpstr>
      <vt:lpstr>OODA in Image Analysis</vt:lpstr>
      <vt:lpstr>Shape Representations</vt:lpstr>
      <vt:lpstr>Landmark Representations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James Marron</cp:lastModifiedBy>
  <cp:revision>575</cp:revision>
  <dcterms:created xsi:type="dcterms:W3CDTF">2001-06-08T01:38:43Z</dcterms:created>
  <dcterms:modified xsi:type="dcterms:W3CDTF">2022-02-08T18:17:08Z</dcterms:modified>
</cp:coreProperties>
</file>