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  <p:sldMasterId id="2147483761" r:id="rId2"/>
    <p:sldMasterId id="2147483789" r:id="rId3"/>
    <p:sldMasterId id="2147483804" r:id="rId4"/>
  </p:sldMasterIdLst>
  <p:notesMasterIdLst>
    <p:notesMasterId r:id="rId95"/>
  </p:notesMasterIdLst>
  <p:sldIdLst>
    <p:sldId id="262" r:id="rId5"/>
    <p:sldId id="714" r:id="rId6"/>
    <p:sldId id="1122" r:id="rId7"/>
    <p:sldId id="1126" r:id="rId8"/>
    <p:sldId id="1133" r:id="rId9"/>
    <p:sldId id="1131" r:id="rId10"/>
    <p:sldId id="1140" r:id="rId11"/>
    <p:sldId id="1143" r:id="rId12"/>
    <p:sldId id="1284" r:id="rId13"/>
    <p:sldId id="1289" r:id="rId14"/>
    <p:sldId id="3666" r:id="rId15"/>
    <p:sldId id="1309" r:id="rId16"/>
    <p:sldId id="3671" r:id="rId17"/>
    <p:sldId id="3673" r:id="rId18"/>
    <p:sldId id="3674" r:id="rId19"/>
    <p:sldId id="3744" r:id="rId20"/>
    <p:sldId id="3675" r:id="rId21"/>
    <p:sldId id="3676" r:id="rId22"/>
    <p:sldId id="3677" r:id="rId23"/>
    <p:sldId id="3750" r:id="rId24"/>
    <p:sldId id="3678" r:id="rId25"/>
    <p:sldId id="3747" r:id="rId26"/>
    <p:sldId id="3748" r:id="rId27"/>
    <p:sldId id="3749" r:id="rId28"/>
    <p:sldId id="3751" r:id="rId29"/>
    <p:sldId id="3685" r:id="rId30"/>
    <p:sldId id="3690" r:id="rId31"/>
    <p:sldId id="3691" r:id="rId32"/>
    <p:sldId id="3692" r:id="rId33"/>
    <p:sldId id="3693" r:id="rId34"/>
    <p:sldId id="3694" r:id="rId35"/>
    <p:sldId id="3695" r:id="rId36"/>
    <p:sldId id="3696" r:id="rId37"/>
    <p:sldId id="3697" r:id="rId38"/>
    <p:sldId id="3698" r:id="rId39"/>
    <p:sldId id="3699" r:id="rId40"/>
    <p:sldId id="3700" r:id="rId41"/>
    <p:sldId id="3701" r:id="rId42"/>
    <p:sldId id="3702" r:id="rId43"/>
    <p:sldId id="3703" r:id="rId44"/>
    <p:sldId id="3704" r:id="rId45"/>
    <p:sldId id="3705" r:id="rId46"/>
    <p:sldId id="3706" r:id="rId47"/>
    <p:sldId id="3707" r:id="rId48"/>
    <p:sldId id="3708" r:id="rId49"/>
    <p:sldId id="3709" r:id="rId50"/>
    <p:sldId id="3710" r:id="rId51"/>
    <p:sldId id="3711" r:id="rId52"/>
    <p:sldId id="3712" r:id="rId53"/>
    <p:sldId id="3713" r:id="rId54"/>
    <p:sldId id="3714" r:id="rId55"/>
    <p:sldId id="3715" r:id="rId56"/>
    <p:sldId id="3717" r:id="rId57"/>
    <p:sldId id="3718" r:id="rId58"/>
    <p:sldId id="3719" r:id="rId59"/>
    <p:sldId id="3720" r:id="rId60"/>
    <p:sldId id="3721" r:id="rId61"/>
    <p:sldId id="3722" r:id="rId62"/>
    <p:sldId id="3723" r:id="rId63"/>
    <p:sldId id="3724" r:id="rId64"/>
    <p:sldId id="3725" r:id="rId65"/>
    <p:sldId id="3726" r:id="rId66"/>
    <p:sldId id="3727" r:id="rId67"/>
    <p:sldId id="3728" r:id="rId68"/>
    <p:sldId id="3729" r:id="rId69"/>
    <p:sldId id="3730" r:id="rId70"/>
    <p:sldId id="3731" r:id="rId71"/>
    <p:sldId id="3732" r:id="rId72"/>
    <p:sldId id="3733" r:id="rId73"/>
    <p:sldId id="3734" r:id="rId74"/>
    <p:sldId id="3735" r:id="rId75"/>
    <p:sldId id="3736" r:id="rId76"/>
    <p:sldId id="3468" r:id="rId77"/>
    <p:sldId id="3473" r:id="rId78"/>
    <p:sldId id="3470" r:id="rId79"/>
    <p:sldId id="3471" r:id="rId80"/>
    <p:sldId id="3472" r:id="rId81"/>
    <p:sldId id="3571" r:id="rId82"/>
    <p:sldId id="3572" r:id="rId83"/>
    <p:sldId id="3573" r:id="rId84"/>
    <p:sldId id="3574" r:id="rId85"/>
    <p:sldId id="3575" r:id="rId86"/>
    <p:sldId id="3576" r:id="rId87"/>
    <p:sldId id="3475" r:id="rId88"/>
    <p:sldId id="3476" r:id="rId89"/>
    <p:sldId id="3679" r:id="rId90"/>
    <p:sldId id="3680" r:id="rId91"/>
    <p:sldId id="3746" r:id="rId92"/>
    <p:sldId id="3681" r:id="rId93"/>
    <p:sldId id="3631" r:id="rId9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A700D5"/>
    <a:srgbClr val="0000FF"/>
    <a:srgbClr val="B4A700"/>
    <a:srgbClr val="D1CC00"/>
    <a:srgbClr val="2DC8FF"/>
    <a:srgbClr val="DC00FF"/>
    <a:srgbClr val="00FFFF"/>
    <a:srgbClr val="FFEB00"/>
    <a:srgbClr val="D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3945" autoAdjust="0"/>
  </p:normalViewPr>
  <p:slideViewPr>
    <p:cSldViewPr>
      <p:cViewPr varScale="1">
        <p:scale>
          <a:sx n="67" d="100"/>
          <a:sy n="67" d="100"/>
        </p:scale>
        <p:origin x="1208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249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notesMaster" Target="notesMasters/notesMaster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viewProps" Target="view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3542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F4CE04-5D85-4B83-8569-BD5EFB7450F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14820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B56E0A-A0B3-45CC-B292-1927BE3745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7653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D65F07-43F8-483C-AC97-D4C7BDB77F9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66121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1A3EF9-7893-46C5-B111-2C72302CA91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77071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B56E0A-A0B3-45CC-B292-1927BE3745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70693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215204-2484-473D-977C-8541D7BA788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24483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9A96F5-50E3-4737-9687-FA85A8DA73E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08469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349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A36A04-176C-4564-84DA-6757ADC76B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45493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349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A36A04-176C-4564-84DA-6757ADC76B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86301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B56E0A-A0B3-45CC-B292-1927BE3745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5610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5BC217-645B-46AD-B3F6-B3394EE334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9298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BA8D15-60F8-46C1-BE4A-A67CE5678DA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8856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B43FF2-1884-4456-BC9B-C5A4F5884013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22715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B43FF2-1884-4456-BC9B-C5A4F5884013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62092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B43FF2-1884-4456-BC9B-C5A4F5884013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04514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B43FF2-1884-4456-BC9B-C5A4F5884013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56448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B43FF2-1884-4456-BC9B-C5A4F5884013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48135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F58C0F-5F02-401F-AFB7-F5578D3BA861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96946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F58C0F-5F02-401F-AFB7-F5578D3BA861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17868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F58C0F-5F02-401F-AFB7-F5578D3BA861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62396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F58C0F-5F02-401F-AFB7-F5578D3BA861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9241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24396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F58C0F-5F02-401F-AFB7-F5578D3BA861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25366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6396EE-6807-4235-842A-8916BC35363E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4092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1F7D68-FB5C-4CAD-B7E1-546D877ADEC9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68894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AB7B64-D446-4035-90EA-4D13A702BE52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111827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FD31C4-2F53-4951-845C-F9BB92F450F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OODA.ppt</a:t>
            </a:r>
          </a:p>
        </p:txBody>
      </p:sp>
    </p:spTree>
    <p:extLst>
      <p:ext uri="{BB962C8B-B14F-4D97-AF65-F5344CB8AC3E}">
        <p14:creationId xmlns:p14="http://schemas.microsoft.com/office/powerpoint/2010/main" val="367568495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FD31C4-2F53-4951-845C-F9BB92F450F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OODA.ppt</a:t>
            </a:r>
          </a:p>
        </p:txBody>
      </p:sp>
    </p:spTree>
    <p:extLst>
      <p:ext uri="{BB962C8B-B14F-4D97-AF65-F5344CB8AC3E}">
        <p14:creationId xmlns:p14="http://schemas.microsoft.com/office/powerpoint/2010/main" val="283416783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FD31C4-2F53-4951-845C-F9BB92F450F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OODA.ppt</a:t>
            </a:r>
          </a:p>
        </p:txBody>
      </p:sp>
    </p:spTree>
    <p:extLst>
      <p:ext uri="{BB962C8B-B14F-4D97-AF65-F5344CB8AC3E}">
        <p14:creationId xmlns:p14="http://schemas.microsoft.com/office/powerpoint/2010/main" val="377727084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FD31C4-2F53-4951-845C-F9BB92F450F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OODA.ppt</a:t>
            </a:r>
          </a:p>
        </p:txBody>
      </p:sp>
    </p:spTree>
    <p:extLst>
      <p:ext uri="{BB962C8B-B14F-4D97-AF65-F5344CB8AC3E}">
        <p14:creationId xmlns:p14="http://schemas.microsoft.com/office/powerpoint/2010/main" val="337968645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A9471A-CCCC-49AF-BDFA-C5B5273FF44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fletcher_thesis.pdf</a:t>
            </a:r>
          </a:p>
        </p:txBody>
      </p:sp>
    </p:spTree>
    <p:extLst>
      <p:ext uri="{BB962C8B-B14F-4D97-AF65-F5344CB8AC3E}">
        <p14:creationId xmlns:p14="http://schemas.microsoft.com/office/powerpoint/2010/main" val="328729797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A9471A-CCCC-49AF-BDFA-C5B5273FF44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fletcher_thesis.pdf</a:t>
            </a:r>
          </a:p>
        </p:txBody>
      </p:sp>
    </p:spTree>
    <p:extLst>
      <p:ext uri="{BB962C8B-B14F-4D97-AF65-F5344CB8AC3E}">
        <p14:creationId xmlns:p14="http://schemas.microsoft.com/office/powerpoint/2010/main" val="1310741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691C2A-7075-459F-A4ED-E9CF106EF5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698111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80FD6D-0166-4B7A-8D21-DB710CFEE09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422217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F08658-679B-4198-B0F4-3B3FFEEC094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258573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A7CB44-767F-4572-9419-215B28BA815E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673816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A7CB44-767F-4572-9419-215B28BA815E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573561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A7CB44-767F-4572-9419-215B28BA815E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470422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A7CB44-767F-4572-9419-215B28BA815E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817265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A7CB44-767F-4572-9419-215B28BA815E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77684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3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03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452E05-ACC4-4F30-839C-F27A8F69C69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924622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3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03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452E05-ACC4-4F30-839C-F27A8F69C69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830050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3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03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452E05-ACC4-4F30-839C-F27A8F69C69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9327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691C2A-7075-459F-A4ED-E9CF106EF5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082033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3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03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452E05-ACC4-4F30-839C-F27A8F69C69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463230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3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03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452E05-ACC4-4F30-839C-F27A8F69C69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930054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3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03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452E05-ACC4-4F30-839C-F27A8F69C69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047585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3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03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452E05-ACC4-4F30-839C-F27A8F69C69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852218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336481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387982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821654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764154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397097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21433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256274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617092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740647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193219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89364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95489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708244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187766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500256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075999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16673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691C2A-7075-459F-A4ED-E9CF106EF5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171033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698257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819940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2661600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8347199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234797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6521539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561313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8927504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8156133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93481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58AF1F-EF00-4F71-B8E3-65707DF9B24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1697656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1452287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9203726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7778759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7637880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39015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F4CE04-5D85-4B83-8569-BD5EFB7450F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2663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37964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83924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21410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16032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00505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31268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66FF9A-CBEC-43E1-BD80-C677356D636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2424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A8B061-0C82-4CA1-AEDB-81395224065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8369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4176CB-423E-48DF-B26B-96ADFA4311F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9309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908212-AE63-47BC-BBFD-1EA89646485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8832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9170FC-7CAD-4550-BDCC-7FC7ADD844D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938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88867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DA4DA1-2180-4F52-892D-F9774BDD570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7014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0C1FCE-78EB-45F6-A960-4F010E4A59B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0831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93E6D0-343A-4DAF-B265-DB5E818B562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7670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5FC54C-3EEB-4C4A-885E-75C9ADA196E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3625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873ADB-DBE5-443C-87ED-EED2B878558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779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9354A0-EE46-4152-B43E-3204690EF07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9053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1850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186F7-960F-4135-90B5-3F97C2F343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1561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D2E03-395D-43B7-B781-CF5F8DE1CF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7451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51814-6E9D-4ED3-B1A9-87061FD155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060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524359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91AE4-F641-4CFA-98AB-BE9EA5E147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8568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82D6C-E386-42C8-9FF2-875C32CDF1E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2269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A4FD3-08B6-4B18-9685-B19F90A7D2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0807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A624A-5666-4AF5-AF31-316774A39A9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5061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7E860-5585-421F-8ED6-C3DBE48BAC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5122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38342-7A8A-4DB8-8743-E9B75FE0F60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8219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18456-74D4-4D36-B995-1D08E5D0B3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4160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3C58D-F81C-4D04-924D-69930519BE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5667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42C35-16AD-4D78-86E9-913C292B48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0175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2E4E8-4C69-404E-8CF9-D632E365F1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027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663009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3801F-20D4-4556-823C-027B25E8000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2848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8763F8-1AF8-4A50-94AB-C6DB3565596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7199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7FD7DF-3C4B-4AB9-BD86-3CEB0F83254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7365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C6B893-EDFC-48B3-AAC7-D85D94CFFE4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2662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91235A-FA81-44C3-B16A-C18731E2A40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7959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80E01D-495C-441E-9DBE-99433E53377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0359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1B80FE-7FC6-4986-8F8B-52FBBB045E5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294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6BF5F9-363E-4B49-AA84-EBBFCD0CE29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5658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750FB0-9C15-48DA-BBC2-E55DF1DA6F5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6953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984297-08A1-4B3D-92C1-A437EE787A8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66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866336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40FEB8-BFDB-456E-AD97-7FF23E54E49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4501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6E7FA3-1C3A-42CC-95E3-8B1E64E95C0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6508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8033AF-A7F3-40D2-A18A-FBAB61AEF5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4358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F5857A-263B-479B-BF83-230F437A48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329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45948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27205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73678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10731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905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60" r:id="rId14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CFF53A8E-80C6-4FE0-BFCF-ED1C2DA6FF46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6128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707A0F7-4FFF-4748-A9B7-E82C91A192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87380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85D47981-B4EA-4968-94AA-A0E452280ED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64186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arron.web.unc.ed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7" Type="http://schemas.openxmlformats.org/officeDocument/2006/relationships/image" Target="../media/image30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5" Type="http://schemas.openxmlformats.org/officeDocument/2006/relationships/image" Target="../media/image270.png"/><Relationship Id="rId4" Type="http://schemas.openxmlformats.org/officeDocument/2006/relationships/image" Target="../media/image26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metry.caltech.edu/pubs.htm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10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3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0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3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0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3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61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6.wmf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62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16.w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0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3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3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0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48.png"/><Relationship Id="rId4" Type="http://schemas.openxmlformats.org/officeDocument/2006/relationships/image" Target="../media/image13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6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6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78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6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6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3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/>
          <a:lstStyle/>
          <a:p>
            <a:pPr eaLnBrk="1" hangingPunct="1"/>
            <a:r>
              <a:rPr lang="en-US" dirty="0"/>
              <a:t>Statistics – O. R. 881</a:t>
            </a:r>
            <a:br>
              <a:rPr lang="en-US" dirty="0"/>
            </a:br>
            <a:r>
              <a:rPr lang="en-US" dirty="0"/>
              <a:t>Object Oriented Data Analysis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362200"/>
            <a:ext cx="8229600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dirty="0">
                <a:hlinkClick r:id="rId3"/>
              </a:rPr>
              <a:t>Steve Marron</a:t>
            </a:r>
            <a:endParaRPr lang="en-US" dirty="0"/>
          </a:p>
          <a:p>
            <a:pPr algn="ctr" eaLnBrk="1" hangingPunct="1">
              <a:buFontTx/>
              <a:buNone/>
            </a:pPr>
            <a:endParaRPr lang="en-US" dirty="0"/>
          </a:p>
          <a:p>
            <a:pPr algn="ctr" eaLnBrk="1" hangingPunct="1">
              <a:buFontTx/>
              <a:buNone/>
            </a:pPr>
            <a:r>
              <a:rPr lang="en-US" dirty="0"/>
              <a:t>Dept. of Statistics and Operations Research</a:t>
            </a:r>
          </a:p>
          <a:p>
            <a:pPr algn="ctr" eaLnBrk="1" hangingPunct="1">
              <a:buFontTx/>
              <a:buNone/>
            </a:pPr>
            <a:r>
              <a:rPr lang="en-US" dirty="0"/>
              <a:t>University of North Carolina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21BE02-6D2D-4916-ADF9-DECC22C52028}"/>
              </a:ext>
            </a:extLst>
          </p:cNvPr>
          <p:cNvSpPr txBox="1"/>
          <p:nvPr/>
        </p:nvSpPr>
        <p:spPr>
          <a:xfrm>
            <a:off x="6322794" y="2152471"/>
            <a:ext cx="2287806" cy="12003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Start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Recording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Landmark Based Shape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14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Start by Representing </a:t>
                </a:r>
                <a:r>
                  <a:rPr lang="en-US" i="1" dirty="0"/>
                  <a:t>Shapes</a:t>
                </a:r>
                <a:r>
                  <a:rPr lang="en-US" dirty="0"/>
                  <a:t> by</a:t>
                </a:r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u="sng" dirty="0"/>
                  <a:t>Landmarks</a:t>
                </a:r>
                <a:r>
                  <a:rPr lang="en-US" dirty="0"/>
                  <a:t> (points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)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341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  <a:blipFill>
                <a:blip r:embed="rId3"/>
                <a:stretch>
                  <a:fillRect l="-1958" t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 bwMode="auto">
          <a:xfrm>
            <a:off x="1981200" y="3429000"/>
            <a:ext cx="0" cy="16764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flipH="1">
            <a:off x="1981200" y="5105400"/>
            <a:ext cx="3733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1981200" y="3429000"/>
            <a:ext cx="3733800" cy="16764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90600" y="3043535"/>
                <a:ext cx="1066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043535"/>
                <a:ext cx="1066800" cy="461665"/>
              </a:xfrm>
              <a:prstGeom prst="rect">
                <a:avLst/>
              </a:prstGeom>
              <a:blipFill>
                <a:blip r:embed="rId4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90600" y="5024735"/>
                <a:ext cx="1066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5024735"/>
                <a:ext cx="1066800" cy="461665"/>
              </a:xfrm>
              <a:prstGeom prst="rect">
                <a:avLst/>
              </a:prstGeom>
              <a:blipFill>
                <a:blip r:embed="rId5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257800" y="5029200"/>
                <a:ext cx="1066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3</m:t>
                              </m:r>
                            </m:sub>
                          </m:s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5029200"/>
                <a:ext cx="1066800" cy="461665"/>
              </a:xfrm>
              <a:prstGeom prst="rect">
                <a:avLst/>
              </a:prstGeom>
              <a:blipFill>
                <a:blip r:embed="rId6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4114800" y="5543627"/>
            <a:ext cx="4061305" cy="1247138"/>
            <a:chOff x="533400" y="5543627"/>
            <a:chExt cx="4061305" cy="1247138"/>
          </a:xfrm>
        </p:grpSpPr>
        <p:sp>
          <p:nvSpPr>
            <p:cNvPr id="19" name="TextBox 18"/>
            <p:cNvSpPr txBox="1"/>
            <p:nvPr/>
          </p:nvSpPr>
          <p:spPr>
            <a:xfrm>
              <a:off x="533400" y="6205990"/>
              <a:ext cx="406130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Trait (Feature) Vector</a:t>
              </a:r>
            </a:p>
          </p:txBody>
        </p:sp>
        <p:cxnSp>
          <p:nvCxnSpPr>
            <p:cNvPr id="20" name="Straight Arrow Connector 19"/>
            <p:cNvCxnSpPr>
              <a:cxnSpLocks/>
              <a:stCxn id="19" idx="0"/>
            </p:cNvCxnSpPr>
            <p:nvPr/>
          </p:nvCxnSpPr>
          <p:spPr bwMode="auto">
            <a:xfrm flipV="1">
              <a:off x="2564053" y="5543627"/>
              <a:ext cx="712547" cy="662363"/>
            </a:xfrm>
            <a:prstGeom prst="straightConnector1">
              <a:avLst/>
            </a:prstGeom>
            <a:noFill/>
            <a:ln w="508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13" name="Group 12"/>
          <p:cNvGrpSpPr/>
          <p:nvPr/>
        </p:nvGrpSpPr>
        <p:grpSpPr>
          <a:xfrm>
            <a:off x="2057400" y="2971800"/>
            <a:ext cx="6705600" cy="2704458"/>
            <a:chOff x="2057400" y="2971800"/>
            <a:chExt cx="6705600" cy="2704458"/>
          </a:xfrm>
        </p:grpSpPr>
        <p:cxnSp>
          <p:nvCxnSpPr>
            <p:cNvPr id="6" name="Straight Arrow Connector 5"/>
            <p:cNvCxnSpPr/>
            <p:nvPr/>
          </p:nvCxnSpPr>
          <p:spPr bwMode="auto">
            <a:xfrm>
              <a:off x="2057400" y="3274367"/>
              <a:ext cx="4731918" cy="154633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4" name="Straight Arrow Connector 13"/>
            <p:cNvCxnSpPr>
              <a:endCxn id="2" idx="1"/>
            </p:cNvCxnSpPr>
            <p:nvPr/>
          </p:nvCxnSpPr>
          <p:spPr bwMode="auto">
            <a:xfrm flipV="1">
              <a:off x="2133600" y="4324029"/>
              <a:ext cx="4655718" cy="1007739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" name="Straight Arrow Connector 16"/>
            <p:cNvCxnSpPr/>
            <p:nvPr/>
          </p:nvCxnSpPr>
          <p:spPr bwMode="auto">
            <a:xfrm flipV="1">
              <a:off x="6400800" y="5257800"/>
              <a:ext cx="457200" cy="73967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6789318" y="2971800"/>
                  <a:ext cx="1973682" cy="27044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mP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kumimoji="0" lang="en-US" sz="3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kumimoji="0" lang="en-US" sz="32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0" lang="en-US" sz="32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kumimoji="0" lang="en-US" sz="32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kumimoji="0" lang="en-US" sz="32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0" lang="en-US" sz="32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kumimoji="0" lang="en-US" sz="32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m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kumimoji="0" lang="en-US" sz="3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kumimoji="0" lang="en-US" sz="32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0" lang="en-US" sz="32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kumimoji="0" lang="en-US" sz="32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kumimoji="0" lang="en-US" sz="32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0" lang="en-US" sz="32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kumimoji="0" lang="en-US" sz="32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m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kumimoji="0" lang="en-US" sz="3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kumimoji="0" lang="en-US" sz="32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0" lang="en-US" sz="32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kumimoji="0" lang="en-US" sz="32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kumimoji="0" lang="en-US" sz="32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0" lang="en-US" sz="32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kumimoji="0" lang="en-US" sz="32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mr>
                            </m:m>
                          </m:e>
                        </m:d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∈</m:t>
                        </m:r>
                        <m:sSup>
                          <m:sSup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ℝ</m:t>
                            </m:r>
                          </m:e>
                          <m:sup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6</m:t>
                            </m:r>
                          </m:sup>
                        </m:sSup>
                      </m:oMath>
                    </m:oMathPara>
                  </a14:m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9318" y="2971800"/>
                  <a:ext cx="1973682" cy="270445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0369063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Approach:  </a:t>
            </a:r>
            <a:r>
              <a:rPr lang="en-US" u="sng" dirty="0"/>
              <a:t>Identify</a:t>
            </a:r>
            <a:r>
              <a:rPr lang="en-US" dirty="0"/>
              <a:t> objects that are: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/>
              <a:t>Translations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/>
              <a:t>Rotations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err="1"/>
              <a:t>Scalings</a:t>
            </a:r>
            <a:endParaRPr lang="en-US" dirty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of each other</a:t>
            </a:r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Mathematics:    </a:t>
            </a:r>
            <a:r>
              <a:rPr lang="en-US" i="1" dirty="0"/>
              <a:t>Equivalence Relation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Results in:    </a:t>
            </a:r>
            <a:r>
              <a:rPr lang="en-US" u="sng" dirty="0"/>
              <a:t>Equivalence Classes</a:t>
            </a:r>
            <a:r>
              <a:rPr lang="en-US" dirty="0"/>
              <a:t> (i.e. Orbits)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Which become the </a:t>
            </a:r>
            <a:r>
              <a:rPr lang="en-US" i="1" dirty="0"/>
              <a:t>Data Objects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53836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Deeper Example:  Transformation Groups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sz="18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Mathematical Terminology: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Quotient Operation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Set of Equiv. Classes  =  </a:t>
                </a:r>
                <a:r>
                  <a:rPr lang="en-US" u="sng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Quotient Space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Denoted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𝑆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/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𝐺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sz="12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(“Shape Space” will be of this form)</a:t>
                </a: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>
                <a:blip r:embed="rId3"/>
                <a:stretch>
                  <a:fillRect l="-1891" b="-5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0000"/>
                </a:solidFill>
                <a:latin typeface="Arial" charset="0"/>
                <a:cs typeface="Arial" charset="0"/>
              </a:rPr>
              <a:t>Equivalence Relations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69101D5-FCEE-466B-A6E3-86815DA6097C}"/>
              </a:ext>
            </a:extLst>
          </p:cNvPr>
          <p:cNvGrpSpPr/>
          <p:nvPr/>
        </p:nvGrpSpPr>
        <p:grpSpPr>
          <a:xfrm>
            <a:off x="4495800" y="1676400"/>
            <a:ext cx="4648200" cy="762000"/>
            <a:chOff x="4495800" y="1676400"/>
            <a:chExt cx="4648200" cy="76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72D910DA-8CAB-4B85-958F-C2FD9449A139}"/>
                    </a:ext>
                  </a:extLst>
                </p:cNvPr>
                <p:cNvSpPr txBox="1"/>
                <p:nvPr/>
              </p:nvSpPr>
              <p:spPr>
                <a:xfrm>
                  <a:off x="5340844" y="1676400"/>
                  <a:ext cx="3803156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For Operation of Representing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Equivalence Classes Induced by </a:t>
                  </a:r>
                  <a14:m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𝐺</m:t>
                      </m:r>
                    </m:oMath>
                  </a14:m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72D910DA-8CAB-4B85-958F-C2FD9449A1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40844" y="1676400"/>
                  <a:ext cx="3803156" cy="646331"/>
                </a:xfrm>
                <a:prstGeom prst="rect">
                  <a:avLst/>
                </a:prstGeom>
                <a:blipFill>
                  <a:blip r:embed="rId4"/>
                  <a:stretch>
                    <a:fillRect l="-801" t="-4717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5601A12A-1357-4D89-8DF3-DE1C8506C020}"/>
                </a:ext>
              </a:extLst>
            </p:cNvPr>
            <p:cNvCxnSpPr>
              <a:stCxn id="2" idx="1"/>
            </p:cNvCxnSpPr>
            <p:nvPr/>
          </p:nvCxnSpPr>
          <p:spPr>
            <a:xfrm flipH="1">
              <a:off x="4495800" y="1999566"/>
              <a:ext cx="845044" cy="438834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1714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Landmark Based Shape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14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04801" y="1371600"/>
                <a:ext cx="8421688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Triangle Shape Space:  Represent as Sphere</a:t>
                </a:r>
              </a:p>
              <a:p>
                <a:pPr marL="0" indent="0" eaLnBrk="1" hangingPunct="1">
                  <a:lnSpc>
                    <a:spcPct val="14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dirty="0">
                    <a:sym typeface="Wingdings" pitchFamily="2" charset="2"/>
                  </a:rPr>
                  <a:t>   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/>
                  <a:t>  </a:t>
                </a:r>
                <a:r>
                  <a:rPr lang="en-US" dirty="0">
                    <a:sym typeface="Wingdings" pitchFamily="2" charset="2"/>
                  </a:rPr>
                  <a:t>  </a:t>
                </a:r>
                <a:r>
                  <a: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>
                    <a:sym typeface="Wingdings" pitchFamily="2" charset="2"/>
                  </a:rPr>
                  <a:t> </a:t>
                </a:r>
                <a:r>
                  <a:rPr lang="en-US" dirty="0"/>
                  <a:t>  </a:t>
                </a:r>
                <a:r>
                  <a:rPr lang="en-US" dirty="0">
                    <a:sym typeface="Wingdings" pitchFamily="2" charset="2"/>
                  </a:rPr>
                  <a:t> </a:t>
                </a: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					scaling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                                           </a:t>
                </a:r>
                <a:r>
                  <a:rPr lang="en-US" sz="1400" dirty="0"/>
                  <a:t>(thanks to Wikipedia)</a:t>
                </a: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sz="1200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341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1" y="1371600"/>
                <a:ext cx="8421688" cy="5181600"/>
              </a:xfrm>
              <a:blipFill>
                <a:blip r:embed="rId3"/>
                <a:stretch>
                  <a:fillRect l="-1809" t="-1412" r="-1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1676400" y="5257800"/>
            <a:ext cx="457200" cy="1295400"/>
            <a:chOff x="1981200" y="3429000"/>
            <a:chExt cx="762000" cy="167640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2667000" y="5257800"/>
            <a:ext cx="457200" cy="1295400"/>
            <a:chOff x="1981200" y="3429000"/>
            <a:chExt cx="762000" cy="167640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3581400" y="4724400"/>
            <a:ext cx="457200" cy="1295400"/>
            <a:chOff x="1981200" y="3429000"/>
            <a:chExt cx="762000" cy="1676400"/>
          </a:xfrm>
        </p:grpSpPr>
        <p:cxnSp>
          <p:nvCxnSpPr>
            <p:cNvPr id="13" name="Straight Connector 1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 rot="19560269">
            <a:off x="4590276" y="5122513"/>
            <a:ext cx="457200" cy="1295400"/>
            <a:chOff x="1981200" y="3429000"/>
            <a:chExt cx="762000" cy="1676400"/>
          </a:xfrm>
        </p:grpSpPr>
        <p:cxnSp>
          <p:nvCxnSpPr>
            <p:cNvPr id="21" name="Straight Connector 20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" name="Group 23"/>
          <p:cNvGrpSpPr/>
          <p:nvPr/>
        </p:nvGrpSpPr>
        <p:grpSpPr>
          <a:xfrm rot="13327233">
            <a:off x="5709369" y="5243843"/>
            <a:ext cx="457200" cy="1295400"/>
            <a:chOff x="1981200" y="3429000"/>
            <a:chExt cx="762000" cy="1676400"/>
          </a:xfrm>
        </p:grpSpPr>
        <p:cxnSp>
          <p:nvCxnSpPr>
            <p:cNvPr id="25" name="Straight Connector 24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8" name="Group 27"/>
          <p:cNvGrpSpPr/>
          <p:nvPr/>
        </p:nvGrpSpPr>
        <p:grpSpPr>
          <a:xfrm>
            <a:off x="6858000" y="4572000"/>
            <a:ext cx="914400" cy="1981200"/>
            <a:chOff x="1981200" y="3429000"/>
            <a:chExt cx="762000" cy="1676400"/>
          </a:xfrm>
        </p:grpSpPr>
        <p:cxnSp>
          <p:nvCxnSpPr>
            <p:cNvPr id="29" name="Straight Connector 28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2" name="Group 31"/>
          <p:cNvGrpSpPr/>
          <p:nvPr/>
        </p:nvGrpSpPr>
        <p:grpSpPr>
          <a:xfrm rot="10800000">
            <a:off x="7924801" y="5678836"/>
            <a:ext cx="266701" cy="721963"/>
            <a:chOff x="1981200" y="3429000"/>
            <a:chExt cx="762000" cy="1676400"/>
          </a:xfrm>
        </p:grpSpPr>
        <p:cxnSp>
          <p:nvCxnSpPr>
            <p:cNvPr id="33" name="Straight Connector 3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Left Brace 1"/>
          <p:cNvSpPr/>
          <p:nvPr/>
        </p:nvSpPr>
        <p:spPr bwMode="auto">
          <a:xfrm>
            <a:off x="838200" y="4572000"/>
            <a:ext cx="533400" cy="21336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6" name="Left Brace 35"/>
          <p:cNvSpPr/>
          <p:nvPr/>
        </p:nvSpPr>
        <p:spPr bwMode="auto">
          <a:xfrm rot="10800000">
            <a:off x="8382000" y="4572000"/>
            <a:ext cx="533400" cy="21336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cxnSp>
        <p:nvCxnSpPr>
          <p:cNvPr id="37" name="Straight Arrow Connector 8"/>
          <p:cNvCxnSpPr>
            <a:cxnSpLocks noChangeShapeType="1"/>
          </p:cNvCxnSpPr>
          <p:nvPr/>
        </p:nvCxnSpPr>
        <p:spPr bwMode="auto">
          <a:xfrm flipV="1">
            <a:off x="4724400" y="2590800"/>
            <a:ext cx="0" cy="762000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arrow" w="med" len="med"/>
          </a:ln>
        </p:spPr>
      </p:cxnSp>
      <p:pic>
        <p:nvPicPr>
          <p:cNvPr id="16916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38" y="1905000"/>
            <a:ext cx="1681162" cy="168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120722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OODA in Image Analysis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First Generation Problems:</a:t>
            </a:r>
          </a:p>
          <a:p>
            <a:pPr marL="609600" indent="-609600" eaLnBrk="1" hangingPunct="1">
              <a:lnSpc>
                <a:spcPct val="140000"/>
              </a:lnSpc>
            </a:pPr>
            <a:r>
              <a:rPr lang="en-US" sz="32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Denoising</a:t>
            </a: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4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Segmentation</a:t>
            </a:r>
          </a:p>
          <a:p>
            <a:pPr marL="609600" indent="-609600" eaLnBrk="1" hangingPunct="1">
              <a:lnSpc>
                <a:spcPct val="14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Registration</a:t>
            </a:r>
          </a:p>
          <a:p>
            <a:pPr marL="609600" indent="-609600" eaLnBrk="1" hangingPunct="1">
              <a:lnSpc>
                <a:spcPct val="140000"/>
              </a:lnSpc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lnSpc>
                <a:spcPct val="14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(all about single images,</a:t>
            </a:r>
          </a:p>
          <a:p>
            <a:pPr marL="609600" indent="-609600" algn="ctr" eaLnBrk="1" hangingPunct="1">
              <a:lnSpc>
                <a:spcPct val="14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still interesting challenges)</a:t>
            </a:r>
          </a:p>
        </p:txBody>
      </p:sp>
    </p:spTree>
    <p:extLst>
      <p:ext uri="{BB962C8B-B14F-4D97-AF65-F5344CB8AC3E}">
        <p14:creationId xmlns:p14="http://schemas.microsoft.com/office/powerpoint/2010/main" val="3264030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OODA in Image Analysis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Second Generation Problems:</a:t>
            </a:r>
          </a:p>
          <a:p>
            <a:pPr marL="609600" indent="-609600" eaLnBrk="1" hangingPunct="1">
              <a:lnSpc>
                <a:spcPct val="14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Populations of Images</a:t>
            </a:r>
          </a:p>
          <a:p>
            <a:pPr marL="1104900" lvl="1" indent="-533400" eaLnBrk="1" hangingPunct="1">
              <a:lnSpc>
                <a:spcPct val="14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Understanding Population Variation </a:t>
            </a:r>
          </a:p>
          <a:p>
            <a:pPr marL="1104900" lvl="1" indent="-533400" eaLnBrk="1" hangingPunct="1">
              <a:lnSpc>
                <a:spcPct val="14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Discrimination (a.k.a. Classification)</a:t>
            </a:r>
          </a:p>
          <a:p>
            <a:pPr marL="609600" indent="-609600" eaLnBrk="1" hangingPunct="1">
              <a:lnSpc>
                <a:spcPct val="14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Complex Data Structures (&amp; Spaces)</a:t>
            </a:r>
          </a:p>
          <a:p>
            <a:pPr marL="609600" indent="-609600" eaLnBrk="1" hangingPunct="1">
              <a:lnSpc>
                <a:spcPct val="140000"/>
              </a:lnSpc>
            </a:pPr>
            <a:r>
              <a:rPr lang="en-US" sz="3200" dirty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Statistics</a:t>
            </a:r>
          </a:p>
          <a:p>
            <a:pPr marL="609600" indent="-609600" eaLnBrk="1" hangingPunct="1">
              <a:lnSpc>
                <a:spcPct val="14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752600" y="5715000"/>
            <a:ext cx="5140522" cy="766465"/>
            <a:chOff x="1752600" y="5715000"/>
            <a:chExt cx="5140522" cy="766465"/>
          </a:xfrm>
        </p:grpSpPr>
        <p:sp>
          <p:nvSpPr>
            <p:cNvPr id="2" name="TextBox 1"/>
            <p:cNvSpPr txBox="1"/>
            <p:nvPr/>
          </p:nvSpPr>
          <p:spPr>
            <a:xfrm>
              <a:off x="1981200" y="6019800"/>
              <a:ext cx="49119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High Dimension, Low Sample Size</a:t>
              </a:r>
            </a:p>
          </p:txBody>
        </p:sp>
        <p:cxnSp>
          <p:nvCxnSpPr>
            <p:cNvPr id="4" name="Straight Arrow Connector 3"/>
            <p:cNvCxnSpPr>
              <a:stCxn id="2" idx="1"/>
            </p:cNvCxnSpPr>
            <p:nvPr/>
          </p:nvCxnSpPr>
          <p:spPr>
            <a:xfrm flipH="1" flipV="1">
              <a:off x="1752600" y="5715000"/>
              <a:ext cx="228600" cy="535633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C4E4E23-78D3-424A-9FF7-B3F180CC2718}"/>
              </a:ext>
            </a:extLst>
          </p:cNvPr>
          <p:cNvSpPr txBox="1"/>
          <p:nvPr/>
        </p:nvSpPr>
        <p:spPr>
          <a:xfrm>
            <a:off x="6858000" y="5798403"/>
            <a:ext cx="21334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Will Study,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 Sec. 14.2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1D00E9-731B-4FBA-A9EA-79D699293D79}"/>
              </a:ext>
            </a:extLst>
          </p:cNvPr>
          <p:cNvSpPr txBox="1"/>
          <p:nvPr/>
        </p:nvSpPr>
        <p:spPr>
          <a:xfrm>
            <a:off x="8001000" y="3620869"/>
            <a:ext cx="9754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11</a:t>
            </a:r>
          </a:p>
        </p:txBody>
      </p:sp>
    </p:spTree>
    <p:extLst>
      <p:ext uri="{BB962C8B-B14F-4D97-AF65-F5344CB8AC3E}">
        <p14:creationId xmlns:p14="http://schemas.microsoft.com/office/powerpoint/2010/main" val="82659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OODA in Image Analysis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Common Goal in Image Analysis: </a:t>
            </a:r>
          </a:p>
          <a:p>
            <a:pPr marL="609600" indent="-609600" algn="ctr" eaLnBrk="1" hangingPunct="1">
              <a:lnSpc>
                <a:spcPct val="14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Focus on </a:t>
            </a:r>
            <a:r>
              <a:rPr lang="en-US" sz="3200" u="sng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Shapes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Within Images</a:t>
            </a:r>
          </a:p>
          <a:p>
            <a:pPr marL="609600" indent="-609600" algn="ctr" eaLnBrk="1" hangingPunct="1">
              <a:lnSpc>
                <a:spcPct val="14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I.e. Shapes Become the Data Objects</a:t>
            </a:r>
          </a:p>
          <a:p>
            <a:pPr marL="609600" indent="-609600" eaLnBrk="1" hangingPunct="1">
              <a:lnSpc>
                <a:spcPct val="14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 Organs Within a Medical Image</a:t>
            </a:r>
          </a:p>
        </p:txBody>
      </p:sp>
    </p:spTree>
    <p:extLst>
      <p:ext uri="{BB962C8B-B14F-4D97-AF65-F5344CB8AC3E}">
        <p14:creationId xmlns:p14="http://schemas.microsoft.com/office/powerpoint/2010/main" val="9893933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Shape Representations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7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Major Approaches for Shape Data Objects:</a:t>
            </a:r>
          </a:p>
          <a:p>
            <a:pPr marL="609600" indent="-609600" eaLnBrk="1" hangingPunct="1">
              <a:lnSpc>
                <a:spcPct val="17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Landmark Representations</a:t>
            </a:r>
          </a:p>
          <a:p>
            <a:pPr marL="609600" indent="-609600" eaLnBrk="1" hangingPunct="1">
              <a:lnSpc>
                <a:spcPct val="17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Boundary Representations</a:t>
            </a:r>
          </a:p>
          <a:p>
            <a:pPr marL="609600" indent="-609600" eaLnBrk="1" hangingPunct="1">
              <a:lnSpc>
                <a:spcPct val="17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Skeletal Representations</a:t>
            </a:r>
            <a:endParaRPr lang="en-US" sz="36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0C5989-58C1-4764-BCE0-83A1A8C3418D}"/>
              </a:ext>
            </a:extLst>
          </p:cNvPr>
          <p:cNvSpPr/>
          <p:nvPr/>
        </p:nvSpPr>
        <p:spPr>
          <a:xfrm>
            <a:off x="762000" y="2209800"/>
            <a:ext cx="5334000" cy="83820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58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Landmark Representations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Landmarks for Fly Wing Data: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i="1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i="1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i="1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i="1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i="1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i="1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1600" i="1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16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                                                                    Thanks to George Gilchrist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8" t="32564" r="6575" b="20840"/>
          <a:stretch>
            <a:fillRect/>
          </a:stretch>
        </p:blipFill>
        <p:spPr bwMode="auto">
          <a:xfrm>
            <a:off x="1143000" y="2743200"/>
            <a:ext cx="7064375" cy="327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91407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Landmark Representations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u="sng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Major Drawback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Landmarks: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Need to always find each landmark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Need same relationship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I.e. Landmarks need to </a:t>
            </a:r>
            <a:r>
              <a:rPr lang="en-US" sz="3200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correspond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Often </a:t>
            </a:r>
            <a:r>
              <a:rPr lang="en-US" sz="3200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fails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for medical images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How many corresponding landmarks on a set of kidneys, livers or brains???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1054E5-9DF4-4032-ADA7-79FD4AA21BF8}"/>
              </a:ext>
            </a:extLst>
          </p:cNvPr>
          <p:cNvSpPr txBox="1"/>
          <p:nvPr/>
        </p:nvSpPr>
        <p:spPr>
          <a:xfrm>
            <a:off x="2743200" y="5830669"/>
            <a:ext cx="38096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Much More on Math’s of Landmark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Shape Analysis in Text, Sec. 8.4</a:t>
            </a:r>
          </a:p>
        </p:txBody>
      </p:sp>
    </p:spTree>
    <p:extLst>
      <p:ext uri="{BB962C8B-B14F-4D97-AF65-F5344CB8AC3E}">
        <p14:creationId xmlns:p14="http://schemas.microsoft.com/office/powerpoint/2010/main" val="297935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700D5"/>
            </a:gs>
            <a:gs pos="50000">
              <a:schemeClr val="bg1"/>
            </a:gs>
            <a:gs pos="100000">
              <a:srgbClr val="A700D5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Current Sections in Textbook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Today: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dirty="0"/>
              <a:t>Sections  8.1, 8.2, 8.3 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dirty="0"/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Next Class: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dirty="0"/>
              <a:t>Sections  8.6</a:t>
            </a:r>
          </a:p>
        </p:txBody>
      </p:sp>
    </p:spTree>
    <p:extLst>
      <p:ext uri="{BB962C8B-B14F-4D97-AF65-F5344CB8AC3E}">
        <p14:creationId xmlns:p14="http://schemas.microsoft.com/office/powerpoint/2010/main" val="183440130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Shape Representations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7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Major Approaches for Shape Data Objects:</a:t>
            </a:r>
          </a:p>
          <a:p>
            <a:pPr marL="609600" indent="-609600" eaLnBrk="1" hangingPunct="1">
              <a:lnSpc>
                <a:spcPct val="17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Landmark Representations</a:t>
            </a:r>
          </a:p>
          <a:p>
            <a:pPr marL="609600" indent="-609600" eaLnBrk="1" hangingPunct="1">
              <a:lnSpc>
                <a:spcPct val="17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Boundary Representations</a:t>
            </a:r>
          </a:p>
          <a:p>
            <a:pPr marL="609600" indent="-609600" eaLnBrk="1" hangingPunct="1">
              <a:lnSpc>
                <a:spcPct val="17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Skeletal Representations</a:t>
            </a:r>
            <a:endParaRPr lang="en-US" sz="36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D8DD9F-80A6-4512-BCB5-F7B062F28F3C}"/>
              </a:ext>
            </a:extLst>
          </p:cNvPr>
          <p:cNvSpPr/>
          <p:nvPr/>
        </p:nvSpPr>
        <p:spPr>
          <a:xfrm>
            <a:off x="762000" y="3124200"/>
            <a:ext cx="5181600" cy="83820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9086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Boundary Representations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Traditional Major Sets of Ideas: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Triangular Meshes</a:t>
            </a:r>
          </a:p>
          <a:p>
            <a:pPr marL="1104900" lvl="1" indent="-533400" eaLnBrk="1" hangingPunct="1">
              <a:lnSpc>
                <a:spcPct val="120000"/>
              </a:lnSpc>
            </a:pPr>
            <a:r>
              <a:rPr lang="en-US" sz="28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Survey:  Owen (1998)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Active Shape Models</a:t>
            </a:r>
          </a:p>
          <a:p>
            <a:pPr marL="1104900" lvl="1" indent="-533400" eaLnBrk="1" hangingPunct="1">
              <a:lnSpc>
                <a:spcPct val="120000"/>
              </a:lnSpc>
            </a:pPr>
            <a:r>
              <a:rPr lang="en-US" sz="28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Cootes</a:t>
            </a:r>
            <a:r>
              <a:rPr lang="en-US" sz="28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et al (1993)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Fourier Boundary Representations</a:t>
            </a:r>
          </a:p>
          <a:p>
            <a:pPr marL="1104900" lvl="1" indent="-533400" eaLnBrk="1" hangingPunct="1">
              <a:lnSpc>
                <a:spcPct val="120000"/>
              </a:lnSpc>
            </a:pPr>
            <a:r>
              <a:rPr lang="en-US" sz="28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Keleman</a:t>
            </a:r>
            <a:r>
              <a:rPr lang="en-US" sz="28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et al (1997 &amp; 1999)</a:t>
            </a: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35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Boundary Representations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Example of triangular mesh </a:t>
            </a:r>
            <a:r>
              <a:rPr lang="en-US" sz="32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rep’n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1600" dirty="0" err="1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" charset="0"/>
              </a:rPr>
              <a:t>From:</a:t>
            </a:r>
            <a:r>
              <a:rPr lang="en-US" sz="1600" dirty="0" err="1">
                <a:solidFill>
                  <a:schemeClr val="bg2"/>
                </a:solidFill>
                <a:latin typeface="Arial" charset="0"/>
                <a:cs typeface="Arial" charset="0"/>
                <a:hlinkClick r:id="rId3"/>
              </a:rPr>
              <a:t>www.geometry.caltech.edu</a:t>
            </a:r>
            <a:r>
              <a:rPr lang="en-US" sz="1600" dirty="0">
                <a:solidFill>
                  <a:schemeClr val="bg2"/>
                </a:solidFill>
                <a:latin typeface="Arial" charset="0"/>
                <a:cs typeface="Arial" charset="0"/>
                <a:hlinkClick r:id="rId3"/>
              </a:rPr>
              <a:t>/pubs.html</a:t>
            </a:r>
            <a:endParaRPr lang="en-US" sz="1600" dirty="0">
              <a:solidFill>
                <a:schemeClr val="bg2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484" name="Picture 5" descr="A high-genus buddha simplified down to 2K triangles, with and without topology filt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52600"/>
            <a:ext cx="6477000" cy="403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15244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Boundary Representations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Drawback:</a:t>
            </a:r>
          </a:p>
          <a:p>
            <a:pPr marL="609600" indent="-609600" algn="ctr" eaLnBrk="1" hangingPunct="1">
              <a:lnSpc>
                <a:spcPct val="12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Correspondence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OODA (on vectors of parameters):</a:t>
            </a:r>
          </a:p>
          <a:p>
            <a:pPr marL="609600" indent="-609600" algn="ctr" eaLnBrk="1" hangingPunct="1">
              <a:lnSpc>
                <a:spcPct val="12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Need to “match up points”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Easy to find triangular mesh</a:t>
            </a:r>
          </a:p>
          <a:p>
            <a:pPr marL="1104900" lvl="1" indent="-533400" eaLnBrk="1" hangingPunct="1">
              <a:lnSpc>
                <a:spcPct val="120000"/>
              </a:lnSpc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Lots of research on this driven by gamers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Challenge to match mesh across objects</a:t>
            </a:r>
          </a:p>
          <a:p>
            <a:pPr marL="1104900" lvl="1" indent="-533400" eaLnBrk="1" hangingPunct="1">
              <a:lnSpc>
                <a:spcPct val="120000"/>
              </a:lnSpc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There are some interesting ideas…</a:t>
            </a:r>
          </a:p>
        </p:txBody>
      </p:sp>
    </p:spTree>
    <p:extLst>
      <p:ext uri="{BB962C8B-B14F-4D97-AF65-F5344CB8AC3E}">
        <p14:creationId xmlns:p14="http://schemas.microsoft.com/office/powerpoint/2010/main" val="103418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Boundary Representations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Correspondence for Mesh Objects:</a:t>
            </a:r>
          </a:p>
          <a:p>
            <a:pPr marL="609600" indent="-609600" eaLnBrk="1" hangingPunct="1">
              <a:lnSpc>
                <a:spcPct val="120000"/>
              </a:lnSpc>
              <a:buFontTx/>
              <a:buAutoNum type="arabicPeriod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Active Shape Models (PCA – like)</a:t>
            </a:r>
          </a:p>
          <a:p>
            <a:pPr marL="0" indent="0" algn="ctr" eaLnBrk="1" hangingPunct="1">
              <a:lnSpc>
                <a:spcPct val="120000"/>
              </a:lnSpc>
              <a:buNone/>
            </a:pPr>
            <a:r>
              <a:rPr lang="en-US" sz="32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Cootes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et al (1993)</a:t>
            </a:r>
          </a:p>
          <a:p>
            <a:pPr marL="514350" indent="-514350" eaLnBrk="1" hangingPunct="1">
              <a:lnSpc>
                <a:spcPct val="120000"/>
              </a:lnSpc>
              <a:buFont typeface="+mj-lt"/>
              <a:buAutoNum type="arabicPeriod" startAt="2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Automatic Landmark Choice</a:t>
            </a:r>
          </a:p>
          <a:p>
            <a:pPr marL="0" indent="0" algn="ctr" eaLnBrk="1" hangingPunct="1">
              <a:lnSpc>
                <a:spcPct val="12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Cates, et al (2007)</a:t>
            </a:r>
          </a:p>
          <a:p>
            <a:pPr marL="0" indent="0" eaLnBrk="1" hangingPunct="1">
              <a:lnSpc>
                <a:spcPct val="12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Based on Optimization Problem:</a:t>
            </a:r>
          </a:p>
          <a:p>
            <a:pPr marL="0" indent="0" algn="ctr" eaLnBrk="1" hangingPunct="1">
              <a:lnSpc>
                <a:spcPct val="12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Good Correspondence &amp; Separation</a:t>
            </a:r>
          </a:p>
          <a:p>
            <a:pPr marL="0" indent="0" algn="ctr" eaLnBrk="1" hangingPunct="1">
              <a:lnSpc>
                <a:spcPct val="12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(Formulate via Entropy)</a:t>
            </a:r>
          </a:p>
          <a:p>
            <a:pPr marL="0" indent="0" algn="ctr" eaLnBrk="1" hangingPunct="1">
              <a:lnSpc>
                <a:spcPct val="120000"/>
              </a:lnSpc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5F6D35-3F19-4132-9A5B-AE26C4282D31}"/>
              </a:ext>
            </a:extLst>
          </p:cNvPr>
          <p:cNvSpPr txBox="1"/>
          <p:nvPr/>
        </p:nvSpPr>
        <p:spPr>
          <a:xfrm>
            <a:off x="6324600" y="3420070"/>
            <a:ext cx="26468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Used in Analysis of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Childhood Development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Data In Earlier Class</a:t>
            </a:r>
          </a:p>
        </p:txBody>
      </p:sp>
    </p:spTree>
    <p:extLst>
      <p:ext uri="{BB962C8B-B14F-4D97-AF65-F5344CB8AC3E}">
        <p14:creationId xmlns:p14="http://schemas.microsoft.com/office/powerpoint/2010/main" val="161830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Shape Representations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7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Major Approaches for Shape Data Objects:</a:t>
            </a:r>
          </a:p>
          <a:p>
            <a:pPr marL="609600" indent="-609600" eaLnBrk="1" hangingPunct="1">
              <a:lnSpc>
                <a:spcPct val="17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Landmark Representations</a:t>
            </a:r>
          </a:p>
          <a:p>
            <a:pPr marL="609600" indent="-609600" eaLnBrk="1" hangingPunct="1">
              <a:lnSpc>
                <a:spcPct val="17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Boundary Representations</a:t>
            </a:r>
          </a:p>
          <a:p>
            <a:pPr marL="609600" indent="-609600" eaLnBrk="1" hangingPunct="1">
              <a:lnSpc>
                <a:spcPct val="17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Skeletal Representations</a:t>
            </a:r>
            <a:endParaRPr lang="en-US" sz="36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D49FDE-D278-44D8-A728-2F3E3C9135CD}"/>
              </a:ext>
            </a:extLst>
          </p:cNvPr>
          <p:cNvSpPr/>
          <p:nvPr/>
        </p:nvSpPr>
        <p:spPr>
          <a:xfrm>
            <a:off x="762000" y="4038600"/>
            <a:ext cx="5029200" cy="83820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7730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Skeletal Representations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Idea:     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Represent Objects as:</a:t>
            </a:r>
          </a:p>
          <a:p>
            <a:pPr marL="609600" indent="-609600" eaLnBrk="1" hangingPunct="1"/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Discretized skeletons (</a:t>
            </a:r>
            <a:r>
              <a:rPr lang="en-US" sz="3200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medial atoms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609600" indent="-609600" eaLnBrk="1" hangingPunct="1"/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Plus </a:t>
            </a:r>
            <a:r>
              <a:rPr lang="en-US" sz="3200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spokes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from center to edge</a:t>
            </a:r>
          </a:p>
          <a:p>
            <a:pPr marL="609600" indent="-609600" eaLnBrk="1" hangingPunct="1"/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Which </a:t>
            </a:r>
            <a:r>
              <a:rPr lang="en-US" sz="3200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imply a boundary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 accessible early reference:</a:t>
            </a:r>
          </a:p>
          <a:p>
            <a:pPr marL="609600" indent="-609600" eaLnBrk="1" hangingPunct="1"/>
            <a:r>
              <a:rPr lang="en-US" sz="32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Yushkevich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et al  (2001)</a:t>
            </a:r>
            <a:endParaRPr lang="en-US" sz="36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279E4B-721D-4294-B86A-D0BD8E760115}"/>
              </a:ext>
            </a:extLst>
          </p:cNvPr>
          <p:cNvSpPr txBox="1"/>
          <p:nvPr/>
        </p:nvSpPr>
        <p:spPr>
          <a:xfrm>
            <a:off x="2819400" y="1371600"/>
            <a:ext cx="5165838" cy="830997"/>
          </a:xfrm>
          <a:prstGeom prst="rect">
            <a:avLst/>
          </a:prstGeom>
          <a:noFill/>
          <a:ln w="25400"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u="sng" dirty="0">
                <a:solidFill>
                  <a:schemeClr val="bg2"/>
                </a:solidFill>
              </a:rPr>
              <a:t>Volume</a:t>
            </a:r>
            <a:r>
              <a:rPr lang="en-US" sz="2400" dirty="0">
                <a:solidFill>
                  <a:schemeClr val="bg2"/>
                </a:solidFill>
              </a:rPr>
              <a:t> Gives Better Representation</a:t>
            </a:r>
          </a:p>
          <a:p>
            <a:pPr algn="ctr"/>
            <a:r>
              <a:rPr lang="en-US" sz="2400" dirty="0">
                <a:solidFill>
                  <a:schemeClr val="bg2"/>
                </a:solidFill>
              </a:rPr>
              <a:t>In 3d than Boundary </a:t>
            </a:r>
            <a:r>
              <a:rPr lang="en-US" sz="2400" u="sng" dirty="0">
                <a:solidFill>
                  <a:schemeClr val="bg2"/>
                </a:solidFill>
              </a:rPr>
              <a:t>Surface</a:t>
            </a:r>
          </a:p>
        </p:txBody>
      </p:sp>
    </p:spTree>
    <p:extLst>
      <p:ext uri="{BB962C8B-B14F-4D97-AF65-F5344CB8AC3E}">
        <p14:creationId xmlns:p14="http://schemas.microsoft.com/office/powerpoint/2010/main" val="201036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A Challenging Example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pPr marL="609600" indent="-609600"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Male Pelvis</a:t>
            </a:r>
          </a:p>
          <a:p>
            <a:pPr marL="1009650" lvl="1" indent="-609600"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Bladder – Prostate – Rectum</a:t>
            </a:r>
          </a:p>
        </p:txBody>
      </p:sp>
      <p:pic>
        <p:nvPicPr>
          <p:cNvPr id="4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3657600"/>
            <a:ext cx="2592388" cy="2895600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>
            <a:off x="2514600" y="2438400"/>
            <a:ext cx="4724400" cy="182880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791200" y="2438400"/>
            <a:ext cx="1447800" cy="29718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9254766C-9366-473A-912D-78F6D9ABEEA4}"/>
              </a:ext>
            </a:extLst>
          </p:cNvPr>
          <p:cNvSpPr txBox="1"/>
          <p:nvPr/>
        </p:nvSpPr>
        <p:spPr>
          <a:xfrm>
            <a:off x="6487493" y="1138535"/>
            <a:ext cx="2046907" cy="461665"/>
          </a:xfrm>
          <a:prstGeom prst="rect">
            <a:avLst/>
          </a:prstGeom>
          <a:noFill/>
          <a:ln w="25400">
            <a:solidFill>
              <a:srgbClr val="A700D5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A700D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Text, Sec. 1.2</a:t>
            </a:r>
          </a:p>
        </p:txBody>
      </p:sp>
    </p:spTree>
    <p:extLst>
      <p:ext uri="{BB962C8B-B14F-4D97-AF65-F5344CB8AC3E}">
        <p14:creationId xmlns:p14="http://schemas.microsoft.com/office/powerpoint/2010/main" val="213720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A Challenging Example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pPr marL="609600" indent="-609600"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Male Pelvis</a:t>
            </a:r>
          </a:p>
          <a:p>
            <a:pPr marL="1009650" lvl="1" indent="-609600"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Bladder – Prostate – Rectum</a:t>
            </a:r>
          </a:p>
        </p:txBody>
      </p:sp>
      <p:pic>
        <p:nvPicPr>
          <p:cNvPr id="4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3657600"/>
            <a:ext cx="2592388" cy="2895600"/>
          </a:xfrm>
          <a:prstGeom prst="rect">
            <a:avLst/>
          </a:prstGeom>
          <a:noFill/>
        </p:spPr>
      </p:pic>
      <p:grpSp>
        <p:nvGrpSpPr>
          <p:cNvPr id="5" name="Group 4"/>
          <p:cNvGrpSpPr/>
          <p:nvPr/>
        </p:nvGrpSpPr>
        <p:grpSpPr>
          <a:xfrm>
            <a:off x="1010895" y="2362200"/>
            <a:ext cx="3942105" cy="2133600"/>
            <a:chOff x="4668495" y="1590020"/>
            <a:chExt cx="3942105" cy="2133600"/>
          </a:xfrm>
        </p:grpSpPr>
        <p:sp>
          <p:nvSpPr>
            <p:cNvPr id="6" name="TextBox 5"/>
            <p:cNvSpPr txBox="1"/>
            <p:nvPr/>
          </p:nvSpPr>
          <p:spPr>
            <a:xfrm>
              <a:off x="4668495" y="3200400"/>
              <a:ext cx="394210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Attached to the Bladder</a:t>
              </a:r>
            </a:p>
          </p:txBody>
        </p:sp>
        <p:cxnSp>
          <p:nvCxnSpPr>
            <p:cNvPr id="7" name="Straight Arrow Connector 6"/>
            <p:cNvCxnSpPr>
              <a:stCxn id="6" idx="0"/>
            </p:cNvCxnSpPr>
            <p:nvPr/>
          </p:nvCxnSpPr>
          <p:spPr>
            <a:xfrm flipV="1">
              <a:off x="6639548" y="1590020"/>
              <a:ext cx="828052" cy="161038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228600" y="4648200"/>
            <a:ext cx="5703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Common Area for Cancer in Males</a:t>
            </a:r>
          </a:p>
        </p:txBody>
      </p:sp>
    </p:spTree>
    <p:extLst>
      <p:ext uri="{BB962C8B-B14F-4D97-AF65-F5344CB8AC3E}">
        <p14:creationId xmlns:p14="http://schemas.microsoft.com/office/powerpoint/2010/main" val="108295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A Challenging Example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pPr marL="609600" indent="-609600"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Male Pelvis</a:t>
            </a:r>
          </a:p>
          <a:p>
            <a:pPr marL="1009650" lvl="1" indent="-609600"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Bladder – Prostate – Rectum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Common Area for Cancer in Males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Useful Approach:  Radiation 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Challenge: Design Treatment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 Hit Prostate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 Miss Bladder &amp; Rectum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 Over Many Days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4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3657600"/>
            <a:ext cx="2592388" cy="2895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9590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50000">
              <a:schemeClr val="bg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/>
              <a:t>Distance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534400" cy="51355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Main Idea: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Approach to Data Lying in Complicated Space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/>
              <a:t>(PCA Makes No Sense In Nonlinear Spaces)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However, Often Have Notion of “Distance”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/>
              <a:t>I.e. </a:t>
            </a:r>
            <a:r>
              <a:rPr lang="en-US" i="1" dirty="0"/>
              <a:t>Metric </a:t>
            </a:r>
            <a:r>
              <a:rPr lang="en-US" dirty="0"/>
              <a:t>on Metric Space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So Base Analysis on </a:t>
            </a:r>
            <a:r>
              <a:rPr lang="en-US" u="sng" dirty="0"/>
              <a:t>Distances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DCFC45-83B0-4AE8-91C3-38D3A786DABC}"/>
              </a:ext>
            </a:extLst>
          </p:cNvPr>
          <p:cNvSpPr txBox="1"/>
          <p:nvPr/>
        </p:nvSpPr>
        <p:spPr>
          <a:xfrm>
            <a:off x="6629400" y="990600"/>
            <a:ext cx="1825693" cy="46166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7</a:t>
            </a:r>
          </a:p>
        </p:txBody>
      </p:sp>
    </p:spTree>
    <p:extLst>
      <p:ext uri="{BB962C8B-B14F-4D97-AF65-F5344CB8AC3E}">
        <p14:creationId xmlns:p14="http://schemas.microsoft.com/office/powerpoint/2010/main" val="2060440765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A Challenging Example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pPr marL="609600" indent="-609600"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Radiation Treatment in Male Pelvis</a:t>
            </a:r>
          </a:p>
          <a:p>
            <a:pPr marL="1009650" lvl="1" indent="-609600"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Bladder – Prostate – Rectum</a:t>
            </a:r>
          </a:p>
          <a:p>
            <a:pPr marL="1009650" lvl="1" indent="-609600"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Central Question:</a:t>
            </a:r>
          </a:p>
          <a:p>
            <a:pPr marL="400050" lvl="1" indent="0" algn="ctr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How do they move over time (days)?</a:t>
            </a:r>
          </a:p>
          <a:p>
            <a:pPr marL="400050" lvl="1" indent="0" algn="ctr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609600" indent="-609600"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Work with 3-d CT</a:t>
            </a:r>
          </a:p>
          <a:p>
            <a:pPr marL="609600" indent="-609600" eaLnBrk="1" hangingPunct="1"/>
            <a:endParaRPr lang="en-US" sz="1600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(“Computed Tomography”,</a:t>
            </a:r>
          </a:p>
          <a:p>
            <a:pPr marL="0" indent="0" algn="ctr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= 3d version of X-ray)</a:t>
            </a:r>
          </a:p>
        </p:txBody>
      </p:sp>
    </p:spTree>
    <p:extLst>
      <p:ext uri="{BB962C8B-B14F-4D97-AF65-F5344CB8AC3E}">
        <p14:creationId xmlns:p14="http://schemas.microsoft.com/office/powerpoint/2010/main" val="58054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A Challenging Example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pPr marL="609600" indent="-609600"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Radiation Treatment in Male Pelvis</a:t>
            </a:r>
          </a:p>
          <a:p>
            <a:pPr marL="1009650" lvl="1" indent="-609600"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Bladder – Prostate – Rectum</a:t>
            </a:r>
          </a:p>
          <a:p>
            <a:pPr marL="1009650" lvl="1" indent="-609600"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Central Question:</a:t>
            </a:r>
          </a:p>
          <a:p>
            <a:pPr marL="400050" lvl="1" indent="0" algn="ctr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How do they move over time (days)?</a:t>
            </a:r>
          </a:p>
          <a:p>
            <a:pPr marL="400050" lvl="1" indent="0" algn="ctr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609600" indent="-609600"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Work with 3-d CT</a:t>
            </a:r>
          </a:p>
          <a:p>
            <a:pPr marL="1009650" lvl="1" indent="-609600" eaLnBrk="1" hangingPunct="1"/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Very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Challenging to Segment</a:t>
            </a:r>
          </a:p>
          <a:p>
            <a:pPr marL="1009650" lvl="1" indent="-609600"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Find boundary of each object?</a:t>
            </a:r>
          </a:p>
          <a:p>
            <a:pPr marL="1009650" lvl="1" indent="-609600"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Represent each Object?</a:t>
            </a:r>
          </a:p>
          <a:p>
            <a:pPr marL="609600" indent="-609600" eaLnBrk="1" hangingPunct="1"/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68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>
                <a:solidFill>
                  <a:schemeClr val="bg2"/>
                </a:solidFill>
                <a:latin typeface="Arial" charset="0"/>
                <a:cs typeface="Arial" charset="0"/>
              </a:rPr>
              <a:t>Male Pelvis – Raw Data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79550"/>
            <a:ext cx="2971800" cy="4768850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One CT Slice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(in 3d image)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Like X-ray: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White = Dense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	(Bone)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Black = Gas</a:t>
            </a:r>
          </a:p>
        </p:txBody>
      </p:sp>
      <p:pic>
        <p:nvPicPr>
          <p:cNvPr id="29700" name="Picture 3" descr="BladderProstateRectumRawC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" t="17091" r="1566" b="17091"/>
          <a:stretch>
            <a:fillRect/>
          </a:stretch>
        </p:blipFill>
        <p:spPr bwMode="auto">
          <a:xfrm>
            <a:off x="3200400" y="1981200"/>
            <a:ext cx="5656263" cy="422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07124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>
                <a:solidFill>
                  <a:schemeClr val="bg2"/>
                </a:solidFill>
                <a:latin typeface="Arial" charset="0"/>
                <a:cs typeface="Arial" charset="0"/>
              </a:rPr>
              <a:t>Male Pelvis – Raw Data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79550"/>
            <a:ext cx="2667000" cy="4768850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One CT Slice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(in 3d image)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endParaRPr lang="en-US" sz="1200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Tail Bone</a:t>
            </a:r>
          </a:p>
        </p:txBody>
      </p:sp>
      <p:pic>
        <p:nvPicPr>
          <p:cNvPr id="29700" name="Picture 3" descr="BladderProstateRectumRawC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" t="17091" r="1566" b="17091"/>
          <a:stretch>
            <a:fillRect/>
          </a:stretch>
        </p:blipFill>
        <p:spPr bwMode="auto">
          <a:xfrm>
            <a:off x="3200400" y="1981200"/>
            <a:ext cx="5656263" cy="422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701" name="Straight Arrow Connector 5"/>
          <p:cNvCxnSpPr>
            <a:cxnSpLocks noChangeShapeType="1"/>
          </p:cNvCxnSpPr>
          <p:nvPr/>
        </p:nvCxnSpPr>
        <p:spPr bwMode="auto">
          <a:xfrm flipV="1">
            <a:off x="2209800" y="3200400"/>
            <a:ext cx="5867400" cy="685800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4964273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>
                <a:solidFill>
                  <a:schemeClr val="bg2"/>
                </a:solidFill>
                <a:latin typeface="Arial" charset="0"/>
                <a:cs typeface="Arial" charset="0"/>
              </a:rPr>
              <a:t>Male Pelvis – Raw Data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79550"/>
            <a:ext cx="2667000" cy="4768850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One CT Slice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(in 3d image)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endParaRPr lang="en-US" sz="1200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Tail Bone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Rectum</a:t>
            </a:r>
          </a:p>
        </p:txBody>
      </p:sp>
      <p:pic>
        <p:nvPicPr>
          <p:cNvPr id="29700" name="Picture 3" descr="BladderProstateRectumRawC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" t="17091" r="1566" b="17091"/>
          <a:stretch>
            <a:fillRect/>
          </a:stretch>
        </p:blipFill>
        <p:spPr bwMode="auto">
          <a:xfrm>
            <a:off x="3200400" y="1981200"/>
            <a:ext cx="5656263" cy="422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701" name="Straight Arrow Connector 5"/>
          <p:cNvCxnSpPr>
            <a:cxnSpLocks noChangeShapeType="1"/>
          </p:cNvCxnSpPr>
          <p:nvPr/>
        </p:nvCxnSpPr>
        <p:spPr bwMode="auto">
          <a:xfrm flipV="1">
            <a:off x="2209800" y="3200400"/>
            <a:ext cx="5867400" cy="685800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Arrow Connector 5"/>
          <p:cNvCxnSpPr>
            <a:cxnSpLocks noChangeShapeType="1"/>
          </p:cNvCxnSpPr>
          <p:nvPr/>
        </p:nvCxnSpPr>
        <p:spPr bwMode="auto">
          <a:xfrm flipV="1">
            <a:off x="1761331" y="4267200"/>
            <a:ext cx="5706269" cy="457200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818255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>
                <a:solidFill>
                  <a:schemeClr val="bg2"/>
                </a:solidFill>
                <a:latin typeface="Arial" charset="0"/>
                <a:cs typeface="Arial" charset="0"/>
              </a:rPr>
              <a:t>Male Pelvis – Raw Data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79550"/>
            <a:ext cx="2667000" cy="4768850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One CT Slice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(in 3d image)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endParaRPr lang="en-US" sz="1200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Tail Bone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Rectum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Bladder</a:t>
            </a:r>
          </a:p>
        </p:txBody>
      </p:sp>
      <p:pic>
        <p:nvPicPr>
          <p:cNvPr id="29700" name="Picture 3" descr="BladderProstateRectumRawC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" t="17091" r="1566" b="17091"/>
          <a:stretch>
            <a:fillRect/>
          </a:stretch>
        </p:blipFill>
        <p:spPr bwMode="auto">
          <a:xfrm>
            <a:off x="3200400" y="1981200"/>
            <a:ext cx="5656263" cy="422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701" name="Straight Arrow Connector 5"/>
          <p:cNvCxnSpPr>
            <a:cxnSpLocks noChangeShapeType="1"/>
          </p:cNvCxnSpPr>
          <p:nvPr/>
        </p:nvCxnSpPr>
        <p:spPr bwMode="auto">
          <a:xfrm flipV="1">
            <a:off x="2209800" y="3200400"/>
            <a:ext cx="5867400" cy="685800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2" name="Straight Arrow Connector 9"/>
          <p:cNvCxnSpPr>
            <a:cxnSpLocks noChangeShapeType="1"/>
          </p:cNvCxnSpPr>
          <p:nvPr/>
        </p:nvCxnSpPr>
        <p:spPr bwMode="auto">
          <a:xfrm flipV="1">
            <a:off x="1761331" y="4094162"/>
            <a:ext cx="3725069" cy="1468438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Arrow Connector 5"/>
          <p:cNvCxnSpPr>
            <a:cxnSpLocks noChangeShapeType="1"/>
          </p:cNvCxnSpPr>
          <p:nvPr/>
        </p:nvCxnSpPr>
        <p:spPr bwMode="auto">
          <a:xfrm flipV="1">
            <a:off x="1761331" y="4267200"/>
            <a:ext cx="5706269" cy="457200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439253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>
                <a:solidFill>
                  <a:schemeClr val="bg2"/>
                </a:solidFill>
                <a:latin typeface="Arial" charset="0"/>
                <a:cs typeface="Arial" charset="0"/>
              </a:rPr>
              <a:t>Male Pelvis – Raw Data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79550"/>
            <a:ext cx="2667000" cy="4768850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One CT Slice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(in 3d image)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endParaRPr lang="en-US" sz="1200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Tail Bone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Rectum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Bladder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Prostate</a:t>
            </a:r>
          </a:p>
        </p:txBody>
      </p:sp>
      <p:pic>
        <p:nvPicPr>
          <p:cNvPr id="29700" name="Picture 3" descr="BladderProstateRectumRawC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" t="17091" r="1566" b="17091"/>
          <a:stretch>
            <a:fillRect/>
          </a:stretch>
        </p:blipFill>
        <p:spPr bwMode="auto">
          <a:xfrm>
            <a:off x="3200400" y="1981200"/>
            <a:ext cx="5656263" cy="422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701" name="Straight Arrow Connector 5"/>
          <p:cNvCxnSpPr>
            <a:cxnSpLocks noChangeShapeType="1"/>
          </p:cNvCxnSpPr>
          <p:nvPr/>
        </p:nvCxnSpPr>
        <p:spPr bwMode="auto">
          <a:xfrm flipV="1">
            <a:off x="2209800" y="3200400"/>
            <a:ext cx="5867400" cy="685800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2" name="Straight Arrow Connector 9"/>
          <p:cNvCxnSpPr>
            <a:cxnSpLocks noChangeShapeType="1"/>
          </p:cNvCxnSpPr>
          <p:nvPr/>
        </p:nvCxnSpPr>
        <p:spPr bwMode="auto">
          <a:xfrm flipV="1">
            <a:off x="1761331" y="4094162"/>
            <a:ext cx="3725069" cy="1468438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3" name="Straight Arrow Connector 10"/>
          <p:cNvCxnSpPr>
            <a:cxnSpLocks noChangeShapeType="1"/>
          </p:cNvCxnSpPr>
          <p:nvPr/>
        </p:nvCxnSpPr>
        <p:spPr bwMode="auto">
          <a:xfrm flipV="1">
            <a:off x="1905000" y="4953000"/>
            <a:ext cx="4648200" cy="1524000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Arrow Connector 5"/>
          <p:cNvCxnSpPr>
            <a:cxnSpLocks noChangeShapeType="1"/>
          </p:cNvCxnSpPr>
          <p:nvPr/>
        </p:nvCxnSpPr>
        <p:spPr bwMode="auto">
          <a:xfrm flipV="1">
            <a:off x="1761331" y="4267200"/>
            <a:ext cx="5706269" cy="457200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7147010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Male Pelvis – Raw Data</a:t>
            </a:r>
          </a:p>
        </p:txBody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79550"/>
            <a:ext cx="2667000" cy="476885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US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Bladder: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manual segmentation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Slice by slice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Reassembled</a:t>
            </a:r>
          </a:p>
        </p:txBody>
      </p:sp>
      <p:pic>
        <p:nvPicPr>
          <p:cNvPr id="30724" name="Picture 7" descr="BladderProstateRectumCTHandSegmen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" t="24577" r="1575" b="5783"/>
          <a:stretch>
            <a:fillRect/>
          </a:stretch>
        </p:blipFill>
        <p:spPr bwMode="auto">
          <a:xfrm>
            <a:off x="3216275" y="1782763"/>
            <a:ext cx="5626100" cy="440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41917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906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Male Pelvis – Raw Data</a:t>
            </a:r>
          </a:p>
        </p:txBody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79550"/>
            <a:ext cx="4648200" cy="514985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US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Bladder: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Slices: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	Reassembled in 3d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u="sng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How to represent?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Thanks:  </a:t>
            </a:r>
            <a:r>
              <a:rPr lang="en-US" dirty="0" err="1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Ja-Yeon</a:t>
            </a:r>
            <a:r>
              <a:rPr lang="en-US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Jeong</a:t>
            </a:r>
            <a:endParaRPr lang="en-US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8" name="Picture 4" descr="BladderProstateRectumHandSegmen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54" t="18517" r="1566" b="7121"/>
          <a:stretch>
            <a:fillRect/>
          </a:stretch>
        </p:blipFill>
        <p:spPr bwMode="auto">
          <a:xfrm>
            <a:off x="4983163" y="1627188"/>
            <a:ext cx="3735387" cy="477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9175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Object Representation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Above Shape Approaches:</a:t>
            </a:r>
          </a:p>
          <a:p>
            <a:pPr marL="609600" indent="-609600" eaLnBrk="1" hangingPunct="1">
              <a:lnSpc>
                <a:spcPct val="150000"/>
              </a:lnSpc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Landmarks (hard to find)</a:t>
            </a:r>
          </a:p>
          <a:p>
            <a:pPr marL="609600" indent="-609600" eaLnBrk="1" hangingPunct="1">
              <a:lnSpc>
                <a:spcPct val="150000"/>
              </a:lnSpc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Boundary </a:t>
            </a:r>
            <a:r>
              <a:rPr lang="en-US" dirty="0" err="1">
                <a:solidFill>
                  <a:schemeClr val="bg2"/>
                </a:solidFill>
                <a:latin typeface="Arial" charset="0"/>
                <a:cs typeface="Arial" charset="0"/>
              </a:rPr>
              <a:t>Rep’ns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(no correspondence)</a:t>
            </a:r>
          </a:p>
          <a:p>
            <a:pPr marL="609600" indent="-609600" eaLnBrk="1" hangingPunct="1">
              <a:lnSpc>
                <a:spcPct val="150000"/>
              </a:lnSpc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Skeletal Representations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1143000" y="3886200"/>
            <a:ext cx="4953000" cy="6858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932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50000">
              <a:schemeClr val="bg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/>
              <a:t>Distance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Given a metric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 on the Object Space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And Data Objects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𝓧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𝓧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Define </a:t>
                </a:r>
                <a:r>
                  <a:rPr lang="en-US" u="sng" dirty="0"/>
                  <a:t>Distance Matrix</a:t>
                </a:r>
                <a:r>
                  <a:rPr lang="en-US" dirty="0"/>
                  <a:t>: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  <m:d>
                                  <m:d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𝓧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𝓧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𝓧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𝓧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𝓧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𝓧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𝓧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𝓧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  <a:blipFill>
                <a:blip r:embed="rId2"/>
                <a:stretch>
                  <a:fillRect l="-1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476D8A61-3038-469E-8FC3-7735E0E2764C}"/>
              </a:ext>
            </a:extLst>
          </p:cNvPr>
          <p:cNvGrpSpPr/>
          <p:nvPr/>
        </p:nvGrpSpPr>
        <p:grpSpPr>
          <a:xfrm>
            <a:off x="5105400" y="2286000"/>
            <a:ext cx="3212739" cy="1447800"/>
            <a:chOff x="5105400" y="2286000"/>
            <a:chExt cx="3212739" cy="14478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F2941E6C-DFA6-4959-B560-3BCAB13B3754}"/>
                    </a:ext>
                  </a:extLst>
                </p:cNvPr>
                <p:cNvSpPr txBox="1"/>
                <p:nvPr/>
              </p:nvSpPr>
              <p:spPr>
                <a:xfrm>
                  <a:off x="5105400" y="2902803"/>
                  <a:ext cx="3212739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Script  </a:t>
                  </a:r>
                  <a14:m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𝓧</m:t>
                      </m:r>
                    </m:oMath>
                  </a14:m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 Denotes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Arbitrary Data Objects</a:t>
                  </a: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F2941E6C-DFA6-4959-B560-3BCAB13B37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05400" y="2902803"/>
                  <a:ext cx="3212739" cy="830997"/>
                </a:xfrm>
                <a:prstGeom prst="rect">
                  <a:avLst/>
                </a:prstGeom>
                <a:blipFill>
                  <a:blip r:embed="rId3"/>
                  <a:stretch>
                    <a:fillRect l="-2467" t="-5109" r="-2277" b="-160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43930052-4C75-49B1-A36B-1FAF452774A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562600" y="2286000"/>
              <a:ext cx="1143000" cy="6096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78952650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Skeletal Representations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914400"/>
            <a:ext cx="8382000" cy="57912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3-d S-Rep Example:    From Ja-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Yeon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Jeong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Bladder 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Prostate - Rectum  </a:t>
            </a: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Atoms           (yellow dots)</a:t>
            </a:r>
            <a:endParaRPr lang="en-US" sz="36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5604" name="Picture 2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590800"/>
            <a:ext cx="2592388" cy="2895600"/>
          </a:xfrm>
          <a:noFill/>
        </p:spPr>
      </p:pic>
      <p:cxnSp>
        <p:nvCxnSpPr>
          <p:cNvPr id="3" name="Straight Arrow Connector 2"/>
          <p:cNvCxnSpPr/>
          <p:nvPr/>
        </p:nvCxnSpPr>
        <p:spPr>
          <a:xfrm flipV="1">
            <a:off x="1066800" y="3657600"/>
            <a:ext cx="609600" cy="25908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09685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Skeletal Representations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914400"/>
            <a:ext cx="8382000" cy="57912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3-d S-Rep Example:    From Ja-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Yeon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Jeong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Bladder 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Prostate - Rectum  </a:t>
            </a: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Atoms   -   Spokes              (line segments)</a:t>
            </a:r>
            <a:endParaRPr lang="en-US" sz="36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5604" name="Picture 2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590800"/>
            <a:ext cx="2592388" cy="2895600"/>
          </a:xfrm>
          <a:noFill/>
        </p:spPr>
      </p:pic>
      <p:cxnSp>
        <p:nvCxnSpPr>
          <p:cNvPr id="3" name="Straight Arrow Connector 2"/>
          <p:cNvCxnSpPr/>
          <p:nvPr/>
        </p:nvCxnSpPr>
        <p:spPr>
          <a:xfrm flipH="1" flipV="1">
            <a:off x="1981200" y="3657600"/>
            <a:ext cx="1219200" cy="25146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81600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Skeletal Representations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914400"/>
            <a:ext cx="8382000" cy="57912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3-d S-Rep Example:    From Ja-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Yeon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Jeong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Bladder 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Prostate - Rectum  </a:t>
            </a: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Atoms   -   Spokes   -   Implied Boundary</a:t>
            </a:r>
            <a:endParaRPr lang="en-US" sz="36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5604" name="Picture 2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590800"/>
            <a:ext cx="2592388" cy="2895600"/>
          </a:xfrm>
          <a:noFill/>
        </p:spPr>
      </p:pic>
      <p:pic>
        <p:nvPicPr>
          <p:cNvPr id="25605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590800"/>
            <a:ext cx="2609850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 flipV="1">
            <a:off x="4876800" y="4572000"/>
            <a:ext cx="1676400" cy="17526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03823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Skeletal Representations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914400"/>
            <a:ext cx="8382000" cy="57912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3-d S-Rep Example:    From Ja-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Yeon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Jeong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Bladder 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Prostate - Rectum  </a:t>
            </a: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Atoms   -   Spokes   -   Implied Boundary</a:t>
            </a:r>
            <a:endParaRPr lang="en-US" sz="36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5604" name="Picture 2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590800"/>
            <a:ext cx="2592388" cy="2895600"/>
          </a:xfrm>
          <a:noFill/>
        </p:spPr>
      </p:pic>
      <p:pic>
        <p:nvPicPr>
          <p:cNvPr id="25605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590800"/>
            <a:ext cx="2609850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2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2590800"/>
            <a:ext cx="2592388" cy="2895600"/>
          </a:xfrm>
          <a:noFill/>
        </p:spPr>
      </p:pic>
      <p:cxnSp>
        <p:nvCxnSpPr>
          <p:cNvPr id="3" name="Straight Arrow Connector 2"/>
          <p:cNvCxnSpPr/>
          <p:nvPr/>
        </p:nvCxnSpPr>
        <p:spPr>
          <a:xfrm flipV="1">
            <a:off x="6553200" y="4876800"/>
            <a:ext cx="533400" cy="14478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44869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Skeletal Representations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3-d S-reps:   there are several variations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Two choices: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From 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Fletcher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(2004)</a:t>
            </a:r>
            <a:endParaRPr lang="en-US" sz="36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66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2" t="22137" r="6442" b="12650"/>
          <a:stretch>
            <a:fillRect/>
          </a:stretch>
        </p:blipFill>
        <p:spPr>
          <a:xfrm>
            <a:off x="2971800" y="2133600"/>
            <a:ext cx="5732463" cy="4373563"/>
          </a:xfrm>
          <a:noFill/>
        </p:spPr>
      </p:pic>
    </p:spTree>
    <p:extLst>
      <p:ext uri="{BB962C8B-B14F-4D97-AF65-F5344CB8AC3E}">
        <p14:creationId xmlns:p14="http://schemas.microsoft.com/office/powerpoint/2010/main" val="26097314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Skeletal Representations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Detailed discussion of mathematics of S-reps: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609600" indent="-609600" algn="ctr" eaLnBrk="1" hangingPunct="1"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Siddiqi &amp; Pizer (2007)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More Applications of S-reps in Imaging: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609600" indent="-609600" algn="ctr" eaLnBrk="1" hangingPunct="1"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Pizer &amp; Marron (2017), Pizer et al. (2020)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85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Skeletal Representations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0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04800" y="1143000"/>
                <a:ext cx="8534400" cy="53340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Statistical Challenge</a:t>
                </a:r>
              </a:p>
              <a:p>
                <a:pPr marL="609600" indent="-609600" eaLnBrk="1" hangingPunct="1"/>
                <a:r>
                  <a:rPr lang="en-US" sz="36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S-rep parameters are:</a:t>
                </a:r>
              </a:p>
              <a:p>
                <a:pPr marL="1104900" lvl="1" indent="-533400" eaLnBrk="1" hangingPunct="1"/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Locations   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∈ 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ℝ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ℝ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3</m:t>
                        </m:r>
                      </m:sup>
                    </m:sSup>
                  </m:oMath>
                </a14:m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1104900" lvl="1" indent="-533400" eaLnBrk="1" hangingPunct="1"/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Radii    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&gt;0</m:t>
                    </m:r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</a:t>
                </a:r>
              </a:p>
              <a:p>
                <a:pPr marL="1104900" lvl="1" indent="-533400" eaLnBrk="1" hangingPunct="1"/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Angles     (not comparable)</a:t>
                </a:r>
              </a:p>
              <a:p>
                <a:pPr marL="609600" indent="-609600" eaLnBrk="1" hangingPunct="1"/>
                <a:r>
                  <a:rPr lang="en-US" sz="36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Stuffed into a long vector</a:t>
                </a:r>
              </a:p>
              <a:p>
                <a:pPr marL="609600" indent="-609600" eaLnBrk="1" hangingPunct="1"/>
                <a:r>
                  <a:rPr lang="en-US" sz="36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I.e. many </a:t>
                </a:r>
                <a:r>
                  <a:rPr lang="en-US" sz="3600" i="1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direct products</a:t>
                </a:r>
                <a:r>
                  <a:rPr lang="en-US" sz="36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of these</a:t>
                </a:r>
              </a:p>
            </p:txBody>
          </p:sp>
        </mc:Choice>
        <mc:Fallback xmlns="">
          <p:sp>
            <p:nvSpPr>
              <p:cNvPr id="103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04800" y="1143000"/>
                <a:ext cx="8534400" cy="5334000"/>
              </a:xfrm>
              <a:blipFill>
                <a:blip r:embed="rId3"/>
                <a:stretch>
                  <a:fillRect l="-2500" t="-14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1" name="Rectangle 5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2" name="Rectangle 7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374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Skeletal Representations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2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04800" y="1143000"/>
                <a:ext cx="8534400" cy="53340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Statistical Challenge</a:t>
                </a:r>
              </a:p>
              <a:p>
                <a:pPr marL="609600" indent="-609600" eaLnBrk="1" hangingPunct="1"/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Many </a:t>
                </a:r>
                <a:r>
                  <a:rPr lang="en-US" sz="3200" i="1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direct products</a:t>
                </a: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of:</a:t>
                </a:r>
              </a:p>
              <a:p>
                <a:pPr marL="1104900" lvl="1" indent="-533400" eaLnBrk="1" hangingPunct="1"/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Locations   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∈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 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ℝ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ℝ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3</m:t>
                        </m:r>
                      </m:sup>
                    </m:sSup>
                  </m:oMath>
                </a14:m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1104900" lvl="1" indent="-533400" eaLnBrk="1" hangingPunct="1"/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Radii    (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&gt;0</m:t>
                    </m:r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</a:t>
                </a:r>
              </a:p>
              <a:p>
                <a:pPr marL="1104900" lvl="1" indent="-533400" eaLnBrk="1" hangingPunct="1"/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Angles     (not comparable)</a:t>
                </a:r>
              </a:p>
              <a:p>
                <a:pPr marL="609600" indent="-609600" eaLnBrk="1" hangingPunct="1"/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Appropriate View:</a:t>
                </a:r>
              </a:p>
              <a:p>
                <a:pPr marL="609600" indent="-609600" algn="ctr" eaLnBrk="1" hangingPunct="1"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Data Lie on </a:t>
                </a:r>
                <a:r>
                  <a:rPr lang="en-US" sz="3200" i="1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Curved Manifold</a:t>
                </a:r>
              </a:p>
              <a:p>
                <a:pPr marL="609600" indent="-609600" algn="ctr" eaLnBrk="1" hangingPunct="1"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Embedded in higher </a:t>
                </a:r>
                <a:r>
                  <a:rPr lang="en-US" sz="3200" dirty="0" err="1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dim</a:t>
                </a:r>
                <a:r>
                  <a:rPr lang="en-US" sz="3200" dirty="0" err="1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sz="3200" dirty="0" err="1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al</a:t>
                </a: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sz="3200" dirty="0" err="1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Eucl</a:t>
                </a:r>
                <a:r>
                  <a:rPr lang="en-US" sz="3200" dirty="0" err="1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sz="3200" dirty="0" err="1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</a:t>
                </a: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Space  </a:t>
                </a:r>
              </a:p>
            </p:txBody>
          </p:sp>
        </mc:Choice>
        <mc:Fallback xmlns="">
          <p:sp>
            <p:nvSpPr>
              <p:cNvPr id="410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04800" y="1143000"/>
                <a:ext cx="8534400" cy="5334000"/>
              </a:xfrm>
              <a:blipFill>
                <a:blip r:embed="rId3"/>
                <a:stretch>
                  <a:fillRect l="-2143" t="-14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03" name="Rectangle 4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4" name="Rectangle 6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80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3-d s-reps</a:t>
            </a:r>
          </a:p>
        </p:txBody>
      </p:sp>
      <p:sp>
        <p:nvSpPr>
          <p:cNvPr id="34819" name="Text Box 12"/>
          <p:cNvSpPr txBox="1">
            <a:spLocks noChangeArrowheads="1"/>
          </p:cNvSpPr>
          <p:nvPr/>
        </p:nvSpPr>
        <p:spPr bwMode="auto">
          <a:xfrm>
            <a:off x="685800" y="1447800"/>
            <a:ext cx="754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20" name="Text Box 13"/>
          <p:cNvSpPr txBox="1">
            <a:spLocks noChangeArrowheads="1"/>
          </p:cNvSpPr>
          <p:nvPr/>
        </p:nvSpPr>
        <p:spPr bwMode="auto">
          <a:xfrm>
            <a:off x="228600" y="1295400"/>
            <a:ext cx="8610600" cy="4894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S-rep model fitting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Easy, when starting from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binary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(blue)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But very expensive (30 – 40 minutes technician’s time)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Want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automatic approach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Challenging, because of poor contrast, noise, …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Need to borrow information across training sample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Use Bayes approach:   prior &amp; likelihood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   posterior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(A surrogate for “anatomical knowledge”)</a:t>
            </a:r>
          </a:p>
        </p:txBody>
      </p:sp>
    </p:spTree>
    <p:extLst>
      <p:ext uri="{BB962C8B-B14F-4D97-AF65-F5344CB8AC3E}">
        <p14:creationId xmlns:p14="http://schemas.microsoft.com/office/powerpoint/2010/main" val="153324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3-d s-reps</a:t>
            </a:r>
          </a:p>
        </p:txBody>
      </p:sp>
      <p:sp>
        <p:nvSpPr>
          <p:cNvPr id="34819" name="Text Box 12"/>
          <p:cNvSpPr txBox="1">
            <a:spLocks noChangeArrowheads="1"/>
          </p:cNvSpPr>
          <p:nvPr/>
        </p:nvSpPr>
        <p:spPr bwMode="auto">
          <a:xfrm>
            <a:off x="685800" y="1447800"/>
            <a:ext cx="754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20" name="Text Box 13"/>
          <p:cNvSpPr txBox="1">
            <a:spLocks noChangeArrowheads="1"/>
          </p:cNvSpPr>
          <p:nvPr/>
        </p:nvSpPr>
        <p:spPr bwMode="auto">
          <a:xfrm>
            <a:off x="228600" y="1295400"/>
            <a:ext cx="8610600" cy="544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S-rep model fitting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Easy, when starting from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binary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(blue)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But very expensive (30 – 40 minutes technician’s time)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Want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automatic approach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Challenging, because of poor contrast, noise, …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Need to borrow information across training sample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Use Bayes approach:   prior &amp; likelihood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   posterior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~Conjugate Gaussians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Embarassingly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Straightforward?)</a:t>
            </a:r>
          </a:p>
        </p:txBody>
      </p:sp>
    </p:spTree>
    <p:extLst>
      <p:ext uri="{BB962C8B-B14F-4D97-AF65-F5344CB8AC3E}">
        <p14:creationId xmlns:p14="http://schemas.microsoft.com/office/powerpoint/2010/main" val="1524210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50000">
              <a:schemeClr val="bg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/>
              <a:t>Distance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Approach:  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en-US" dirty="0"/>
                  <a:t>Replace Linear Op’s with Optimization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err="1"/>
                  <a:t>Fréchet</a:t>
                </a:r>
                <a:r>
                  <a:rPr lang="en-US" dirty="0"/>
                  <a:t> (1948) Mean: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𝑎𝑟𝑔𝑚𝑖𝑛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𝓧</m:t>
                          </m:r>
                        </m:sub>
                      </m:sSub>
                      <m:box>
                        <m:box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nary>
                            <m:naryPr>
                              <m:chr m:val="∑"/>
                              <m:limLoc m:val="subSup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𝓧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𝓧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box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  <a:blipFill>
                <a:blip r:embed="rId2"/>
                <a:stretch>
                  <a:fillRect l="-1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838200" y="4038599"/>
            <a:ext cx="3507462" cy="1524001"/>
            <a:chOff x="304800" y="3084648"/>
            <a:chExt cx="3812262" cy="1568017"/>
          </a:xfrm>
        </p:grpSpPr>
        <p:sp>
          <p:nvSpPr>
            <p:cNvPr id="6" name="TextBox 5"/>
            <p:cNvSpPr txBox="1"/>
            <p:nvPr/>
          </p:nvSpPr>
          <p:spPr>
            <a:xfrm>
              <a:off x="304800" y="4191000"/>
              <a:ext cx="38122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Start With Candidate Point</a:t>
              </a:r>
            </a:p>
          </p:txBody>
        </p:sp>
        <p:cxnSp>
          <p:nvCxnSpPr>
            <p:cNvPr id="7" name="Straight Arrow Connector 6"/>
            <p:cNvCxnSpPr>
              <a:stCxn id="6" idx="0"/>
            </p:cNvCxnSpPr>
            <p:nvPr/>
          </p:nvCxnSpPr>
          <p:spPr>
            <a:xfrm flipV="1">
              <a:off x="2210931" y="3084648"/>
              <a:ext cx="1489563" cy="1106352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5672974" y="4107597"/>
            <a:ext cx="3242426" cy="2140803"/>
            <a:chOff x="304800" y="2881194"/>
            <a:chExt cx="3242426" cy="2140803"/>
          </a:xfrm>
        </p:grpSpPr>
        <p:sp>
          <p:nvSpPr>
            <p:cNvPr id="11" name="TextBox 10"/>
            <p:cNvSpPr txBox="1"/>
            <p:nvPr/>
          </p:nvSpPr>
          <p:spPr>
            <a:xfrm>
              <a:off x="304800" y="4191000"/>
              <a:ext cx="324242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Move Around to Min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Sum of </a:t>
              </a:r>
              <a:r>
                <a:rPr kumimoji="0" lang="en-US" sz="2400" b="0" i="0" u="sng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Squared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Dist’s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 flipV="1">
              <a:off x="651626" y="2881194"/>
              <a:ext cx="1274387" cy="1378803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4442344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3-d s-reps</a:t>
            </a:r>
          </a:p>
        </p:txBody>
      </p:sp>
      <p:sp>
        <p:nvSpPr>
          <p:cNvPr id="34819" name="Text Box 12"/>
          <p:cNvSpPr txBox="1">
            <a:spLocks noChangeArrowheads="1"/>
          </p:cNvSpPr>
          <p:nvPr/>
        </p:nvSpPr>
        <p:spPr bwMode="auto">
          <a:xfrm>
            <a:off x="685800" y="1447800"/>
            <a:ext cx="754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20" name="Text Box 13"/>
          <p:cNvSpPr txBox="1">
            <a:spLocks noChangeArrowheads="1"/>
          </p:cNvSpPr>
          <p:nvPr/>
        </p:nvSpPr>
        <p:spPr bwMode="auto">
          <a:xfrm>
            <a:off x="228600" y="1295400"/>
            <a:ext cx="8610600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S-rep model fitting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Easy, when starting from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binary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(blue)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But very expensive (30 – 40 minutes technician’s time)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Want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automatic approach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Challenging, because of poor contrast, noise, …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Need to borrow information across training sample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Use Bayes approach:   prior &amp; likelihood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   posterior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~Conjugate Gaussians, but there are issues:</a:t>
            </a:r>
          </a:p>
          <a:p>
            <a:pPr marL="914400" marR="0" lvl="1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Major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HLDSS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challenges</a:t>
            </a:r>
          </a:p>
          <a:p>
            <a:pPr marL="914400" marR="0" lvl="1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Manifold aspect of data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79831" y="5710535"/>
            <a:ext cx="4287969" cy="461665"/>
          </a:xfrm>
          <a:prstGeom prst="rect">
            <a:avLst/>
          </a:prstGeom>
          <a:noFill/>
          <a:ln w="25400"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Handle With Variation on PCA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50082" y="6243935"/>
            <a:ext cx="4141518" cy="461665"/>
          </a:xfrm>
          <a:prstGeom prst="rect">
            <a:avLst/>
          </a:prstGeom>
          <a:noFill/>
          <a:ln w="25400"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Careful Handling Very Useful</a:t>
            </a:r>
          </a:p>
        </p:txBody>
      </p:sp>
    </p:spTree>
    <p:extLst>
      <p:ext uri="{BB962C8B-B14F-4D97-AF65-F5344CB8AC3E}">
        <p14:creationId xmlns:p14="http://schemas.microsoft.com/office/powerpoint/2010/main" val="274844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3-d s-reps</a:t>
            </a:r>
          </a:p>
        </p:txBody>
      </p:sp>
      <p:sp>
        <p:nvSpPr>
          <p:cNvPr id="34819" name="Text Box 12"/>
          <p:cNvSpPr txBox="1">
            <a:spLocks noChangeArrowheads="1"/>
          </p:cNvSpPr>
          <p:nvPr/>
        </p:nvSpPr>
        <p:spPr bwMode="auto">
          <a:xfrm>
            <a:off x="685800" y="1447800"/>
            <a:ext cx="754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20" name="Text Box 13"/>
          <p:cNvSpPr txBox="1">
            <a:spLocks noChangeArrowheads="1"/>
          </p:cNvSpPr>
          <p:nvPr/>
        </p:nvSpPr>
        <p:spPr bwMode="auto">
          <a:xfrm>
            <a:off x="228600" y="1295400"/>
            <a:ext cx="8610600" cy="1570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S-rep model fitting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Very Successful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Jeong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(2009, UNC CS PhD Dissertation)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2FCC0A-F596-4B0B-88A7-053BEBEB1DA2}"/>
              </a:ext>
            </a:extLst>
          </p:cNvPr>
          <p:cNvSpPr txBox="1"/>
          <p:nvPr/>
        </p:nvSpPr>
        <p:spPr>
          <a:xfrm>
            <a:off x="2743647" y="3657600"/>
            <a:ext cx="3118354" cy="95410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Newer Approach:</a:t>
            </a:r>
          </a:p>
          <a:p>
            <a:pPr algn="ctr"/>
            <a:r>
              <a:rPr lang="en-US" sz="2800" dirty="0">
                <a:solidFill>
                  <a:srgbClr val="C00000"/>
                </a:solidFill>
              </a:rPr>
              <a:t>Nick </a:t>
            </a:r>
            <a:r>
              <a:rPr lang="en-US" sz="2800" dirty="0" err="1">
                <a:solidFill>
                  <a:srgbClr val="C00000"/>
                </a:solidFill>
              </a:rPr>
              <a:t>Tapp</a:t>
            </a:r>
            <a:r>
              <a:rPr lang="en-US" sz="2800" dirty="0">
                <a:solidFill>
                  <a:srgbClr val="C00000"/>
                </a:solidFill>
              </a:rPr>
              <a:t>-Hughes</a:t>
            </a:r>
          </a:p>
        </p:txBody>
      </p:sp>
    </p:spTree>
    <p:extLst>
      <p:ext uri="{BB962C8B-B14F-4D97-AF65-F5344CB8AC3E}">
        <p14:creationId xmlns:p14="http://schemas.microsoft.com/office/powerpoint/2010/main" val="370774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3-d s-reps</a:t>
            </a:r>
          </a:p>
        </p:txBody>
      </p:sp>
      <p:sp>
        <p:nvSpPr>
          <p:cNvPr id="34819" name="Text Box 12"/>
          <p:cNvSpPr txBox="1">
            <a:spLocks noChangeArrowheads="1"/>
          </p:cNvSpPr>
          <p:nvPr/>
        </p:nvSpPr>
        <p:spPr bwMode="auto">
          <a:xfrm>
            <a:off x="685800" y="1447800"/>
            <a:ext cx="754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20" name="Text Box 13"/>
          <p:cNvSpPr txBox="1">
            <a:spLocks noChangeArrowheads="1"/>
          </p:cNvSpPr>
          <p:nvPr/>
        </p:nvSpPr>
        <p:spPr bwMode="auto">
          <a:xfrm>
            <a:off x="228600" y="1295400"/>
            <a:ext cx="8610600" cy="21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S-rep model fitting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Very Successful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Jeong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(2009)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Basis of Startup Company: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Morphormics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689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09" b="-1271"/>
          <a:stretch/>
        </p:blipFill>
        <p:spPr bwMode="auto">
          <a:xfrm>
            <a:off x="476250" y="3733800"/>
            <a:ext cx="836295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6096000" y="5638800"/>
            <a:ext cx="15240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55929" y="1818941"/>
            <a:ext cx="3283271" cy="1077218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Since Purchased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By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Accuray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>
                  <a:lumMod val="7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564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87" y="457200"/>
            <a:ext cx="7148513" cy="492125"/>
          </a:xfrm>
        </p:spPr>
        <p:txBody>
          <a:bodyPr/>
          <a:lstStyle/>
          <a:p>
            <a:pPr eaLnBrk="1" hangingPunct="1"/>
            <a:r>
              <a:rPr lang="en-US" dirty="0"/>
              <a:t>Data Lying On a Manifold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701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631825" y="1479550"/>
                <a:ext cx="8054975" cy="4768850"/>
              </a:xfrm>
            </p:spPr>
            <p:txBody>
              <a:bodyPr/>
              <a:lstStyle/>
              <a:p>
                <a:pPr marL="0" indent="0" algn="l" eaLnBrk="1" hangingPunct="1">
                  <a:buFont typeface="Wingdings" pitchFamily="2" charset="2"/>
                  <a:buNone/>
                </a:pPr>
                <a:r>
                  <a:rPr lang="en-US" sz="2800" dirty="0"/>
                  <a:t>Major issue:  s-reps live 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/>
              </a:p>
              <a:p>
                <a:pPr marL="0" indent="0" eaLnBrk="1" hangingPunct="1">
                  <a:buFont typeface="Wingdings" pitchFamily="2" charset="2"/>
                  <a:buNone/>
                </a:pPr>
                <a:r>
                  <a:rPr lang="en-US" sz="2800" dirty="0"/>
                  <a:t>(locations, radii and angles)</a:t>
                </a:r>
              </a:p>
              <a:p>
                <a:pPr marL="0" indent="0" algn="l" eaLnBrk="1" hangingPunct="1">
                  <a:buFont typeface="Wingdings" pitchFamily="2" charset="2"/>
                  <a:buNone/>
                </a:pPr>
                <a:endParaRPr lang="en-US" sz="2800" dirty="0"/>
              </a:p>
              <a:p>
                <a:pPr marL="0" indent="0" algn="l" eaLnBrk="1" hangingPunct="1">
                  <a:buFont typeface="Wingdings" pitchFamily="2" charset="2"/>
                  <a:buNone/>
                </a:pPr>
                <a:endParaRPr lang="en-US" sz="2800" dirty="0"/>
              </a:p>
              <a:p>
                <a:pPr marL="0" indent="0" algn="l" eaLnBrk="1" hangingPunct="1">
                  <a:buFont typeface="Wingdings" pitchFamily="2" charset="2"/>
                  <a:buNone/>
                </a:pPr>
                <a:r>
                  <a:rPr lang="en-US" sz="2800" dirty="0"/>
                  <a:t>Note on Terminology:</a:t>
                </a:r>
              </a:p>
              <a:p>
                <a:pPr marL="0" indent="0" eaLnBrk="1" hangingPunct="1">
                  <a:buFont typeface="Wingdings" pitchFamily="2" charset="2"/>
                  <a:buNone/>
                </a:pPr>
                <a:r>
                  <a:rPr lang="en-US" sz="2800" dirty="0"/>
                  <a:t>Manifold Data    ≠    Manifold Learning</a:t>
                </a:r>
              </a:p>
            </p:txBody>
          </p:sp>
        </mc:Choice>
        <mc:Fallback xmlns="">
          <p:sp>
            <p:nvSpPr>
              <p:cNvPr id="2970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631825" y="1479550"/>
                <a:ext cx="8054975" cy="4768850"/>
              </a:xfrm>
              <a:blipFill>
                <a:blip r:embed="rId3"/>
                <a:stretch>
                  <a:fillRect l="-1590" t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71838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9701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631825" y="1479550"/>
                <a:ext cx="8054975" cy="4768850"/>
              </a:xfrm>
            </p:spPr>
            <p:txBody>
              <a:bodyPr/>
              <a:lstStyle/>
              <a:p>
                <a:pPr marL="0" indent="0" algn="l" eaLnBrk="1" hangingPunct="1">
                  <a:buNone/>
                </a:pPr>
                <a:r>
                  <a:rPr lang="en-US" sz="2800" dirty="0"/>
                  <a:t>Major issue:  s-reps live 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/>
              </a:p>
              <a:p>
                <a:pPr marL="0" indent="0" eaLnBrk="1" hangingPunct="1">
                  <a:buFont typeface="Wingdings" pitchFamily="2" charset="2"/>
                  <a:buNone/>
                </a:pPr>
                <a:r>
                  <a:rPr lang="en-US" sz="2800" dirty="0"/>
                  <a:t>(locations, radii and angles)</a:t>
                </a:r>
              </a:p>
              <a:p>
                <a:pPr marL="0" indent="0" algn="l" eaLnBrk="1" hangingPunct="1">
                  <a:buFont typeface="Wingdings" pitchFamily="2" charset="2"/>
                  <a:buNone/>
                </a:pPr>
                <a:endParaRPr lang="en-US" sz="2800" dirty="0"/>
              </a:p>
              <a:p>
                <a:pPr marL="0" indent="0" algn="l" eaLnBrk="1" hangingPunct="1">
                  <a:buFont typeface="Wingdings" pitchFamily="2" charset="2"/>
                  <a:buNone/>
                </a:pPr>
                <a:endParaRPr lang="en-US" sz="2800" dirty="0"/>
              </a:p>
              <a:p>
                <a:pPr marL="0" indent="0" algn="l" eaLnBrk="1" hangingPunct="1">
                  <a:buFont typeface="Wingdings" pitchFamily="2" charset="2"/>
                  <a:buNone/>
                </a:pPr>
                <a:r>
                  <a:rPr lang="en-US" sz="2800" dirty="0"/>
                  <a:t>Note on Terminology:</a:t>
                </a:r>
              </a:p>
              <a:p>
                <a:pPr marL="0" indent="0" eaLnBrk="1" hangingPunct="1">
                  <a:buFont typeface="Wingdings" pitchFamily="2" charset="2"/>
                  <a:buNone/>
                </a:pPr>
                <a:r>
                  <a:rPr lang="en-US" sz="2800" dirty="0"/>
                  <a:t>Manifold Data    ≠    Manifold Learning</a:t>
                </a:r>
              </a:p>
              <a:p>
                <a:pPr marL="0" indent="0" eaLnBrk="1" hangingPunct="1">
                  <a:buFont typeface="Wingdings" pitchFamily="2" charset="2"/>
                  <a:buNone/>
                </a:pPr>
                <a:endParaRPr lang="en-US" sz="2800" dirty="0"/>
              </a:p>
              <a:p>
                <a:pPr marL="0" indent="0" algn="l" eaLnBrk="1" hangingPunct="1">
                  <a:buFont typeface="Wingdings" pitchFamily="2" charset="2"/>
                  <a:buNone/>
                </a:pPr>
                <a:r>
                  <a:rPr lang="en-US" sz="2800" dirty="0">
                    <a:solidFill>
                      <a:srgbClr val="00B050"/>
                    </a:solidFill>
                  </a:rPr>
                  <a:t>Data Naturally Lie on </a:t>
                </a:r>
                <a:r>
                  <a:rPr lang="en-US" sz="2800" u="sng" dirty="0">
                    <a:solidFill>
                      <a:srgbClr val="00B050"/>
                    </a:solidFill>
                  </a:rPr>
                  <a:t>Known</a:t>
                </a:r>
                <a:r>
                  <a:rPr lang="en-US" sz="2800" dirty="0">
                    <a:solidFill>
                      <a:srgbClr val="00B050"/>
                    </a:solidFill>
                  </a:rPr>
                  <a:t> Manifold</a:t>
                </a:r>
              </a:p>
            </p:txBody>
          </p:sp>
        </mc:Choice>
        <mc:Fallback xmlns="">
          <p:sp>
            <p:nvSpPr>
              <p:cNvPr id="2970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631825" y="1479550"/>
                <a:ext cx="8054975" cy="4768850"/>
              </a:xfrm>
              <a:blipFill>
                <a:blip r:embed="rId3"/>
                <a:stretch>
                  <a:fillRect l="-1590" t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/>
          <p:cNvSpPr/>
          <p:nvPr/>
        </p:nvSpPr>
        <p:spPr bwMode="auto">
          <a:xfrm>
            <a:off x="381000" y="3962400"/>
            <a:ext cx="2971800" cy="685800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87" y="457200"/>
            <a:ext cx="7148513" cy="492125"/>
          </a:xfrm>
        </p:spPr>
        <p:txBody>
          <a:bodyPr/>
          <a:lstStyle/>
          <a:p>
            <a:pPr eaLnBrk="1" hangingPunct="1"/>
            <a:r>
              <a:rPr lang="en-US" dirty="0"/>
              <a:t>Data Lying On a Manifold</a:t>
            </a:r>
          </a:p>
        </p:txBody>
      </p:sp>
    </p:spTree>
    <p:extLst>
      <p:ext uri="{BB962C8B-B14F-4D97-AF65-F5344CB8AC3E}">
        <p14:creationId xmlns:p14="http://schemas.microsoft.com/office/powerpoint/2010/main" val="116157216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9701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631825" y="1479550"/>
                <a:ext cx="8054975" cy="4768850"/>
              </a:xfrm>
            </p:spPr>
            <p:txBody>
              <a:bodyPr/>
              <a:lstStyle/>
              <a:p>
                <a:pPr marL="0" indent="0" algn="l" eaLnBrk="1" hangingPunct="1">
                  <a:buNone/>
                </a:pPr>
                <a:r>
                  <a:rPr lang="en-US" sz="2800" dirty="0"/>
                  <a:t>Major issue:  s-reps live 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/>
              </a:p>
              <a:p>
                <a:pPr marL="0" indent="0" eaLnBrk="1" hangingPunct="1">
                  <a:buFont typeface="Wingdings" pitchFamily="2" charset="2"/>
                  <a:buNone/>
                </a:pPr>
                <a:r>
                  <a:rPr lang="en-US" sz="2800" dirty="0"/>
                  <a:t>(locations, radii and angles)</a:t>
                </a:r>
              </a:p>
              <a:p>
                <a:pPr marL="0" indent="0" algn="l" eaLnBrk="1" hangingPunct="1">
                  <a:buFont typeface="Wingdings" pitchFamily="2" charset="2"/>
                  <a:buNone/>
                </a:pPr>
                <a:endParaRPr lang="en-US" sz="2800" dirty="0"/>
              </a:p>
              <a:p>
                <a:pPr marL="0" indent="0" algn="l" eaLnBrk="1" hangingPunct="1">
                  <a:buFont typeface="Wingdings" pitchFamily="2" charset="2"/>
                  <a:buNone/>
                </a:pPr>
                <a:endParaRPr lang="en-US" sz="2800" dirty="0"/>
              </a:p>
              <a:p>
                <a:pPr marL="0" indent="0" algn="l" eaLnBrk="1" hangingPunct="1">
                  <a:buFont typeface="Wingdings" pitchFamily="2" charset="2"/>
                  <a:buNone/>
                </a:pPr>
                <a:r>
                  <a:rPr lang="en-US" sz="2800" dirty="0"/>
                  <a:t>Note on Terminology:</a:t>
                </a:r>
              </a:p>
              <a:p>
                <a:pPr marL="0" indent="0" eaLnBrk="1" hangingPunct="1">
                  <a:buFont typeface="Wingdings" pitchFamily="2" charset="2"/>
                  <a:buNone/>
                </a:pPr>
                <a:r>
                  <a:rPr lang="en-US" sz="2800" dirty="0"/>
                  <a:t>Manifold Data    ≠    Manifold Learning</a:t>
                </a:r>
              </a:p>
              <a:p>
                <a:pPr marL="0" indent="0" eaLnBrk="1" hangingPunct="1">
                  <a:buFont typeface="Wingdings" pitchFamily="2" charset="2"/>
                  <a:buNone/>
                </a:pPr>
                <a:endParaRPr lang="en-US" sz="2800" dirty="0"/>
              </a:p>
              <a:p>
                <a:pPr marL="0" indent="0" algn="l" eaLnBrk="1" hangingPunct="1">
                  <a:buFont typeface="Wingdings" pitchFamily="2" charset="2"/>
                  <a:buNone/>
                </a:pPr>
                <a:endParaRPr lang="en-US" sz="2800" dirty="0">
                  <a:solidFill>
                    <a:srgbClr val="00B050"/>
                  </a:solidFill>
                </a:endParaRPr>
              </a:p>
              <a:p>
                <a:pPr marL="0" indent="0" algn="r" eaLnBrk="1" hangingPunct="1">
                  <a:buFont typeface="Wingdings" pitchFamily="2" charset="2"/>
                  <a:buNone/>
                </a:pPr>
                <a:r>
                  <a:rPr lang="en-US" sz="2800" dirty="0">
                    <a:solidFill>
                      <a:srgbClr val="FF0000"/>
                    </a:solidFill>
                  </a:rPr>
                  <a:t>Try to </a:t>
                </a:r>
                <a:r>
                  <a:rPr lang="en-US" sz="2800" u="sng" dirty="0">
                    <a:solidFill>
                      <a:srgbClr val="FF0000"/>
                    </a:solidFill>
                  </a:rPr>
                  <a:t>Find</a:t>
                </a:r>
                <a:r>
                  <a:rPr lang="en-US" sz="2800" dirty="0">
                    <a:solidFill>
                      <a:srgbClr val="FF0000"/>
                    </a:solidFill>
                  </a:rPr>
                  <a:t> Low-d </a:t>
                </a:r>
                <a:r>
                  <a:rPr lang="en-US" sz="2800" dirty="0" err="1">
                    <a:solidFill>
                      <a:srgbClr val="FF0000"/>
                    </a:solidFill>
                  </a:rPr>
                  <a:t>Aprox’ing</a:t>
                </a:r>
                <a:r>
                  <a:rPr lang="en-US" sz="2800" dirty="0">
                    <a:solidFill>
                      <a:srgbClr val="FF0000"/>
                    </a:solidFill>
                  </a:rPr>
                  <a:t> Manifold</a:t>
                </a:r>
              </a:p>
            </p:txBody>
          </p:sp>
        </mc:Choice>
        <mc:Fallback xmlns="">
          <p:sp>
            <p:nvSpPr>
              <p:cNvPr id="2970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631825" y="1479550"/>
                <a:ext cx="8054975" cy="4768850"/>
              </a:xfrm>
              <a:blipFill>
                <a:blip r:embed="rId3"/>
                <a:stretch>
                  <a:fillRect l="-1590" t="-1407" r="-1514" b="-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/>
          <p:cNvSpPr/>
          <p:nvPr/>
        </p:nvSpPr>
        <p:spPr bwMode="auto">
          <a:xfrm>
            <a:off x="3581400" y="3962400"/>
            <a:ext cx="3581400" cy="685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87" y="457200"/>
            <a:ext cx="7148513" cy="492125"/>
          </a:xfrm>
        </p:spPr>
        <p:txBody>
          <a:bodyPr/>
          <a:lstStyle/>
          <a:p>
            <a:pPr eaLnBrk="1" hangingPunct="1"/>
            <a:r>
              <a:rPr lang="en-US" dirty="0"/>
              <a:t>Data Lying On a Manifold</a:t>
            </a:r>
          </a:p>
        </p:txBody>
      </p:sp>
    </p:spTree>
    <p:extLst>
      <p:ext uri="{BB962C8B-B14F-4D97-AF65-F5344CB8AC3E}">
        <p14:creationId xmlns:p14="http://schemas.microsoft.com/office/powerpoint/2010/main" val="221747627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9701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631825" y="1479550"/>
                <a:ext cx="8054975" cy="4768850"/>
              </a:xfrm>
            </p:spPr>
            <p:txBody>
              <a:bodyPr/>
              <a:lstStyle/>
              <a:p>
                <a:pPr marL="0" indent="0" algn="l" eaLnBrk="1" hangingPunct="1">
                  <a:buNone/>
                </a:pPr>
                <a:r>
                  <a:rPr lang="en-US" sz="2800" dirty="0"/>
                  <a:t>Major issue:  s-reps live 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/>
              </a:p>
              <a:p>
                <a:pPr marL="0" indent="0" eaLnBrk="1" hangingPunct="1">
                  <a:buFont typeface="Wingdings" pitchFamily="2" charset="2"/>
                  <a:buNone/>
                </a:pPr>
                <a:r>
                  <a:rPr lang="en-US" sz="2800" dirty="0"/>
                  <a:t>(locations, radii and angles)</a:t>
                </a:r>
              </a:p>
              <a:p>
                <a:pPr marL="0" indent="0" algn="l" eaLnBrk="1" hangingPunct="1">
                  <a:buFont typeface="Wingdings" pitchFamily="2" charset="2"/>
                  <a:buNone/>
                </a:pPr>
                <a:endParaRPr lang="en-US" sz="2800" dirty="0"/>
              </a:p>
              <a:p>
                <a:pPr marL="0" indent="0" algn="l" eaLnBrk="1" hangingPunct="1">
                  <a:buFont typeface="Wingdings" pitchFamily="2" charset="2"/>
                  <a:buNone/>
                </a:pPr>
                <a:r>
                  <a:rPr lang="en-US" sz="2800" dirty="0"/>
                  <a:t>E.g. “average” of: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358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359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???</a:t>
                </a:r>
              </a:p>
              <a:p>
                <a:pPr marL="0" indent="0" algn="l" eaLnBrk="1" hangingPunct="1">
                  <a:buFont typeface="Wingdings" pitchFamily="2" charset="2"/>
                  <a:buNone/>
                </a:pPr>
                <a:endParaRPr lang="en-US" sz="2800" dirty="0"/>
              </a:p>
              <a:p>
                <a:pPr marL="0" indent="0" algn="l" eaLnBrk="1" hangingPunct="1">
                  <a:buFont typeface="Wingdings" pitchFamily="2" charset="2"/>
                  <a:buNone/>
                </a:pPr>
                <a:endParaRPr lang="en-US" sz="2800" dirty="0"/>
              </a:p>
              <a:p>
                <a:pPr marL="0" indent="0" algn="l" eaLnBrk="1" hangingPunct="1">
                  <a:buFont typeface="Wingdings" pitchFamily="2" charset="2"/>
                  <a:buNone/>
                </a:pPr>
                <a:endParaRPr lang="en-US" sz="2800" dirty="0"/>
              </a:p>
              <a:p>
                <a:pPr marL="0" indent="0" algn="l" eaLnBrk="1" hangingPunct="1">
                  <a:buFont typeface="Wingdings" pitchFamily="2" charset="2"/>
                  <a:buNone/>
                </a:pPr>
                <a:endParaRPr lang="en-US" sz="2800" dirty="0"/>
              </a:p>
              <a:p>
                <a:pPr marL="0" indent="0" algn="l" eaLnBrk="1" hangingPunct="1">
                  <a:buFont typeface="Wingdings" pitchFamily="2" charset="2"/>
                  <a:buNone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/>
                  <a:t>  ?  </a:t>
                </a:r>
              </a:p>
            </p:txBody>
          </p:sp>
        </mc:Choice>
        <mc:Fallback xmlns="">
          <p:sp>
            <p:nvSpPr>
              <p:cNvPr id="2970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631825" y="1479550"/>
                <a:ext cx="8054975" cy="4768850"/>
              </a:xfrm>
              <a:blipFill>
                <a:blip r:embed="rId3"/>
                <a:stretch>
                  <a:fillRect l="-1590" t="-1407" b="-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928687" y="457200"/>
            <a:ext cx="71485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Data Lying On a Manifold</a:t>
            </a:r>
          </a:p>
        </p:txBody>
      </p:sp>
    </p:spTree>
    <p:extLst>
      <p:ext uri="{BB962C8B-B14F-4D97-AF65-F5344CB8AC3E}">
        <p14:creationId xmlns:p14="http://schemas.microsoft.com/office/powerpoint/2010/main" val="343828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9701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631825" y="1479550"/>
                <a:ext cx="8054975" cy="4768850"/>
              </a:xfrm>
            </p:spPr>
            <p:txBody>
              <a:bodyPr/>
              <a:lstStyle/>
              <a:p>
                <a:pPr marL="0" indent="0" algn="l" eaLnBrk="1" hangingPunct="1">
                  <a:buNone/>
                </a:pPr>
                <a:r>
                  <a:rPr lang="en-US" sz="2800" dirty="0"/>
                  <a:t>Major issue:  s-reps live 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/>
              </a:p>
              <a:p>
                <a:pPr marL="0" indent="0" eaLnBrk="1" hangingPunct="1">
                  <a:buFont typeface="Wingdings" pitchFamily="2" charset="2"/>
                  <a:buNone/>
                </a:pPr>
                <a:r>
                  <a:rPr lang="en-US" sz="2800" dirty="0"/>
                  <a:t>(locations, radii and angles)</a:t>
                </a:r>
              </a:p>
              <a:p>
                <a:pPr marL="0" indent="0" algn="l" eaLnBrk="1" hangingPunct="1">
                  <a:buFont typeface="Wingdings" pitchFamily="2" charset="2"/>
                  <a:buNone/>
                </a:pPr>
                <a:endParaRPr lang="en-US" sz="2800" dirty="0"/>
              </a:p>
              <a:p>
                <a:pPr marL="0" indent="0" eaLnBrk="1" hangingPunct="1">
                  <a:buNone/>
                </a:pPr>
                <a:r>
                  <a:rPr lang="en-US" sz="2800" dirty="0"/>
                  <a:t>E.g. “average” of: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358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359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???</a:t>
                </a:r>
              </a:p>
              <a:p>
                <a:pPr marL="0" indent="0" eaLnBrk="1" hangingPunct="1">
                  <a:buNone/>
                </a:pPr>
                <a:endParaRPr lang="en-US" sz="2800" dirty="0"/>
              </a:p>
              <a:p>
                <a:pPr marL="0" indent="0" eaLnBrk="1" hangingPunct="1">
                  <a:buNone/>
                </a:pPr>
                <a:endParaRPr lang="en-US" sz="2800" dirty="0"/>
              </a:p>
              <a:p>
                <a:pPr marL="0" indent="0" eaLnBrk="1" hangingPunct="1">
                  <a:buNone/>
                </a:pPr>
                <a:endParaRPr lang="en-US" sz="2800" dirty="0"/>
              </a:p>
              <a:p>
                <a:pPr marL="0" indent="0" eaLnBrk="1" hangingPunct="1">
                  <a:buNone/>
                </a:pPr>
                <a:endParaRPr lang="en-US" sz="2800" dirty="0"/>
              </a:p>
              <a:p>
                <a:pPr marL="0" indent="0" eaLnBrk="1" hangingPunct="1">
                  <a:buNone/>
                </a:pPr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/>
                  <a:t>    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70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631825" y="1479550"/>
                <a:ext cx="8054975" cy="4768850"/>
              </a:xfrm>
              <a:blipFill>
                <a:blip r:embed="rId3"/>
                <a:stretch>
                  <a:fillRect l="-1590" t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/>
          <p:cNvSpPr/>
          <p:nvPr/>
        </p:nvSpPr>
        <p:spPr bwMode="auto">
          <a:xfrm>
            <a:off x="2895600" y="3581400"/>
            <a:ext cx="3124200" cy="3124200"/>
          </a:xfrm>
          <a:prstGeom prst="ellipse">
            <a:avLst/>
          </a:prstGeom>
          <a:noFill/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4457700" y="3352800"/>
            <a:ext cx="0" cy="3505200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2743200" y="5105400"/>
            <a:ext cx="3505200" cy="0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 rot="5400000">
            <a:off x="5899666" y="484453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x</a:t>
            </a:r>
          </a:p>
        </p:txBody>
      </p:sp>
      <p:sp>
        <p:nvSpPr>
          <p:cNvPr id="16" name="TextBox 15"/>
          <p:cNvSpPr txBox="1"/>
          <p:nvPr/>
        </p:nvSpPr>
        <p:spPr>
          <a:xfrm rot="5400000">
            <a:off x="5899666" y="476833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x</a:t>
            </a:r>
          </a:p>
        </p:txBody>
      </p:sp>
      <p:sp>
        <p:nvSpPr>
          <p:cNvPr id="17" name="TextBox 16"/>
          <p:cNvSpPr txBox="1"/>
          <p:nvPr/>
        </p:nvSpPr>
        <p:spPr>
          <a:xfrm rot="5400000">
            <a:off x="5911334" y="499693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x</a:t>
            </a:r>
          </a:p>
        </p:txBody>
      </p:sp>
      <p:sp>
        <p:nvSpPr>
          <p:cNvPr id="18" name="TextBox 17"/>
          <p:cNvSpPr txBox="1"/>
          <p:nvPr/>
        </p:nvSpPr>
        <p:spPr>
          <a:xfrm rot="5400000">
            <a:off x="5899666" y="507313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x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 flipV="1">
            <a:off x="1981200" y="5143500"/>
            <a:ext cx="914400" cy="647700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87" y="457200"/>
            <a:ext cx="7148513" cy="492125"/>
          </a:xfrm>
        </p:spPr>
        <p:txBody>
          <a:bodyPr/>
          <a:lstStyle/>
          <a:p>
            <a:pPr eaLnBrk="1" hangingPunct="1"/>
            <a:r>
              <a:rPr lang="en-US" dirty="0"/>
              <a:t>Data Lying On a Manifold</a:t>
            </a:r>
          </a:p>
        </p:txBody>
      </p:sp>
    </p:spTree>
    <p:extLst>
      <p:ext uri="{BB962C8B-B14F-4D97-AF65-F5344CB8AC3E}">
        <p14:creationId xmlns:p14="http://schemas.microsoft.com/office/powerpoint/2010/main" val="358215279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9701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631825" y="1479550"/>
                <a:ext cx="8054975" cy="4768850"/>
              </a:xfrm>
            </p:spPr>
            <p:txBody>
              <a:bodyPr/>
              <a:lstStyle/>
              <a:p>
                <a:pPr marL="0" indent="0" algn="l" eaLnBrk="1" hangingPunct="1">
                  <a:buNone/>
                </a:pPr>
                <a:r>
                  <a:rPr lang="en-US" sz="2800" dirty="0"/>
                  <a:t>Major issue:  s-reps live 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/>
              </a:p>
              <a:p>
                <a:pPr marL="0" indent="0" eaLnBrk="1" hangingPunct="1">
                  <a:buFont typeface="Wingdings" pitchFamily="2" charset="2"/>
                  <a:buNone/>
                </a:pPr>
                <a:r>
                  <a:rPr lang="en-US" sz="2800" dirty="0"/>
                  <a:t>(locations, radii and angles)</a:t>
                </a:r>
              </a:p>
              <a:p>
                <a:pPr marL="0" indent="0" algn="l" eaLnBrk="1" hangingPunct="1">
                  <a:buFont typeface="Wingdings" pitchFamily="2" charset="2"/>
                  <a:buNone/>
                </a:pPr>
                <a:endParaRPr lang="en-US" sz="2800" dirty="0"/>
              </a:p>
              <a:p>
                <a:pPr marL="0" indent="0" eaLnBrk="1" hangingPunct="1">
                  <a:buNone/>
                </a:pPr>
                <a:r>
                  <a:rPr lang="en-US" sz="2800" dirty="0"/>
                  <a:t>E.g. “average” of: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358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359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???</a:t>
                </a:r>
              </a:p>
              <a:p>
                <a:pPr marL="0" indent="0" algn="l" eaLnBrk="1" hangingPunct="1">
                  <a:buFont typeface="Wingdings" pitchFamily="2" charset="2"/>
                  <a:buNone/>
                </a:pPr>
                <a:r>
                  <a:rPr lang="en-US" sz="2800" dirty="0"/>
                  <a:t>							</a:t>
                </a:r>
                <a:r>
                  <a:rPr lang="en-US" sz="2800" dirty="0">
                    <a:solidFill>
                      <a:srgbClr val="00B050"/>
                    </a:solidFill>
                  </a:rPr>
                  <a:t>Should</a:t>
                </a:r>
              </a:p>
              <a:p>
                <a:pPr marL="0" indent="0" algn="l" eaLnBrk="1" hangingPunct="1">
                  <a:buFont typeface="Wingdings" pitchFamily="2" charset="2"/>
                  <a:buNone/>
                </a:pPr>
                <a:r>
                  <a:rPr lang="en-US" sz="2800" dirty="0">
                    <a:solidFill>
                      <a:srgbClr val="00B050"/>
                    </a:solidFill>
                  </a:rPr>
                  <a:t>							Use Unit</a:t>
                </a:r>
              </a:p>
              <a:p>
                <a:pPr marL="0" indent="0" algn="l" eaLnBrk="1" hangingPunct="1">
                  <a:buFont typeface="Wingdings" pitchFamily="2" charset="2"/>
                  <a:buNone/>
                </a:pPr>
                <a:r>
                  <a:rPr lang="en-US" sz="2800" dirty="0">
                    <a:solidFill>
                      <a:srgbClr val="00B050"/>
                    </a:solidFill>
                  </a:rPr>
                  <a:t>							Circle</a:t>
                </a:r>
              </a:p>
              <a:p>
                <a:pPr marL="0" indent="0" algn="l" eaLnBrk="1" hangingPunct="1">
                  <a:buFont typeface="Wingdings" pitchFamily="2" charset="2"/>
                  <a:buNone/>
                </a:pPr>
                <a:r>
                  <a:rPr lang="en-US" sz="2800" dirty="0">
                    <a:solidFill>
                      <a:srgbClr val="00B050"/>
                    </a:solidFill>
                  </a:rPr>
                  <a:t>							Structure</a:t>
                </a:r>
              </a:p>
            </p:txBody>
          </p:sp>
        </mc:Choice>
        <mc:Fallback xmlns="">
          <p:sp>
            <p:nvSpPr>
              <p:cNvPr id="2970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631825" y="1479550"/>
                <a:ext cx="8054975" cy="4768850"/>
              </a:xfrm>
              <a:blipFill>
                <a:blip r:embed="rId3"/>
                <a:stretch>
                  <a:fillRect l="-1590" t="-1407" r="-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/>
          <p:cNvSpPr/>
          <p:nvPr/>
        </p:nvSpPr>
        <p:spPr bwMode="auto">
          <a:xfrm>
            <a:off x="2895600" y="3581400"/>
            <a:ext cx="3124200" cy="3124200"/>
          </a:xfrm>
          <a:prstGeom prst="ellipse">
            <a:avLst/>
          </a:prstGeom>
          <a:noFill/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4457700" y="3352800"/>
            <a:ext cx="0" cy="3505200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2743200" y="5105400"/>
            <a:ext cx="3505200" cy="0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 rot="5400000">
            <a:off x="5899666" y="484453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x</a:t>
            </a:r>
          </a:p>
        </p:txBody>
      </p:sp>
      <p:sp>
        <p:nvSpPr>
          <p:cNvPr id="16" name="TextBox 15"/>
          <p:cNvSpPr txBox="1"/>
          <p:nvPr/>
        </p:nvSpPr>
        <p:spPr>
          <a:xfrm rot="5400000">
            <a:off x="5899666" y="476833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x</a:t>
            </a:r>
          </a:p>
        </p:txBody>
      </p:sp>
      <p:sp>
        <p:nvSpPr>
          <p:cNvPr id="17" name="TextBox 16"/>
          <p:cNvSpPr txBox="1"/>
          <p:nvPr/>
        </p:nvSpPr>
        <p:spPr>
          <a:xfrm rot="5400000">
            <a:off x="5911334" y="499693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x</a:t>
            </a:r>
          </a:p>
        </p:txBody>
      </p:sp>
      <p:sp>
        <p:nvSpPr>
          <p:cNvPr id="18" name="TextBox 17"/>
          <p:cNvSpPr txBox="1"/>
          <p:nvPr/>
        </p:nvSpPr>
        <p:spPr>
          <a:xfrm rot="5400000">
            <a:off x="5899666" y="507313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x</a:t>
            </a:r>
          </a:p>
        </p:txBody>
      </p:sp>
      <p:cxnSp>
        <p:nvCxnSpPr>
          <p:cNvPr id="14" name="Straight Arrow Connector 13"/>
          <p:cNvCxnSpPr>
            <a:endCxn id="17" idx="1"/>
          </p:cNvCxnSpPr>
          <p:nvPr/>
        </p:nvCxnSpPr>
        <p:spPr bwMode="auto">
          <a:xfrm flipH="1">
            <a:off x="6063734" y="4800600"/>
            <a:ext cx="1022866" cy="228600"/>
          </a:xfrm>
          <a:prstGeom prst="straightConnector1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87" y="457200"/>
            <a:ext cx="7148513" cy="492125"/>
          </a:xfrm>
        </p:spPr>
        <p:txBody>
          <a:bodyPr/>
          <a:lstStyle/>
          <a:p>
            <a:pPr eaLnBrk="1" hangingPunct="1"/>
            <a:r>
              <a:rPr lang="en-US" dirty="0"/>
              <a:t>Data Lying On a Manifold</a:t>
            </a:r>
          </a:p>
        </p:txBody>
      </p:sp>
    </p:spTree>
    <p:extLst>
      <p:ext uri="{BB962C8B-B14F-4D97-AF65-F5344CB8AC3E}">
        <p14:creationId xmlns:p14="http://schemas.microsoft.com/office/powerpoint/2010/main" val="51111743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9701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631825" y="1479550"/>
                <a:ext cx="8054975" cy="4768850"/>
              </a:xfrm>
            </p:spPr>
            <p:txBody>
              <a:bodyPr/>
              <a:lstStyle/>
              <a:p>
                <a:pPr marL="0" indent="0" algn="l" eaLnBrk="1" hangingPunct="1">
                  <a:buNone/>
                </a:pPr>
                <a:r>
                  <a:rPr lang="en-US" sz="2800" dirty="0"/>
                  <a:t>Major issue:  s-reps live 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/>
              </a:p>
              <a:p>
                <a:pPr marL="0" indent="0" eaLnBrk="1" hangingPunct="1">
                  <a:buFont typeface="Wingdings" pitchFamily="2" charset="2"/>
                  <a:buNone/>
                </a:pPr>
                <a:r>
                  <a:rPr lang="en-US" sz="2800" dirty="0"/>
                  <a:t>(locations, radii and angles)</a:t>
                </a:r>
              </a:p>
              <a:p>
                <a:pPr marL="0" indent="0" algn="l" eaLnBrk="1" hangingPunct="1">
                  <a:buFont typeface="Wingdings" pitchFamily="2" charset="2"/>
                  <a:buNone/>
                </a:pPr>
                <a:endParaRPr lang="en-US" sz="2800" dirty="0"/>
              </a:p>
              <a:p>
                <a:pPr marL="0" indent="0" algn="l" eaLnBrk="1" hangingPunct="1">
                  <a:buFont typeface="Wingdings" pitchFamily="2" charset="2"/>
                  <a:buNone/>
                </a:pPr>
                <a:r>
                  <a:rPr lang="en-US" sz="2800" dirty="0"/>
                  <a:t>E.g. “average” of: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358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359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???</a:t>
                </a:r>
              </a:p>
              <a:p>
                <a:pPr marL="0" indent="0" algn="l" eaLnBrk="1" hangingPunct="1">
                  <a:buFont typeface="Wingdings" pitchFamily="2" charset="2"/>
                  <a:buNone/>
                </a:pPr>
                <a:endParaRPr lang="en-US" sz="2800" dirty="0"/>
              </a:p>
              <a:p>
                <a:pPr marL="0" indent="0" eaLnBrk="1" hangingPunct="1">
                  <a:buNone/>
                </a:pPr>
                <a:r>
                  <a:rPr lang="en-US" sz="2800" dirty="0"/>
                  <a:t>Natural Data Space is:</a:t>
                </a:r>
              </a:p>
              <a:p>
                <a:pPr marL="0" indent="0" eaLnBrk="1" hangingPunct="1">
                  <a:buNone/>
                </a:pPr>
                <a:r>
                  <a:rPr lang="en-US" sz="2800" dirty="0"/>
                  <a:t>Smooth, Curved Manifold</a:t>
                </a:r>
              </a:p>
              <a:p>
                <a:pPr marL="0" indent="0" eaLnBrk="1" hangingPunct="1">
                  <a:buNone/>
                </a:pPr>
                <a:r>
                  <a:rPr lang="en-US" sz="2800" dirty="0"/>
                  <a:t>(Differential Geometry)</a:t>
                </a:r>
              </a:p>
              <a:p>
                <a:pPr marL="0" indent="0" algn="l" eaLnBrk="1" hangingPunct="1">
                  <a:buFont typeface="Wingdings" pitchFamily="2" charset="2"/>
                  <a:buNone/>
                </a:pPr>
                <a:r>
                  <a:rPr lang="en-US" sz="2800" dirty="0"/>
                  <a:t>  </a:t>
                </a:r>
              </a:p>
            </p:txBody>
          </p:sp>
        </mc:Choice>
        <mc:Fallback xmlns="">
          <p:sp>
            <p:nvSpPr>
              <p:cNvPr id="2970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631825" y="1479550"/>
                <a:ext cx="8054975" cy="4768850"/>
              </a:xfrm>
              <a:blipFill>
                <a:blip r:embed="rId3"/>
                <a:stretch>
                  <a:fillRect l="-1590" t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928687" y="457200"/>
            <a:ext cx="71485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Data Lying On a Manifold</a:t>
            </a:r>
          </a:p>
        </p:txBody>
      </p:sp>
    </p:spTree>
    <p:extLst>
      <p:ext uri="{BB962C8B-B14F-4D97-AF65-F5344CB8AC3E}">
        <p14:creationId xmlns:p14="http://schemas.microsoft.com/office/powerpoint/2010/main" val="2056047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50000">
              <a:schemeClr val="bg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8826" t="73483" r="24512" b="1518"/>
          <a:stretch/>
        </p:blipFill>
        <p:spPr>
          <a:xfrm>
            <a:off x="1524000" y="3840401"/>
            <a:ext cx="6217897" cy="3017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/>
              <a:t>Distance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Fréchet Sample Mean,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Toy Example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	(Use Metric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  <a:blipFill>
                <a:blip r:embed="rId3"/>
                <a:stretch>
                  <a:fillRect l="-1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4800600" y="1905000"/>
            <a:ext cx="2600392" cy="3048000"/>
            <a:chOff x="304800" y="4191000"/>
            <a:chExt cx="2600392" cy="3048000"/>
          </a:xfrm>
        </p:grpSpPr>
        <p:sp>
          <p:nvSpPr>
            <p:cNvPr id="9" name="TextBox 8"/>
            <p:cNvSpPr txBox="1"/>
            <p:nvPr/>
          </p:nvSpPr>
          <p:spPr>
            <a:xfrm>
              <a:off x="304800" y="4191000"/>
              <a:ext cx="260039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Min Looks Like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Sample Mean???</a:t>
              </a:r>
            </a:p>
          </p:txBody>
        </p:sp>
        <p:cxnSp>
          <p:nvCxnSpPr>
            <p:cNvPr id="10" name="Straight Arrow Connector 9"/>
            <p:cNvCxnSpPr>
              <a:stCxn id="9" idx="2"/>
            </p:cNvCxnSpPr>
            <p:nvPr/>
          </p:nvCxnSpPr>
          <p:spPr>
            <a:xfrm flipH="1">
              <a:off x="1447800" y="5021997"/>
              <a:ext cx="157196" cy="2217003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393693" y="2729069"/>
            <a:ext cx="5968428" cy="2230089"/>
            <a:chOff x="393693" y="2729069"/>
            <a:chExt cx="5968428" cy="2230089"/>
          </a:xfrm>
        </p:grpSpPr>
        <p:sp>
          <p:nvSpPr>
            <p:cNvPr id="4" name="TextBox 3"/>
            <p:cNvSpPr txBox="1"/>
            <p:nvPr/>
          </p:nvSpPr>
          <p:spPr>
            <a:xfrm>
              <a:off x="393693" y="2729069"/>
              <a:ext cx="452880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Note:  Outlier Pulls Mean Out of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Convex Hull Of Other 4 Points</a:t>
              </a:r>
            </a:p>
          </p:txBody>
        </p:sp>
        <p:sp>
          <p:nvSpPr>
            <p:cNvPr id="17" name="Oval 16"/>
            <p:cNvSpPr/>
            <p:nvPr/>
          </p:nvSpPr>
          <p:spPr>
            <a:xfrm rot="19452910">
              <a:off x="5031188" y="4522673"/>
              <a:ext cx="1330933" cy="436485"/>
            </a:xfrm>
            <a:prstGeom prst="ellipse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9" name="Straight Connector 18"/>
            <p:cNvCxnSpPr>
              <a:endCxn id="17" idx="0"/>
            </p:cNvCxnSpPr>
            <p:nvPr/>
          </p:nvCxnSpPr>
          <p:spPr>
            <a:xfrm>
              <a:off x="4648200" y="3505200"/>
              <a:ext cx="920839" cy="1058673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724467" y="3805535"/>
            <a:ext cx="7886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Known Problem with Mean:  Not Robust Against Outliers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24600" y="2609671"/>
            <a:ext cx="23583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Recall “Center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Of Mass”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Interpretretation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1592339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Standard Statistical Example: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Directional Data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  (aka </a:t>
            </a: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Circular Data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)</a:t>
            </a:r>
            <a:endParaRPr lang="en-US" sz="1600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Idea:    </a:t>
            </a: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Angles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as Data Objects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q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 Wind Directions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q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 Magnetic Compass Headings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q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 Cracks in Mines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916B89-C483-4AD5-B290-EE5FD0E7E927}"/>
              </a:ext>
            </a:extLst>
          </p:cNvPr>
          <p:cNvSpPr txBox="1"/>
          <p:nvPr/>
        </p:nvSpPr>
        <p:spPr>
          <a:xfrm>
            <a:off x="7104251" y="2297668"/>
            <a:ext cx="1582549" cy="369332"/>
          </a:xfrm>
          <a:prstGeom prst="rect">
            <a:avLst/>
          </a:prstGeom>
          <a:noFill/>
          <a:ln w="25400">
            <a:solidFill>
              <a:srgbClr val="A700D5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A700D5"/>
                </a:solidFill>
              </a:rPr>
              <a:t>Text, Sec. 8.1</a:t>
            </a:r>
          </a:p>
        </p:txBody>
      </p:sp>
    </p:spTree>
    <p:extLst>
      <p:ext uri="{BB962C8B-B14F-4D97-AF65-F5344CB8AC3E}">
        <p14:creationId xmlns:p14="http://schemas.microsoft.com/office/powerpoint/2010/main" val="100566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Standard Statistical Example: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Directional Data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  (aka </a:t>
            </a: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Circular Data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)</a:t>
            </a:r>
            <a:endParaRPr lang="en-US" sz="1600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Classical References: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Mardia (2014),  Fisher (1995),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err="1">
                <a:solidFill>
                  <a:schemeClr val="bg2"/>
                </a:solidFill>
                <a:latin typeface="Arial" charset="0"/>
                <a:cs typeface="Arial" charset="0"/>
              </a:rPr>
              <a:t>Jammalamadaka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&amp; Sen Gupta (2001)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86532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Standard Statistical Example: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Directional Data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  (aka </a:t>
            </a: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Circular Data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)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Reasonable View:</a:t>
            </a:r>
          </a:p>
          <a:p>
            <a:pPr marL="533400" indent="-533400" algn="ctr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Points on Unit Circle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25180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Main Idea: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Curved Surface,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With “Approximating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Tangent Plane”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At Each Point,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𝑝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(In Limit of Shrinking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Neighborhoods)</a:t>
                </a: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0">
                <a:blip r:embed="rId3"/>
                <a:stretch>
                  <a:fillRect l="-1891" b="-6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 cstate="print"/>
          <a:srcRect l="10620" t="22137" r="8850" b="9488"/>
          <a:stretch>
            <a:fillRect/>
          </a:stretch>
        </p:blipFill>
        <p:spPr bwMode="auto">
          <a:xfrm>
            <a:off x="4135437" y="1752600"/>
            <a:ext cx="4932363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337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Important Mappings: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Plane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  <a:sym typeface="Wingdings" pitchFamily="2" charset="2"/>
                  </a:rPr>
                  <a:t>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Surface: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  <m:t>𝑒𝑥𝑝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0"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 cstate="print"/>
          <a:srcRect l="10620" t="22137" r="8850" b="9488"/>
          <a:stretch>
            <a:fillRect/>
          </a:stretch>
        </p:blipFill>
        <p:spPr bwMode="auto">
          <a:xfrm>
            <a:off x="4135437" y="1752600"/>
            <a:ext cx="4932363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Straight Arrow Connector 25"/>
          <p:cNvCxnSpPr/>
          <p:nvPr/>
        </p:nvCxnSpPr>
        <p:spPr>
          <a:xfrm flipH="1">
            <a:off x="5867400" y="2590800"/>
            <a:ext cx="76200" cy="22304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448476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Important Mappings: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Plane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  <a:sym typeface="Wingdings" pitchFamily="2" charset="2"/>
                  </a:rPr>
                  <a:t>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Surface: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  <m:t>𝑒𝑥𝑝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Important Point: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rgbClr val="7030A0"/>
                    </a:solidFill>
                    <a:latin typeface="Arial" charset="0"/>
                    <a:cs typeface="Arial" charset="0"/>
                  </a:rPr>
                  <a:t>Common Length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(along surface)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>
                <a:blip r:embed="rId3"/>
                <a:stretch>
                  <a:fillRect l="-1891" b="-7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 cstate="print"/>
          <a:srcRect l="10620" t="22137" r="8850" b="9488"/>
          <a:stretch>
            <a:fillRect/>
          </a:stretch>
        </p:blipFill>
        <p:spPr bwMode="auto">
          <a:xfrm>
            <a:off x="4135437" y="1752600"/>
            <a:ext cx="4932363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" name="Straight Arrow Connector 27"/>
          <p:cNvCxnSpPr/>
          <p:nvPr/>
        </p:nvCxnSpPr>
        <p:spPr>
          <a:xfrm flipV="1">
            <a:off x="3429000" y="2854722"/>
            <a:ext cx="2819400" cy="2479278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817144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Important Mappings: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Plane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  <a:sym typeface="Wingdings" pitchFamily="2" charset="2"/>
                  </a:rPr>
                  <a:t>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Surface: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𝑒𝑥𝑝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Surface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  <a:sym typeface="Wingdings" pitchFamily="2" charset="2"/>
                  </a:rPr>
                  <a:t> Plane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  <m:t>𝑙𝑜𝑔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0"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 cstate="print"/>
          <a:srcRect l="10620" t="22137" r="8850" b="9488"/>
          <a:stretch>
            <a:fillRect/>
          </a:stretch>
        </p:blipFill>
        <p:spPr bwMode="auto">
          <a:xfrm>
            <a:off x="4135437" y="1752600"/>
            <a:ext cx="4932363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Straight Arrow Connector 24"/>
          <p:cNvCxnSpPr/>
          <p:nvPr/>
        </p:nvCxnSpPr>
        <p:spPr>
          <a:xfrm flipV="1">
            <a:off x="5867400" y="2590800"/>
            <a:ext cx="76200" cy="1793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081885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 6"/>
          <p:cNvSpPr/>
          <p:nvPr/>
        </p:nvSpPr>
        <p:spPr>
          <a:xfrm>
            <a:off x="5105400" y="2057400"/>
            <a:ext cx="3048000" cy="2784476"/>
          </a:xfrm>
          <a:prstGeom prst="arc">
            <a:avLst>
              <a:gd name="adj1" fmla="val 18684128"/>
              <a:gd name="adj2" fmla="val 0"/>
            </a:avLst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Log &amp; </a:t>
            </a:r>
            <a:r>
              <a:rPr lang="en-US" dirty="0" err="1">
                <a:solidFill>
                  <a:schemeClr val="bg2"/>
                </a:solidFill>
                <a:latin typeface="Arial" charset="0"/>
                <a:cs typeface="Arial" charset="0"/>
              </a:rPr>
              <a:t>Exp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Memory Device: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Complex Numbers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Exponential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Tangent Plane </a:t>
            </a:r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 Manifold</a:t>
            </a:r>
          </a:p>
          <a:p>
            <a:pPr marL="533400" indent="-533400" algn="ctr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rgbClr val="7030A0"/>
                </a:solidFill>
                <a:latin typeface="Arial" charset="0"/>
                <a:cs typeface="Arial" charset="0"/>
                <a:sym typeface="Wingdings" pitchFamily="2" charset="2"/>
              </a:rPr>
              <a:t>(Note:  Common Length)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257800" y="2057400"/>
            <a:ext cx="2895600" cy="281940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8153400" y="1676400"/>
            <a:ext cx="0" cy="3200400"/>
          </a:xfrm>
          <a:prstGeom prst="line">
            <a:avLst/>
          </a:prstGeom>
          <a:ln w="254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6705600" y="1676400"/>
            <a:ext cx="1447800" cy="1790700"/>
          </a:xfrm>
          <a:prstGeom prst="line">
            <a:avLst/>
          </a:prstGeom>
          <a:ln w="254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953000" y="3467100"/>
            <a:ext cx="3581400" cy="0"/>
          </a:xfrm>
          <a:prstGeom prst="line">
            <a:avLst/>
          </a:prstGeom>
          <a:ln w="254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ight Brace 10"/>
          <p:cNvSpPr/>
          <p:nvPr/>
        </p:nvSpPr>
        <p:spPr>
          <a:xfrm>
            <a:off x="8153400" y="2057400"/>
            <a:ext cx="457200" cy="1409700"/>
          </a:xfrm>
          <a:prstGeom prst="rightBrace">
            <a:avLst>
              <a:gd name="adj1" fmla="val 35199"/>
              <a:gd name="adj2" fmla="val 50000"/>
            </a:avLst>
          </a:prstGeom>
          <a:ln w="254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6872785" y="3056183"/>
          <a:ext cx="366215" cy="449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3" name="Equation" r:id="rId4" imgW="126720" imgH="177480" progId="Equation.3">
                  <p:embed/>
                </p:oleObj>
              </mc:Choice>
              <mc:Fallback>
                <p:oleObj name="Equation" r:id="rId4" imgW="126720" imgH="177480" progId="Equation.3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2785" y="3056183"/>
                        <a:ext cx="366215" cy="4490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8594725" y="2522538"/>
          <a:ext cx="550863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4" name="Equation" r:id="rId6" imgW="190440" imgH="177480" progId="Equation.3">
                  <p:embed/>
                </p:oleObj>
              </mc:Choice>
              <mc:Fallback>
                <p:oleObj name="Equation" r:id="rId6" imgW="190440" imgH="177480" progId="Equation.3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94725" y="2522538"/>
                        <a:ext cx="550863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6742019" y="838200"/>
          <a:ext cx="812869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5" name="Equation" r:id="rId8" imgW="203040" imgH="203040" progId="Equation.3">
                  <p:embed/>
                </p:oleObj>
              </mc:Choice>
              <mc:Fallback>
                <p:oleObj name="Equation" r:id="rId8" imgW="203040" imgH="203040" progId="Equation.3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2019" y="838200"/>
                        <a:ext cx="812869" cy="70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7" name="Straight Arrow Connector 36"/>
          <p:cNvCxnSpPr>
            <a:stCxn id="14" idx="2"/>
          </p:cNvCxnSpPr>
          <p:nvPr/>
        </p:nvCxnSpPr>
        <p:spPr>
          <a:xfrm>
            <a:off x="7148453" y="1547813"/>
            <a:ext cx="471547" cy="814387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7620000" y="2057400"/>
            <a:ext cx="533400" cy="3048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7" idx="2"/>
          </p:cNvCxnSpPr>
          <p:nvPr/>
        </p:nvCxnSpPr>
        <p:spPr>
          <a:xfrm flipV="1">
            <a:off x="8153400" y="2057400"/>
            <a:ext cx="0" cy="1392238"/>
          </a:xfrm>
          <a:prstGeom prst="line">
            <a:avLst/>
          </a:prstGeom>
          <a:ln w="635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38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Log &amp; </a:t>
            </a:r>
            <a:r>
              <a:rPr lang="en-US" dirty="0" err="1">
                <a:solidFill>
                  <a:schemeClr val="bg2"/>
                </a:solidFill>
                <a:latin typeface="Arial" charset="0"/>
                <a:cs typeface="Arial" charset="0"/>
              </a:rPr>
              <a:t>Exp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Memory Device: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Complex Numbers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Exponential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Tangent Plane 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  <a:sym typeface="Wingdings" pitchFamily="2" charset="2"/>
              </a:rPr>
              <a:t> Manifold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Logarithm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Manifold </a:t>
            </a:r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 Tangent Plane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257800" y="2057400"/>
            <a:ext cx="2895600" cy="281940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8153400" y="1676400"/>
            <a:ext cx="0" cy="3200400"/>
          </a:xfrm>
          <a:prstGeom prst="line">
            <a:avLst/>
          </a:prstGeom>
          <a:ln w="254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6705600" y="1676400"/>
            <a:ext cx="1447800" cy="1790700"/>
          </a:xfrm>
          <a:prstGeom prst="line">
            <a:avLst/>
          </a:prstGeom>
          <a:ln w="254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953000" y="3467100"/>
            <a:ext cx="3581400" cy="0"/>
          </a:xfrm>
          <a:prstGeom prst="line">
            <a:avLst/>
          </a:prstGeom>
          <a:ln w="254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ight Brace 10"/>
          <p:cNvSpPr/>
          <p:nvPr/>
        </p:nvSpPr>
        <p:spPr>
          <a:xfrm>
            <a:off x="8153400" y="2057400"/>
            <a:ext cx="457200" cy="1409700"/>
          </a:xfrm>
          <a:prstGeom prst="rightBrace">
            <a:avLst>
              <a:gd name="adj1" fmla="val 35199"/>
              <a:gd name="adj2" fmla="val 50000"/>
            </a:avLst>
          </a:prstGeom>
          <a:ln w="254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6872785" y="3056183"/>
          <a:ext cx="366215" cy="449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7" name="Equation" r:id="rId4" imgW="126720" imgH="177480" progId="Equation.3">
                  <p:embed/>
                </p:oleObj>
              </mc:Choice>
              <mc:Fallback>
                <p:oleObj name="Equation" r:id="rId4" imgW="126720" imgH="177480" progId="Equation.3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2785" y="3056183"/>
                        <a:ext cx="366215" cy="4490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8594725" y="2522538"/>
          <a:ext cx="550863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8" name="Equation" r:id="rId6" imgW="190440" imgH="177480" progId="Equation.3">
                  <p:embed/>
                </p:oleObj>
              </mc:Choice>
              <mc:Fallback>
                <p:oleObj name="Equation" r:id="rId6" imgW="190440" imgH="177480" progId="Equation.3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94725" y="2522538"/>
                        <a:ext cx="550863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6742019" y="838200"/>
          <a:ext cx="812869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9" name="Equation" r:id="rId8" imgW="203040" imgH="203040" progId="Equation.3">
                  <p:embed/>
                </p:oleObj>
              </mc:Choice>
              <mc:Fallback>
                <p:oleObj name="Equation" r:id="rId8" imgW="203040" imgH="203040" progId="Equation.3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2019" y="838200"/>
                        <a:ext cx="812869" cy="70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7" name="Straight Arrow Connector 36"/>
          <p:cNvCxnSpPr>
            <a:stCxn id="14" idx="2"/>
          </p:cNvCxnSpPr>
          <p:nvPr/>
        </p:nvCxnSpPr>
        <p:spPr>
          <a:xfrm>
            <a:off x="7148453" y="1547813"/>
            <a:ext cx="471547" cy="814387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7620000" y="2057400"/>
            <a:ext cx="533400" cy="3048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Arc 33"/>
          <p:cNvSpPr/>
          <p:nvPr/>
        </p:nvSpPr>
        <p:spPr>
          <a:xfrm>
            <a:off x="5105400" y="2057400"/>
            <a:ext cx="3048000" cy="2784476"/>
          </a:xfrm>
          <a:prstGeom prst="arc">
            <a:avLst>
              <a:gd name="adj1" fmla="val 18684128"/>
              <a:gd name="adj2" fmla="val 0"/>
            </a:avLst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8153400" y="2057400"/>
            <a:ext cx="0" cy="1392238"/>
          </a:xfrm>
          <a:prstGeom prst="line">
            <a:avLst/>
          </a:prstGeom>
          <a:ln w="635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819819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Important Mappings: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Plane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  <a:sym typeface="Wingdings" pitchFamily="2" charset="2"/>
                  </a:rPr>
                  <a:t>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Surface: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𝑒𝑥𝑝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Surface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  <a:sym typeface="Wingdings" pitchFamily="2" charset="2"/>
                  </a:rPr>
                  <a:t> Plane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𝑙𝑜𝑔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(matrix versions)</a:t>
                </a: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 cstate="print"/>
          <a:srcRect l="10620" t="22137" r="8850" b="9488"/>
          <a:stretch>
            <a:fillRect/>
          </a:stretch>
        </p:blipFill>
        <p:spPr bwMode="auto">
          <a:xfrm>
            <a:off x="4135437" y="1752600"/>
            <a:ext cx="4932363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4534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50000">
              <a:schemeClr val="bg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/>
              <a:t>Distance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305800" cy="5135563"/>
          </a:xfrm>
        </p:spPr>
        <p:txBody>
          <a:bodyPr/>
          <a:lstStyle/>
          <a:p>
            <a:pPr marL="0" indent="0">
              <a:lnSpc>
                <a:spcPct val="250000"/>
              </a:lnSpc>
              <a:buNone/>
            </a:pPr>
            <a:r>
              <a:rPr lang="en-US" dirty="0" err="1"/>
              <a:t>Fréchet</a:t>
            </a:r>
            <a:r>
              <a:rPr lang="en-US" dirty="0"/>
              <a:t> Means &amp; Medians Allow Many Variations</a:t>
            </a:r>
          </a:p>
          <a:p>
            <a:pPr marL="0" indent="0">
              <a:lnSpc>
                <a:spcPct val="250000"/>
              </a:lnSpc>
              <a:buNone/>
            </a:pPr>
            <a:r>
              <a:rPr lang="en-US" dirty="0"/>
              <a:t>Usually Studied in “Robust Statistics” </a:t>
            </a:r>
          </a:p>
          <a:p>
            <a:pPr marL="0" indent="0">
              <a:lnSpc>
                <a:spcPct val="250000"/>
              </a:lnSpc>
              <a:buNone/>
            </a:pPr>
            <a:r>
              <a:rPr lang="en-US" dirty="0"/>
              <a:t>Might Look Deeper Later On  </a:t>
            </a:r>
            <a:r>
              <a:rPr lang="en-US" sz="1800" dirty="0">
                <a:solidFill>
                  <a:srgbClr val="A700D5"/>
                </a:solidFill>
              </a:rPr>
              <a:t>(Text Chapter 16)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26936" y="2590800"/>
            <a:ext cx="47740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“Every Dog Has His Day”</a:t>
            </a:r>
          </a:p>
        </p:txBody>
      </p:sp>
    </p:spTree>
    <p:extLst>
      <p:ext uri="{BB962C8B-B14F-4D97-AF65-F5344CB8AC3E}">
        <p14:creationId xmlns:p14="http://schemas.microsoft.com/office/powerpoint/2010/main" val="3995658822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Natural Choice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𝑝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Data Analysis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 “</a:t>
                </a:r>
                <a:r>
                  <a:rPr lang="en-US" dirty="0" err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Centerpoint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”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Hard To Use: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𝑋</m:t>
                        </m:r>
                      </m:e>
                    </m:acc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0"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 cstate="print"/>
          <a:srcRect l="10620" t="22137" r="8850" b="9488"/>
          <a:stretch>
            <a:fillRect/>
          </a:stretch>
        </p:blipFill>
        <p:spPr bwMode="auto">
          <a:xfrm>
            <a:off x="4135437" y="1752600"/>
            <a:ext cx="4932363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87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u="sng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Extrinsic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err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Centerpoint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Compute: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𝑋</m:t>
                        </m:r>
                      </m:e>
                    </m:acc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Anyway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And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Project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Back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To Manifold</a:t>
                </a: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0"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 cstate="print"/>
          <a:srcRect l="10620" t="22137" r="8850" b="9488"/>
          <a:stretch>
            <a:fillRect/>
          </a:stretch>
        </p:blipFill>
        <p:spPr bwMode="auto">
          <a:xfrm>
            <a:off x="4135437" y="1752600"/>
            <a:ext cx="4932363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981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Intrinsic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Arial" charset="0"/>
                <a:cs typeface="Arial" charset="0"/>
              </a:rPr>
              <a:t>Centerpoint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Work “Really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Inside” The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Manifold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3" cstate="print"/>
          <a:srcRect l="10620" t="22137" r="8850" b="9488"/>
          <a:stretch>
            <a:fillRect/>
          </a:stretch>
        </p:blipFill>
        <p:spPr bwMode="auto">
          <a:xfrm>
            <a:off x="4135437" y="1752600"/>
            <a:ext cx="4932363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537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Recall Useful Center in Metric Spaces</a:t>
            </a: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609600" indent="-609600" algn="ctr" eaLnBrk="1" hangingPunct="1">
              <a:buFontTx/>
              <a:buNone/>
            </a:pPr>
            <a:r>
              <a:rPr lang="en-US" dirty="0" err="1">
                <a:solidFill>
                  <a:schemeClr val="bg2"/>
                </a:solidFill>
                <a:latin typeface="Arial" charset="0"/>
                <a:cs typeface="Arial" charset="0"/>
              </a:rPr>
              <a:t>Fr</a:t>
            </a:r>
            <a:r>
              <a:rPr lang="en-US" dirty="0" err="1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échet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Mean </a:t>
            </a: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609600" indent="-609600" eaLnBrk="1" hangingPunct="1">
              <a:buFontTx/>
              <a:buNone/>
            </a:pPr>
            <a:r>
              <a:rPr lang="en-US" dirty="0" err="1">
                <a:solidFill>
                  <a:schemeClr val="bg2"/>
                </a:solidFill>
                <a:latin typeface="Arial" charset="0"/>
                <a:cs typeface="Arial" charset="0"/>
              </a:rPr>
              <a:t>Fr</a:t>
            </a:r>
            <a:r>
              <a:rPr lang="en-US" dirty="0" err="1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échet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(1948)</a:t>
            </a: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Works in Any Metric Space (e.g. Manifolds)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81203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Fr</a:t>
                </a:r>
                <a:r>
                  <a:rPr lang="en-US" dirty="0" err="1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échet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Mean of Numbers:</a:t>
                </a:r>
              </a:p>
              <a:p>
                <a:pPr marL="609600" indent="-609600"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" pitchFamily="34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" pitchFamily="34" charset="0"/>
                            </a:rPr>
                            <m:t>𝑋</m:t>
                          </m:r>
                        </m:e>
                      </m:acc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" pitchFamily="34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" pitchFamily="34" charset="0"/>
                        </a:rPr>
                        <m:t>𝑎𝑟𝑔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limLoc m:val="subSup"/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" pitchFamily="34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" pitchFamily="34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" pitchFamily="34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" pitchFamily="34" charset="0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" pitchFamily="34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func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dirty="0" err="1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Fréchet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Mean in Euclidean Space 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" pitchFamily="34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):</a:t>
                </a:r>
              </a:p>
              <a:p>
                <a:pPr marL="609600" indent="-609600"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" pitchFamily="34" charset="0"/>
                            </a:rPr>
                            <m:t>𝑐𝑜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" pitchFamily="34" charset="0"/>
                        </a:rPr>
                        <m:t>=</m:t>
                      </m:r>
                      <m:r>
                        <a:rPr lang="en-US" sz="2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" pitchFamily="34" charset="0"/>
                        </a:rPr>
                        <m:t>𝑎𝑟𝑔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𝒙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240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" pitchFamily="34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1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" pitchFamily="34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" pitchFamily="34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4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" pitchFamily="34" charset="0"/>
                                        </a:rPr>
                                        <m:t>−</m:t>
                                      </m:r>
                                      <m:r>
                                        <a:rPr lang="en-US" sz="2400" b="1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" pitchFamily="34" charset="0"/>
                                        </a:rPr>
                                        <m:t>𝒙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func>
                      <m:r>
                        <a:rPr lang="en-US" sz="24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" pitchFamily="34" charset="0"/>
                        </a:rPr>
                        <m:t>=</m:t>
                      </m:r>
                      <m:r>
                        <a:rPr lang="en-US" sz="2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" pitchFamily="34" charset="0"/>
                        </a:rPr>
                        <m:t>𝑎𝑟𝑔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𝒙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itchFamily="34" charset="0"/>
                                    </a:rPr>
                                    <m:t>𝛿</m:t>
                                  </m:r>
                                  <m:d>
                                    <m:dPr>
                                      <m:ctrlPr>
                                        <a:rPr lang="en-US" sz="240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" pitchFamily="34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1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" pitchFamily="34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" pitchFamily="34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4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sz="2400" b="1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" pitchFamily="34" charset="0"/>
                                        </a:rPr>
                                        <m:t>𝒙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func>
                    </m:oMath>
                  </m:oMathPara>
                </a14:m>
                <a:endParaRPr lang="en-US" sz="2400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(Intrinsic) </a:t>
                </a:r>
                <a:r>
                  <a:rPr lang="en-US" dirty="0" err="1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Fréchet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Mean on a Manifold:</a:t>
                </a:r>
              </a:p>
              <a:p>
                <a:pPr marL="609600" indent="-609600" algn="ctr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Replace Euclidean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𝛿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 by  </a:t>
                </a:r>
                <a:r>
                  <a:rPr lang="en-US" u="sng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Geodesic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𝛿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>
                <a:blip r:embed="rId3"/>
                <a:stretch>
                  <a:fillRect l="-1891" t="-1508" b="-25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99622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3" cstate="print"/>
          <a:srcRect l="10620" t="22137" r="8850" b="9488"/>
          <a:stretch>
            <a:fillRect/>
          </a:stretch>
        </p:blipFill>
        <p:spPr bwMode="auto">
          <a:xfrm>
            <a:off x="5739841" y="3618578"/>
            <a:ext cx="3327959" cy="3163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Geodesics: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Idea:   </a:t>
            </a:r>
          </a:p>
          <a:p>
            <a:pPr marL="533400" indent="-533400" algn="ctr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March </a:t>
            </a:r>
            <a:r>
              <a:rPr lang="en-US" u="sng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Along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Manifold </a:t>
            </a:r>
            <a:r>
              <a:rPr lang="en-US" u="sng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Without Turning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(Defined in Tangent Planes)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90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Geodesics: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Idea:   </a:t>
            </a:r>
          </a:p>
          <a:p>
            <a:pPr marL="533400" indent="-533400" algn="ctr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March </a:t>
            </a:r>
            <a:r>
              <a:rPr lang="en-US" u="sng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Along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Manifold </a:t>
            </a:r>
            <a:r>
              <a:rPr lang="en-US" u="sng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Without Turning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(Defined in Tangent Planes)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E.g. Surface of the Earth:   Great Circle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	E.g. Lines of Longitude (Not Latitude…)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350419"/>
            <a:ext cx="1681162" cy="168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452216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Geodesic Distance: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Given Points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 &amp;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𝑦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, define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𝛿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𝑔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: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𝑔𝑒𝑜𝑑𝑒𝑠𝑖𝑐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𝑓𝑟𝑜𝑚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𝑡𝑜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𝑦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𝑙𝑒𝑛𝑔𝑡h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𝑔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Can Show:</a:t>
                </a:r>
              </a:p>
              <a:p>
                <a:pPr marL="0" indent="0" algn="ctr" eaLnBrk="1" hangingPunct="1">
                  <a:lnSpc>
                    <a:spcPct val="14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𝛿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 is a metric (distance)</a:t>
                </a: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76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Extrinsic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vs.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Intrinsic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err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Centerpoints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Compare on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Unit Circle,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sup>
                    </m:sSup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>
                <a:blip r:embed="rId3"/>
                <a:stretch>
                  <a:fillRect l="-1891" b="-6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 cstate="print"/>
          <a:srcRect l="10620" t="22137" r="8850" b="9488"/>
          <a:stretch>
            <a:fillRect/>
          </a:stretch>
        </p:blipFill>
        <p:spPr bwMode="auto">
          <a:xfrm>
            <a:off x="4135437" y="1752600"/>
            <a:ext cx="4932363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76200" y="1676400"/>
            <a:ext cx="4183966" cy="1524000"/>
            <a:chOff x="76200" y="1676400"/>
            <a:chExt cx="4183966" cy="1524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76200" y="2215194"/>
                  <a:ext cx="4183966" cy="9852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Ambient Space </a:t>
                  </a: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Arial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charset="0"/>
                            </a:rPr>
                          </m:ctrlPr>
                        </m:acc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charset="0"/>
                            </a:rPr>
                            <m:t>𝑋</m:t>
                          </m:r>
                        </m:e>
                      </m:acc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charset="0"/>
                        </a:rPr>
                        <m:t>=</m:t>
                      </m:r>
                      <m:f>
                        <m:f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charset="0"/>
                            </a:rPr>
                          </m:ctrlPr>
                        </m:fPr>
                        <m:num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charset="0"/>
                            </a:rPr>
                            <m:t>1</m:t>
                          </m:r>
                        </m:num>
                        <m:den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charset="0"/>
                            </a:rPr>
                            <m:t>𝑖</m:t>
                          </m:r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charset="0"/>
                            </a:rPr>
                            <m:t>=1</m:t>
                          </m:r>
                        </m:sub>
                        <m:sup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Arial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Arial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&amp; Project Back to Manifold</a:t>
                  </a: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00" y="2215194"/>
                  <a:ext cx="4183966" cy="985206"/>
                </a:xfrm>
                <a:prstGeom prst="rect">
                  <a:avLst/>
                </a:prstGeom>
                <a:blipFill>
                  <a:blip r:embed="rId5"/>
                  <a:stretch>
                    <a:fillRect l="-2332" b="-1358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Arrow Connector 3"/>
            <p:cNvCxnSpPr/>
            <p:nvPr/>
          </p:nvCxnSpPr>
          <p:spPr>
            <a:xfrm flipH="1" flipV="1">
              <a:off x="1219200" y="1676400"/>
              <a:ext cx="304800" cy="1093788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1170392" y="1676400"/>
            <a:ext cx="2715808" cy="2743200"/>
            <a:chOff x="1170392" y="1676400"/>
            <a:chExt cx="2715808" cy="2743200"/>
          </a:xfrm>
        </p:grpSpPr>
        <p:sp>
          <p:nvSpPr>
            <p:cNvPr id="26" name="TextBox 25"/>
            <p:cNvSpPr txBox="1"/>
            <p:nvPr/>
          </p:nvSpPr>
          <p:spPr>
            <a:xfrm>
              <a:off x="1170392" y="3957935"/>
              <a:ext cx="27158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E.g.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Fr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Arial Unicode MS" pitchFamily="34" charset="-128"/>
                  <a:cs typeface="Arial Unicode MS" pitchFamily="34" charset="-128"/>
                </a:rPr>
                <a:t>échet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Mean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29" name="Straight Arrow Connector 28"/>
            <p:cNvCxnSpPr>
              <a:stCxn id="26" idx="0"/>
            </p:cNvCxnSpPr>
            <p:nvPr/>
          </p:nvCxnSpPr>
          <p:spPr>
            <a:xfrm flipV="1">
              <a:off x="2528296" y="1676400"/>
              <a:ext cx="672104" cy="2281535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9300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None/>
            </a:pP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Extrinsic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vs. </a:t>
            </a: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Intrinsic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Arial" charset="0"/>
                <a:cs typeface="Arial" charset="0"/>
              </a:rPr>
              <a:t>Centerpoints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Often Similar</a:t>
            </a:r>
          </a:p>
          <a:p>
            <a:pPr marL="533400" indent="-533400" eaLnBrk="1" hangingPunct="1">
              <a:lnSpc>
                <a:spcPct val="14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Note Big Difference!</a:t>
            </a:r>
          </a:p>
          <a:p>
            <a:pPr marL="533400" indent="-533400" eaLnBrk="1" hangingPunct="1">
              <a:lnSpc>
                <a:spcPct val="14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Which is Better?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1175" t="65151" r="24505" b="10607"/>
          <a:stretch/>
        </p:blipFill>
        <p:spPr>
          <a:xfrm>
            <a:off x="4953000" y="3026229"/>
            <a:ext cx="4191000" cy="3831771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1600200" y="1676400"/>
            <a:ext cx="6019800" cy="20574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352800" y="1600200"/>
            <a:ext cx="4876800" cy="3048001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892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50000">
              <a:schemeClr val="bg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/>
              <a:t>Distance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Multi Dimensional Scaling (MDS)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1200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Given Data Objects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in an Arbitrary Metric Space, and a </a:t>
                </a:r>
                <a:r>
                  <a:rPr lang="en-US" i="1" dirty="0"/>
                  <a:t>Rank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Find </a:t>
                </a:r>
                <a:r>
                  <a:rPr lang="en-US" i="1" dirty="0" err="1"/>
                  <a:t>Representers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US" dirty="0"/>
                  <a:t>, Whose Distance Matrix “Best” Approximates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𝔇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Typical Algorithms:  Think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as 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en-US" dirty="0"/>
                  <a:t>“PCA-like” vectors of scores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  <a:blipFill>
                <a:blip r:embed="rId2"/>
                <a:stretch>
                  <a:fillRect l="-1857" r="-71" b="-17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CD5345E7-8294-488D-8ED4-D6F1A71F7885}"/>
              </a:ext>
            </a:extLst>
          </p:cNvPr>
          <p:cNvGrpSpPr/>
          <p:nvPr/>
        </p:nvGrpSpPr>
        <p:grpSpPr>
          <a:xfrm>
            <a:off x="3657600" y="194608"/>
            <a:ext cx="5410200" cy="4148792"/>
            <a:chOff x="3657600" y="194608"/>
            <a:chExt cx="5410200" cy="414879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40F96E3-4FB0-439D-AD69-F626169C45D5}"/>
                </a:ext>
              </a:extLst>
            </p:cNvPr>
            <p:cNvSpPr txBox="1"/>
            <p:nvPr/>
          </p:nvSpPr>
          <p:spPr>
            <a:xfrm>
              <a:off x="6792818" y="194608"/>
              <a:ext cx="2274982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Note:  This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Representation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Is Called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“Auto-Encoder”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In AI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literture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ACFAFA31-5842-48C9-8835-9D199DADB23C}"/>
                </a:ext>
              </a:extLst>
            </p:cNvPr>
            <p:cNvSpPr/>
            <p:nvPr/>
          </p:nvSpPr>
          <p:spPr>
            <a:xfrm>
              <a:off x="3657600" y="3733800"/>
              <a:ext cx="2895600" cy="609600"/>
            </a:xfrm>
            <a:prstGeom prst="round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DA7E949-E77C-4A31-BE95-CB24F1991673}"/>
                </a:ext>
              </a:extLst>
            </p:cNvPr>
            <p:cNvCxnSpPr>
              <a:stCxn id="4" idx="2"/>
              <a:endCxn id="5" idx="0"/>
            </p:cNvCxnSpPr>
            <p:nvPr/>
          </p:nvCxnSpPr>
          <p:spPr>
            <a:xfrm flipH="1">
              <a:off x="5105400" y="2133600"/>
              <a:ext cx="2824909" cy="16002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69837557"/>
      </p:ext>
    </p:extLst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1175" t="65151" r="24505" b="10607"/>
          <a:stretch/>
        </p:blipFill>
        <p:spPr>
          <a:xfrm>
            <a:off x="4953000" y="3026229"/>
            <a:ext cx="4191000" cy="3831771"/>
          </a:xfrm>
          <a:prstGeom prst="rect">
            <a:avLst/>
          </a:prstGeom>
        </p:spPr>
      </p:pic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None/>
            </a:pP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Extrinsic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vs. </a:t>
            </a: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Intrinsic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Arial" charset="0"/>
                <a:cs typeface="Arial" charset="0"/>
              </a:rPr>
              <a:t>Centerpoints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None/>
            </a:pPr>
            <a:endParaRPr lang="en-US" sz="1200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Which is Better?</a:t>
            </a:r>
          </a:p>
          <a:p>
            <a:pPr marL="533400" indent="-533400" eaLnBrk="1" hangingPunct="1">
              <a:lnSpc>
                <a:spcPct val="14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Intrinsic “More Like Mean”?</a:t>
            </a:r>
          </a:p>
          <a:p>
            <a:pPr marL="533400" indent="-533400" eaLnBrk="1" hangingPunct="1">
              <a:lnSpc>
                <a:spcPct val="14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Intrinsic More Stable</a:t>
            </a:r>
          </a:p>
          <a:p>
            <a:pPr marL="533400" indent="-533400" eaLnBrk="1" hangingPunct="1">
              <a:lnSpc>
                <a:spcPct val="14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   Shifting a Green Down</a:t>
            </a:r>
          </a:p>
          <a:p>
            <a:pPr marL="533400" indent="-533400" eaLnBrk="1" hangingPunct="1">
              <a:lnSpc>
                <a:spcPct val="14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Extrinsic More Stable</a:t>
            </a:r>
          </a:p>
          <a:p>
            <a:pPr marL="533400" indent="-533400" eaLnBrk="1" hangingPunct="1">
              <a:lnSpc>
                <a:spcPct val="14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   Shifting Greens Left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13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None/>
            </a:pP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Extrinsic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vs. </a:t>
            </a: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Intrinsic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Arial" charset="0"/>
                <a:cs typeface="Arial" charset="0"/>
              </a:rPr>
              <a:t>Centerpoints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None/>
            </a:pPr>
            <a:endParaRPr lang="en-US" sz="1200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Which is Better?</a:t>
            </a:r>
          </a:p>
          <a:p>
            <a:pPr marL="533400" indent="-533400" eaLnBrk="1" hangingPunct="1">
              <a:lnSpc>
                <a:spcPct val="140000"/>
              </a:lnSpc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Problem as Hard as </a:t>
            </a:r>
          </a:p>
          <a:p>
            <a:pPr marL="533400" indent="-533400" eaLnBrk="1" hangingPunct="1">
              <a:lnSpc>
                <a:spcPct val="14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“Center” of Bimodal</a:t>
            </a:r>
          </a:p>
          <a:p>
            <a:pPr marL="533400" indent="-533400" eaLnBrk="1" hangingPunct="1">
              <a:lnSpc>
                <a:spcPct val="14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   Distribution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83"/>
          <a:stretch>
            <a:fillRect/>
          </a:stretch>
        </p:blipFill>
        <p:spPr bwMode="auto">
          <a:xfrm>
            <a:off x="4076700" y="2324100"/>
            <a:ext cx="50673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4419600" y="4876800"/>
            <a:ext cx="941283" cy="685800"/>
            <a:chOff x="4419600" y="4876800"/>
            <a:chExt cx="941283" cy="685800"/>
          </a:xfrm>
        </p:grpSpPr>
        <p:sp>
          <p:nvSpPr>
            <p:cNvPr id="3" name="TextBox 2"/>
            <p:cNvSpPr txBox="1"/>
            <p:nvPr/>
          </p:nvSpPr>
          <p:spPr>
            <a:xfrm>
              <a:off x="4419600" y="4876800"/>
              <a:ext cx="9412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Median</a:t>
              </a:r>
            </a:p>
          </p:txBody>
        </p:sp>
        <p:cxnSp>
          <p:nvCxnSpPr>
            <p:cNvPr id="5" name="Straight Arrow Connector 4"/>
            <p:cNvCxnSpPr>
              <a:stCxn id="3" idx="2"/>
            </p:cNvCxnSpPr>
            <p:nvPr/>
          </p:nvCxnSpPr>
          <p:spPr>
            <a:xfrm>
              <a:off x="4890242" y="5246132"/>
              <a:ext cx="470641" cy="31646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 flipH="1">
            <a:off x="6553200" y="4876800"/>
            <a:ext cx="990599" cy="647700"/>
            <a:chOff x="4419600" y="4876800"/>
            <a:chExt cx="941283" cy="685800"/>
          </a:xfrm>
        </p:grpSpPr>
        <p:sp>
          <p:nvSpPr>
            <p:cNvPr id="31" name="TextBox 30"/>
            <p:cNvSpPr txBox="1"/>
            <p:nvPr/>
          </p:nvSpPr>
          <p:spPr>
            <a:xfrm>
              <a:off x="4419600" y="4876800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Mean</a:t>
              </a:r>
            </a:p>
          </p:txBody>
        </p:sp>
        <p:cxnSp>
          <p:nvCxnSpPr>
            <p:cNvPr id="32" name="Straight Arrow Connector 31"/>
            <p:cNvCxnSpPr>
              <a:stCxn id="31" idx="2"/>
            </p:cNvCxnSpPr>
            <p:nvPr/>
          </p:nvCxnSpPr>
          <p:spPr>
            <a:xfrm>
              <a:off x="4800474" y="5246132"/>
              <a:ext cx="560409" cy="316468"/>
            </a:xfrm>
            <a:prstGeom prst="straightConnector1">
              <a:avLst/>
            </a:prstGeom>
            <a:ln w="25400">
              <a:solidFill>
                <a:srgbClr val="00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8076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None/>
            </a:pP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Extrinsic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vs. </a:t>
            </a: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Intrinsic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Arial" charset="0"/>
                <a:cs typeface="Arial" charset="0"/>
              </a:rPr>
              <a:t>Centerpoints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None/>
            </a:pPr>
            <a:endParaRPr lang="en-US" sz="1200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Which is Better?</a:t>
            </a:r>
          </a:p>
          <a:p>
            <a:pPr marL="533400" indent="-533400" eaLnBrk="1" hangingPunct="1">
              <a:lnSpc>
                <a:spcPct val="140000"/>
              </a:lnSpc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Problem as Hard as </a:t>
            </a:r>
          </a:p>
          <a:p>
            <a:pPr marL="533400" indent="-533400" eaLnBrk="1" hangingPunct="1">
              <a:lnSpc>
                <a:spcPct val="14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“Center” of Bimodal</a:t>
            </a:r>
          </a:p>
          <a:p>
            <a:pPr marL="533400" indent="-533400" eaLnBrk="1" hangingPunct="1">
              <a:lnSpc>
                <a:spcPct val="14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   Distribution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83"/>
          <a:stretch>
            <a:fillRect/>
          </a:stretch>
        </p:blipFill>
        <p:spPr bwMode="auto">
          <a:xfrm>
            <a:off x="4076700" y="2324100"/>
            <a:ext cx="50673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986638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None/>
            </a:pP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Extrinsic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vs. </a:t>
            </a: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Intrinsic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Arial" charset="0"/>
                <a:cs typeface="Arial" charset="0"/>
              </a:rPr>
              <a:t>Centerpoints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None/>
            </a:pPr>
            <a:endParaRPr lang="en-US" sz="1200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Which is Better?</a:t>
            </a:r>
          </a:p>
          <a:p>
            <a:pPr marL="533400" indent="-533400" eaLnBrk="1" hangingPunct="1">
              <a:lnSpc>
                <a:spcPct val="140000"/>
              </a:lnSpc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Problem as Hard as </a:t>
            </a:r>
          </a:p>
          <a:p>
            <a:pPr marL="533400" indent="-533400" eaLnBrk="1" hangingPunct="1">
              <a:lnSpc>
                <a:spcPct val="14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“Center” of Bimodal</a:t>
            </a:r>
          </a:p>
          <a:p>
            <a:pPr marL="533400" indent="-533400" eaLnBrk="1" hangingPunct="1">
              <a:lnSpc>
                <a:spcPct val="14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   Distribution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83"/>
          <a:stretch>
            <a:fillRect/>
          </a:stretch>
        </p:blipFill>
        <p:spPr bwMode="auto">
          <a:xfrm>
            <a:off x="4076700" y="2324100"/>
            <a:ext cx="50673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226787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Directional Data Examples of </a:t>
            </a:r>
            <a:r>
              <a:rPr lang="en-US" dirty="0" err="1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Fr</a:t>
            </a:r>
            <a:r>
              <a:rPr lang="en-US" dirty="0" err="1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échet</a:t>
            </a:r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Mean:</a:t>
            </a:r>
          </a:p>
          <a:p>
            <a:pPr marL="609600" indent="-609600" eaLnBrk="1" hangingPunct="1"/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Not always </a:t>
            </a:r>
            <a:r>
              <a:rPr lang="en-US" u="sng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easily interpretable</a:t>
            </a:r>
            <a:endParaRPr lang="en-US" dirty="0">
              <a:solidFill>
                <a:schemeClr val="bg2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EGGeodMean2d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05000" y="2286000"/>
            <a:ext cx="52832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2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cs typeface="Arial" pitchFamily="34" charset="0"/>
                  </a:rPr>
                  <a:t>Directional Data Examples of </a:t>
                </a:r>
                <a:r>
                  <a:rPr lang="en-US" dirty="0" err="1">
                    <a:solidFill>
                      <a:schemeClr val="bg2"/>
                    </a:solidFill>
                    <a:latin typeface="Arial" pitchFamily="34" charset="0"/>
                    <a:cs typeface="Arial" pitchFamily="34" charset="0"/>
                  </a:rPr>
                  <a:t>Fr</a:t>
                </a:r>
                <a:r>
                  <a:rPr lang="en-US" dirty="0" err="1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échet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Mean:</a:t>
                </a:r>
              </a:p>
              <a:p>
                <a:pPr marL="609600" indent="-609600" eaLnBrk="1" hangingPunct="1"/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Not always </a:t>
                </a:r>
                <a:r>
                  <a:rPr lang="en-US" u="sng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easily interpretable</a:t>
                </a:r>
              </a:p>
              <a:p>
                <a:pPr marL="1009650" lvl="1" indent="-609600" eaLnBrk="1" hangingPunct="1"/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Think about </a:t>
                </a:r>
                <a:r>
                  <a:rPr lang="en-US" i="1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distances along arc</a:t>
                </a:r>
              </a:p>
              <a:p>
                <a:pPr marL="1009650" lvl="1" indent="-609600" eaLnBrk="1" hangingPunct="1"/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Not about  “points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”</a:t>
                </a:r>
              </a:p>
              <a:p>
                <a:pPr marL="1009650" lvl="1" indent="-609600" eaLnBrk="1" hangingPunct="1"/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Sum of </a:t>
                </a:r>
                <a:r>
                  <a:rPr lang="en-US" i="1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squared distances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</a:t>
                </a:r>
              </a:p>
              <a:p>
                <a:pPr marL="400050" lvl="1" indent="0" algn="ctr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strongly feels the </a:t>
                </a:r>
                <a:r>
                  <a:rPr lang="en-US" u="sng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largest</a:t>
                </a:r>
              </a:p>
              <a:p>
                <a:pPr marL="609600" indent="-609600" eaLnBrk="1" hangingPunct="1"/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Not always </a:t>
                </a:r>
                <a:r>
                  <a:rPr lang="en-US" u="sng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unique</a:t>
                </a:r>
              </a:p>
              <a:p>
                <a:pPr marL="1009650" lvl="1" indent="-609600" eaLnBrk="1" hangingPunct="1"/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But unique with probability one </a:t>
                </a:r>
              </a:p>
              <a:p>
                <a:pPr marL="1009650" lvl="1" indent="-609600" eaLnBrk="1" hangingPunct="1"/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Non-unique requires strong symmetry</a:t>
                </a:r>
              </a:p>
              <a:p>
                <a:pPr marL="1009650" lvl="1" indent="-609600" eaLnBrk="1" hangingPunct="1"/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But possible to have </a:t>
                </a:r>
                <a:r>
                  <a:rPr lang="en-US" i="1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many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means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0">
                <a:blip r:embed="rId3"/>
                <a:stretch>
                  <a:fillRect l="-1891" t="-1508" b="-46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80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Dir</a:t>
            </a:r>
            <a:r>
              <a:rPr lang="en-US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ectional Data Examples of </a:t>
            </a:r>
            <a:r>
              <a:rPr lang="en-US" dirty="0" err="1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Fr</a:t>
            </a:r>
            <a:r>
              <a:rPr lang="en-US" dirty="0" err="1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échet</a:t>
            </a:r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Mean:</a:t>
            </a:r>
          </a:p>
          <a:p>
            <a:pPr marL="609600" indent="-609600" eaLnBrk="1" hangingPunct="1"/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Not always </a:t>
            </a:r>
            <a:r>
              <a:rPr lang="en-US" u="sng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sensible</a:t>
            </a:r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notion of center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64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495550"/>
            <a:ext cx="5486400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850074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Dir</a:t>
            </a:r>
            <a:r>
              <a:rPr lang="en-US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ectional Data Examples of </a:t>
            </a:r>
            <a:r>
              <a:rPr lang="en-US" dirty="0" err="1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Fr</a:t>
            </a:r>
            <a:r>
              <a:rPr lang="en-US" dirty="0" err="1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échet</a:t>
            </a:r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Mean:</a:t>
            </a:r>
          </a:p>
          <a:p>
            <a:pPr marL="609600" indent="-609600" eaLnBrk="1" hangingPunct="1"/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Not always </a:t>
            </a:r>
            <a:r>
              <a:rPr lang="en-US" u="sng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sensible</a:t>
            </a:r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notion of center</a:t>
            </a:r>
          </a:p>
          <a:p>
            <a:pPr marL="1009650" lvl="1" indent="-609600" eaLnBrk="1" hangingPunct="1"/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Sometimes prefer </a:t>
            </a:r>
            <a:r>
              <a:rPr lang="en-US" i="1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top &amp; bottom</a:t>
            </a:r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?</a:t>
            </a:r>
          </a:p>
          <a:p>
            <a:pPr marL="1009650" lvl="1" indent="-609600" eaLnBrk="1" hangingPunct="1"/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At end: </a:t>
            </a:r>
            <a:r>
              <a:rPr lang="en-US" i="1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farthest</a:t>
            </a:r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points from data</a:t>
            </a:r>
          </a:p>
          <a:p>
            <a:pPr marL="609600" indent="-609600" eaLnBrk="1" hangingPunct="1"/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Not continuous Function of Data</a:t>
            </a:r>
          </a:p>
          <a:p>
            <a:pPr marL="1009650" lvl="1" indent="-609600" eaLnBrk="1" hangingPunct="1"/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Jump from 1 – 2</a:t>
            </a:r>
          </a:p>
          <a:p>
            <a:pPr marL="1009650" lvl="1" indent="-609600" eaLnBrk="1" hangingPunct="1"/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Jump from 2 – 8 </a:t>
            </a:r>
          </a:p>
          <a:p>
            <a:pPr marL="609600" indent="-609600" eaLnBrk="1" hangingPunct="1"/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All False for Euclidean Mean</a:t>
            </a:r>
          </a:p>
          <a:p>
            <a:pPr marL="609600" indent="-609600" eaLnBrk="1" hangingPunct="1"/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But all happen generally for Manifold Data</a:t>
            </a:r>
          </a:p>
          <a:p>
            <a:pPr marL="0" indent="0" algn="ctr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(for positively curved space)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00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Notions of Center on Manifolds:</a:t>
            </a: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 algn="ctr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“Extrinsic”  vs.  “Intrinsic”</a:t>
            </a: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609600" indent="-609600" algn="ctr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“Every Dog has Its Day”</a:t>
            </a: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609600" indent="-6096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For Further Discussion, See:</a:t>
            </a:r>
          </a:p>
          <a:p>
            <a:pPr marL="609600" indent="-609600" algn="ctr" eaLnBrk="1" hangingPunct="1">
              <a:buFontTx/>
              <a:buNone/>
            </a:pPr>
            <a:r>
              <a:rPr lang="en-US" dirty="0" err="1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Patrangenaru</a:t>
            </a:r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&amp; Ellingson (2016)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81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cs typeface="Arial" pitchFamily="34" charset="0"/>
                  </a:rPr>
                  <a:t>Directional Data Examples of </a:t>
                </a:r>
                <a:r>
                  <a:rPr lang="en-US" dirty="0" err="1">
                    <a:solidFill>
                      <a:schemeClr val="bg2"/>
                    </a:solidFill>
                    <a:latin typeface="Arial" pitchFamily="34" charset="0"/>
                    <a:cs typeface="Arial" pitchFamily="34" charset="0"/>
                  </a:rPr>
                  <a:t>Fr</a:t>
                </a:r>
                <a:r>
                  <a:rPr lang="en-US" dirty="0" err="1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échet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Mean:</a:t>
                </a:r>
              </a:p>
              <a:p>
                <a:pPr marL="609600" indent="-609600" eaLnBrk="1" hangingPunct="1"/>
                <a:r>
                  <a:rPr lang="en-US" sz="2800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Also of interest is </a:t>
                </a:r>
                <a:r>
                  <a:rPr lang="en-US" sz="2800" dirty="0" err="1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Fréchet</a:t>
                </a:r>
                <a:r>
                  <a:rPr lang="en-US" sz="2800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Variance:</a:t>
                </a:r>
              </a:p>
              <a:p>
                <a:pPr marL="0" indent="0" algn="ctr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" pitchFamily="34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280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280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  <m:t>𝜎</m:t>
                              </m:r>
                            </m:e>
                          </m:acc>
                        </m:e>
                        <m:sup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min</m:t>
                              </m:r>
                            </m:e>
                            <m:lim>
                              <m:bar>
                                <m:barPr>
                                  <m:ctrlPr>
                                    <a:rPr lang="en-US" sz="280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" pitchFamily="34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" pitchFamily="34" charset="0"/>
                                    </a:rPr>
                                    <m:t>𝑥</m:t>
                                  </m:r>
                                </m:e>
                              </m:ba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80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𝑛</m:t>
                              </m:r>
                            </m:den>
                          </m:f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𝑖</m:t>
                              </m:r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" pitchFamily="34" charset="0"/>
                                    </a:rPr>
                                    <m:t>𝑑</m:t>
                                  </m:r>
                                  <m:d>
                                    <m:dPr>
                                      <m:ctrlPr>
                                        <a:rPr lang="en-US" sz="28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" pitchFamily="34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800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bar>
                                            <m:barPr>
                                              <m:ctrlPr>
                                                <a:rPr lang="en-US" sz="2800" b="0" i="1" smtClean="0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ea typeface="Arial Unicode MS" pitchFamily="34" charset="-128"/>
                                                  <a:cs typeface="Arial" pitchFamily="34" charset="0"/>
                                                </a:rPr>
                                              </m:ctrlPr>
                                            </m:barPr>
                                            <m:e>
                                              <m:r>
                                                <a:rPr lang="en-US" sz="2800" b="0" i="1" smtClean="0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ea typeface="Arial Unicode MS" pitchFamily="34" charset="-128"/>
                                                  <a:cs typeface="Arial" pitchFamily="34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</m:bar>
                                        </m:e>
                                        <m:sub>
                                          <m:r>
                                            <a:rPr lang="en-US" sz="2800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" pitchFamily="34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8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" pitchFamily="34" charset="0"/>
                                        </a:rPr>
                                        <m:t>,</m:t>
                                      </m:r>
                                      <m:bar>
                                        <m:barPr>
                                          <m:ctrlPr>
                                            <a:rPr lang="en-US" sz="2800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" pitchFamily="34" charset="0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lang="en-US" sz="2800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" pitchFamily="34" charset="0"/>
                                            </a:rPr>
                                            <m:t>𝑥</m:t>
                                          </m:r>
                                        </m:e>
                                      </m:bar>
                                    </m:e>
                                  </m:d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func>
                    </m:oMath>
                  </m:oMathPara>
                </a14:m>
                <a:endParaRPr lang="en-US" sz="2800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/>
                <a:endParaRPr lang="en-US" sz="1200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/>
                <a:r>
                  <a:rPr lang="en-US" sz="2800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Works like Euclidean </a:t>
                </a:r>
                <a:r>
                  <a:rPr lang="en-US" sz="2800" i="1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sample variance</a:t>
                </a:r>
              </a:p>
              <a:p>
                <a:pPr marL="609600" indent="-609600" eaLnBrk="1" hangingPunct="1"/>
                <a:r>
                  <a:rPr lang="en-US" sz="2800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Note values in movie, reflecting </a:t>
                </a:r>
                <a:r>
                  <a:rPr lang="en-US" sz="2800" u="sng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spread</a:t>
                </a:r>
                <a:r>
                  <a:rPr lang="en-US" sz="2800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in data</a:t>
                </a:r>
              </a:p>
              <a:p>
                <a:pPr marL="609600" indent="-609600" eaLnBrk="1" hangingPunct="1"/>
                <a:r>
                  <a:rPr lang="en-US" sz="2800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Note theoretical version:</a:t>
                </a:r>
              </a:p>
              <a:p>
                <a:pPr marL="609600" indent="-609600"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8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𝜎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min</m:t>
                              </m:r>
                            </m:e>
                            <m:lim>
                              <m:bar>
                                <m:barPr>
                                  <m:ctrlPr>
                                    <a:rPr lang="en-US" sz="28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" pitchFamily="34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" pitchFamily="34" charset="0"/>
                                    </a:rPr>
                                    <m:t>𝑥</m:t>
                                  </m:r>
                                </m:e>
                              </m:ba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𝐸</m:t>
                              </m:r>
                            </m:e>
                            <m:sub>
                              <m:bar>
                                <m:barPr>
                                  <m:ctrlPr>
                                    <a:rPr lang="en-US" sz="28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" pitchFamily="34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" pitchFamily="34" charset="0"/>
                                    </a:rPr>
                                    <m:t>𝑋</m:t>
                                  </m:r>
                                </m:e>
                              </m:bar>
                            </m:sub>
                          </m:sSub>
                        </m:e>
                      </m:func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" pitchFamily="34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</m:ctrlPr>
                            </m:dPr>
                            <m:e>
                              <m:bar>
                                <m:barPr>
                                  <m:ctrlPr>
                                    <a:rPr lang="en-US" sz="28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" pitchFamily="34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" pitchFamily="34" charset="0"/>
                                    </a:rPr>
                                    <m:t>𝑋</m:t>
                                  </m:r>
                                </m:e>
                              </m:bar>
                              <m:r>
                                <a:rPr lang="en-US" sz="28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,</m:t>
                              </m:r>
                              <m:bar>
                                <m:barPr>
                                  <m:ctrlPr>
                                    <a:rPr lang="en-US" sz="28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" pitchFamily="34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" pitchFamily="34" charset="0"/>
                                    </a:rPr>
                                    <m:t>𝑥</m:t>
                                  </m:r>
                                </m:e>
                              </m:ba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>
                  <a:buFontTx/>
                  <a:buNone/>
                </a:pPr>
                <a:endParaRPr lang="en-US" sz="1200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/>
                <a:r>
                  <a:rPr lang="en-US" sz="2800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Useful for Laws of Large Numbers, etc.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>
                <a:blip r:embed="rId3"/>
                <a:stretch>
                  <a:fillRect l="-1891" t="-1508" b="-1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69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tx1"/>
            </a:gs>
            <a:gs pos="100000">
              <a:srgbClr val="D357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Several Different </a:t>
            </a: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Notions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of Shape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Oldest and Best Known (in Statistics):</a:t>
            </a:r>
          </a:p>
          <a:p>
            <a:pPr marL="533400" indent="-533400" algn="ctr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sz="4400" i="1" dirty="0">
                <a:solidFill>
                  <a:schemeClr val="bg2"/>
                </a:solidFill>
                <a:latin typeface="Arial" charset="0"/>
                <a:cs typeface="Arial" charset="0"/>
              </a:rPr>
              <a:t>Landmark Based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0000"/>
                </a:solidFill>
                <a:latin typeface="Arial" charset="0"/>
                <a:cs typeface="Arial" charset="0"/>
              </a:rPr>
              <a:t>Shapes As Data Objects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3D2484-DF63-4450-8F5D-142C9207821D}"/>
              </a:ext>
            </a:extLst>
          </p:cNvPr>
          <p:cNvSpPr txBox="1"/>
          <p:nvPr/>
        </p:nvSpPr>
        <p:spPr>
          <a:xfrm>
            <a:off x="6096000" y="1824335"/>
            <a:ext cx="27297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Text, Sec. 1.2,  5.2</a:t>
            </a:r>
          </a:p>
        </p:txBody>
      </p:sp>
    </p:spTree>
    <p:extLst>
      <p:ext uri="{BB962C8B-B14F-4D97-AF65-F5344CB8AC3E}">
        <p14:creationId xmlns:p14="http://schemas.microsoft.com/office/powerpoint/2010/main" val="57216108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Participant Presentation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12:00    Elyse Borgert: </a:t>
            </a:r>
          </a:p>
          <a:p>
            <a:pPr algn="ctr" eaLnBrk="1" hangingPunct="1">
              <a:buFontTx/>
              <a:buNone/>
            </a:pPr>
            <a:r>
              <a:rPr lang="en-US" dirty="0"/>
              <a:t>Persistent topology of protein space</a:t>
            </a:r>
          </a:p>
          <a:p>
            <a:pPr eaLnBrk="1" hangingPunct="1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65590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14916</TotalTime>
  <Words>2942</Words>
  <Application>Microsoft Office PowerPoint</Application>
  <PresentationFormat>On-screen Show (4:3)</PresentationFormat>
  <Paragraphs>836</Paragraphs>
  <Slides>90</Slides>
  <Notes>84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90</vt:i4>
      </vt:variant>
    </vt:vector>
  </HeadingPairs>
  <TitlesOfParts>
    <vt:vector size="101" baseType="lpstr">
      <vt:lpstr>Arial</vt:lpstr>
      <vt:lpstr>Arial Unicode MS</vt:lpstr>
      <vt:lpstr>Cambria Math</vt:lpstr>
      <vt:lpstr>Tahoma</vt:lpstr>
      <vt:lpstr>Times New Roman</vt:lpstr>
      <vt:lpstr>Wingdings</vt:lpstr>
      <vt:lpstr>2_Default Design</vt:lpstr>
      <vt:lpstr>3_Default Design</vt:lpstr>
      <vt:lpstr>Default Design</vt:lpstr>
      <vt:lpstr>12_Default Design</vt:lpstr>
      <vt:lpstr>Equation</vt:lpstr>
      <vt:lpstr>Statistics – O. R. 881 Object Oriented Data Analysis</vt:lpstr>
      <vt:lpstr>Current Sections in Textbook</vt:lpstr>
      <vt:lpstr>Distance Methods</vt:lpstr>
      <vt:lpstr>Distance Methods</vt:lpstr>
      <vt:lpstr>Distance Methods</vt:lpstr>
      <vt:lpstr>Distance Methods</vt:lpstr>
      <vt:lpstr>Distance Methods</vt:lpstr>
      <vt:lpstr>Distance Methods</vt:lpstr>
      <vt:lpstr>Shapes As Data Objects</vt:lpstr>
      <vt:lpstr>Landmark Based Shape Analysis</vt:lpstr>
      <vt:lpstr>Landmark Based Shape Analysis</vt:lpstr>
      <vt:lpstr>Equivalence Relations</vt:lpstr>
      <vt:lpstr>Landmark Based Shape Analysis</vt:lpstr>
      <vt:lpstr>OODA in Image Analysis</vt:lpstr>
      <vt:lpstr>OODA in Image Analysis</vt:lpstr>
      <vt:lpstr>OODA in Image Analysis</vt:lpstr>
      <vt:lpstr>Shape Representations</vt:lpstr>
      <vt:lpstr>Landmark Representations</vt:lpstr>
      <vt:lpstr>Landmark Representations</vt:lpstr>
      <vt:lpstr>Shape Representations</vt:lpstr>
      <vt:lpstr>Boundary Representations</vt:lpstr>
      <vt:lpstr>Boundary Representations</vt:lpstr>
      <vt:lpstr>Boundary Representations</vt:lpstr>
      <vt:lpstr>Boundary Representations</vt:lpstr>
      <vt:lpstr>Shape Representations</vt:lpstr>
      <vt:lpstr>Skeletal Representations</vt:lpstr>
      <vt:lpstr>A Challenging Example</vt:lpstr>
      <vt:lpstr>A Challenging Example</vt:lpstr>
      <vt:lpstr>A Challenging Example</vt:lpstr>
      <vt:lpstr>A Challenging Example</vt:lpstr>
      <vt:lpstr>A Challenging Example</vt:lpstr>
      <vt:lpstr>Male Pelvis – Raw Data</vt:lpstr>
      <vt:lpstr>Male Pelvis – Raw Data</vt:lpstr>
      <vt:lpstr>Male Pelvis – Raw Data</vt:lpstr>
      <vt:lpstr>Male Pelvis – Raw Data</vt:lpstr>
      <vt:lpstr>Male Pelvis – Raw Data</vt:lpstr>
      <vt:lpstr>Male Pelvis – Raw Data</vt:lpstr>
      <vt:lpstr>Male Pelvis – Raw Data</vt:lpstr>
      <vt:lpstr>Object Representation</vt:lpstr>
      <vt:lpstr>Skeletal Representations</vt:lpstr>
      <vt:lpstr>Skeletal Representations</vt:lpstr>
      <vt:lpstr>Skeletal Representations</vt:lpstr>
      <vt:lpstr>Skeletal Representations</vt:lpstr>
      <vt:lpstr>Skeletal Representations</vt:lpstr>
      <vt:lpstr>Skeletal Representations</vt:lpstr>
      <vt:lpstr>Skeletal Representations</vt:lpstr>
      <vt:lpstr>Skeletal Representations</vt:lpstr>
      <vt:lpstr>3-d s-reps</vt:lpstr>
      <vt:lpstr>3-d s-reps</vt:lpstr>
      <vt:lpstr>3-d s-reps</vt:lpstr>
      <vt:lpstr>3-d s-reps</vt:lpstr>
      <vt:lpstr>3-d s-reps</vt:lpstr>
      <vt:lpstr>Data Lying On a Manifold</vt:lpstr>
      <vt:lpstr>Data Lying On a Manifold</vt:lpstr>
      <vt:lpstr>Data Lying On a Manifold</vt:lpstr>
      <vt:lpstr>PowerPoint Presentation</vt:lpstr>
      <vt:lpstr>Data Lying On a Manifold</vt:lpstr>
      <vt:lpstr>Data Lying On a Manifold</vt:lpstr>
      <vt:lpstr>PowerPoint Presentation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Participant Presentation</vt:lpstr>
    </vt:vector>
  </TitlesOfParts>
  <Company>Dell Computer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Marron, James Stephen</cp:lastModifiedBy>
  <cp:revision>587</cp:revision>
  <dcterms:created xsi:type="dcterms:W3CDTF">2001-06-08T01:38:43Z</dcterms:created>
  <dcterms:modified xsi:type="dcterms:W3CDTF">2022-02-10T18:09:20Z</dcterms:modified>
</cp:coreProperties>
</file>