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74" r:id="rId2"/>
    <p:sldMasterId id="2147483789" r:id="rId3"/>
    <p:sldMasterId id="2147483804" r:id="rId4"/>
    <p:sldMasterId id="2147483819" r:id="rId5"/>
  </p:sldMasterIdLst>
  <p:notesMasterIdLst>
    <p:notesMasterId r:id="rId80"/>
  </p:notesMasterIdLst>
  <p:sldIdLst>
    <p:sldId id="262" r:id="rId6"/>
    <p:sldId id="714" r:id="rId7"/>
    <p:sldId id="3751" r:id="rId8"/>
    <p:sldId id="3759" r:id="rId9"/>
    <p:sldId id="3760" r:id="rId10"/>
    <p:sldId id="3761" r:id="rId11"/>
    <p:sldId id="3762" r:id="rId12"/>
    <p:sldId id="3713" r:id="rId13"/>
    <p:sldId id="3718" r:id="rId14"/>
    <p:sldId id="3719" r:id="rId15"/>
    <p:sldId id="3727" r:id="rId16"/>
    <p:sldId id="3730" r:id="rId17"/>
    <p:sldId id="3732" r:id="rId18"/>
    <p:sldId id="3571" r:id="rId19"/>
    <p:sldId id="3572" r:id="rId20"/>
    <p:sldId id="3480" r:id="rId21"/>
    <p:sldId id="3481" r:id="rId22"/>
    <p:sldId id="3482" r:id="rId23"/>
    <p:sldId id="3483" r:id="rId24"/>
    <p:sldId id="3484" r:id="rId25"/>
    <p:sldId id="3485" r:id="rId26"/>
    <p:sldId id="3486" r:id="rId27"/>
    <p:sldId id="3682" r:id="rId28"/>
    <p:sldId id="3488" r:id="rId29"/>
    <p:sldId id="3489" r:id="rId30"/>
    <p:sldId id="3490" r:id="rId31"/>
    <p:sldId id="3491" r:id="rId32"/>
    <p:sldId id="3492" r:id="rId33"/>
    <p:sldId id="3493" r:id="rId34"/>
    <p:sldId id="3494" r:id="rId35"/>
    <p:sldId id="3495" r:id="rId36"/>
    <p:sldId id="3496" r:id="rId37"/>
    <p:sldId id="3497" r:id="rId38"/>
    <p:sldId id="3498" r:id="rId39"/>
    <p:sldId id="3499" r:id="rId40"/>
    <p:sldId id="3500" r:id="rId41"/>
    <p:sldId id="3501" r:id="rId42"/>
    <p:sldId id="3698" r:id="rId43"/>
    <p:sldId id="3699" r:id="rId44"/>
    <p:sldId id="3700" r:id="rId45"/>
    <p:sldId id="3701" r:id="rId46"/>
    <p:sldId id="3702" r:id="rId47"/>
    <p:sldId id="3703" r:id="rId48"/>
    <p:sldId id="3704" r:id="rId49"/>
    <p:sldId id="3705" r:id="rId50"/>
    <p:sldId id="3706" r:id="rId51"/>
    <p:sldId id="3752" r:id="rId52"/>
    <p:sldId id="3753" r:id="rId53"/>
    <p:sldId id="3754" r:id="rId54"/>
    <p:sldId id="3755" r:id="rId55"/>
    <p:sldId id="3756" r:id="rId56"/>
    <p:sldId id="3757" r:id="rId57"/>
    <p:sldId id="3758" r:id="rId58"/>
    <p:sldId id="3688" r:id="rId59"/>
    <p:sldId id="3689" r:id="rId60"/>
    <p:sldId id="3690" r:id="rId61"/>
    <p:sldId id="3691" r:id="rId62"/>
    <p:sldId id="3692" r:id="rId63"/>
    <p:sldId id="3693" r:id="rId64"/>
    <p:sldId id="3694" r:id="rId65"/>
    <p:sldId id="3695" r:id="rId66"/>
    <p:sldId id="3696" r:id="rId67"/>
    <p:sldId id="1074" r:id="rId68"/>
    <p:sldId id="1075" r:id="rId69"/>
    <p:sldId id="1077" r:id="rId70"/>
    <p:sldId id="1086" r:id="rId71"/>
    <p:sldId id="1078" r:id="rId72"/>
    <p:sldId id="1079" r:id="rId73"/>
    <p:sldId id="1083" r:id="rId74"/>
    <p:sldId id="1084" r:id="rId75"/>
    <p:sldId id="1082" r:id="rId76"/>
    <p:sldId id="1072" r:id="rId77"/>
    <p:sldId id="1085" r:id="rId78"/>
    <p:sldId id="3631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D5"/>
    <a:srgbClr val="0000FF"/>
    <a:srgbClr val="00FF00"/>
    <a:srgbClr val="B4A700"/>
    <a:srgbClr val="D1CC00"/>
    <a:srgbClr val="2DC8FF"/>
    <a:srgbClr val="DC00FF"/>
    <a:srgbClr val="00FF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327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641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170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32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61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347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E3E2-85E9-4DFE-8A64-65C24C71991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372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E3E2-85E9-4DFE-8A64-65C24C71991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454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04EA8-BF74-4EC2-813B-77DD3247050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417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AD259-66D3-4871-B15D-79F3F2285F7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82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7382E-4F79-4BF8-9404-E1049235A38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84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549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5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05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A6956-2A1C-4F84-9C0E-EA456D4D751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959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230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740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40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63189-CA2E-487A-985A-4F8D7D69126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892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63189-CA2E-487A-985A-4F8D7D69126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4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610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09F07-D27F-4135-A1B9-BB1964D345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19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380FE-5C7F-4676-846E-39D4C4D6B87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716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380FE-5C7F-4676-846E-39D4C4D6B87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99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03D26D-C654-442D-B5C3-3098FC1FDD1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270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532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0044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6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6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F7671A-0582-42A0-9D8D-8BC76F087BC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8509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55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6827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21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BA8D15-60F8-46C1-BE4A-A67CE5678D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56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E8720-C329-472B-8F1C-41CDC8A7E5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441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E8720-C329-472B-8F1C-41CDC8A7E5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1358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E8720-C329-472B-8F1C-41CDC8A7E5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3891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760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482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367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63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9727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415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36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396EE-6807-4235-842A-8916BC3536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092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2535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4272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1528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296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967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9422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2503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631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213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4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1F7D68-FB5C-4CAD-B7E1-546D877ADEC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8948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836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140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200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051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671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2573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489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B1B25-07DB-43BD-B55C-D69493D24980}" type="slidenum">
              <a:rPr lang="ko-KR" altLang="en-US" smtClean="0"/>
              <a:pPr/>
              <a:t>72</a:t>
            </a:fld>
            <a:endParaRPr lang="en-US" altLang="ko-KR"/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8877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3986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37968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0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30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773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71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483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853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862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657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3969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327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112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422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56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891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10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2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6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6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84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1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68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13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41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84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61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02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99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7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62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66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9217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4058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0214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5522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1602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8293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2606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273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957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2482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877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4358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6006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378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0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36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383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56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878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3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083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18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904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47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928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0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810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6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826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4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0.png"/><Relationship Id="rId5" Type="http://schemas.openxmlformats.org/officeDocument/2006/relationships/image" Target="../media/image980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0.png"/><Relationship Id="rId4" Type="http://schemas.openxmlformats.org/officeDocument/2006/relationships/image" Target="../media/image9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2.png"/><Relationship Id="rId4" Type="http://schemas.openxmlformats.org/officeDocument/2006/relationships/image" Target="../media/image13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video" Target="../media/media5.mp4"/><Relationship Id="rId13" Type="http://schemas.openxmlformats.org/officeDocument/2006/relationships/image" Target="../media/image35.png"/><Relationship Id="rId3" Type="http://schemas.microsoft.com/office/2007/relationships/media" Target="../media/media3.mp4"/><Relationship Id="rId7" Type="http://schemas.microsoft.com/office/2007/relationships/media" Target="../media/media5.mp4"/><Relationship Id="rId12" Type="http://schemas.openxmlformats.org/officeDocument/2006/relationships/image" Target="../media/image3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video" Target="../media/media4.mp4"/><Relationship Id="rId11" Type="http://schemas.openxmlformats.org/officeDocument/2006/relationships/image" Target="../media/image33.png"/><Relationship Id="rId5" Type="http://schemas.microsoft.com/office/2007/relationships/media" Target="../media/media4.mp4"/><Relationship Id="rId10" Type="http://schemas.openxmlformats.org/officeDocument/2006/relationships/notesSlide" Target="../notesSlides/notesSlide41.xml"/><Relationship Id="rId4" Type="http://schemas.openxmlformats.org/officeDocument/2006/relationships/video" Target="../media/media3.mp4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90.png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11.png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59.png"/><Relationship Id="rId4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r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Try to </a:t>
                </a:r>
                <a:r>
                  <a:rPr lang="en-US" sz="2800" u="sng" dirty="0">
                    <a:solidFill>
                      <a:srgbClr val="FF0000"/>
                    </a:solidFill>
                  </a:rPr>
                  <a:t>Find</a:t>
                </a:r>
                <a:r>
                  <a:rPr lang="en-US" sz="2800" dirty="0">
                    <a:solidFill>
                      <a:srgbClr val="FF0000"/>
                    </a:solidFill>
                  </a:rPr>
                  <a:t> Low-d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Aprox’ing</a:t>
                </a:r>
                <a:r>
                  <a:rPr lang="en-US" sz="2800" dirty="0">
                    <a:solidFill>
                      <a:srgbClr val="FF000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1514" b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581400" y="3962400"/>
            <a:ext cx="35814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217476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Curved Surface,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“Approximating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Tangent Plane”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Each Point,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(In Limit of Shrinking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Neighborhoods)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818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Exponential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Logarithm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Manifold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Tangent Plane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9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vs.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 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Unit Circle,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1676400"/>
            <a:ext cx="4183966" cy="1524000"/>
            <a:chOff x="76200" y="1676400"/>
            <a:chExt cx="4183966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Ambient Space 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&amp; Project Back to Manifold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blipFill>
                  <a:blip r:embed="rId5"/>
                  <a:stretch>
                    <a:fillRect l="-2332" b="-135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1219200" y="1676400"/>
              <a:ext cx="304800" cy="1093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170392" y="1676400"/>
            <a:ext cx="2715808" cy="2743200"/>
            <a:chOff x="1170392" y="1676400"/>
            <a:chExt cx="2715808" cy="2743200"/>
          </a:xfrm>
        </p:grpSpPr>
        <p:sp>
          <p:nvSpPr>
            <p:cNvPr id="26" name="TextBox 25"/>
            <p:cNvSpPr txBox="1"/>
            <p:nvPr/>
          </p:nvSpPr>
          <p:spPr>
            <a:xfrm>
              <a:off x="1170392" y="3957935"/>
              <a:ext cx="2715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E.g.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Fr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échet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Mean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9" name="Straight Arrow Connector 28"/>
            <p:cNvCxnSpPr>
              <a:stCxn id="26" idx="0"/>
            </p:cNvCxnSpPr>
            <p:nvPr/>
          </p:nvCxnSpPr>
          <p:spPr>
            <a:xfrm flipV="1">
              <a:off x="2528296" y="1676400"/>
              <a:ext cx="672104" cy="228153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0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 Similar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Note Big Difference!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75" t="65151" r="24505" b="10607"/>
          <a:stretch/>
        </p:blipFill>
        <p:spPr>
          <a:xfrm>
            <a:off x="4953000" y="3026229"/>
            <a:ext cx="4191000" cy="383177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600200" y="1676400"/>
            <a:ext cx="6019800" cy="2057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52800" y="1600200"/>
            <a:ext cx="4876800" cy="304800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PCA for s-reps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PCA on manifold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(e.g.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(2004 UNC CS PhD Dissertation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&amp;  Fletcher et al. (2004))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619D5-B12F-4878-A302-9BAD96554D4D}"/>
              </a:ext>
            </a:extLst>
          </p:cNvPr>
          <p:cNvSpPr txBox="1"/>
          <p:nvPr/>
        </p:nvSpPr>
        <p:spPr>
          <a:xfrm>
            <a:off x="6781800" y="1154668"/>
            <a:ext cx="158254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Sec. 8.3</a:t>
            </a:r>
          </a:p>
        </p:txBody>
      </p:sp>
    </p:spTree>
    <p:extLst>
      <p:ext uri="{BB962C8B-B14F-4D97-AF65-F5344CB8AC3E}">
        <p14:creationId xmlns:p14="http://schemas.microsoft.com/office/powerpoint/2010/main" val="1404071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PCA for s-reps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PCA on manifold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(e.g.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Idea:  replace “linear summary of data”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With “geodesic summary of data”…</a:t>
            </a:r>
          </a:p>
        </p:txBody>
      </p:sp>
    </p:spTree>
    <p:extLst>
      <p:ext uri="{BB962C8B-B14F-4D97-AF65-F5344CB8AC3E}">
        <p14:creationId xmlns:p14="http://schemas.microsoft.com/office/powerpoint/2010/main" val="2757612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PGA for s-reps, Bladder-Prostate-Rectum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Bladder – Prostate – Rectum,  1 person, 17 days</a:t>
            </a:r>
          </a:p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      PG 1                   PG 2                  PG 3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/>
              <a:t>(analysis by Ja Yeon </a:t>
            </a:r>
            <a:r>
              <a:rPr lang="en-US" sz="2400" dirty="0" err="1"/>
              <a:t>Jeong</a:t>
            </a:r>
            <a:r>
              <a:rPr lang="en-US" sz="2400" dirty="0"/>
              <a:t>)</a:t>
            </a:r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288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28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88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895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PGA for s-reps, Bladder-Prostate-Rectum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/>
              <a:t>(analysis by Ja Yeon </a:t>
            </a:r>
            <a:r>
              <a:rPr lang="en-US" sz="2400" dirty="0" err="1"/>
              <a:t>Jeong</a:t>
            </a:r>
            <a:r>
              <a:rPr lang="en-US" sz="2400" dirty="0"/>
              <a:t>)</a:t>
            </a:r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39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71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8.3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8.6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PGA for s-reps, Bladder-Prostate-Rectum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/>
              <a:t>(analysis by Ja Yeon </a:t>
            </a:r>
            <a:r>
              <a:rPr lang="en-US" sz="2400" dirty="0" err="1"/>
              <a:t>Jeong</a:t>
            </a:r>
            <a:r>
              <a:rPr lang="en-US" sz="2400" dirty="0"/>
              <a:t>)</a:t>
            </a: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49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09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</p:txBody>
      </p:sp>
      <p:pic>
        <p:nvPicPr>
          <p:cNvPr id="1698818" name="Picture 2" descr="http://www.cs.utah.edu/people/faculty/fletcher/images/flet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01143"/>
            <a:ext cx="2209800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2885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</p:txBody>
      </p:sp>
    </p:spTree>
    <p:extLst>
      <p:ext uri="{BB962C8B-B14F-4D97-AF65-F5344CB8AC3E}">
        <p14:creationId xmlns:p14="http://schemas.microsoft.com/office/powerpoint/2010/main" val="13920338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Fletcher (Principal Geodesic Anal.)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Best fit of geodesic to data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u="sng" dirty="0"/>
                  <a:t>Constrained to go through geodesic mean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Happens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Naturally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3862" t="74608" r="27662" b="1693"/>
          <a:stretch/>
        </p:blipFill>
        <p:spPr>
          <a:xfrm>
            <a:off x="5791200" y="3247292"/>
            <a:ext cx="3352800" cy="36107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91615" y="3758625"/>
            <a:ext cx="4485585" cy="965775"/>
            <a:chOff x="3591615" y="3758625"/>
            <a:chExt cx="4485585" cy="965775"/>
          </a:xfrm>
        </p:grpSpPr>
        <p:sp>
          <p:nvSpPr>
            <p:cNvPr id="2" name="TextBox 1"/>
            <p:cNvSpPr txBox="1"/>
            <p:nvPr/>
          </p:nvSpPr>
          <p:spPr>
            <a:xfrm>
              <a:off x="3591615" y="3758625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</a:t>
              </a:r>
            </a:p>
          </p:txBody>
        </p:sp>
        <p:cxnSp>
          <p:nvCxnSpPr>
            <p:cNvPr id="5" name="Straight Arrow Connector 4"/>
            <p:cNvCxnSpPr>
              <a:stCxn id="2" idx="3"/>
            </p:cNvCxnSpPr>
            <p:nvPr/>
          </p:nvCxnSpPr>
          <p:spPr>
            <a:xfrm>
              <a:off x="4800600" y="4051013"/>
              <a:ext cx="3276600" cy="67338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20422" y="4373940"/>
            <a:ext cx="4909178" cy="1569660"/>
            <a:chOff x="3320422" y="4373940"/>
            <a:chExt cx="4909178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3320422" y="4373940"/>
              <a:ext cx="216597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Contained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Best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Fit Line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724400" y="5029200"/>
              <a:ext cx="35052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8743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Extreme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3 Point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Examples</a:t>
            </a:r>
          </a:p>
        </p:txBody>
      </p:sp>
      <p:pic>
        <p:nvPicPr>
          <p:cNvPr id="2" name="SSgeoddist3D-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00" y="1905001"/>
            <a:ext cx="66040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2277" y="1981200"/>
            <a:ext cx="487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Equator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Best Fitting Geodesic in All Frames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2286000"/>
            <a:ext cx="391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Fréchet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Mean(s)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Often Far Away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277CF-6F58-4A84-8A3B-35573A86C15F}"/>
              </a:ext>
            </a:extLst>
          </p:cNvPr>
          <p:cNvSpPr txBox="1"/>
          <p:nvPr/>
        </p:nvSpPr>
        <p:spPr>
          <a:xfrm>
            <a:off x="152400" y="64008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Sungkyu Jung</a:t>
            </a:r>
          </a:p>
        </p:txBody>
      </p:sp>
    </p:spTree>
    <p:extLst>
      <p:ext uri="{BB962C8B-B14F-4D97-AF65-F5344CB8AC3E}">
        <p14:creationId xmlns:p14="http://schemas.microsoft.com/office/powerpoint/2010/main" val="2423628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Principal Geodesic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 algn="l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0" indent="0" algn="l">
                  <a:buNone/>
                </a:pPr>
                <a:r>
                  <a:rPr lang="en-US" dirty="0"/>
                  <a:t>(Sphere)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Scattered</a:t>
                </a:r>
              </a:p>
              <a:p>
                <a:pPr marL="0" indent="0" algn="l">
                  <a:buNone/>
                </a:pPr>
                <a:r>
                  <a:rPr lang="en-US" dirty="0"/>
                  <a:t>   Along</a:t>
                </a:r>
              </a:p>
              <a:p>
                <a:pPr marL="0" indent="0" algn="l">
                  <a:buNone/>
                </a:pPr>
                <a:r>
                  <a:rPr lang="en-US" dirty="0"/>
                  <a:t> Equator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2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1EDDEB-1B69-4F40-B075-F56C9C237EE1}"/>
              </a:ext>
            </a:extLst>
          </p:cNvPr>
          <p:cNvSpPr txBox="1"/>
          <p:nvPr/>
        </p:nvSpPr>
        <p:spPr>
          <a:xfrm>
            <a:off x="7588767" y="3916740"/>
            <a:ext cx="1555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Somehow</a:t>
            </a:r>
          </a:p>
          <a:p>
            <a:pPr algn="ctr"/>
            <a:r>
              <a:rPr lang="en-US" sz="2400" dirty="0"/>
              <a:t>Single</a:t>
            </a:r>
          </a:p>
          <a:p>
            <a:pPr algn="ctr"/>
            <a:r>
              <a:rPr lang="en-US" sz="2400" dirty="0"/>
              <a:t>Mode of</a:t>
            </a:r>
          </a:p>
          <a:p>
            <a:pPr algn="ctr"/>
            <a:r>
              <a:rPr lang="en-US" sz="2400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252849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Principal Geodesic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 algn="l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687267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Principal Geodesic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 algn="l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846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Principal Geodesic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 algn="l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Projections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76800" y="4040806"/>
            <a:ext cx="45719" cy="73994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410200" y="4114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91400" y="3810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505200" y="370646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38600" y="254406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648200" y="249234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553200" y="2667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 rot="215984">
            <a:off x="2985632" y="2544765"/>
            <a:ext cx="4818063" cy="1581788"/>
          </a:xfrm>
          <a:prstGeom prst="ellipse">
            <a:avLst/>
          </a:prstGeom>
          <a:noFill/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E5C33F-1472-4904-A8C0-EDF00617F469}"/>
              </a:ext>
            </a:extLst>
          </p:cNvPr>
          <p:cNvSpPr txBox="1"/>
          <p:nvPr/>
        </p:nvSpPr>
        <p:spPr>
          <a:xfrm>
            <a:off x="7239000" y="5200471"/>
            <a:ext cx="1675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Requires 2</a:t>
            </a:r>
          </a:p>
          <a:p>
            <a:pPr algn="ctr"/>
            <a:r>
              <a:rPr lang="en-US" sz="2400" dirty="0"/>
              <a:t>Modes of</a:t>
            </a:r>
          </a:p>
          <a:p>
            <a:pPr algn="ctr"/>
            <a:r>
              <a:rPr lang="en-US" sz="2400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478850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/>
              <a:t>Huckemann</a:t>
            </a:r>
            <a:r>
              <a:rPr lang="en-US" dirty="0"/>
              <a:t>, </a:t>
            </a:r>
            <a:r>
              <a:rPr lang="en-US" dirty="0" err="1"/>
              <a:t>Hotz</a:t>
            </a:r>
            <a:r>
              <a:rPr lang="en-US" dirty="0"/>
              <a:t> &amp; </a:t>
            </a:r>
            <a:r>
              <a:rPr lang="en-US" dirty="0" err="1"/>
              <a:t>Munk</a:t>
            </a:r>
            <a:r>
              <a:rPr lang="en-US" dirty="0"/>
              <a:t>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/>
              <a:t>Huckemann</a:t>
            </a:r>
            <a:r>
              <a:rPr lang="en-US" dirty="0"/>
              <a:t> et al (2011)</a:t>
            </a:r>
          </a:p>
        </p:txBody>
      </p:sp>
      <p:pic>
        <p:nvPicPr>
          <p:cNvPr id="1700866" name="Picture 2" descr="https://encrypted-tbn0.gstatic.com/images?q=tbn:ANd9GcQ7o22AZxaWKxlOgjcCCTlTbIYS9JAseaI_PEAkYCe8tPq-pb0Y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767050"/>
            <a:ext cx="1612503" cy="19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68" name="Picture 4" descr="https://encrypted-tbn3.gstatic.com/images?q=tbn:ANd9GcSw7VBMeb853uG9WtExUu7zBQ3PG7pQ1XEse8uO9yeTX7nOhMr6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2501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70" name="Picture 6" descr="https://encrypted-tbn3.gstatic.com/images?q=tbn:ANd9GcTOJjwECh6YGVhBekykLiK94XNlu78CNTBqfLva1dx-NE4fFhC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67050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550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Representations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49FDE-D278-44D8-A728-2F3E3C9135CD}"/>
              </a:ext>
            </a:extLst>
          </p:cNvPr>
          <p:cNvSpPr/>
          <p:nvPr/>
        </p:nvSpPr>
        <p:spPr>
          <a:xfrm>
            <a:off x="762000" y="4038600"/>
            <a:ext cx="50292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73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Huckemann, </a:t>
            </a:r>
            <a:r>
              <a:rPr lang="en-US" dirty="0" err="1"/>
              <a:t>Hotz</a:t>
            </a:r>
            <a:r>
              <a:rPr lang="en-US" dirty="0"/>
              <a:t> &amp; Munk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</p:txBody>
      </p:sp>
    </p:spTree>
    <p:extLst>
      <p:ext uri="{BB962C8B-B14F-4D97-AF65-F5344CB8AC3E}">
        <p14:creationId xmlns:p14="http://schemas.microsoft.com/office/powerpoint/2010/main" val="363750946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Huckemann, </a:t>
            </a:r>
            <a:r>
              <a:rPr lang="en-US" dirty="0" err="1"/>
              <a:t>Hotz</a:t>
            </a:r>
            <a:r>
              <a:rPr lang="en-US" dirty="0"/>
              <a:t> &amp; Munk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819400" y="4343400"/>
            <a:ext cx="4343400" cy="914400"/>
            <a:chOff x="2819400" y="4343400"/>
            <a:chExt cx="4343400" cy="914400"/>
          </a:xfrm>
        </p:grpSpPr>
        <p:sp>
          <p:nvSpPr>
            <p:cNvPr id="2" name="TextBox 1"/>
            <p:cNvSpPr txBox="1"/>
            <p:nvPr/>
          </p:nvSpPr>
          <p:spPr>
            <a:xfrm>
              <a:off x="2819400" y="4343400"/>
              <a:ext cx="3044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Realizations of Spoke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Blad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.-Prost.-Rect. Simulator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5867400" y="4953000"/>
              <a:ext cx="1295400" cy="3048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932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/>
              <a:t>Huckemann</a:t>
            </a:r>
            <a:r>
              <a:rPr lang="en-US" dirty="0"/>
              <a:t>, </a:t>
            </a:r>
            <a:r>
              <a:rPr lang="en-US" dirty="0" err="1"/>
              <a:t>Hotz</a:t>
            </a:r>
            <a:r>
              <a:rPr lang="en-US" dirty="0"/>
              <a:t> &amp; </a:t>
            </a:r>
            <a:r>
              <a:rPr lang="en-US" dirty="0" err="1"/>
              <a:t>Munk</a:t>
            </a:r>
            <a:r>
              <a:rPr lang="en-US" dirty="0"/>
              <a:t>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Jung, </a:t>
            </a:r>
            <a:r>
              <a:rPr lang="en-US" dirty="0" err="1"/>
              <a:t>Foskey</a:t>
            </a:r>
            <a:r>
              <a:rPr lang="en-US" dirty="0"/>
              <a:t> &amp; </a:t>
            </a:r>
            <a:r>
              <a:rPr lang="en-US" dirty="0" err="1"/>
              <a:t>Marron</a:t>
            </a:r>
            <a:r>
              <a:rPr lang="en-US" dirty="0"/>
              <a:t>  (</a:t>
            </a:r>
            <a:r>
              <a:rPr lang="en-US" dirty="0" err="1"/>
              <a:t>Princ</a:t>
            </a:r>
            <a:r>
              <a:rPr lang="en-US" dirty="0"/>
              <a:t>. Arc Anal.)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Jung et al (2011)</a:t>
            </a:r>
          </a:p>
        </p:txBody>
      </p:sp>
    </p:spTree>
    <p:extLst>
      <p:ext uri="{BB962C8B-B14F-4D97-AF65-F5344CB8AC3E}">
        <p14:creationId xmlns:p14="http://schemas.microsoft.com/office/powerpoint/2010/main" val="56174259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Huckemann, Hotz &amp; Munk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Jung, Foskey &amp; Marron  (</a:t>
            </a:r>
            <a:r>
              <a:rPr lang="en-US" dirty="0" err="1"/>
              <a:t>Princ</a:t>
            </a:r>
            <a:r>
              <a:rPr lang="en-US" dirty="0"/>
              <a:t>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 circle</a:t>
            </a:r>
            <a:r>
              <a:rPr lang="en-US" dirty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4088951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4909" r="9274" b="4028"/>
          <a:stretch>
            <a:fillRect/>
          </a:stretch>
        </p:blipFill>
        <p:spPr bwMode="auto">
          <a:xfrm>
            <a:off x="533400" y="1431925"/>
            <a:ext cx="80010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086860" y="1447800"/>
            <a:ext cx="3485140" cy="2308324"/>
            <a:chOff x="1086860" y="1447800"/>
            <a:chExt cx="3485140" cy="2308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086860" y="1447800"/>
                  <a:ext cx="1884940" cy="2308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Note: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“Backwards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Mean”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Projections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Gives Better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“Center”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860" y="1447800"/>
                  <a:ext cx="1884940" cy="2308324"/>
                </a:xfrm>
                <a:prstGeom prst="rect">
                  <a:avLst/>
                </a:prstGeom>
                <a:blipFill>
                  <a:blip r:embed="rId4"/>
                  <a:stretch>
                    <a:fillRect l="-4839" t="-1852" r="-3871" b="-52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2743200" y="2819400"/>
              <a:ext cx="1828800" cy="83820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DD8EC7-BA08-477D-B81B-28BDB056A92A}"/>
              </a:ext>
            </a:extLst>
          </p:cNvPr>
          <p:cNvGrpSpPr/>
          <p:nvPr/>
        </p:nvGrpSpPr>
        <p:grpSpPr>
          <a:xfrm>
            <a:off x="6172200" y="2697540"/>
            <a:ext cx="2378033" cy="1938992"/>
            <a:chOff x="6172200" y="2697540"/>
            <a:chExt cx="2378033" cy="19389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D4D819-EC50-4F86-B73C-D2DCC01DCB6D}"/>
                </a:ext>
              </a:extLst>
            </p:cNvPr>
            <p:cNvSpPr txBox="1"/>
            <p:nvPr/>
          </p:nvSpPr>
          <p:spPr>
            <a:xfrm>
              <a:off x="6756152" y="2697540"/>
              <a:ext cx="179408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“Bad” Since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Require 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Modes to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Represent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22B21F4-58E5-4A06-B507-CC683F45B772}"/>
                </a:ext>
              </a:extLst>
            </p:cNvPr>
            <p:cNvCxnSpPr>
              <a:stCxn id="3" idx="1"/>
            </p:cNvCxnSpPr>
            <p:nvPr/>
          </p:nvCxnSpPr>
          <p:spPr>
            <a:xfrm flipH="1" flipV="1">
              <a:off x="6172200" y="3352800"/>
              <a:ext cx="583952" cy="31423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2549A8-33C7-44F2-82E8-1370B70F3B91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 flipV="1">
              <a:off x="6172200" y="3505200"/>
              <a:ext cx="583952" cy="16183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721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Jung, </a:t>
            </a:r>
            <a:r>
              <a:rPr lang="en-US" dirty="0" err="1"/>
              <a:t>Foskey</a:t>
            </a:r>
            <a:r>
              <a:rPr lang="en-US" dirty="0"/>
              <a:t> &amp; </a:t>
            </a:r>
            <a:r>
              <a:rPr lang="en-US" dirty="0" err="1"/>
              <a:t>Marron</a:t>
            </a:r>
            <a:r>
              <a:rPr lang="en-US" dirty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 circle</a:t>
            </a:r>
            <a:r>
              <a:rPr lang="en-US" dirty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Can give </a:t>
            </a:r>
            <a:r>
              <a:rPr lang="en-US" i="1" dirty="0"/>
              <a:t>better fit</a:t>
            </a:r>
            <a:r>
              <a:rPr lang="en-US" dirty="0"/>
              <a:t> than geodesics</a:t>
            </a:r>
          </a:p>
        </p:txBody>
      </p:sp>
    </p:spTree>
    <p:extLst>
      <p:ext uri="{BB962C8B-B14F-4D97-AF65-F5344CB8AC3E}">
        <p14:creationId xmlns:p14="http://schemas.microsoft.com/office/powerpoint/2010/main" val="139593933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Jung, </a:t>
            </a:r>
            <a:r>
              <a:rPr lang="en-US" dirty="0" err="1"/>
              <a:t>Foskey</a:t>
            </a:r>
            <a:r>
              <a:rPr lang="en-US" dirty="0"/>
              <a:t> &amp; </a:t>
            </a:r>
            <a:r>
              <a:rPr lang="en-US" dirty="0" err="1"/>
              <a:t>Marron</a:t>
            </a:r>
            <a:r>
              <a:rPr lang="en-US" dirty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 circle</a:t>
            </a:r>
            <a:r>
              <a:rPr lang="en-US" dirty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Can give </a:t>
            </a:r>
            <a:r>
              <a:rPr lang="en-US" i="1" dirty="0"/>
              <a:t>better fit</a:t>
            </a:r>
            <a:r>
              <a:rPr lang="en-US" dirty="0"/>
              <a:t> than geodesics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Observed for simulated s-rep example</a:t>
            </a:r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52825"/>
            <a:ext cx="8810625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47880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Challenge being addressed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6252" r="9274" b="4028"/>
          <a:stretch>
            <a:fillRect/>
          </a:stretch>
        </p:blipFill>
        <p:spPr bwMode="auto">
          <a:xfrm>
            <a:off x="611188" y="1395413"/>
            <a:ext cx="7923212" cy="516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72200" y="2057400"/>
            <a:ext cx="21884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Interesting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Results: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Kim (2018)</a:t>
            </a:r>
          </a:p>
        </p:txBody>
      </p:sp>
    </p:spTree>
    <p:extLst>
      <p:ext uri="{BB962C8B-B14F-4D97-AF65-F5344CB8AC3E}">
        <p14:creationId xmlns:p14="http://schemas.microsoft.com/office/powerpoint/2010/main" val="1201621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Jung, Dryden &amp; </a:t>
                </a:r>
                <a:r>
                  <a:rPr lang="en-US" dirty="0" err="1"/>
                  <a:t>Marron</a:t>
                </a:r>
                <a:r>
                  <a:rPr lang="en-US" dirty="0"/>
                  <a:t> (2012)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18274" name="Picture 2" descr="https://encrypted-tbn3.gstatic.com/images?q=tbn:ANd9GcRI1mYWg3b3Bbsedgc7TqK8T8ONYtWQ8Akz64Dkjycv3v2kK2YR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6881"/>
            <a:ext cx="2057400" cy="28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8276" name="Picture 4" descr="http://www.maths.nottingham.ac.uk/%7Eild/images/ild-rec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0" y="3886199"/>
            <a:ext cx="2183640" cy="29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3822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4" cstate="print"/>
          <a:srcRect l="28986" t="34909" r="28986" b="21483"/>
          <a:stretch>
            <a:fillRect/>
          </a:stretch>
        </p:blipFill>
        <p:spPr bwMode="auto">
          <a:xfrm>
            <a:off x="1143000" y="3051175"/>
            <a:ext cx="424973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6962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accessible early reference:</a:t>
            </a:r>
          </a:p>
          <a:p>
            <a:pPr marL="609600" indent="-609600" eaLnBrk="1" hangingPunct="1"/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 (2001)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79E4B-721D-4294-B86A-D0BD8E760115}"/>
              </a:ext>
            </a:extLst>
          </p:cNvPr>
          <p:cNvSpPr txBox="1"/>
          <p:nvPr/>
        </p:nvSpPr>
        <p:spPr>
          <a:xfrm>
            <a:off x="2819400" y="1371600"/>
            <a:ext cx="5165838" cy="830997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Volume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Gives Better Representation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3d than Boundary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2010367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5557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/>
                  <a:t>Jung et al (2012)</a:t>
                </a:r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/>
                  <a:t>Context:</a:t>
                </a:r>
              </a:p>
              <a:p>
                <a:pPr marL="0" indent="0" algn="l">
                  <a:buNone/>
                </a:pPr>
                <a:r>
                  <a:rPr lang="en-US" altLang="en-US" b="0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/>
                  <a:t> – dim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Sphere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(in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dirty="0"/>
                  <a:t>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55750"/>
                <a:ext cx="8534399" cy="4768850"/>
              </a:xfrm>
              <a:blipFill>
                <a:blip r:embed="rId3"/>
                <a:stretch>
                  <a:fillRect l="-1786" t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42818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/>
                  <a:t>For </a:t>
                </a:r>
                <a:r>
                  <a:rPr lang="en-US" alt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/>
                  <a:t>Consider an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dirty="0"/>
                  <a:t> for a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“Rank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/>
                  <a:t>  </a:t>
                </a:r>
                <a:r>
                  <a:rPr lang="en-US" altLang="en-US" dirty="0" err="1"/>
                  <a:t>Approxi’n</a:t>
                </a:r>
                <a:r>
                  <a:rPr lang="en-US" altLang="en-US" dirty="0"/>
                  <a:t>”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79550"/>
                <a:ext cx="8534399" cy="4768850"/>
              </a:xfrm>
              <a:blipFill>
                <a:blip r:embed="rId2"/>
                <a:stretch>
                  <a:fillRect l="-1858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72993" y="2294607"/>
            <a:ext cx="3600734" cy="1588427"/>
            <a:chOff x="4472993" y="2294607"/>
            <a:chExt cx="3600734" cy="1588427"/>
          </a:xfrm>
        </p:grpSpPr>
        <p:sp>
          <p:nvSpPr>
            <p:cNvPr id="4" name="Arc 3"/>
            <p:cNvSpPr/>
            <p:nvPr/>
          </p:nvSpPr>
          <p:spPr bwMode="auto">
            <a:xfrm rot="5847977">
              <a:off x="5490320" y="1308799"/>
              <a:ext cx="1556908" cy="3591562"/>
            </a:xfrm>
            <a:prstGeom prst="arc">
              <a:avLst>
                <a:gd name="adj1" fmla="val 16200000"/>
                <a:gd name="adj2" fmla="val 5502433"/>
              </a:avLst>
            </a:prstGeom>
            <a:noFill/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7" name="Arc 6"/>
            <p:cNvSpPr/>
            <p:nvPr/>
          </p:nvSpPr>
          <p:spPr bwMode="auto">
            <a:xfrm rot="16805558">
              <a:off x="5558575" y="1220064"/>
              <a:ext cx="1440609" cy="3589695"/>
            </a:xfrm>
            <a:prstGeom prst="arc">
              <a:avLst>
                <a:gd name="adj1" fmla="val 16087458"/>
                <a:gd name="adj2" fmla="val 5380625"/>
              </a:avLst>
            </a:prstGeom>
            <a:noFill/>
            <a:ln w="50800" cap="flat" cmpd="sng" algn="ctr">
              <a:solidFill>
                <a:schemeClr val="accent6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048000" y="5486400"/>
            <a:ext cx="5674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Determined by a Slicing Plane</a:t>
            </a:r>
          </a:p>
        </p:txBody>
      </p:sp>
    </p:spTree>
    <p:extLst>
      <p:ext uri="{BB962C8B-B14F-4D97-AF65-F5344CB8AC3E}">
        <p14:creationId xmlns:p14="http://schemas.microsoft.com/office/powerpoint/2010/main" val="2530444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F08B715-AE53-48B1-9385-9EB0B8702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1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/>
                  <a:t>For </a:t>
                </a:r>
                <a:r>
                  <a:rPr lang="en-US" alt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479550"/>
                <a:ext cx="8534399" cy="4768850"/>
              </a:xfrm>
              <a:blipFill>
                <a:blip r:embed="rId3"/>
                <a:stretch>
                  <a:fillRect l="-1857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117711" y="778420"/>
            <a:ext cx="6585457" cy="5930872"/>
            <a:chOff x="2117711" y="778420"/>
            <a:chExt cx="6585457" cy="5930872"/>
          </a:xfrm>
        </p:grpSpPr>
        <p:grpSp>
          <p:nvGrpSpPr>
            <p:cNvPr id="12" name="Group 11"/>
            <p:cNvGrpSpPr/>
            <p:nvPr/>
          </p:nvGrpSpPr>
          <p:grpSpPr>
            <a:xfrm>
              <a:off x="4677914" y="778420"/>
              <a:ext cx="2408685" cy="5930872"/>
              <a:chOff x="4677914" y="778420"/>
              <a:chExt cx="2408685" cy="5930872"/>
            </a:xfrm>
          </p:grpSpPr>
          <p:sp>
            <p:nvSpPr>
              <p:cNvPr id="6" name="Arc 5"/>
              <p:cNvSpPr/>
              <p:nvPr/>
            </p:nvSpPr>
            <p:spPr bwMode="auto">
              <a:xfrm rot="16982826">
                <a:off x="4411214" y="3048721"/>
                <a:ext cx="990600" cy="457200"/>
              </a:xfrm>
              <a:prstGeom prst="arc">
                <a:avLst>
                  <a:gd name="adj1" fmla="val 16200000"/>
                  <a:gd name="adj2" fmla="val 19752393"/>
                </a:avLst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/>
            </p:nvSpPr>
            <p:spPr bwMode="auto">
              <a:xfrm rot="16003427">
                <a:off x="3779453" y="3402145"/>
                <a:ext cx="5930872" cy="683421"/>
              </a:xfrm>
              <a:prstGeom prst="arc">
                <a:avLst>
                  <a:gd name="adj1" fmla="val 15495781"/>
                  <a:gd name="adj2" fmla="val 20302789"/>
                </a:avLst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Arc 13"/>
              <p:cNvSpPr/>
              <p:nvPr/>
            </p:nvSpPr>
            <p:spPr bwMode="auto">
              <a:xfrm rot="5134147">
                <a:off x="5936215" y="3378822"/>
                <a:ext cx="1288991" cy="456359"/>
              </a:xfrm>
              <a:prstGeom prst="arc">
                <a:avLst>
                  <a:gd name="adj1" fmla="val 19632871"/>
                  <a:gd name="adj2" fmla="val 20302789"/>
                </a:avLst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Arc 14"/>
              <p:cNvSpPr/>
              <p:nvPr/>
            </p:nvSpPr>
            <p:spPr bwMode="auto">
              <a:xfrm rot="17109412">
                <a:off x="5232982" y="3098984"/>
                <a:ext cx="1419528" cy="403162"/>
              </a:xfrm>
              <a:prstGeom prst="arc">
                <a:avLst>
                  <a:gd name="adj1" fmla="val 11815032"/>
                  <a:gd name="adj2" fmla="val 20414641"/>
                </a:avLst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117711" y="5486400"/>
              <a:ext cx="65854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Along Surface (Geodesic Distance)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856" y="2209800"/>
            <a:ext cx="7844871" cy="1752600"/>
            <a:chOff x="228856" y="2209800"/>
            <a:chExt cx="7844871" cy="1752600"/>
          </a:xfrm>
        </p:grpSpPr>
        <p:grpSp>
          <p:nvGrpSpPr>
            <p:cNvPr id="8" name="Group 7"/>
            <p:cNvGrpSpPr/>
            <p:nvPr/>
          </p:nvGrpSpPr>
          <p:grpSpPr>
            <a:xfrm>
              <a:off x="4472993" y="2294607"/>
              <a:ext cx="3600734" cy="1667793"/>
              <a:chOff x="4472993" y="2294607"/>
              <a:chExt cx="3600734" cy="1667793"/>
            </a:xfrm>
          </p:grpSpPr>
          <p:sp>
            <p:nvSpPr>
              <p:cNvPr id="4" name="Arc 3"/>
              <p:cNvSpPr/>
              <p:nvPr/>
            </p:nvSpPr>
            <p:spPr bwMode="auto">
              <a:xfrm rot="5847977">
                <a:off x="5490320" y="1308799"/>
                <a:ext cx="1556908" cy="3591562"/>
              </a:xfrm>
              <a:prstGeom prst="arc">
                <a:avLst>
                  <a:gd name="adj1" fmla="val 16200000"/>
                  <a:gd name="adj2" fmla="val 5502433"/>
                </a:avLst>
              </a:prstGeom>
              <a:noFill/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Arc 6"/>
              <p:cNvSpPr/>
              <p:nvPr/>
            </p:nvSpPr>
            <p:spPr bwMode="auto">
              <a:xfrm rot="16805558">
                <a:off x="5558575" y="1220064"/>
                <a:ext cx="1440609" cy="3589695"/>
              </a:xfrm>
              <a:prstGeom prst="arc">
                <a:avLst>
                  <a:gd name="adj1" fmla="val 16087458"/>
                  <a:gd name="adj2" fmla="val 5380625"/>
                </a:avLst>
              </a:prstGeom>
              <a:noFill/>
              <a:ln w="50800" cap="flat" cmpd="sng" algn="ctr">
                <a:solidFill>
                  <a:schemeClr val="accent6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628633" y="3667655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324600" y="381000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6705600" y="381000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4592279" y="3148165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8856" y="2209800"/>
                  <a:ext cx="2895344" cy="15785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Find </a:t>
                  </a:r>
                  <a:r>
                    <a: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:r>
                    <a:rPr kumimoji="0" lang="en-US" alt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Projec’ns</a:t>
                  </a: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D2D8A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Onto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2D8A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2D8A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2D8A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D2D8A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856" y="2209800"/>
                  <a:ext cx="2895344" cy="1578509"/>
                </a:xfrm>
                <a:prstGeom prst="rect">
                  <a:avLst/>
                </a:prstGeom>
                <a:blipFill>
                  <a:blip r:embed="rId6"/>
                  <a:stretch>
                    <a:fillRect l="-5474" t="-5039" r="-4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0067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/>
                  <a:t>Move plane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To Minimize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𝑟𝑒𝑠𝑖𝑑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/>
                  <a:t>Keep signed</a:t>
                </a:r>
              </a:p>
              <a:p>
                <a:pPr marL="0" indent="0" algn="l">
                  <a:buNone/>
                </a:pPr>
                <a:r>
                  <a:rPr lang="en-US" alt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𝑟𝑒𝑠𝑖𝑑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 as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PNS-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/>
                  <a:t> scores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  <a:blipFill>
                <a:blip r:embed="rId3"/>
                <a:stretch>
                  <a:fillRect l="-1786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Arc 3"/>
          <p:cNvSpPr/>
          <p:nvPr/>
        </p:nvSpPr>
        <p:spPr bwMode="auto">
          <a:xfrm rot="6870663">
            <a:off x="5726571" y="1052021"/>
            <a:ext cx="1556908" cy="3328193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Arc 6"/>
          <p:cNvSpPr/>
          <p:nvPr/>
        </p:nvSpPr>
        <p:spPr bwMode="auto">
          <a:xfrm rot="17769361">
            <a:off x="5812951" y="1072064"/>
            <a:ext cx="1440609" cy="3322946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Arc 5"/>
          <p:cNvSpPr/>
          <p:nvPr/>
        </p:nvSpPr>
        <p:spPr bwMode="auto">
          <a:xfrm rot="17683677">
            <a:off x="4491528" y="2831509"/>
            <a:ext cx="990600" cy="457200"/>
          </a:xfrm>
          <a:prstGeom prst="arc">
            <a:avLst>
              <a:gd name="adj1" fmla="val 16200000"/>
              <a:gd name="adj2" fmla="val 2087331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Arc 12"/>
          <p:cNvSpPr/>
          <p:nvPr/>
        </p:nvSpPr>
        <p:spPr bwMode="auto">
          <a:xfrm rot="17683677">
            <a:off x="5578505" y="3236405"/>
            <a:ext cx="1419528" cy="403162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Arc 13"/>
          <p:cNvSpPr/>
          <p:nvPr/>
        </p:nvSpPr>
        <p:spPr bwMode="auto">
          <a:xfrm rot="6479234">
            <a:off x="6113447" y="3336843"/>
            <a:ext cx="1288991" cy="456359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Arc 14"/>
          <p:cNvSpPr/>
          <p:nvPr/>
        </p:nvSpPr>
        <p:spPr bwMode="auto">
          <a:xfrm rot="18032153">
            <a:off x="5211037" y="3042025"/>
            <a:ext cx="1419528" cy="403162"/>
          </a:xfrm>
          <a:prstGeom prst="arc">
            <a:avLst>
              <a:gd name="adj1" fmla="val 15924715"/>
              <a:gd name="adj2" fmla="val 1952797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58000" y="3581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29200" y="2514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Projections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as Rank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Approximations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blipFill>
                <a:blip r:embed="rId5"/>
                <a:stretch>
                  <a:fillRect l="-1828" t="-13542" r="-9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818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99" t="20151" r="23822" b="6300"/>
          <a:stretch/>
        </p:blipFill>
        <p:spPr>
          <a:xfrm>
            <a:off x="3581400" y="1798309"/>
            <a:ext cx="4998677" cy="4450091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/>
                  <a:t>Now consider</a:t>
                </a:r>
              </a:p>
              <a:p>
                <a:pPr marL="0" indent="0" algn="l">
                  <a:buNone/>
                </a:pPr>
                <a:r>
                  <a:rPr lang="en-US" altLang="en-US" dirty="0">
                    <a:solidFill>
                      <a:srgbClr val="00B050"/>
                    </a:solidFill>
                  </a:rPr>
                  <a:t>Projections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As Data in</a:t>
                </a:r>
              </a:p>
              <a:p>
                <a:pPr marL="0" indent="0" algn="l">
                  <a:buNone/>
                </a:pPr>
                <a:r>
                  <a:rPr lang="en-US" altLang="en-US" dirty="0" err="1"/>
                  <a:t>Subsphere</a:t>
                </a: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altLang="en-US" dirty="0"/>
                  <a:t>Repeat for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PNS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b="0" dirty="0"/>
              </a:p>
              <a:p>
                <a:pPr marL="0" indent="0" algn="l">
                  <a:buNone/>
                </a:pPr>
                <a:r>
                  <a:rPr lang="en-US" altLang="en-US" dirty="0"/>
                  <a:t>Scores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  <a:blipFill>
                <a:blip r:embed="rId4"/>
                <a:stretch>
                  <a:fillRect l="-1786" t="-1662" b="-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48600" y="4664176"/>
                <a:ext cx="116038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1160382" cy="593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 bwMode="auto">
          <a:xfrm>
            <a:off x="6400800" y="3429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10400" y="37338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28338" y="4017176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143500" y="3861916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910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/>
              <a:t>Digit 3 data: Principal variations of the shape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57200" y="2656582"/>
            <a:ext cx="259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Recall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Above</a:t>
            </a:r>
          </a:p>
        </p:txBody>
      </p:sp>
    </p:spTree>
    <p:extLst>
      <p:ext uri="{BB962C8B-B14F-4D97-AF65-F5344CB8AC3E}">
        <p14:creationId xmlns:p14="http://schemas.microsoft.com/office/powerpoint/2010/main" val="390263059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/>
              <a:t>Digit 3 data: Principal variations of the shape</a:t>
            </a:r>
          </a:p>
        </p:txBody>
      </p:sp>
      <p:sp>
        <p:nvSpPr>
          <p:cNvPr id="146439" name="TextBox 6"/>
          <p:cNvSpPr txBox="1">
            <a:spLocks noChangeArrowheads="1"/>
          </p:cNvSpPr>
          <p:nvPr/>
        </p:nvSpPr>
        <p:spPr bwMode="auto">
          <a:xfrm>
            <a:off x="4572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Princ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geodesics by PNS</a:t>
            </a:r>
          </a:p>
        </p:txBody>
      </p:sp>
      <p:sp>
        <p:nvSpPr>
          <p:cNvPr id="146440" name="TextBox 7"/>
          <p:cNvSpPr txBox="1">
            <a:spLocks noChangeArrowheads="1"/>
          </p:cNvSpPr>
          <p:nvPr/>
        </p:nvSpPr>
        <p:spPr bwMode="auto">
          <a:xfrm>
            <a:off x="45720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Principal arcs by PNS</a:t>
            </a:r>
          </a:p>
        </p:txBody>
      </p:sp>
      <p:pic>
        <p:nvPicPr>
          <p:cNvPr id="2" name="digit3_PNS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3708" y="649787"/>
            <a:ext cx="3478983" cy="2743199"/>
          </a:xfrm>
          <a:prstGeom prst="rect">
            <a:avLst/>
          </a:prstGeom>
        </p:spPr>
      </p:pic>
      <p:pic>
        <p:nvPicPr>
          <p:cNvPr id="3" name="digit3_f_PNS1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1100" y="639741"/>
            <a:ext cx="3472974" cy="2738460"/>
          </a:xfrm>
          <a:prstGeom prst="rect">
            <a:avLst/>
          </a:prstGeom>
        </p:spPr>
      </p:pic>
      <p:pic>
        <p:nvPicPr>
          <p:cNvPr id="4" name="digit3_f_PNS2.gif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113" y="3988299"/>
            <a:ext cx="3472974" cy="2738460"/>
          </a:xfrm>
          <a:prstGeom prst="rect">
            <a:avLst/>
          </a:prstGeom>
        </p:spPr>
      </p:pic>
      <p:pic>
        <p:nvPicPr>
          <p:cNvPr id="5" name="digit3_PNS2.gif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13708" y="3962401"/>
            <a:ext cx="3478983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79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/>
              <a:t>Digit 3 data: Principal variations of the shape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81000" y="914400"/>
            <a:ext cx="8001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Principal Geodesics: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Mode: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Center&amp;Ends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go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Left&amp;Right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2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Mode:   Fat vs. Skinny, Large Variation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Points Move Linearly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Principal Nested Spheres: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Mode:  Traverses Long Curved Path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2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Mode:  Less Variation Left to Explain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Points Follow Curved Paths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Better “Signal Compression”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79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Idea:  Use </a:t>
                </a:r>
                <a:r>
                  <a:rPr lang="en-US" i="1" dirty="0"/>
                  <a:t>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 a</a:t>
                </a:r>
                <a:r>
                  <a:rPr lang="en-US" dirty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Then do PCA on </a:t>
                </a:r>
                <a:r>
                  <a:rPr lang="en-US" i="1" dirty="0" err="1"/>
                  <a:t>Euclideanized</a:t>
                </a:r>
                <a:r>
                  <a:rPr lang="en-US" i="1" dirty="0"/>
                  <a:t> Data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Terminology:   Pizer et al. (2013)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895600" y="2514600"/>
            <a:ext cx="5450246" cy="1639907"/>
            <a:chOff x="2895600" y="2514600"/>
            <a:chExt cx="5450246" cy="1639907"/>
          </a:xfrm>
        </p:grpSpPr>
        <p:sp>
          <p:nvSpPr>
            <p:cNvPr id="2" name="TextBox 1"/>
            <p:cNvSpPr txBox="1"/>
            <p:nvPr/>
          </p:nvSpPr>
          <p:spPr>
            <a:xfrm>
              <a:off x="3581400" y="3200400"/>
              <a:ext cx="4764446" cy="95410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Vectors whose Entries are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Angles on Sphere and Reals</a:t>
              </a:r>
            </a:p>
          </p:txBody>
        </p:sp>
        <p:cxnSp>
          <p:nvCxnSpPr>
            <p:cNvPr id="4" name="Straight Connector 3"/>
            <p:cNvCxnSpPr>
              <a:cxnSpLocks/>
              <a:endCxn id="2" idx="0"/>
            </p:cNvCxnSpPr>
            <p:nvPr/>
          </p:nvCxnSpPr>
          <p:spPr bwMode="auto">
            <a:xfrm>
              <a:off x="3657600" y="2514600"/>
              <a:ext cx="2306023" cy="68580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895600" y="2514600"/>
              <a:ext cx="1524000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83918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Idea:  Use </a:t>
                </a:r>
                <a:r>
                  <a:rPr lang="en-US" i="1" dirty="0"/>
                  <a:t>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 a</a:t>
                </a:r>
                <a:r>
                  <a:rPr lang="en-US" dirty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Motivation: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s-reps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2586574"/>
            <a:ext cx="3433763" cy="383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0902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manual segmentation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 by slice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Reassembled</a:t>
            </a:r>
          </a:p>
        </p:txBody>
      </p:sp>
      <p:pic>
        <p:nvPicPr>
          <p:cNvPr id="30724" name="Picture 7" descr="BladderProstateRectumCT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577" r="1575" b="5783"/>
          <a:stretch>
            <a:fillRect/>
          </a:stretch>
        </p:blipFill>
        <p:spPr bwMode="auto">
          <a:xfrm>
            <a:off x="3216275" y="1782763"/>
            <a:ext cx="56261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91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Idea:  Use </a:t>
                </a:r>
                <a:r>
                  <a:rPr lang="en-US" i="1" dirty="0"/>
                  <a:t>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 a</a:t>
                </a:r>
                <a:r>
                  <a:rPr lang="en-US" dirty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Approach:    Use 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to </a:t>
                </a:r>
                <a:r>
                  <a:rPr lang="en-US" u="sng" dirty="0"/>
                  <a:t>Linearize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36539"/>
          <a:stretch/>
        </p:blipFill>
        <p:spPr bwMode="auto">
          <a:xfrm>
            <a:off x="1219200" y="3885129"/>
            <a:ext cx="5029200" cy="2972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75293" y="4343400"/>
            <a:ext cx="2768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Needs 2 Modes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Capture Variation</a:t>
            </a:r>
          </a:p>
        </p:txBody>
      </p:sp>
    </p:spTree>
    <p:extLst>
      <p:ext uri="{BB962C8B-B14F-4D97-AF65-F5344CB8AC3E}">
        <p14:creationId xmlns:p14="http://schemas.microsoft.com/office/powerpoint/2010/main" val="370968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Idea:  Use </a:t>
                </a:r>
                <a:r>
                  <a:rPr lang="en-US" i="1" dirty="0"/>
                  <a:t>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 a</a:t>
                </a:r>
                <a:r>
                  <a:rPr lang="en-US" dirty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Approach:    Use 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to </a:t>
                </a:r>
                <a:r>
                  <a:rPr lang="en-US" u="sng" dirty="0"/>
                  <a:t>Linearize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5129"/>
            <a:ext cx="7924800" cy="2972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595" y="4267200"/>
            <a:ext cx="2479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PNS Explains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One Mode</a:t>
            </a:r>
          </a:p>
        </p:txBody>
      </p:sp>
    </p:spTree>
    <p:extLst>
      <p:ext uri="{BB962C8B-B14F-4D97-AF65-F5344CB8AC3E}">
        <p14:creationId xmlns:p14="http://schemas.microsoft.com/office/powerpoint/2010/main" val="1655348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Idea:  Use </a:t>
                </a:r>
                <a:r>
                  <a:rPr lang="en-US" i="1" dirty="0"/>
                  <a:t>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 a</a:t>
                </a:r>
                <a:r>
                  <a:rPr lang="en-US" dirty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Approach:    Use 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to </a:t>
                </a:r>
                <a:r>
                  <a:rPr lang="en-US" u="sng" dirty="0"/>
                  <a:t>Linearize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Then Concatenate All &amp; Use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36208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SzPct val="100000"/>
              <a:buNone/>
            </a:pPr>
            <a:r>
              <a:rPr lang="en-US" dirty="0"/>
              <a:t>From Pizer et al. (2017, 2020) Impact on Segmentation: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PGA Segmentation:  used ~20 comp’s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CPNS Segmentation:  only need ~13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Resulted in visually better fits to data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A14E72-8C92-40D3-A9B4-6C6248952EF6}"/>
              </a:ext>
            </a:extLst>
          </p:cNvPr>
          <p:cNvGrpSpPr/>
          <p:nvPr/>
        </p:nvGrpSpPr>
        <p:grpSpPr>
          <a:xfrm>
            <a:off x="3276600" y="1676400"/>
            <a:ext cx="4019049" cy="1600200"/>
            <a:chOff x="3276600" y="1676400"/>
            <a:chExt cx="4019049" cy="1600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D81853-2D8B-4E2D-B2C3-F1F1E6BE60D2}"/>
                </a:ext>
              </a:extLst>
            </p:cNvPr>
            <p:cNvSpPr txBox="1"/>
            <p:nvPr/>
          </p:nvSpPr>
          <p:spPr>
            <a:xfrm>
              <a:off x="3276600" y="1676400"/>
              <a:ext cx="4019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 Bladder-Prostate-Rectum Data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2E54102-CEF7-4865-A7E1-0B2F2210491A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3276600" y="2045732"/>
              <a:ext cx="2009525" cy="1230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64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Challenge: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Vectors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Directions as Data Objects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err="1"/>
                  <a:t>Polysphere</a:t>
                </a:r>
                <a:r>
                  <a:rPr lang="en-US" dirty="0"/>
                  <a:t> Type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Extension to s-rep Space</a:t>
            </a:r>
          </a:p>
        </p:txBody>
      </p:sp>
    </p:spTree>
    <p:extLst>
      <p:ext uri="{BB962C8B-B14F-4D97-AF65-F5344CB8AC3E}">
        <p14:creationId xmlns:p14="http://schemas.microsoft.com/office/powerpoint/2010/main" val="7554233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Extension to s-rep Space</a:t>
            </a:r>
          </a:p>
        </p:txBody>
      </p:sp>
      <p:pic>
        <p:nvPicPr>
          <p:cNvPr id="1734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3043" y="1828800"/>
            <a:ext cx="2688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Generator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895600" y="3342382"/>
            <a:ext cx="6318124" cy="2982218"/>
            <a:chOff x="2895600" y="3342382"/>
            <a:chExt cx="6318124" cy="2982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324600" y="3342382"/>
                  <a:ext cx="2889124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Wrap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around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</a:t>
                  </a:r>
                  <a:r>
                    <a:rPr kumimoji="0" lang="en-US" sz="32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Copy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3342382"/>
                  <a:ext cx="2889124" cy="1077218"/>
                </a:xfrm>
                <a:prstGeom prst="rect">
                  <a:avLst/>
                </a:prstGeom>
                <a:blipFill>
                  <a:blip r:embed="rId5"/>
                  <a:stretch>
                    <a:fillRect l="-5497" t="-7345" r="-4440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>
              <a:off x="2895600" y="6324600"/>
              <a:ext cx="3200400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7" idx="2"/>
            </p:cNvCxnSpPr>
            <p:nvPr/>
          </p:nvCxnSpPr>
          <p:spPr>
            <a:xfrm flipV="1">
              <a:off x="5622163" y="4419600"/>
              <a:ext cx="2146999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057400" y="2743200"/>
            <a:ext cx="7166968" cy="3820418"/>
            <a:chOff x="2057400" y="2743200"/>
            <a:chExt cx="7166968" cy="3820418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057400" y="2743200"/>
              <a:ext cx="0" cy="327660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23" idx="1"/>
            </p:cNvCxnSpPr>
            <p:nvPr/>
          </p:nvCxnSpPr>
          <p:spPr>
            <a:xfrm>
              <a:off x="2057400" y="5410201"/>
              <a:ext cx="4267200" cy="6148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24600" y="5486400"/>
                  <a:ext cx="2899768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Wrap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y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around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2</a:t>
                  </a:r>
                  <a:r>
                    <a:rPr kumimoji="0" lang="en-US" sz="32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nd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Copy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5486400"/>
                  <a:ext cx="2899768" cy="1077218"/>
                </a:xfrm>
                <a:prstGeom prst="rect">
                  <a:avLst/>
                </a:prstGeom>
                <a:blipFill>
                  <a:blip r:embed="rId6"/>
                  <a:stretch>
                    <a:fillRect l="-5474" t="-7345" r="-3368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79281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Extension to s-rep Space</a:t>
            </a:r>
          </a:p>
        </p:txBody>
      </p:sp>
      <p:pic>
        <p:nvPicPr>
          <p:cNvPr id="17356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Colors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Generator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blipFill>
                <a:blip r:embed="rId5"/>
                <a:stretch>
                  <a:fillRect l="-6494" t="-5058" r="-5714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502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Extension to s-rep Space</a:t>
            </a:r>
          </a:p>
        </p:txBody>
      </p:sp>
      <p:pic>
        <p:nvPicPr>
          <p:cNvPr id="1736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Colors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Generator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blipFill>
                <a:blip r:embed="rId5"/>
                <a:stretch>
                  <a:fillRect l="-6494" t="-5058" r="-5714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193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Extension to s-rep Space</a:t>
            </a:r>
          </a:p>
        </p:txBody>
      </p:sp>
      <p:pic>
        <p:nvPicPr>
          <p:cNvPr id="1737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1723" y="2732782"/>
            <a:ext cx="3316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Desired Answer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a PCA</a:t>
            </a:r>
          </a:p>
        </p:txBody>
      </p:sp>
    </p:spTree>
    <p:extLst>
      <p:ext uri="{BB962C8B-B14F-4D97-AF65-F5344CB8AC3E}">
        <p14:creationId xmlns:p14="http://schemas.microsoft.com/office/powerpoint/2010/main" val="2970366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CPNS: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Gets 1-d Comps,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But </a:t>
                </a:r>
                <a:r>
                  <a:rPr lang="en-US" u="sng" dirty="0"/>
                  <a:t>Wrong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Dependence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(Strong Distortion)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sz="1600" dirty="0"/>
                  <a:t>                                                                           Thanks to </a:t>
                </a:r>
                <a:r>
                  <a:rPr lang="en-US" sz="1600" dirty="0" err="1"/>
                  <a:t>Sungkyu</a:t>
                </a:r>
                <a:r>
                  <a:rPr lang="en-US" sz="1600" dirty="0"/>
                  <a:t> Jung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 b="-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Extension to s-rep Space</a:t>
            </a:r>
          </a:p>
        </p:txBody>
      </p:sp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22496" r="52021" b="10692"/>
          <a:stretch/>
        </p:blipFill>
        <p:spPr bwMode="auto">
          <a:xfrm>
            <a:off x="4255477" y="1905000"/>
            <a:ext cx="4736123" cy="430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7689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4648200" cy="5149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Reassembled in 3d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u="sng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How to represent?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Thanks: 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Ja-Yeon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Jeong</a:t>
            </a: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BladderProstateRectum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18517" r="1566" b="7121"/>
          <a:stretch>
            <a:fillRect/>
          </a:stretch>
        </p:blipFill>
        <p:spPr bwMode="auto">
          <a:xfrm>
            <a:off x="4983163" y="1627188"/>
            <a:ext cx="3735387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175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Polysphere</a:t>
            </a:r>
            <a:r>
              <a:rPr lang="en-US" dirty="0"/>
              <a:t>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Deeper New Methodology:    PPCA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For </a:t>
                </a:r>
                <a:r>
                  <a:rPr lang="en-US" dirty="0" err="1"/>
                  <a:t>Polysphere</a:t>
                </a:r>
                <a:r>
                  <a:rPr lang="en-US" dirty="0"/>
                  <a:t> Spaces (e.g. s-reps)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Find Approximating (Higher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Sphere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Then do PNS (Better Signal Compression)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i="1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i="1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187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Polysphere</a:t>
            </a:r>
            <a:r>
              <a:rPr lang="en-US" dirty="0"/>
              <a:t> PCA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Deeper New Methodology:    PPCA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For </a:t>
            </a:r>
            <a:r>
              <a:rPr lang="en-US" dirty="0" err="1"/>
              <a:t>Polysphere</a:t>
            </a:r>
            <a:r>
              <a:rPr lang="en-US" dirty="0"/>
              <a:t> Spaces (e.g. s-reps)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Reference:    </a:t>
            </a:r>
            <a:r>
              <a:rPr lang="en-US" dirty="0" err="1"/>
              <a:t>Elzner</a:t>
            </a:r>
            <a:r>
              <a:rPr lang="en-US" dirty="0"/>
              <a:t> et al (2015)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2400" dirty="0"/>
              <a:t>Benjamin Eltzner     Stephan Huckemann    Sungkyu Jung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</p:txBody>
      </p:sp>
      <p:pic>
        <p:nvPicPr>
          <p:cNvPr id="1757186" name="Picture 2" descr="Foto Dr. Benjamin Eltz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12861"/>
          <a:stretch/>
        </p:blipFill>
        <p:spPr bwMode="auto">
          <a:xfrm>
            <a:off x="1096107" y="4476750"/>
            <a:ext cx="172329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RI1mYWg3b3Bbsedgc7TqK8T8ONYtWQ8Akz64Dkjycv3v2kK2YRE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13676" b="30218"/>
          <a:stretch/>
        </p:blipFill>
        <p:spPr bwMode="auto">
          <a:xfrm>
            <a:off x="6820848" y="4476750"/>
            <a:ext cx="1865952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3.gstatic.com/images?q=tbn:ANd9GcSw7VBMeb853uG9WtExUu7zBQ3PG7pQ1XEse8uO9yeTX7nOhMr6Q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10461" b="14277"/>
          <a:stretch/>
        </p:blipFill>
        <p:spPr bwMode="auto">
          <a:xfrm>
            <a:off x="3962400" y="4476749"/>
            <a:ext cx="1873547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4423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Polysphere</a:t>
            </a:r>
            <a:r>
              <a:rPr lang="en-US" dirty="0"/>
              <a:t> PCA-type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Deeper New Methodology:    PPCA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For </a:t>
            </a:r>
            <a:r>
              <a:rPr lang="en-US" dirty="0" err="1"/>
              <a:t>Polysphere</a:t>
            </a:r>
            <a:r>
              <a:rPr lang="en-US" dirty="0"/>
              <a:t>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~Toy 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Pretty Good But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Still Some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Distortion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1600" dirty="0"/>
              <a:t>                          Thanks to B. </a:t>
            </a:r>
            <a:r>
              <a:rPr lang="en-US" sz="1600" dirty="0" err="1"/>
              <a:t>Eltzner</a:t>
            </a:r>
            <a:endParaRPr lang="en-US" sz="1600" dirty="0"/>
          </a:p>
        </p:txBody>
      </p:sp>
      <p:pic>
        <p:nvPicPr>
          <p:cNvPr id="1739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3" y="1935328"/>
            <a:ext cx="4893107" cy="49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13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Topologically Different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Vectors of Angles as Data Objects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Torus Type Spaces</a:t>
                </a: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9972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Spaces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Vectors of Angles as 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Natural Examples Include: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Structural Chemistry</a:t>
            </a:r>
          </a:p>
          <a:p>
            <a:pPr algn="ctr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(Sequences of Bond Angles)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Meteorology</a:t>
            </a:r>
          </a:p>
          <a:p>
            <a:pPr marL="0" indent="0" algn="ctr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(Wind Directions at Multiple Sites)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Astronomy</a:t>
            </a:r>
          </a:p>
          <a:p>
            <a:pPr marL="0" indent="0" algn="ctr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(Sunspots Moving 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97219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Space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Toy Example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E82E252-657A-4180-85C4-ADC5E3E14468}"/>
              </a:ext>
            </a:extLst>
          </p:cNvPr>
          <p:cNvGrpSpPr/>
          <p:nvPr/>
        </p:nvGrpSpPr>
        <p:grpSpPr>
          <a:xfrm>
            <a:off x="285621" y="2133600"/>
            <a:ext cx="4438779" cy="3433465"/>
            <a:chOff x="285621" y="2133600"/>
            <a:chExt cx="4438779" cy="3433465"/>
          </a:xfrm>
        </p:grpSpPr>
        <p:pic>
          <p:nvPicPr>
            <p:cNvPr id="3" name="Picture 2" descr="Chart, scatter chart&#10;&#10;Description automatically generated">
              <a:extLst>
                <a:ext uri="{FF2B5EF4-FFF2-40B4-BE49-F238E27FC236}">
                  <a16:creationId xmlns:a16="http://schemas.microsoft.com/office/drawing/2014/main" id="{517D6481-C216-4D28-9363-4590022A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133600"/>
              <a:ext cx="2667000" cy="2667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F34E701-3ABA-43F2-A12B-31D8D1E1ED0F}"/>
                    </a:ext>
                  </a:extLst>
                </p:cNvPr>
                <p:cNvSpPr txBox="1"/>
                <p:nvPr/>
              </p:nvSpPr>
              <p:spPr>
                <a:xfrm>
                  <a:off x="285621" y="5105400"/>
                  <a:ext cx="443877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/>
                    <a:t> Square Representation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F34E701-3ABA-43F2-A12B-31D8D1E1ED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21" y="5105400"/>
                  <a:ext cx="4438779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2000" r="-962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2C40C6-2CA1-4A63-815D-5EF84717682C}"/>
              </a:ext>
            </a:extLst>
          </p:cNvPr>
          <p:cNvSpPr txBox="1"/>
          <p:nvPr/>
        </p:nvSpPr>
        <p:spPr>
          <a:xfrm>
            <a:off x="1055796" y="5710535"/>
            <a:ext cx="2982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Edges are Identified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95EAC3-FA0E-4052-817D-FA6AC96C53D7}"/>
              </a:ext>
            </a:extLst>
          </p:cNvPr>
          <p:cNvGrpSpPr/>
          <p:nvPr/>
        </p:nvGrpSpPr>
        <p:grpSpPr>
          <a:xfrm>
            <a:off x="5029200" y="2173530"/>
            <a:ext cx="3136756" cy="3393535"/>
            <a:chOff x="5029200" y="2173530"/>
            <a:chExt cx="3136756" cy="3393535"/>
          </a:xfrm>
        </p:grpSpPr>
        <p:pic>
          <p:nvPicPr>
            <p:cNvPr id="6" name="Picture 5" descr="A picture containing wheel&#10;&#10;Description automatically generated">
              <a:extLst>
                <a:ext uri="{FF2B5EF4-FFF2-40B4-BE49-F238E27FC236}">
                  <a16:creationId xmlns:a16="http://schemas.microsoft.com/office/drawing/2014/main" id="{3C753631-EBC5-4E47-9ED1-4D9EC8FD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2173530"/>
              <a:ext cx="2503045" cy="2667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137D7F-D848-4134-99CD-9E01EF094269}"/>
                </a:ext>
              </a:extLst>
            </p:cNvPr>
            <p:cNvSpPr txBox="1"/>
            <p:nvPr/>
          </p:nvSpPr>
          <p:spPr>
            <a:xfrm>
              <a:off x="5029200" y="5105400"/>
              <a:ext cx="3136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Donut Representation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89D394-B1E5-477E-8301-EB2BBD65723E}"/>
              </a:ext>
            </a:extLst>
          </p:cNvPr>
          <p:cNvSpPr txBox="1"/>
          <p:nvPr/>
        </p:nvSpPr>
        <p:spPr>
          <a:xfrm>
            <a:off x="5181600" y="5710535"/>
            <a:ext cx="2717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Different Radii</a:t>
            </a:r>
          </a:p>
          <a:p>
            <a:pPr algn="ctr"/>
            <a:r>
              <a:rPr lang="en-US" dirty="0"/>
              <a:t>To View Topology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6598D-5471-4B41-80C4-1174043DC824}"/>
              </a:ext>
            </a:extLst>
          </p:cNvPr>
          <p:cNvSpPr txBox="1"/>
          <p:nvPr/>
        </p:nvSpPr>
        <p:spPr>
          <a:xfrm>
            <a:off x="2839863" y="6474023"/>
            <a:ext cx="3158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Thanks to </a:t>
            </a:r>
            <a:r>
              <a:rPr lang="en-US" sz="1400" b="0" i="0" u="none" strike="noStrike" baseline="0" dirty="0">
                <a:latin typeface="+mn-lt"/>
              </a:rPr>
              <a:t>Eduardo Garc</a:t>
            </a:r>
            <a:r>
              <a:rPr lang="en-US" sz="1400" b="0" i="0" u="none" strike="noStrike" baseline="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en-US" sz="1400" b="0" i="0" u="none" strike="noStrike" baseline="0" dirty="0">
                <a:latin typeface="+mn-lt"/>
              </a:rPr>
              <a:t>a-Portugu</a:t>
            </a:r>
            <a:r>
              <a:rPr lang="en-US" sz="1400" b="0" i="0" u="none" strike="noStrike" baseline="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en-US" sz="1400" b="0" i="0" u="none" strike="noStrike" baseline="0" dirty="0">
                <a:latin typeface="+mn-lt"/>
              </a:rPr>
              <a:t>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614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Motivation: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“Sphere is most perfect geometric shape”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Eltzner, Huckemann &amp; Mardia (2018)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Deform Data to Sphere &amp; Use PNS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67167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Eltzner, Huckemann &amp; Mardia (2018)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Deform Data to Sphere &amp; Use PNS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9472D-B72D-4303-988B-5E734C397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1" t="37734" r="4166" b="11666"/>
          <a:stretch/>
        </p:blipFill>
        <p:spPr>
          <a:xfrm>
            <a:off x="695036" y="4191000"/>
            <a:ext cx="78393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5635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Eltzner, Huckemann &amp; Mardia (2018)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Deform Data to Sphere &amp; Use PNS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Major Challenges: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Find A Good </a:t>
            </a:r>
            <a:r>
              <a:rPr lang="en-US" dirty="0" err="1"/>
              <a:t>Cutpoint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Heavy Distortion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E6D61F-9747-47CA-A5CE-C4974A503177}"/>
              </a:ext>
            </a:extLst>
          </p:cNvPr>
          <p:cNvGrpSpPr/>
          <p:nvPr/>
        </p:nvGrpSpPr>
        <p:grpSpPr>
          <a:xfrm>
            <a:off x="4495800" y="5722203"/>
            <a:ext cx="4141250" cy="830997"/>
            <a:chOff x="4495800" y="5722203"/>
            <a:chExt cx="4141250" cy="8309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9F0DA1-1FD8-4747-A570-124D30A66DD7}"/>
                </a:ext>
              </a:extLst>
            </p:cNvPr>
            <p:cNvSpPr txBox="1"/>
            <p:nvPr/>
          </p:nvSpPr>
          <p:spPr>
            <a:xfrm>
              <a:off x="5336145" y="5722203"/>
              <a:ext cx="3300905" cy="83099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Approach:  Specifically</a:t>
              </a:r>
            </a:p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Minimize Distortion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F92E8F9-7202-4475-8A84-E256C6CA4517}"/>
                </a:ext>
              </a:extLst>
            </p:cNvPr>
            <p:cNvCxnSpPr>
              <a:stCxn id="2" idx="1"/>
            </p:cNvCxnSpPr>
            <p:nvPr/>
          </p:nvCxnSpPr>
          <p:spPr bwMode="auto">
            <a:xfrm flipH="1">
              <a:off x="4495800" y="6137702"/>
              <a:ext cx="84034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83404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Multi-Dimensional Scaling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For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Metric Space,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Given a rank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Find </a:t>
                </a:r>
                <a:r>
                  <a:rPr kumimoji="0" lang="en-US" sz="3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Representers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Whose Distance Matrix “Best” Approximates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𝔇</m:t>
                    </m:r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Typical Algorithms: 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“PCA-like” Vectors of Scores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  <a:blipFill>
                <a:blip r:embed="rId3"/>
                <a:stretch>
                  <a:fillRect l="-1842" r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B91FAA3-F16A-4DDC-8769-319983AC21CE}"/>
              </a:ext>
            </a:extLst>
          </p:cNvPr>
          <p:cNvGrpSpPr/>
          <p:nvPr/>
        </p:nvGrpSpPr>
        <p:grpSpPr>
          <a:xfrm>
            <a:off x="3495639" y="2116057"/>
            <a:ext cx="5217134" cy="1651735"/>
            <a:chOff x="3267039" y="2691665"/>
            <a:chExt cx="5217134" cy="16517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115318-3C26-4907-B744-D69B0A2BC15B}"/>
                </a:ext>
              </a:extLst>
            </p:cNvPr>
            <p:cNvSpPr txBox="1"/>
            <p:nvPr/>
          </p:nvSpPr>
          <p:spPr>
            <a:xfrm>
              <a:off x="3267039" y="2691665"/>
              <a:ext cx="52171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This Representation Is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Called “Auto-Encoder” In AI literature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7186361-88F7-41AA-88F2-259DA7EDA0B4}"/>
                </a:ext>
              </a:extLst>
            </p:cNvPr>
            <p:cNvSpPr/>
            <p:nvPr/>
          </p:nvSpPr>
          <p:spPr>
            <a:xfrm>
              <a:off x="3657600" y="3733800"/>
              <a:ext cx="2895600" cy="6096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F3A693C-7E29-4CD5-BEA8-9AE5B744E47F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5105400" y="3522662"/>
              <a:ext cx="770206" cy="21113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026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6553200" y="4876800"/>
            <a:ext cx="533400" cy="1447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869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Multi-Dimensional Scaling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Ezra Miller Idea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(SAMSI Program on OODA):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Strongly Non-Euclidean Data Space,</a:t>
                </a:r>
              </a:p>
              <a:p>
                <a:pPr marL="0" lvl="0" indent="0" algn="l" eaLnBrk="0" hangingPunct="0">
                  <a:lnSpc>
                    <a:spcPct val="150000"/>
                  </a:lnSpc>
                  <a:buClrTx/>
                  <a:buSzTx/>
                  <a:defRPr/>
                </a:pPr>
                <a:r>
                  <a:rPr lang="en-US" dirty="0">
                    <a:latin typeface="Arial"/>
                  </a:rPr>
                  <a:t>Embed Representers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</a:p>
              <a:p>
                <a:pPr marL="0" lvl="0" indent="0" algn="l" eaLnBrk="0" hangingPunct="0">
                  <a:lnSpc>
                    <a:spcPct val="150000"/>
                  </a:lnSpc>
                  <a:buClrTx/>
                  <a:buSzTx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 a </a:t>
                </a:r>
                <a:r>
                  <a:rPr lang="en-US" dirty="0">
                    <a:latin typeface="Arial"/>
                  </a:rPr>
                  <a:t>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pace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w</a:t>
                </a:r>
                <a:r>
                  <a:rPr lang="en-US" baseline="0" dirty="0" err="1">
                    <a:latin typeface="Arial"/>
                  </a:rPr>
                  <a:t>ith</a:t>
                </a:r>
                <a:r>
                  <a:rPr lang="en-US" baseline="0" dirty="0">
                    <a:latin typeface="Arial"/>
                  </a:rPr>
                  <a:t> </a:t>
                </a:r>
                <a:r>
                  <a:rPr lang="en-US" i="1" baseline="0" dirty="0">
                    <a:latin typeface="Arial"/>
                  </a:rPr>
                  <a:t>Less Distortion</a:t>
                </a:r>
                <a:endParaRPr kumimoji="0" lang="en-US" sz="3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indent="0" eaLnBrk="0" hangingPunct="0">
                  <a:lnSpc>
                    <a:spcPct val="150000"/>
                  </a:lnSpc>
                  <a:buClrTx/>
                  <a:buSzTx/>
                  <a:defRPr/>
                </a:pPr>
                <a:endParaRPr lang="en-US" dirty="0"/>
              </a:p>
              <a:p>
                <a:pPr marL="0" marR="0" lvl="0" indent="0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  <a:blipFill>
                <a:blip r:embed="rId3"/>
                <a:stretch>
                  <a:fillRect l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60F79628-1358-4C9D-87C8-7EE34F453B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r="11250" b="8000"/>
          <a:stretch/>
        </p:blipFill>
        <p:spPr>
          <a:xfrm>
            <a:off x="6705599" y="1295400"/>
            <a:ext cx="144780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55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Multi-Dimensional Scaling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For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</a:t>
                </a:r>
                <a:r>
                  <a:rPr lang="en-US" noProof="0" dirty="0">
                    <a:latin typeface="Arial"/>
                  </a:rPr>
                  <a:t>Torus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Find </a:t>
                </a:r>
                <a:r>
                  <a:rPr kumimoji="0" lang="en-US" sz="3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Representers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Whose Distance Matrix “Best”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Approx’s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𝔇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Then Apply PNS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Also Optimize Over Tuning Parameter: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Arial"/>
                </a:endParaRPr>
              </a:p>
              <a:p>
                <a:pPr marL="0" lvl="0" indent="0" eaLnBrk="0" hangingPunct="0">
                  <a:lnSpc>
                    <a:spcPct val="150000"/>
                  </a:lnSpc>
                  <a:buClrTx/>
                  <a:buSzTx/>
                  <a:defRPr/>
                </a:pPr>
                <a:r>
                  <a:rPr lang="en-US" dirty="0">
                    <a:latin typeface="Arial"/>
                  </a:rPr>
                  <a:t>(For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Arial"/>
                  </a:rPr>
                  <a:t>  Large,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latin typeface="Arial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941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66A4F8-A361-4A27-A9E3-C49D7DAE0605}"/>
              </a:ext>
            </a:extLst>
          </p:cNvPr>
          <p:cNvSpPr/>
          <p:nvPr/>
        </p:nvSpPr>
        <p:spPr bwMode="auto">
          <a:xfrm>
            <a:off x="7467600" y="4724400"/>
            <a:ext cx="1676400" cy="2111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763000" cy="454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Scaled Torus PCA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610600" cy="5486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>
                <a:ea typeface="굴림" pitchFamily="34" charset="-127"/>
              </a:rPr>
              <a:t>Collaborators (</a:t>
            </a:r>
            <a:r>
              <a:rPr lang="en-US" dirty="0"/>
              <a:t>Zoubouloglou et al. (2021)):</a:t>
            </a:r>
            <a:endParaRPr lang="en-US" altLang="ko-KR" dirty="0">
              <a:ea typeface="굴림" pitchFamily="34" charset="-127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>
              <a:ea typeface="굴림" pitchFamily="34" charset="-127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>
                <a:ea typeface="굴림" pitchFamily="34" charset="-127"/>
              </a:rPr>
              <a:t>Pavlos </a:t>
            </a:r>
            <a:r>
              <a:rPr lang="en-US" sz="3200" b="0" i="0" u="none" strike="noStrike" baseline="0" dirty="0"/>
              <a:t>Zoubouloglou</a:t>
            </a:r>
            <a:endParaRPr lang="en-US" altLang="ko-KR" dirty="0">
              <a:ea typeface="굴림" pitchFamily="34" charset="-127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>
                <a:ea typeface="굴림" pitchFamily="34" charset="-127"/>
              </a:rPr>
              <a:t>UNC, Statistics &amp; OR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>
              <a:ea typeface="굴림" pitchFamily="34" charset="-127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>
                <a:ea typeface="굴림" pitchFamily="34" charset="-127"/>
              </a:rPr>
              <a:t>Eduardo </a:t>
            </a:r>
            <a:r>
              <a:rPr lang="en-US" sz="3200" b="0" i="0" u="none" strike="noStrike" baseline="0" dirty="0"/>
              <a:t>Garc</a:t>
            </a:r>
            <a:r>
              <a:rPr lang="en-US" dirty="0"/>
              <a:t>í</a:t>
            </a:r>
            <a:r>
              <a:rPr lang="en-US" sz="3200" b="0" i="0" u="none" strike="noStrike" baseline="0" dirty="0"/>
              <a:t>a-Portugués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>
                <a:ea typeface="굴림" pitchFamily="34" charset="-127"/>
              </a:rPr>
              <a:t>U. Carlos III, Madrid</a:t>
            </a:r>
          </a:p>
        </p:txBody>
      </p:sp>
      <p:pic>
        <p:nvPicPr>
          <p:cNvPr id="3" name="Picture 2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6EC0244C-8E2B-409F-8030-E0F8BC9BDC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8" t="9995" r="30798" b="51143"/>
          <a:stretch/>
        </p:blipFill>
        <p:spPr>
          <a:xfrm>
            <a:off x="7467600" y="4724400"/>
            <a:ext cx="1676400" cy="2111022"/>
          </a:xfrm>
          <a:prstGeom prst="rect">
            <a:avLst/>
          </a:prstGeom>
        </p:spPr>
      </p:pic>
      <p:pic>
        <p:nvPicPr>
          <p:cNvPr id="6" name="Picture 5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C34AC672-27E9-4B2D-9E81-394736F7C6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0"/>
          <a:stretch/>
        </p:blipFill>
        <p:spPr>
          <a:xfrm>
            <a:off x="7410450" y="2133600"/>
            <a:ext cx="173355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6930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Three Clusters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6F2E3B8-8DF6-4004-B608-D4B4480DB2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7" t="39267" r="6667" b="16266"/>
          <a:stretch/>
        </p:blipFill>
        <p:spPr>
          <a:xfrm>
            <a:off x="-42041" y="2133600"/>
            <a:ext cx="9186041" cy="2895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932404C-8545-447A-B3EF-183D0CAD83A7}"/>
              </a:ext>
            </a:extLst>
          </p:cNvPr>
          <p:cNvGrpSpPr/>
          <p:nvPr/>
        </p:nvGrpSpPr>
        <p:grpSpPr>
          <a:xfrm>
            <a:off x="2514600" y="2819400"/>
            <a:ext cx="914400" cy="838200"/>
            <a:chOff x="2514600" y="2819400"/>
            <a:chExt cx="914400" cy="838200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23FD559-DF17-42D8-8300-D245F63F38F3}"/>
                </a:ext>
              </a:extLst>
            </p:cNvPr>
            <p:cNvSpPr/>
            <p:nvPr/>
          </p:nvSpPr>
          <p:spPr bwMode="auto">
            <a:xfrm>
              <a:off x="2514600" y="3200400"/>
              <a:ext cx="914400" cy="457200"/>
            </a:xfrm>
            <a:prstGeom prst="rightArrow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57BC4C-ED5A-48C1-B237-B1B6CBB64689}"/>
                </a:ext>
              </a:extLst>
            </p:cNvPr>
            <p:cNvSpPr txBox="1"/>
            <p:nvPr/>
          </p:nvSpPr>
          <p:spPr>
            <a:xfrm>
              <a:off x="2514600" y="28194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MDS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C4326C-1121-4355-9E12-F2E10558EFEC}"/>
              </a:ext>
            </a:extLst>
          </p:cNvPr>
          <p:cNvGrpSpPr/>
          <p:nvPr/>
        </p:nvGrpSpPr>
        <p:grpSpPr>
          <a:xfrm>
            <a:off x="5867400" y="2819400"/>
            <a:ext cx="914400" cy="838200"/>
            <a:chOff x="2514600" y="2819400"/>
            <a:chExt cx="914400" cy="838200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EB2CB9F4-37BB-47BB-AB68-677837A4CA4A}"/>
                </a:ext>
              </a:extLst>
            </p:cNvPr>
            <p:cNvSpPr/>
            <p:nvPr/>
          </p:nvSpPr>
          <p:spPr bwMode="auto">
            <a:xfrm>
              <a:off x="2514600" y="3200400"/>
              <a:ext cx="914400" cy="457200"/>
            </a:xfrm>
            <a:prstGeom prst="rightArrow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F83B9F-40FB-4706-A893-AECDBDB8E0F4}"/>
                </a:ext>
              </a:extLst>
            </p:cNvPr>
            <p:cNvSpPr txBox="1"/>
            <p:nvPr/>
          </p:nvSpPr>
          <p:spPr>
            <a:xfrm>
              <a:off x="2514600" y="28194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22F2B1-9578-4BBB-9215-2A2CE766CA2B}"/>
              </a:ext>
            </a:extLst>
          </p:cNvPr>
          <p:cNvGrpSpPr/>
          <p:nvPr/>
        </p:nvGrpSpPr>
        <p:grpSpPr>
          <a:xfrm>
            <a:off x="4827005" y="3957638"/>
            <a:ext cx="4164595" cy="2207359"/>
            <a:chOff x="4827005" y="3957638"/>
            <a:chExt cx="4164595" cy="22073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BAA0B2-6A55-473A-8298-0BAE70784D58}"/>
                </a:ext>
              </a:extLst>
            </p:cNvPr>
            <p:cNvSpPr txBox="1"/>
            <p:nvPr/>
          </p:nvSpPr>
          <p:spPr>
            <a:xfrm>
              <a:off x="4827005" y="5334000"/>
              <a:ext cx="41645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Mode Captures 3 Clusters,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Much Better Than PCA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4656640-4350-4330-B4D8-661A38080293}"/>
                </a:ext>
              </a:extLst>
            </p:cNvPr>
            <p:cNvCxnSpPr>
              <a:stCxn id="8" idx="0"/>
            </p:cNvCxnSpPr>
            <p:nvPr/>
          </p:nvCxnSpPr>
          <p:spPr bwMode="auto">
            <a:xfrm flipV="1">
              <a:off x="6909303" y="3957638"/>
              <a:ext cx="610685" cy="137636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7C6245-43CF-450F-9CA6-E0DC699BFDB2}"/>
              </a:ext>
            </a:extLst>
          </p:cNvPr>
          <p:cNvGrpSpPr/>
          <p:nvPr/>
        </p:nvGrpSpPr>
        <p:grpSpPr>
          <a:xfrm>
            <a:off x="636005" y="4267200"/>
            <a:ext cx="4164595" cy="2286000"/>
            <a:chOff x="5234410" y="4114800"/>
            <a:chExt cx="4164595" cy="22860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9B4330-E08D-4A31-8D0D-8E71286845DB}"/>
                </a:ext>
              </a:extLst>
            </p:cNvPr>
            <p:cNvSpPr txBox="1"/>
            <p:nvPr/>
          </p:nvSpPr>
          <p:spPr>
            <a:xfrm>
              <a:off x="5234410" y="5939135"/>
              <a:ext cx="4164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Inverse Image of 1</a:t>
              </a:r>
              <a:r>
                <a:rPr lang="en-US" baseline="30000" dirty="0">
                  <a:solidFill>
                    <a:srgbClr val="000000"/>
                  </a:solidFill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Mode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246A209-D43C-4F5F-9B12-5E05F90F4230}"/>
                </a:ext>
              </a:extLst>
            </p:cNvPr>
            <p:cNvCxnSpPr>
              <a:stCxn id="18" idx="0"/>
            </p:cNvCxnSpPr>
            <p:nvPr/>
          </p:nvCxnSpPr>
          <p:spPr bwMode="auto">
            <a:xfrm flipH="1" flipV="1">
              <a:off x="6579605" y="4114800"/>
              <a:ext cx="737103" cy="1824335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53227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12:05    Taebin Kim:  Stain Normalization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12:10    Sherry </a:t>
            </a:r>
            <a:r>
              <a:rPr lang="en-US" dirty="0" err="1"/>
              <a:t>Shuxian</a:t>
            </a:r>
            <a:r>
              <a:rPr lang="en-US" dirty="0"/>
              <a:t> Wang: </a:t>
            </a:r>
            <a:r>
              <a:rPr lang="en-US" dirty="0" err="1"/>
              <a:t>Rreconstruction</a:t>
            </a:r>
            <a:r>
              <a:rPr lang="en-US" dirty="0"/>
              <a:t> and modeling from colonoscopy video</a:t>
            </a:r>
          </a:p>
        </p:txBody>
      </p:sp>
    </p:spTree>
    <p:extLst>
      <p:ext uri="{BB962C8B-B14F-4D97-AF65-F5344CB8AC3E}">
        <p14:creationId xmlns:p14="http://schemas.microsoft.com/office/powerpoint/2010/main" val="9266559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~Conjugate Gaussians, but there are issues: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Major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HLDSS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challenges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Manifold aspect of 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831" y="5710535"/>
            <a:ext cx="4287969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Handle With Variation on PCA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082" y="6243935"/>
            <a:ext cx="4141518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Careful Handling Very Useful</a:t>
            </a:r>
          </a:p>
        </p:txBody>
      </p:sp>
    </p:spTree>
    <p:extLst>
      <p:ext uri="{BB962C8B-B14F-4D97-AF65-F5344CB8AC3E}">
        <p14:creationId xmlns:p14="http://schemas.microsoft.com/office/powerpoint/2010/main" val="274844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Data Naturally Lie on </a:t>
                </a:r>
                <a:r>
                  <a:rPr lang="en-US" sz="2800" u="sng" dirty="0">
                    <a:solidFill>
                      <a:srgbClr val="00B050"/>
                    </a:solidFill>
                  </a:rPr>
                  <a:t>Known</a:t>
                </a:r>
                <a:r>
                  <a:rPr lang="en-US" sz="2800" dirty="0">
                    <a:solidFill>
                      <a:srgbClr val="00B05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81000" y="3962400"/>
            <a:ext cx="2971800" cy="685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1161572161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15312</TotalTime>
  <Words>2284</Words>
  <Application>Microsoft Office PowerPoint</Application>
  <PresentationFormat>On-screen Show (4:3)</PresentationFormat>
  <Paragraphs>629</Paragraphs>
  <Slides>74</Slides>
  <Notes>69</Notes>
  <HiddenSlides>0</HiddenSlides>
  <MMClips>5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7" baseType="lpstr">
      <vt:lpstr>Arial</vt:lpstr>
      <vt:lpstr>Arial Unicode MS</vt:lpstr>
      <vt:lpstr>Calibri</vt:lpstr>
      <vt:lpstr>Cambria Math</vt:lpstr>
      <vt:lpstr>Tahoma</vt:lpstr>
      <vt:lpstr>Times New Roman</vt:lpstr>
      <vt:lpstr>Wingdings</vt:lpstr>
      <vt:lpstr>2_Default Design</vt:lpstr>
      <vt:lpstr>1_Default Design</vt:lpstr>
      <vt:lpstr>Default Design</vt:lpstr>
      <vt:lpstr>3_Default Design</vt:lpstr>
      <vt:lpstr>4_Default Design</vt:lpstr>
      <vt:lpstr>Equation</vt:lpstr>
      <vt:lpstr>Statistics – O. R. 881 Object Oriented Data Analysis</vt:lpstr>
      <vt:lpstr>Current Sections in Textbook</vt:lpstr>
      <vt:lpstr>Shape Representations</vt:lpstr>
      <vt:lpstr>Skeletal Representations</vt:lpstr>
      <vt:lpstr>Male Pelvis – Raw Data</vt:lpstr>
      <vt:lpstr>Male Pelvis – Raw Data</vt:lpstr>
      <vt:lpstr>Skeletal Representations</vt:lpstr>
      <vt:lpstr>3-d s-reps</vt:lpstr>
      <vt:lpstr>Data Lying On a Manifold</vt:lpstr>
      <vt:lpstr>Data Lying On a Manifold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PCA for s-reps </vt:lpstr>
      <vt:lpstr>PCA for s-reps</vt:lpstr>
      <vt:lpstr>PGA for s-reps, Bladder-Prostate-Rectum</vt:lpstr>
      <vt:lpstr>PGA for s-reps, Bladder-Prostate-Rectum</vt:lpstr>
      <vt:lpstr>PGA for s-reps, Bladder-Prostate-Rectum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Challenge for Principal Geodesic Analysis</vt:lpstr>
      <vt:lpstr>Challenge for Principal Geodesic Analysis</vt:lpstr>
      <vt:lpstr>Challenge for Principal Geodesic Analysis</vt:lpstr>
      <vt:lpstr>Challenge for Principal Geodesic Analysis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Principal Arc Analysis</vt:lpstr>
      <vt:lpstr>Principal Arc Analysis</vt:lpstr>
      <vt:lpstr>Challenge being addressed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Digit 3 data: Principal variations of the shape</vt:lpstr>
      <vt:lpstr>Digit 3 data: Principal variations of the shape</vt:lpstr>
      <vt:lpstr>Digit 3 data: Principal variations of the shape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Extension to s-rep Space</vt:lpstr>
      <vt:lpstr>Extension to s-rep Space</vt:lpstr>
      <vt:lpstr>Extension to s-rep Space</vt:lpstr>
      <vt:lpstr>Extension to s-rep Space</vt:lpstr>
      <vt:lpstr>Extension to s-rep Space</vt:lpstr>
      <vt:lpstr>Extension to s-rep Space</vt:lpstr>
      <vt:lpstr>Polysphere PCA</vt:lpstr>
      <vt:lpstr>Polysphere PCA</vt:lpstr>
      <vt:lpstr>Polysphere PCA-type Analysis</vt:lpstr>
      <vt:lpstr>Topologically Different Space</vt:lpstr>
      <vt:lpstr>Torus Spaces</vt:lpstr>
      <vt:lpstr>Torus Space Views</vt:lpstr>
      <vt:lpstr>Torus PCA</vt:lpstr>
      <vt:lpstr>Torus PCA</vt:lpstr>
      <vt:lpstr>Torus PCA</vt:lpstr>
      <vt:lpstr>Multi-Dimensional Scaling</vt:lpstr>
      <vt:lpstr>Multi-Dimensional Scaling</vt:lpstr>
      <vt:lpstr>Multi-Dimensional Scaling</vt:lpstr>
      <vt:lpstr>Scaled Torus PCA</vt:lpstr>
      <vt:lpstr>Toy Example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611</cp:revision>
  <dcterms:created xsi:type="dcterms:W3CDTF">2001-06-08T01:38:43Z</dcterms:created>
  <dcterms:modified xsi:type="dcterms:W3CDTF">2022-02-15T21:57:34Z</dcterms:modified>
</cp:coreProperties>
</file>