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74" r:id="rId2"/>
  </p:sldMasterIdLst>
  <p:notesMasterIdLst>
    <p:notesMasterId r:id="rId68"/>
  </p:notesMasterIdLst>
  <p:sldIdLst>
    <p:sldId id="262" r:id="rId3"/>
    <p:sldId id="714" r:id="rId4"/>
    <p:sldId id="3481" r:id="rId5"/>
    <p:sldId id="3682" r:id="rId6"/>
    <p:sldId id="3492" r:id="rId7"/>
    <p:sldId id="3494" r:id="rId8"/>
    <p:sldId id="3495" r:id="rId9"/>
    <p:sldId id="3703" r:id="rId10"/>
    <p:sldId id="3758" r:id="rId11"/>
    <p:sldId id="3693" r:id="rId12"/>
    <p:sldId id="3696" r:id="rId13"/>
    <p:sldId id="1075" r:id="rId14"/>
    <p:sldId id="1077" r:id="rId15"/>
    <p:sldId id="1086" r:id="rId16"/>
    <p:sldId id="1079" r:id="rId17"/>
    <p:sldId id="1083" r:id="rId18"/>
    <p:sldId id="1082" r:id="rId19"/>
    <p:sldId id="1080" r:id="rId20"/>
    <p:sldId id="1088" r:id="rId21"/>
    <p:sldId id="1089" r:id="rId22"/>
    <p:sldId id="1087" r:id="rId23"/>
    <p:sldId id="1090" r:id="rId24"/>
    <p:sldId id="3697" r:id="rId25"/>
    <p:sldId id="3685" r:id="rId26"/>
    <p:sldId id="3686" r:id="rId27"/>
    <p:sldId id="3687" r:id="rId28"/>
    <p:sldId id="3528" r:id="rId29"/>
    <p:sldId id="3529" r:id="rId30"/>
    <p:sldId id="3530" r:id="rId31"/>
    <p:sldId id="3531" r:id="rId32"/>
    <p:sldId id="3532" r:id="rId33"/>
    <p:sldId id="3533" r:id="rId34"/>
    <p:sldId id="3534" r:id="rId35"/>
    <p:sldId id="3535" r:id="rId36"/>
    <p:sldId id="3536" r:id="rId37"/>
    <p:sldId id="3537" r:id="rId38"/>
    <p:sldId id="3538" r:id="rId39"/>
    <p:sldId id="3539" r:id="rId40"/>
    <p:sldId id="3540" r:id="rId41"/>
    <p:sldId id="3541" r:id="rId42"/>
    <p:sldId id="3542" r:id="rId43"/>
    <p:sldId id="3543" r:id="rId44"/>
    <p:sldId id="3544" r:id="rId45"/>
    <p:sldId id="3545" r:id="rId46"/>
    <p:sldId id="3546" r:id="rId47"/>
    <p:sldId id="3547" r:id="rId48"/>
    <p:sldId id="3548" r:id="rId49"/>
    <p:sldId id="3549" r:id="rId50"/>
    <p:sldId id="3550" r:id="rId51"/>
    <p:sldId id="3551" r:id="rId52"/>
    <p:sldId id="3552" r:id="rId53"/>
    <p:sldId id="3553" r:id="rId54"/>
    <p:sldId id="3554" r:id="rId55"/>
    <p:sldId id="3555" r:id="rId56"/>
    <p:sldId id="3556" r:id="rId57"/>
    <p:sldId id="3557" r:id="rId58"/>
    <p:sldId id="3632" r:id="rId59"/>
    <p:sldId id="3633" r:id="rId60"/>
    <p:sldId id="3558" r:id="rId61"/>
    <p:sldId id="3559" r:id="rId62"/>
    <p:sldId id="3560" r:id="rId63"/>
    <p:sldId id="3561" r:id="rId64"/>
    <p:sldId id="3562" r:id="rId65"/>
    <p:sldId id="3563" r:id="rId66"/>
    <p:sldId id="3631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6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42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8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1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05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6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4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38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64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8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1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51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7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5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FE2BB-E530-4E60-B950-E9CCB1F8023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844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37C36-53AD-4DDD-9B26-680247961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EgView1p1RawData.ps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911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6FDC8-CC63-4DAF-A4ED-4F1A8DE52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EgView1p51proj3dPC1.ps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746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78ED-1224-46C3-B0C5-17ADD0D95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EgView1p52proj3dPC2.ps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34007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097BF-D466-4180-8096-6823F99E4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/>
              <a:t>EgView1p54proj3dPC12.ps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915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24D6E-5BC0-4D2C-804C-8C9A16B7036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155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163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71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13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05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27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9190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610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631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1214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0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04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25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9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3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1393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433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4051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9829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9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04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8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4614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8601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2515-1192-41A7-BF46-E39870BB3F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29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377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2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2298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53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9038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83F96-05DC-446A-8530-BD9177F1F14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860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197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135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4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9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77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717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483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5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62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65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3969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327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12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4227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56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91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101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0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0.png"/><Relationship Id="rId4" Type="http://schemas.openxmlformats.org/officeDocument/2006/relationships/image" Target="../media/image9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But </a:t>
                </a:r>
                <a:r>
                  <a:rPr lang="en-US" u="sng" dirty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(Strong Distortion)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                                                                          Thanks to </a:t>
                </a:r>
                <a:r>
                  <a:rPr lang="en-US" sz="1600" dirty="0" err="1"/>
                  <a:t>Sungkyu</a:t>
                </a:r>
                <a:r>
                  <a:rPr lang="en-US" sz="1600" dirty="0"/>
                  <a:t> Jung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Extension to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1905000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7689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Polysphere</a:t>
            </a:r>
            <a:r>
              <a:rPr lang="en-US" dirty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 </a:t>
            </a:r>
            <a:r>
              <a:rPr lang="en-US" dirty="0" err="1"/>
              <a:t>Polysphere</a:t>
            </a:r>
            <a:r>
              <a:rPr lang="en-US" dirty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Pretty Good But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/>
              <a:t>                          Thanks to B. </a:t>
            </a:r>
            <a:r>
              <a:rPr lang="en-US" sz="1600" dirty="0" err="1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13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Vectors of Angles as 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Natural Examples Include: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Structural Chemistry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(Sequences of Bond Angles)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Meteorology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(Wind Directions at Multiple Sites)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Astronomy</a:t>
            </a:r>
          </a:p>
          <a:p>
            <a:pPr marL="0" indent="0" algn="ctr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(Sunspots Moving 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972197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Space Views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Toy Example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E82E252-657A-4180-85C4-ADC5E3E14468}"/>
              </a:ext>
            </a:extLst>
          </p:cNvPr>
          <p:cNvGrpSpPr/>
          <p:nvPr/>
        </p:nvGrpSpPr>
        <p:grpSpPr>
          <a:xfrm>
            <a:off x="285621" y="2133600"/>
            <a:ext cx="4438779" cy="3433465"/>
            <a:chOff x="285621" y="2133600"/>
            <a:chExt cx="4438779" cy="3433465"/>
          </a:xfrm>
        </p:grpSpPr>
        <p:pic>
          <p:nvPicPr>
            <p:cNvPr id="3" name="Picture 2" descr="Chart, scatter chart&#10;&#10;Description automatically generated">
              <a:extLst>
                <a:ext uri="{FF2B5EF4-FFF2-40B4-BE49-F238E27FC236}">
                  <a16:creationId xmlns:a16="http://schemas.microsoft.com/office/drawing/2014/main" id="{517D6481-C216-4D28-9363-4590022A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133600"/>
              <a:ext cx="2667000" cy="2667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/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Square Representation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F34E701-3ABA-43F2-A12B-31D8D1E1ED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21" y="5105400"/>
                  <a:ext cx="4438779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r="-962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2C40C6-2CA1-4A63-815D-5EF84717682C}"/>
              </a:ext>
            </a:extLst>
          </p:cNvPr>
          <p:cNvSpPr txBox="1"/>
          <p:nvPr/>
        </p:nvSpPr>
        <p:spPr>
          <a:xfrm>
            <a:off x="1055796" y="5710535"/>
            <a:ext cx="2982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Edges are Identified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95EAC3-FA0E-4052-817D-FA6AC96C53D7}"/>
              </a:ext>
            </a:extLst>
          </p:cNvPr>
          <p:cNvGrpSpPr/>
          <p:nvPr/>
        </p:nvGrpSpPr>
        <p:grpSpPr>
          <a:xfrm>
            <a:off x="5029200" y="2173530"/>
            <a:ext cx="3136756" cy="3393535"/>
            <a:chOff x="5029200" y="2173530"/>
            <a:chExt cx="3136756" cy="3393535"/>
          </a:xfrm>
        </p:grpSpPr>
        <p:pic>
          <p:nvPicPr>
            <p:cNvPr id="6" name="Picture 5" descr="A picture containing wheel&#10;&#10;Description automatically generated">
              <a:extLst>
                <a:ext uri="{FF2B5EF4-FFF2-40B4-BE49-F238E27FC236}">
                  <a16:creationId xmlns:a16="http://schemas.microsoft.com/office/drawing/2014/main" id="{3C753631-EBC5-4E47-9ED1-4D9EC8FD0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2173530"/>
              <a:ext cx="2503045" cy="2667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37D7F-D848-4134-99CD-9E01EF094269}"/>
                </a:ext>
              </a:extLst>
            </p:cNvPr>
            <p:cNvSpPr txBox="1"/>
            <p:nvPr/>
          </p:nvSpPr>
          <p:spPr>
            <a:xfrm>
              <a:off x="5029200" y="5105400"/>
              <a:ext cx="313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Donut Representation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89D394-B1E5-477E-8301-EB2BBD65723E}"/>
              </a:ext>
            </a:extLst>
          </p:cNvPr>
          <p:cNvSpPr txBox="1"/>
          <p:nvPr/>
        </p:nvSpPr>
        <p:spPr>
          <a:xfrm>
            <a:off x="5181600" y="5710535"/>
            <a:ext cx="271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Different Radii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View Topology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6598D-5471-4B41-80C4-1174043DC824}"/>
              </a:ext>
            </a:extLst>
          </p:cNvPr>
          <p:cNvSpPr txBox="1"/>
          <p:nvPr/>
        </p:nvSpPr>
        <p:spPr>
          <a:xfrm>
            <a:off x="2839863" y="6474023"/>
            <a:ext cx="3158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Thanks to Eduardo Garc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í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a-Portugu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246147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Motivation: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“Sphere is most perfect geometric shape”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06716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Eltzner, Huckemann &amp; Mardia (2018)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Deform Data to Sphere &amp; Use PNS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Major Challenges: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Find A Good </a:t>
            </a:r>
            <a:r>
              <a:rPr lang="en-US" dirty="0" err="1"/>
              <a:t>Cutpoint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Heavy Distortion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6D61F-9747-47CA-A5CE-C4974A503177}"/>
              </a:ext>
            </a:extLst>
          </p:cNvPr>
          <p:cNvGrpSpPr/>
          <p:nvPr/>
        </p:nvGrpSpPr>
        <p:grpSpPr>
          <a:xfrm>
            <a:off x="4495800" y="5722203"/>
            <a:ext cx="4141250" cy="830997"/>
            <a:chOff x="4495800" y="5722203"/>
            <a:chExt cx="4141250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F0DA1-1FD8-4747-A570-124D30A66DD7}"/>
                </a:ext>
              </a:extLst>
            </p:cNvPr>
            <p:cNvSpPr txBox="1"/>
            <p:nvPr/>
          </p:nvSpPr>
          <p:spPr>
            <a:xfrm>
              <a:off x="5336145" y="5722203"/>
              <a:ext cx="3300905" cy="8309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Approach:  Specifically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Minimize Distortion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92E8F9-7202-4475-8A84-E256C6CA4517}"/>
                </a:ext>
              </a:extLst>
            </p:cNvPr>
            <p:cNvCxnSpPr>
              <a:stCxn id="2" idx="1"/>
            </p:cNvCxnSpPr>
            <p:nvPr/>
          </p:nvCxnSpPr>
          <p:spPr bwMode="auto">
            <a:xfrm flipH="1">
              <a:off x="4495800" y="6137702"/>
              <a:ext cx="8403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83404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Metric Space,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Given a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“PCA-like” Vectors of Scores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371600"/>
                <a:ext cx="8269288" cy="5181600"/>
              </a:xfrm>
              <a:blipFill>
                <a:blip r:embed="rId3"/>
                <a:stretch>
                  <a:fillRect l="-1842" r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B91FAA3-F16A-4DDC-8769-319983AC21CE}"/>
              </a:ext>
            </a:extLst>
          </p:cNvPr>
          <p:cNvGrpSpPr/>
          <p:nvPr/>
        </p:nvGrpSpPr>
        <p:grpSpPr>
          <a:xfrm>
            <a:off x="3495639" y="2116057"/>
            <a:ext cx="5217134" cy="1651735"/>
            <a:chOff x="3267039" y="2691665"/>
            <a:chExt cx="5217134" cy="16517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115318-3C26-4907-B744-D69B0A2BC15B}"/>
                </a:ext>
              </a:extLst>
            </p:cNvPr>
            <p:cNvSpPr txBox="1"/>
            <p:nvPr/>
          </p:nvSpPr>
          <p:spPr>
            <a:xfrm>
              <a:off x="3267039" y="2691665"/>
              <a:ext cx="5217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 Representation 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“Auto-Encoder” In AI literature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7186361-88F7-41AA-88F2-259DA7EDA0B4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3A693C-7E29-4CD5-BEA8-9AE5B744E47F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5105400" y="3522662"/>
              <a:ext cx="770206" cy="21113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02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Multi-Dimensional Scaling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For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𝓧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in </a:t>
                </a:r>
                <a:r>
                  <a:rPr lang="en-US" noProof="0" dirty="0">
                    <a:latin typeface="Arial"/>
                  </a:rPr>
                  <a:t>Torus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Find </a:t>
                </a:r>
                <a:r>
                  <a:rPr kumimoji="0" lang="en-US" sz="32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Representers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𝑆</m:t>
                        </m:r>
                      </m:e>
                      <m:sup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Whose Distance Matrix “Best”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Approx’s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𝔇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Then Apply PNS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rial"/>
                  </a:rPr>
                  <a:t>Also Optimize Over Tuning Parameter: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>
                  <a:latin typeface="Arial"/>
                </a:endParaRPr>
              </a:p>
              <a:p>
                <a:pPr marL="0" lvl="0" indent="0" eaLnBrk="0" hangingPunct="0">
                  <a:lnSpc>
                    <a:spcPct val="150000"/>
                  </a:lnSpc>
                  <a:buClrTx/>
                  <a:buSzTx/>
                  <a:defRPr/>
                </a:pPr>
                <a:r>
                  <a:rPr lang="en-US" dirty="0">
                    <a:latin typeface="Arial"/>
                  </a:rPr>
                  <a:t>(For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Arial"/>
                  </a:rPr>
                  <a:t>  Large,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</a:rPr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941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Time Lagged Locations of Sunspots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Q:  Linear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Relationship?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Recall 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Identified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3625427" y="1981200"/>
            <a:ext cx="55185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8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TPCA Fit “Line”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1" y="2362200"/>
            <a:ext cx="4114800" cy="34090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012184-36E0-4E16-9601-6AEF7BEA7C20}"/>
              </a:ext>
            </a:extLst>
          </p:cNvPr>
          <p:cNvGrpSpPr/>
          <p:nvPr/>
        </p:nvGrpSpPr>
        <p:grpSpPr>
          <a:xfrm>
            <a:off x="5181600" y="1371600"/>
            <a:ext cx="3810000" cy="4390292"/>
            <a:chOff x="5181600" y="1371600"/>
            <a:chExt cx="3810000" cy="43902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E962BA-A442-48C8-8643-6F437AB21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340" t="28889" r="15663" b="6666"/>
            <a:stretch/>
          </p:blipFill>
          <p:spPr>
            <a:xfrm>
              <a:off x="5181600" y="2362200"/>
              <a:ext cx="3810000" cy="3399692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8CEB94-9A59-4E69-A94A-E316268C9187}"/>
                </a:ext>
              </a:extLst>
            </p:cNvPr>
            <p:cNvSpPr txBox="1"/>
            <p:nvPr/>
          </p:nvSpPr>
          <p:spPr>
            <a:xfrm>
              <a:off x="5791200" y="1371600"/>
              <a:ext cx="24597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TPCA Scores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891FBE-73CA-49E4-80D1-D8515D2BF9AA}"/>
              </a:ext>
            </a:extLst>
          </p:cNvPr>
          <p:cNvSpPr txBox="1"/>
          <p:nvPr/>
        </p:nvSpPr>
        <p:spPr>
          <a:xfrm>
            <a:off x="2895600" y="6044625"/>
            <a:ext cx="589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Appears Clustered (Non-Linear)</a:t>
            </a:r>
          </a:p>
        </p:txBody>
      </p:sp>
    </p:spTree>
    <p:extLst>
      <p:ext uri="{BB962C8B-B14F-4D97-AF65-F5344CB8AC3E}">
        <p14:creationId xmlns:p14="http://schemas.microsoft.com/office/powerpoint/2010/main" val="327902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8.6, 9.1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9.2, 11.1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Sunspots Data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</a:rPr>
              <a:t>STPCA Fit “Line”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554D-6315-411E-BD35-0C8B382BC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4" t="21110" b="12222"/>
          <a:stretch/>
        </p:blipFill>
        <p:spPr>
          <a:xfrm>
            <a:off x="1" y="2362200"/>
            <a:ext cx="4114800" cy="3409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91FBE-73CA-49E4-80D1-D8515D2BF9AA}"/>
              </a:ext>
            </a:extLst>
          </p:cNvPr>
          <p:cNvSpPr txBox="1"/>
          <p:nvPr/>
        </p:nvSpPr>
        <p:spPr>
          <a:xfrm>
            <a:off x="5009882" y="6044625"/>
            <a:ext cx="3829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Clearly Follows 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68942C-E7E2-4BBE-AE4E-43AA796B2113}"/>
              </a:ext>
            </a:extLst>
          </p:cNvPr>
          <p:cNvGrpSpPr/>
          <p:nvPr/>
        </p:nvGrpSpPr>
        <p:grpSpPr>
          <a:xfrm>
            <a:off x="5257800" y="1371600"/>
            <a:ext cx="3886200" cy="4405745"/>
            <a:chOff x="5257800" y="1371600"/>
            <a:chExt cx="3886200" cy="44057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8CEB94-9A59-4E69-A94A-E316268C9187}"/>
                </a:ext>
              </a:extLst>
            </p:cNvPr>
            <p:cNvSpPr txBox="1"/>
            <p:nvPr/>
          </p:nvSpPr>
          <p:spPr>
            <a:xfrm>
              <a:off x="5791200" y="1371600"/>
              <a:ext cx="26890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STPCA Scores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BF4EDF6-609E-4B1E-B1F1-74A4BD5CC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86" t="32222" r="3264" b="3333"/>
            <a:stretch/>
          </p:blipFill>
          <p:spPr>
            <a:xfrm>
              <a:off x="5257800" y="2362200"/>
              <a:ext cx="3886200" cy="3415145"/>
            </a:xfrm>
            <a:prstGeom prst="rect">
              <a:avLst/>
            </a:prstGeom>
            <a:ln w="25400">
              <a:solidFill>
                <a:srgbClr val="0000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00248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Torsion Angle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Goal:    Find Clusters Here,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Using Only 7 </a:t>
                </a:r>
                <a:r>
                  <a:rPr lang="en-US" u="sng" dirty="0"/>
                  <a:t>Other</a:t>
                </a:r>
                <a:r>
                  <a:rPr lang="en-US" dirty="0"/>
                  <a:t> Angles,  i.e. 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35FCF4-12C4-4AC9-A843-963917BA7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94" t="24444" r="8986" b="1111"/>
          <a:stretch/>
        </p:blipFill>
        <p:spPr>
          <a:xfrm>
            <a:off x="2514600" y="2831206"/>
            <a:ext cx="4267200" cy="402679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E423C2-EB75-4AA9-807D-CAA56E0EE96E}"/>
              </a:ext>
            </a:extLst>
          </p:cNvPr>
          <p:cNvCxnSpPr/>
          <p:nvPr/>
        </p:nvCxnSpPr>
        <p:spPr bwMode="auto">
          <a:xfrm flipH="1">
            <a:off x="4800600" y="1905000"/>
            <a:ext cx="228600" cy="926206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318E17-D55B-4CAB-81A6-F3AD3B8B3278}"/>
              </a:ext>
            </a:extLst>
          </p:cNvPr>
          <p:cNvCxnSpPr/>
          <p:nvPr/>
        </p:nvCxnSpPr>
        <p:spPr bwMode="auto">
          <a:xfrm>
            <a:off x="5029200" y="1905000"/>
            <a:ext cx="990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7DA924-D11F-44E1-93C8-5FD374F5C4F4}"/>
              </a:ext>
            </a:extLst>
          </p:cNvPr>
          <p:cNvCxnSpPr/>
          <p:nvPr/>
        </p:nvCxnSpPr>
        <p:spPr bwMode="auto">
          <a:xfrm flipH="1">
            <a:off x="3581400" y="1905000"/>
            <a:ext cx="14478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0991AC-09CC-45A3-8C54-EC931038E408}"/>
              </a:ext>
            </a:extLst>
          </p:cNvPr>
          <p:cNvSpPr txBox="1"/>
          <p:nvPr/>
        </p:nvSpPr>
        <p:spPr>
          <a:xfrm>
            <a:off x="6553200" y="3576697"/>
            <a:ext cx="25378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These Labels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Colors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PCAs</a:t>
            </a:r>
          </a:p>
        </p:txBody>
      </p:sp>
    </p:spTree>
    <p:extLst>
      <p:ext uri="{BB962C8B-B14F-4D97-AF65-F5344CB8AC3E}">
        <p14:creationId xmlns:p14="http://schemas.microsoft.com/office/powerpoint/2010/main" val="854997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Torsion Angle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Goal:   Find Labelled Clusters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00991AC-09CC-45A3-8C54-EC931038E408}"/>
              </a:ext>
            </a:extLst>
          </p:cNvPr>
          <p:cNvSpPr txBox="1"/>
          <p:nvPr/>
        </p:nvSpPr>
        <p:spPr>
          <a:xfrm>
            <a:off x="559107" y="2234625"/>
            <a:ext cx="216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TPCA-1 Scores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04A70-E1E0-400D-9C02-DCB0104FB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23739" r="7500" b="4981"/>
          <a:stretch/>
        </p:blipFill>
        <p:spPr>
          <a:xfrm>
            <a:off x="128337" y="2743200"/>
            <a:ext cx="8863263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4B1B3F-EA63-462F-8B6D-E5C110E60432}"/>
              </a:ext>
            </a:extLst>
          </p:cNvPr>
          <p:cNvSpPr txBox="1"/>
          <p:nvPr/>
        </p:nvSpPr>
        <p:spPr>
          <a:xfrm>
            <a:off x="3530907" y="2234625"/>
            <a:ext cx="216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TPCA-2 Scores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F1720-3489-4D6E-84CB-4AE8A76861E6}"/>
              </a:ext>
            </a:extLst>
          </p:cNvPr>
          <p:cNvSpPr txBox="1"/>
          <p:nvPr/>
        </p:nvSpPr>
        <p:spPr>
          <a:xfrm>
            <a:off x="6410060" y="2234625"/>
            <a:ext cx="206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STPCA Scores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F4E59C-91C8-4080-922B-24A39CB1C23C}"/>
              </a:ext>
            </a:extLst>
          </p:cNvPr>
          <p:cNvSpPr txBox="1"/>
          <p:nvPr/>
        </p:nvSpPr>
        <p:spPr>
          <a:xfrm>
            <a:off x="1067001" y="4444425"/>
            <a:ext cx="3932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PC1 - KDE Based Clustering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CBE76-0314-4BE3-B095-B6C719B72973}"/>
              </a:ext>
            </a:extLst>
          </p:cNvPr>
          <p:cNvSpPr txBox="1"/>
          <p:nvPr/>
        </p:nvSpPr>
        <p:spPr>
          <a:xfrm>
            <a:off x="6248400" y="4590871"/>
            <a:ext cx="2462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Better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Correspondence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Target Labels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50C34-81A0-4B6D-8D29-F9E88F34910B}"/>
              </a:ext>
            </a:extLst>
          </p:cNvPr>
          <p:cNvSpPr txBox="1"/>
          <p:nvPr/>
        </p:nvSpPr>
        <p:spPr>
          <a:xfrm>
            <a:off x="4495800" y="1828800"/>
            <a:ext cx="2865528" cy="830997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STPCA Tends to 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Clusters into 1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219835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Jung 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This Motivated </a:t>
                </a:r>
                <a:r>
                  <a:rPr lang="en-US" i="1" dirty="0"/>
                  <a:t>Backwards PCA</a:t>
                </a:r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7393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Replace</a:t>
            </a:r>
            <a:r>
              <a:rPr lang="en-US" dirty="0"/>
              <a:t> usual </a:t>
            </a:r>
            <a:r>
              <a:rPr lang="en-US" i="1" dirty="0"/>
              <a:t>forwards</a:t>
            </a:r>
            <a:r>
              <a:rPr lang="en-US" dirty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u="sng" dirty="0"/>
              <a:t>With</a:t>
            </a:r>
            <a:r>
              <a:rPr lang="en-US" dirty="0"/>
              <a:t> a </a:t>
            </a:r>
            <a:r>
              <a:rPr lang="en-US" i="1" dirty="0"/>
              <a:t>backwards </a:t>
            </a:r>
            <a:r>
              <a:rPr lang="en-US" dirty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B6E54-C1D0-4DA9-B399-8B8E885569F2}"/>
              </a:ext>
            </a:extLst>
          </p:cNvPr>
          <p:cNvSpPr txBox="1"/>
          <p:nvPr/>
        </p:nvSpPr>
        <p:spPr>
          <a:xfrm>
            <a:off x="6097734" y="1295400"/>
            <a:ext cx="2131866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 Sec. 8.6</a:t>
            </a:r>
          </a:p>
        </p:txBody>
      </p:sp>
    </p:spTree>
    <p:extLst>
      <p:ext uri="{BB962C8B-B14F-4D97-AF65-F5344CB8AC3E}">
        <p14:creationId xmlns:p14="http://schemas.microsoft.com/office/powerpoint/2010/main" val="396767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/>
              <a:t>Forwards:</a:t>
            </a:r>
            <a:r>
              <a:rPr lang="en-US" dirty="0"/>
              <a:t>   Start small, iteratively </a:t>
            </a:r>
            <a:r>
              <a:rPr lang="en-US" u="sng" dirty="0"/>
              <a:t>add</a:t>
            </a:r>
            <a:r>
              <a:rPr lang="en-US" dirty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/>
              <a:t>Backwards:</a:t>
            </a:r>
            <a:r>
              <a:rPr lang="en-US" dirty="0"/>
              <a:t>   Start with all, iteratively </a:t>
            </a:r>
            <a:r>
              <a:rPr lang="en-US" u="sng" dirty="0"/>
              <a:t>remove</a:t>
            </a:r>
            <a:r>
              <a:rPr lang="en-US" dirty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668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Recall Raw Data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7153076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PC1 Projections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2347885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>
                <a:ea typeface="Gulim" pitchFamily="34" charset="-127"/>
              </a:rPr>
              <a:t>Illust</a:t>
            </a:r>
            <a:r>
              <a:rPr lang="en-US" altLang="ko-KR" sz="3200">
                <a:latin typeface="Tahoma"/>
                <a:ea typeface="Gulim" pitchFamily="34" charset="-127"/>
              </a:rPr>
              <a:t>’</a:t>
            </a:r>
            <a:r>
              <a:rPr lang="en-US" altLang="ko-KR" sz="3200">
                <a:ea typeface="Gulim" pitchFamily="34" charset="-127"/>
              </a:rPr>
              <a:t>n of PCA View:    PC2 Projections</a:t>
            </a:r>
            <a:r>
              <a:rPr lang="en-US" altLang="ko-KR" b="1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58665544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>
                <a:ea typeface="굴림" pitchFamily="34" charset="-127"/>
              </a:rPr>
              <a:t>Illust</a:t>
            </a:r>
            <a:r>
              <a:rPr lang="en-US" altLang="ko-KR" sz="320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2208299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Replace</a:t>
                </a:r>
                <a:r>
                  <a:rPr lang="en-US" dirty="0"/>
                  <a:t> usual </a:t>
                </a:r>
                <a:r>
                  <a:rPr lang="en-US" i="1" dirty="0"/>
                  <a:t>forwards</a:t>
                </a:r>
                <a:r>
                  <a:rPr lang="en-US" dirty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Data  </a:t>
                </a:r>
                <a:r>
                  <a:rPr lang="en-US" dirty="0">
                    <a:sym typeface="Wingdings" pitchFamily="2" charset="2"/>
                  </a:rPr>
                  <a:t>  PC1 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  PC2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 of Data-PC1)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</a:t>
                </a:r>
                <a:r>
                  <a:rPr lang="en-US" dirty="0">
                    <a:sym typeface="Wingdings" pitchFamily="2" charset="2"/>
                  </a:rPr>
                  <a:t>   PC1 U PC2   (2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>
                    <a:sym typeface="Wingdings" pitchFamily="2" charset="2"/>
                  </a:rPr>
                  <a:t>PCr</a:t>
                </a:r>
                <a:endParaRPr lang="en-US" dirty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                (r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1054" b="-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821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With</a:t>
                </a:r>
                <a:r>
                  <a:rPr lang="en-US" dirty="0"/>
                  <a:t> a </a:t>
                </a:r>
                <a:r>
                  <a:rPr lang="en-US" i="1" dirty="0"/>
                  <a:t>backwards</a:t>
                </a:r>
                <a:r>
                  <a:rPr lang="en-US" dirty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Data  </a:t>
                </a:r>
                <a:r>
                  <a:rPr lang="en-US" dirty="0">
                    <a:sym typeface="Wingdings" pitchFamily="2" charset="2"/>
                  </a:rPr>
                  <a:t>  PC1  U … U  </a:t>
                </a:r>
                <a:r>
                  <a:rPr lang="en-US" dirty="0" err="1">
                    <a:sym typeface="Wingdings" pitchFamily="2" charset="2"/>
                  </a:rPr>
                  <a:t>PCr</a:t>
                </a:r>
                <a:r>
                  <a:rPr lang="en-US" dirty="0">
                    <a:sym typeface="Wingdings" pitchFamily="2" charset="2"/>
                  </a:rPr>
                  <a:t>    (r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</a:t>
                </a:r>
                <a:r>
                  <a:rPr lang="en-US" dirty="0">
                    <a:sym typeface="Wingdings" pitchFamily="2" charset="2"/>
                  </a:rPr>
                  <a:t>   PC1 U PC2   (2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ym typeface="Wingdings" pitchFamily="2" charset="2"/>
                  </a:rPr>
                  <a:t>                        PC1    (1 dim </a:t>
                </a:r>
                <a:r>
                  <a:rPr lang="en-US" dirty="0" err="1">
                    <a:sym typeface="Wingdings" pitchFamily="2" charset="2"/>
                  </a:rPr>
                  <a:t>approx</a:t>
                </a:r>
                <a:r>
                  <a:rPr lang="en-US" dirty="0">
                    <a:sym typeface="Wingdings" pitchFamily="2" charset="2"/>
                  </a:rPr>
                  <a:t>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r="-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501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u="sng" dirty="0"/>
              <a:t>Very Different</a:t>
            </a:r>
            <a:r>
              <a:rPr lang="en-US" dirty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32504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/>
                  <a:t>Nested</a:t>
                </a:r>
                <a:r>
                  <a:rPr lang="en-US" dirty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(Often taken for granted)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096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u="sng" dirty="0"/>
              <a:t>Multi-Scale Analysis</a:t>
            </a:r>
            <a:r>
              <a:rPr lang="en-US" dirty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i="1" dirty="0"/>
              <a:t>Scores Visualization</a:t>
            </a:r>
            <a:r>
              <a:rPr lang="en-US" dirty="0"/>
              <a:t> Makes Sense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31C381-6B70-46D6-9C23-FD181DE89D36}"/>
              </a:ext>
            </a:extLst>
          </p:cNvPr>
          <p:cNvSpPr txBox="1"/>
          <p:nvPr/>
        </p:nvSpPr>
        <p:spPr>
          <a:xfrm>
            <a:off x="1875546" y="4561582"/>
            <a:ext cx="4982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Since Scores = Residuals </a:t>
            </a:r>
          </a:p>
          <a:p>
            <a:pPr algn="ctr"/>
            <a:r>
              <a:rPr lang="en-US" sz="3200" dirty="0"/>
              <a:t>at Each Stage</a:t>
            </a:r>
          </a:p>
        </p:txBody>
      </p:sp>
    </p:spTree>
    <p:extLst>
      <p:ext uri="{BB962C8B-B14F-4D97-AF65-F5344CB8AC3E}">
        <p14:creationId xmlns:p14="http://schemas.microsoft.com/office/powerpoint/2010/main" val="268081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Pizer</a:t>
            </a:r>
            <a:r>
              <a:rPr lang="en-US" dirty="0"/>
              <a:t> et al (2013)</a:t>
            </a:r>
          </a:p>
        </p:txBody>
      </p:sp>
    </p:spTree>
    <p:extLst>
      <p:ext uri="{BB962C8B-B14F-4D97-AF65-F5344CB8AC3E}">
        <p14:creationId xmlns:p14="http://schemas.microsoft.com/office/powerpoint/2010/main" val="408434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/>
              <a:t>Backwards </a:t>
            </a:r>
            <a:r>
              <a:rPr lang="en-US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Anywhere this is already being done???</a:t>
            </a:r>
          </a:p>
        </p:txBody>
      </p:sp>
    </p:spTree>
    <p:extLst>
      <p:ext uri="{BB962C8B-B14F-4D97-AF65-F5344CB8AC3E}">
        <p14:creationId xmlns:p14="http://schemas.microsoft.com/office/powerpoint/2010/main" val="397400921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/>
                  <a:t>Backwards </a:t>
                </a:r>
                <a:r>
                  <a:rPr lang="en-US" dirty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= PCA in Positive </a:t>
                </a:r>
                <a:r>
                  <a:rPr lang="en-US" dirty="0" err="1"/>
                  <a:t>Orthant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With ≥ 0  Constraints (on </a:t>
                </a:r>
                <a:r>
                  <a:rPr lang="en-US" u="sng" dirty="0"/>
                  <a:t>both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2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Orthant</a:t>
            </a:r>
            <a:r>
              <a:rPr lang="en-US" dirty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No, Most PC Directions </a:t>
            </a:r>
            <a:r>
              <a:rPr lang="en-US" u="sng" dirty="0"/>
              <a:t>Leave </a:t>
            </a:r>
            <a:r>
              <a:rPr lang="en-US" u="sng" dirty="0" err="1"/>
              <a:t>Orthant</a:t>
            </a: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23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Orthant</a:t>
            </a: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Faces)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A6EA58-6AC7-437D-AECD-486B4B65B514}"/>
              </a:ext>
            </a:extLst>
          </p:cNvPr>
          <p:cNvSpPr txBox="1"/>
          <p:nvPr/>
        </p:nvSpPr>
        <p:spPr>
          <a:xfrm>
            <a:off x="5428833" y="6260068"/>
            <a:ext cx="2000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Thanks to Lingsong Zhang</a:t>
            </a:r>
          </a:p>
        </p:txBody>
      </p:sp>
    </p:spTree>
    <p:extLst>
      <p:ext uri="{BB962C8B-B14F-4D97-AF65-F5344CB8AC3E}">
        <p14:creationId xmlns:p14="http://schemas.microsoft.com/office/powerpoint/2010/main" val="708071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/>
                  <a:t>Constrained to go through geodesic mean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Contained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Line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 Analysis)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1441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9999"/>
                </a:solidFill>
              </a:rPr>
              <a:t>Leave </a:t>
            </a:r>
            <a:r>
              <a:rPr lang="en-US" dirty="0" err="1">
                <a:solidFill>
                  <a:srgbClr val="FF9999"/>
                </a:solidFill>
              </a:rPr>
              <a:t>Orthant</a:t>
            </a:r>
            <a:r>
              <a:rPr lang="en-US" dirty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780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>
                    <a:solidFill>
                      <a:srgbClr val="0000C8"/>
                    </a:solidFill>
                  </a:rPr>
                  <a:t>Proj’ns</a:t>
                </a:r>
                <a:endParaRPr lang="en-US" dirty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                   Leave </a:t>
                </a:r>
                <a:r>
                  <a:rPr lang="en-US" dirty="0" err="1">
                    <a:solidFill>
                      <a:srgbClr val="0000C8"/>
                    </a:solidFill>
                  </a:rPr>
                  <a:t>Orthant</a:t>
                </a:r>
                <a:r>
                  <a:rPr lang="en-US" dirty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4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16349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(“</a:t>
            </a:r>
            <a:r>
              <a:rPr lang="en-US" dirty="0" err="1"/>
              <a:t>Uncentered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Orthant</a:t>
            </a:r>
            <a:r>
              <a:rPr lang="en-US" dirty="0"/>
              <a:t> Leaving Gets Worse</a:t>
            </a:r>
          </a:p>
        </p:txBody>
      </p:sp>
    </p:spTree>
    <p:extLst>
      <p:ext uri="{BB962C8B-B14F-4D97-AF65-F5344CB8AC3E}">
        <p14:creationId xmlns:p14="http://schemas.microsoft.com/office/powerpoint/2010/main" val="2793193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&amp; </a:t>
                </a:r>
                <a:r>
                  <a:rPr lang="en-US" dirty="0" err="1"/>
                  <a:t>Seung</a:t>
                </a:r>
                <a:r>
                  <a:rPr lang="en-US" dirty="0"/>
                  <a:t> (1999):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 </a:t>
                </a:r>
                <a:r>
                  <a:rPr lang="en-US" u="sng" dirty="0"/>
                  <a:t>Not 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5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</a:t>
            </a:r>
            <a:r>
              <a:rPr lang="en-US" dirty="0" err="1"/>
              <a:t>Orthant</a:t>
            </a:r>
            <a:r>
              <a:rPr lang="en-US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2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9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/>
              <a:t>Lingsong</a:t>
            </a:r>
            <a:r>
              <a:rPr lang="en-US" dirty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Zhang, Lu, Marron (2015)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6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 </a:t>
            </a:r>
            <a:r>
              <a:rPr lang="en-US" dirty="0" err="1"/>
              <a:t>Orthant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9722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379376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Projections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5C33F-1472-4904-A8C0-EDF00617F469}"/>
              </a:ext>
            </a:extLst>
          </p:cNvPr>
          <p:cNvSpPr txBox="1"/>
          <p:nvPr/>
        </p:nvSpPr>
        <p:spPr>
          <a:xfrm>
            <a:off x="7239000" y="5200471"/>
            <a:ext cx="167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076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91762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5-d Toy Example      Rank 2 NNCA Approx.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615495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Nonneg</a:t>
            </a:r>
            <a:r>
              <a:rPr lang="en-US" dirty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(Not Trivial)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874163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Nonneg</a:t>
            </a:r>
            <a:r>
              <a:rPr lang="en-US" dirty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Basis </a:t>
            </a:r>
            <a:r>
              <a:rPr lang="en-US" dirty="0" err="1"/>
              <a:t>El’ts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6283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Hastie &amp; </a:t>
            </a:r>
            <a:r>
              <a:rPr lang="en-US" dirty="0" err="1"/>
              <a:t>Stuetzle</a:t>
            </a:r>
            <a:r>
              <a:rPr lang="en-US" dirty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(Foundation of Manifold Learning)</a:t>
            </a:r>
          </a:p>
        </p:txBody>
      </p:sp>
    </p:spTree>
    <p:extLst>
      <p:ext uri="{BB962C8B-B14F-4D97-AF65-F5344CB8AC3E}">
        <p14:creationId xmlns:p14="http://schemas.microsoft.com/office/powerpoint/2010/main" val="279990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Goal:   Find lower dimensional manifold that well approximates (high-dimensional) 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Tenenbaum</a:t>
            </a:r>
            <a:r>
              <a:rPr lang="en-US" dirty="0"/>
              <a:t>, et al 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Roweis</a:t>
            </a:r>
            <a:r>
              <a:rPr lang="en-US" dirty="0"/>
              <a:t> &amp; Saul (2000)</a:t>
            </a:r>
          </a:p>
        </p:txBody>
      </p:sp>
    </p:spTree>
    <p:extLst>
      <p:ext uri="{BB962C8B-B14F-4D97-AF65-F5344CB8AC3E}">
        <p14:creationId xmlns:p14="http://schemas.microsoft.com/office/powerpoint/2010/main" val="6407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Canonical Example: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Photographs (2-d) of Statue (3-d)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Viewpoints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Light Source Locations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Digitization of Photos is “Low-Dimensional”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But </a:t>
            </a:r>
            <a:r>
              <a:rPr lang="en-US" u="sng" dirty="0"/>
              <a:t>Not in a Subspace</a:t>
            </a:r>
            <a:r>
              <a:rPr lang="en-US" dirty="0"/>
              <a:t> (Findable by PCA)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EDA1B-520A-48A1-8D48-4AFFB29AF5FB}"/>
              </a:ext>
            </a:extLst>
          </p:cNvPr>
          <p:cNvGrpSpPr/>
          <p:nvPr/>
        </p:nvGrpSpPr>
        <p:grpSpPr>
          <a:xfrm>
            <a:off x="5715000" y="2133600"/>
            <a:ext cx="2403222" cy="3124200"/>
            <a:chOff x="5715000" y="2133600"/>
            <a:chExt cx="240322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0E2013-39B6-4D36-A3C1-1A8367E69866}"/>
                </a:ext>
              </a:extLst>
            </p:cNvPr>
            <p:cNvSpPr txBox="1"/>
            <p:nvPr/>
          </p:nvSpPr>
          <p:spPr>
            <a:xfrm>
              <a:off x="5715000" y="2133600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 a manifold (curved </a:t>
              </a:r>
            </a:p>
            <a:p>
              <a:pPr algn="ctr"/>
              <a:r>
                <a:rPr lang="en-US" dirty="0"/>
                <a:t>surface) sense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70B0701-5E72-42FE-8EC8-BB90C398367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2779931"/>
              <a:ext cx="211011" cy="2477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00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47058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Linear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/>
              <a:t>Proj’s</a:t>
            </a:r>
            <a:r>
              <a:rPr lang="en-US" dirty="0"/>
              <a:t> </a:t>
            </a:r>
            <a:r>
              <a:rPr lang="en-US" dirty="0" err="1"/>
              <a:t>Reg’n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187818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7399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Potential Application:  </a:t>
            </a:r>
            <a:r>
              <a:rPr lang="en-US" b="1" dirty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to find </a:t>
            </a:r>
            <a:r>
              <a:rPr lang="en-US" u="sng" dirty="0"/>
              <a:t>2</a:t>
            </a:r>
            <a:r>
              <a:rPr lang="en-US" u="sng" baseline="30000" dirty="0"/>
              <a:t>nd</a:t>
            </a:r>
            <a:r>
              <a:rPr lang="en-US" u="sng" dirty="0"/>
              <a:t> Principal Curve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30182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LeBlanc &amp; </a:t>
            </a:r>
            <a:r>
              <a:rPr lang="en-US" dirty="0" err="1"/>
              <a:t>Tibshirani</a:t>
            </a:r>
            <a:r>
              <a:rPr lang="en-US" dirty="0"/>
              <a:t> (1996)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83161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990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/>
              <a:t>Backwards </a:t>
            </a:r>
            <a:r>
              <a:rPr lang="en-US" dirty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Another Application: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b="1" dirty="0">
                <a:solidFill>
                  <a:srgbClr val="00B050"/>
                </a:solidFill>
              </a:rPr>
              <a:t>HDLSS</a:t>
            </a:r>
            <a:r>
              <a:rPr lang="en-US" b="1" dirty="0"/>
              <a:t> Robust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L</a:t>
            </a:r>
            <a:r>
              <a:rPr lang="en-US" baseline="30000" dirty="0"/>
              <a:t>1</a:t>
            </a:r>
            <a:r>
              <a:rPr lang="en-US" dirty="0"/>
              <a:t> Backwards PCA:  </a:t>
            </a:r>
          </a:p>
          <a:p>
            <a:pPr algn="ctr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Brooks, </a:t>
            </a:r>
            <a:r>
              <a:rPr lang="en-US" dirty="0" err="1"/>
              <a:t>Dulá</a:t>
            </a:r>
            <a:r>
              <a:rPr lang="en-US" dirty="0"/>
              <a:t>, Boone (2013)</a:t>
            </a:r>
          </a:p>
        </p:txBody>
      </p:sp>
      <p:pic>
        <p:nvPicPr>
          <p:cNvPr id="1727490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2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7494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9358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12:05    </a:t>
            </a:r>
            <a:r>
              <a:rPr lang="en-US" dirty="0" err="1"/>
              <a:t>SooHyun</a:t>
            </a:r>
            <a:r>
              <a:rPr lang="en-US" dirty="0"/>
              <a:t> Kim: </a:t>
            </a:r>
          </a:p>
          <a:p>
            <a:pPr algn="ctr" eaLnBrk="1" hangingPunct="1">
              <a:buFontTx/>
              <a:buNone/>
            </a:pPr>
            <a:r>
              <a:rPr lang="en-US" dirty="0"/>
              <a:t>   Reading the Stars of Online Reviews: A Look into the Boundary Conditions of Helpfulness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12:10    Sam Ehrenstein:  </a:t>
            </a:r>
          </a:p>
          <a:p>
            <a:pPr algn="ctr" eaLnBrk="1" hangingPunct="1">
              <a:buFontTx/>
              <a:buNone/>
            </a:pPr>
            <a:r>
              <a:rPr lang="en-US" dirty="0"/>
              <a:t>   Non-Contrast Ultrasound Imaging of Blood </a:t>
            </a:r>
            <a:r>
              <a:rPr lang="en-US" dirty="0" err="1"/>
              <a:t>Microvessels</a:t>
            </a:r>
            <a:r>
              <a:rPr lang="en-US" dirty="0"/>
              <a:t> using SVD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Realizations of Spoke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.-Prost.-Rect.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/>
                  <a:t> scores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Projections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as Rank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Approximations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4" y="5892225"/>
                <a:ext cx="8668976" cy="584775"/>
              </a:xfrm>
              <a:prstGeom prst="rect">
                <a:avLst/>
              </a:prstGeom>
              <a:blipFill>
                <a:blip r:embed="rId5"/>
                <a:stretch>
                  <a:fillRect l="-1828" t="-13542" r="-98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81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From Pizer et al. (2017, 2020) 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A14E72-8C92-40D3-A9B4-6C6248952EF6}"/>
              </a:ext>
            </a:extLst>
          </p:cNvPr>
          <p:cNvGrpSpPr/>
          <p:nvPr/>
        </p:nvGrpSpPr>
        <p:grpSpPr>
          <a:xfrm>
            <a:off x="3276600" y="1676400"/>
            <a:ext cx="4019049" cy="1600200"/>
            <a:chOff x="3276600" y="1676400"/>
            <a:chExt cx="4019049" cy="1600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D81853-2D8B-4E2D-B2C3-F1F1E6BE60D2}"/>
                </a:ext>
              </a:extLst>
            </p:cNvPr>
            <p:cNvSpPr txBox="1"/>
            <p:nvPr/>
          </p:nvSpPr>
          <p:spPr>
            <a:xfrm>
              <a:off x="3276600" y="1676400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Recall Bladder-Prostate-Rectum Data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E54102-CEF7-4865-A7E1-0B2F2210491A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 flipH="1">
              <a:off x="3276600" y="2045732"/>
              <a:ext cx="2009525" cy="12308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15276</TotalTime>
  <Words>1771</Words>
  <Application>Microsoft Office PowerPoint</Application>
  <PresentationFormat>On-screen Show (4:3)</PresentationFormat>
  <Paragraphs>570</Paragraphs>
  <Slides>65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Cambria Math</vt:lpstr>
      <vt:lpstr>Tahoma</vt:lpstr>
      <vt:lpstr>Times New Roman</vt:lpstr>
      <vt:lpstr>Wingdings</vt:lpstr>
      <vt:lpstr>2_Default Design</vt:lpstr>
      <vt:lpstr>1_Default Design</vt:lpstr>
      <vt:lpstr>Equation</vt:lpstr>
      <vt:lpstr>Statistics – O. R. 881 Object Oriented Data Analysis</vt:lpstr>
      <vt:lpstr>Current Sections in Textbook</vt:lpstr>
      <vt:lpstr>PCA for s-reps</vt:lpstr>
      <vt:lpstr>PCA Extensions for Data on Manifolds</vt:lpstr>
      <vt:lpstr>Challenge for Principal Geodesic Analysis</vt:lpstr>
      <vt:lpstr>PCA Extensions for Data on Manifolds</vt:lpstr>
      <vt:lpstr>PCA Extensions for Data on Manifolds</vt:lpstr>
      <vt:lpstr>Principal Nested Spheres</vt:lpstr>
      <vt:lpstr>Composite Principal Nested Spheres</vt:lpstr>
      <vt:lpstr>Extension to s-rep Space</vt:lpstr>
      <vt:lpstr>Polysphere PCA-type Analysis</vt:lpstr>
      <vt:lpstr>Torus Spaces</vt:lpstr>
      <vt:lpstr>Torus Space Views</vt:lpstr>
      <vt:lpstr>Torus PCA</vt:lpstr>
      <vt:lpstr>Torus PCA</vt:lpstr>
      <vt:lpstr>Multi-Dimensional Scaling</vt:lpstr>
      <vt:lpstr>Multi-Dimensional Scaling</vt:lpstr>
      <vt:lpstr>Sunspots Data</vt:lpstr>
      <vt:lpstr>Sunspots Data</vt:lpstr>
      <vt:lpstr>Sunspots Data</vt:lpstr>
      <vt:lpstr>RNA Torsion Angle Data</vt:lpstr>
      <vt:lpstr>RNA Torsion Angle Data</vt:lpstr>
      <vt:lpstr>Principal Nested Spheres</vt:lpstr>
      <vt:lpstr>Backwards PCA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Backwards PCA</vt:lpstr>
      <vt:lpstr>Backwards PCA</vt:lpstr>
      <vt:lpstr>Backwards PCA</vt:lpstr>
      <vt:lpstr>Backwards PCA</vt:lpstr>
      <vt:lpstr>Backwards PCA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Manifold Learning</vt:lpstr>
      <vt:lpstr>Manifold Learning</vt:lpstr>
      <vt:lpstr>1st Principal Curve</vt:lpstr>
      <vt:lpstr>1st Principal Curve</vt:lpstr>
      <vt:lpstr>1st Principal Curve</vt:lpstr>
      <vt:lpstr>Manifold Learning</vt:lpstr>
      <vt:lpstr>Manifold Learning</vt:lpstr>
      <vt:lpstr>An Interesting Question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610</cp:revision>
  <dcterms:created xsi:type="dcterms:W3CDTF">2001-06-08T01:38:43Z</dcterms:created>
  <dcterms:modified xsi:type="dcterms:W3CDTF">2022-02-17T19:42:30Z</dcterms:modified>
</cp:coreProperties>
</file>