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31" r:id="rId2"/>
  </p:sldMasterIdLst>
  <p:notesMasterIdLst>
    <p:notesMasterId r:id="rId83"/>
  </p:notesMasterIdLst>
  <p:sldIdLst>
    <p:sldId id="262" r:id="rId3"/>
    <p:sldId id="714" r:id="rId4"/>
    <p:sldId id="3697" r:id="rId5"/>
    <p:sldId id="3685" r:id="rId6"/>
    <p:sldId id="3533" r:id="rId7"/>
    <p:sldId id="3538" r:id="rId8"/>
    <p:sldId id="3547" r:id="rId9"/>
    <p:sldId id="3550" r:id="rId10"/>
    <p:sldId id="3698" r:id="rId11"/>
    <p:sldId id="3560" r:id="rId12"/>
    <p:sldId id="3562" r:id="rId13"/>
    <p:sldId id="3310" r:id="rId14"/>
    <p:sldId id="3311" r:id="rId15"/>
    <p:sldId id="3312" r:id="rId16"/>
    <p:sldId id="3313" r:id="rId17"/>
    <p:sldId id="3314" r:id="rId18"/>
    <p:sldId id="3315" r:id="rId19"/>
    <p:sldId id="3316" r:id="rId20"/>
    <p:sldId id="3317" r:id="rId21"/>
    <p:sldId id="3319" r:id="rId22"/>
    <p:sldId id="3320" r:id="rId23"/>
    <p:sldId id="3321" r:id="rId24"/>
    <p:sldId id="3322" r:id="rId25"/>
    <p:sldId id="3323" r:id="rId26"/>
    <p:sldId id="3632" r:id="rId27"/>
    <p:sldId id="3635" r:id="rId28"/>
    <p:sldId id="3634" r:id="rId29"/>
    <p:sldId id="3636" r:id="rId30"/>
    <p:sldId id="3633" r:id="rId31"/>
    <p:sldId id="3637" r:id="rId32"/>
    <p:sldId id="3638" r:id="rId33"/>
    <p:sldId id="3639" r:id="rId34"/>
    <p:sldId id="3640" r:id="rId35"/>
    <p:sldId id="3641" r:id="rId36"/>
    <p:sldId id="3699" r:id="rId37"/>
    <p:sldId id="3396" r:id="rId38"/>
    <p:sldId id="3397" r:id="rId39"/>
    <p:sldId id="3642" r:id="rId40"/>
    <p:sldId id="3643" r:id="rId41"/>
    <p:sldId id="3644" r:id="rId42"/>
    <p:sldId id="3645" r:id="rId43"/>
    <p:sldId id="3646" r:id="rId44"/>
    <p:sldId id="3647" r:id="rId45"/>
    <p:sldId id="3648" r:id="rId46"/>
    <p:sldId id="3398" r:id="rId47"/>
    <p:sldId id="3399" r:id="rId48"/>
    <p:sldId id="3400" r:id="rId49"/>
    <p:sldId id="3401" r:id="rId50"/>
    <p:sldId id="3402" r:id="rId51"/>
    <p:sldId id="3403" r:id="rId52"/>
    <p:sldId id="3404" r:id="rId53"/>
    <p:sldId id="3405" r:id="rId54"/>
    <p:sldId id="3406" r:id="rId55"/>
    <p:sldId id="3407" r:id="rId56"/>
    <p:sldId id="3408" r:id="rId57"/>
    <p:sldId id="3413" r:id="rId58"/>
    <p:sldId id="3650" r:id="rId59"/>
    <p:sldId id="3414" r:id="rId60"/>
    <p:sldId id="3415" r:id="rId61"/>
    <p:sldId id="3416" r:id="rId62"/>
    <p:sldId id="3417" r:id="rId63"/>
    <p:sldId id="3418" r:id="rId64"/>
    <p:sldId id="3419" r:id="rId65"/>
    <p:sldId id="3420" r:id="rId66"/>
    <p:sldId id="3422" r:id="rId67"/>
    <p:sldId id="3421" r:id="rId68"/>
    <p:sldId id="3411" r:id="rId69"/>
    <p:sldId id="3409" r:id="rId70"/>
    <p:sldId id="3410" r:id="rId71"/>
    <p:sldId id="3412" r:id="rId72"/>
    <p:sldId id="3425" r:id="rId73"/>
    <p:sldId id="3651" r:id="rId74"/>
    <p:sldId id="3423" r:id="rId75"/>
    <p:sldId id="3427" r:id="rId76"/>
    <p:sldId id="3174" r:id="rId77"/>
    <p:sldId id="3175" r:id="rId78"/>
    <p:sldId id="3176" r:id="rId79"/>
    <p:sldId id="3177" r:id="rId80"/>
    <p:sldId id="3178" r:id="rId81"/>
    <p:sldId id="3631" r:id="rId8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0D5"/>
    <a:srgbClr val="0000FF"/>
    <a:srgbClr val="00FF00"/>
    <a:srgbClr val="DC00FF"/>
    <a:srgbClr val="B4A700"/>
    <a:srgbClr val="D1CC00"/>
    <a:srgbClr val="2DC8FF"/>
    <a:srgbClr val="00FFFF"/>
    <a:srgbClr val="FFEB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3945" autoAdjust="0"/>
  </p:normalViewPr>
  <p:slideViewPr>
    <p:cSldViewPr>
      <p:cViewPr varScale="1">
        <p:scale>
          <a:sx n="67" d="100"/>
          <a:sy n="67" d="100"/>
        </p:scale>
        <p:origin x="120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C5B6C1-620B-4C92-848D-D492ADE5FFD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903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919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712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747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569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187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257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501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305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67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697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073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155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0670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538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2848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4258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973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3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3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59489C-352E-4CD7-8BD6-E49194B996B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185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11775C-E35F-4501-8736-B341A0AFD4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071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961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139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982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13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548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6392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8676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7953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6904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934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8009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1306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7917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8387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0468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8599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7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2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0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1BE02-6D2D-4916-ADF9-DECC22C52028}"/>
              </a:ext>
            </a:extLst>
          </p:cNvPr>
          <p:cNvSpPr txBox="1"/>
          <p:nvPr/>
        </p:nvSpPr>
        <p:spPr>
          <a:xfrm>
            <a:off x="6322794" y="2152471"/>
            <a:ext cx="228780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Recording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Linear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Proj’s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Usual Smooth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Princ’l Curve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3" cstate="print"/>
          <a:srcRect l="1381" t="21317" r="4836" b="7352"/>
          <a:stretch>
            <a:fillRect/>
          </a:stretch>
        </p:blipFill>
        <p:spPr bwMode="auto">
          <a:xfrm>
            <a:off x="2935288" y="1828800"/>
            <a:ext cx="62087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29718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590800" y="53340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2473997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Key Component: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LeBlanc &amp; </a:t>
            </a:r>
            <a:r>
              <a:rPr lang="en-US" dirty="0" err="1"/>
              <a:t>Tibshirani</a:t>
            </a:r>
            <a:r>
              <a:rPr lang="en-US" dirty="0"/>
              <a:t> (1996)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Challenge: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	Can have any dimensional surface,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    But how to nest???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Proposal:    Backwards Approach</a:t>
            </a:r>
          </a:p>
        </p:txBody>
      </p:sp>
    </p:spTree>
    <p:extLst>
      <p:ext uri="{BB962C8B-B14F-4D97-AF65-F5344CB8AC3E}">
        <p14:creationId xmlns:p14="http://schemas.microsoft.com/office/powerpoint/2010/main" val="83161129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 Interesting Observation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In non-Euclidean cases,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/>
              <a:t>Backwards </a:t>
            </a:r>
            <a:r>
              <a:rPr lang="en-US" dirty="0"/>
              <a:t>PCA seems </a:t>
            </a:r>
            <a:r>
              <a:rPr lang="en-US" u="sng" dirty="0"/>
              <a:t>easier</a:t>
            </a:r>
            <a:r>
              <a:rPr lang="en-US" dirty="0"/>
              <a:t>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Why is that?</a:t>
            </a:r>
            <a:endParaRPr lang="en-US" u="sng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1F5770-2BFA-4657-8752-83FF7938898F}"/>
              </a:ext>
            </a:extLst>
          </p:cNvPr>
          <p:cNvSpPr txBox="1"/>
          <p:nvPr/>
        </p:nvSpPr>
        <p:spPr>
          <a:xfrm>
            <a:off x="4089752" y="3581400"/>
            <a:ext cx="3377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E.g. PNS,  NNCA</a:t>
            </a:r>
          </a:p>
        </p:txBody>
      </p:sp>
    </p:spTree>
    <p:extLst>
      <p:ext uri="{BB962C8B-B14F-4D97-AF65-F5344CB8AC3E}">
        <p14:creationId xmlns:p14="http://schemas.microsoft.com/office/powerpoint/2010/main" val="1180527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 Interesting Question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Why does backwards PC seem easier?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James Damon, UNC Mathematics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Geometry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Singularity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  Theory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</p:txBody>
      </p:sp>
      <p:pic>
        <p:nvPicPr>
          <p:cNvPr id="1714178" name="Picture 2" descr="[photo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24669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22597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 Interesting Question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Why does backwards PC seem easier?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James Damon, UNC Mathematics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Damon and Marron (2014)</a:t>
            </a:r>
          </a:p>
        </p:txBody>
      </p:sp>
    </p:spTree>
    <p:extLst>
      <p:ext uri="{BB962C8B-B14F-4D97-AF65-F5344CB8AC3E}">
        <p14:creationId xmlns:p14="http://schemas.microsoft.com/office/powerpoint/2010/main" val="259333724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 Interesting Question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Why does backwards PC seem easier?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James Damon, UNC Mathematics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Key Idea:    Express Backwards PCA as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/>
              <a:t>Nested Series of Constraints</a:t>
            </a:r>
          </a:p>
        </p:txBody>
      </p:sp>
    </p:spTree>
    <p:extLst>
      <p:ext uri="{BB962C8B-B14F-4D97-AF65-F5344CB8AC3E}">
        <p14:creationId xmlns:p14="http://schemas.microsoft.com/office/powerpoint/2010/main" val="360796033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Define </a:t>
                </a:r>
                <a:r>
                  <a:rPr lang="en-US" i="1" dirty="0"/>
                  <a:t>Nested Spaces</a:t>
                </a:r>
                <a:r>
                  <a:rPr lang="en-US" dirty="0"/>
                  <a:t> via </a:t>
                </a:r>
                <a:r>
                  <a:rPr lang="en-US" u="sng" dirty="0"/>
                  <a:t>Constraints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Satisfying More Constraints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endParaRPr lang="en-US" i="1" dirty="0">
                  <a:latin typeface="Cambria Math"/>
                  <a:ea typeface="Cambria Math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ea typeface="Cambria Math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/>
                  <a:t>   	Smaller Subspaces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67100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Define </a:t>
            </a:r>
            <a:r>
              <a:rPr lang="en-US" i="1" dirty="0"/>
              <a:t>Nested Spaces</a:t>
            </a:r>
            <a:r>
              <a:rPr lang="en-US" dirty="0"/>
              <a:t> via </a:t>
            </a:r>
            <a:r>
              <a:rPr lang="en-US" u="sng" dirty="0"/>
              <a:t>Constraints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E.g.  SVD   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(Singular Value Decomposition =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                   = Not Mean Centered PCA)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</a:t>
            </a:r>
            <a:r>
              <a:rPr lang="en-US" dirty="0" err="1"/>
              <a:t>notationally</a:t>
            </a:r>
            <a:r>
              <a:rPr lang="en-US" dirty="0"/>
              <a:t> very clean)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801258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Define </a:t>
                </a:r>
                <a:r>
                  <a:rPr lang="en-US" i="1" dirty="0"/>
                  <a:t>Nested Spaces</a:t>
                </a:r>
                <a:r>
                  <a:rPr lang="en-US" dirty="0"/>
                  <a:t> via </a:t>
                </a:r>
                <a:r>
                  <a:rPr lang="en-US" u="sng" dirty="0"/>
                  <a:t>Constraints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E.g.  SVD   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Have Nested Subspaces: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⊆⋯⊆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39497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Define </a:t>
                </a:r>
                <a:r>
                  <a:rPr lang="en-US" i="1" dirty="0"/>
                  <a:t>Nested Spaces</a:t>
                </a:r>
                <a:r>
                  <a:rPr lang="en-US" dirty="0"/>
                  <a:t> via </a:t>
                </a:r>
                <a:r>
                  <a:rPr lang="en-US" u="sng" dirty="0"/>
                  <a:t>Constraints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AE1EB9A-957B-417D-8E91-F57AD32D0671}"/>
              </a:ext>
            </a:extLst>
          </p:cNvPr>
          <p:cNvGrpSpPr/>
          <p:nvPr/>
        </p:nvGrpSpPr>
        <p:grpSpPr>
          <a:xfrm>
            <a:off x="610394" y="3352800"/>
            <a:ext cx="3795463" cy="1295400"/>
            <a:chOff x="609600" y="3556575"/>
            <a:chExt cx="3795463" cy="1295400"/>
          </a:xfrm>
        </p:grpSpPr>
        <p:cxnSp>
          <p:nvCxnSpPr>
            <p:cNvPr id="3" name="Straight Arrow Connector 2"/>
            <p:cNvCxnSpPr>
              <a:cxnSpLocks/>
              <a:stCxn id="10" idx="0"/>
            </p:cNvCxnSpPr>
            <p:nvPr/>
          </p:nvCxnSpPr>
          <p:spPr bwMode="auto">
            <a:xfrm flipV="1">
              <a:off x="2507332" y="3556575"/>
              <a:ext cx="715628" cy="710625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6ADCEC3-F9AD-44BA-8713-DF653650B39F}"/>
                    </a:ext>
                  </a:extLst>
                </p:cNvPr>
                <p:cNvSpPr txBox="1"/>
                <p:nvPr/>
              </p:nvSpPr>
              <p:spPr>
                <a:xfrm>
                  <a:off x="609600" y="4267200"/>
                  <a:ext cx="379546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𝑘</m:t>
                      </m:r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-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th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SVD Subspace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6ADCEC3-F9AD-44BA-8713-DF653650B3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4267200"/>
                  <a:ext cx="3795463" cy="584775"/>
                </a:xfrm>
                <a:prstGeom prst="rect">
                  <a:avLst/>
                </a:prstGeom>
                <a:blipFill>
                  <a:blip r:embed="rId4"/>
                  <a:stretch>
                    <a:fillRect t="-13542" r="-3531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1D59E7-CA91-47D1-9038-21BBD815DA26}"/>
              </a:ext>
            </a:extLst>
          </p:cNvPr>
          <p:cNvGrpSpPr/>
          <p:nvPr/>
        </p:nvGrpSpPr>
        <p:grpSpPr>
          <a:xfrm>
            <a:off x="3797144" y="3352800"/>
            <a:ext cx="2679856" cy="2184975"/>
            <a:chOff x="3797144" y="3352800"/>
            <a:chExt cx="2679856" cy="2184975"/>
          </a:xfrm>
        </p:grpSpPr>
        <p:cxnSp>
          <p:nvCxnSpPr>
            <p:cNvPr id="6" name="Straight Arrow Connector 5"/>
            <p:cNvCxnSpPr>
              <a:cxnSpLocks/>
              <a:stCxn id="14" idx="0"/>
            </p:cNvCxnSpPr>
            <p:nvPr/>
          </p:nvCxnSpPr>
          <p:spPr bwMode="auto">
            <a:xfrm flipV="1">
              <a:off x="4527472" y="3352800"/>
              <a:ext cx="1949528" cy="160020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FB70AC-8A13-4752-B934-F083C2A685FF}"/>
                </a:ext>
              </a:extLst>
            </p:cNvPr>
            <p:cNvSpPr txBox="1"/>
            <p:nvPr/>
          </p:nvSpPr>
          <p:spPr>
            <a:xfrm>
              <a:off x="3797144" y="4953000"/>
              <a:ext cx="14606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Scores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23E8F0-CB80-4E46-9493-ED2BA0BFB89E}"/>
              </a:ext>
            </a:extLst>
          </p:cNvPr>
          <p:cNvGrpSpPr/>
          <p:nvPr/>
        </p:nvGrpSpPr>
        <p:grpSpPr>
          <a:xfrm>
            <a:off x="2732604" y="3352800"/>
            <a:ext cx="6335196" cy="3048000"/>
            <a:chOff x="2732604" y="3352800"/>
            <a:chExt cx="6335196" cy="3048000"/>
          </a:xfrm>
        </p:grpSpPr>
        <p:cxnSp>
          <p:nvCxnSpPr>
            <p:cNvPr id="9" name="Straight Arrow Connector 8"/>
            <p:cNvCxnSpPr>
              <a:cxnSpLocks/>
              <a:stCxn id="15" idx="0"/>
            </p:cNvCxnSpPr>
            <p:nvPr/>
          </p:nvCxnSpPr>
          <p:spPr bwMode="auto">
            <a:xfrm flipV="1">
              <a:off x="5900202" y="3352800"/>
              <a:ext cx="957798" cy="2463225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E1AB1F-E9C9-45B9-A03C-B300D665D0E8}"/>
                </a:ext>
              </a:extLst>
            </p:cNvPr>
            <p:cNvSpPr txBox="1"/>
            <p:nvPr/>
          </p:nvSpPr>
          <p:spPr>
            <a:xfrm>
              <a:off x="2732604" y="5816025"/>
              <a:ext cx="63351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Loading Vectors (Basis Elements)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6324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 8.6, 8.7, 9.1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  9.2, 11.1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283575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Define </a:t>
                </a:r>
                <a:r>
                  <a:rPr lang="en-US" i="1" dirty="0"/>
                  <a:t>Nested Spaces</a:t>
                </a:r>
                <a:r>
                  <a:rPr lang="en-US" dirty="0"/>
                  <a:t> via </a:t>
                </a:r>
                <a:r>
                  <a:rPr lang="en-US" u="sng" dirty="0"/>
                  <a:t>Constraints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Now Define:</a:t>
                </a:r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283575" cy="5181600"/>
              </a:xfrm>
              <a:blipFill>
                <a:blip r:embed="rId3"/>
                <a:stretch>
                  <a:fillRect l="-1913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6F75FA2-2105-4DEB-AF05-23798EB66CF7}"/>
              </a:ext>
            </a:extLst>
          </p:cNvPr>
          <p:cNvSpPr txBox="1"/>
          <p:nvPr/>
        </p:nvSpPr>
        <p:spPr>
          <a:xfrm>
            <a:off x="914400" y="5943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ADA7A5-236E-462D-BD6D-4C56BF7E297E}"/>
              </a:ext>
            </a:extLst>
          </p:cNvPr>
          <p:cNvGrpSpPr/>
          <p:nvPr/>
        </p:nvGrpSpPr>
        <p:grpSpPr>
          <a:xfrm>
            <a:off x="674900" y="4648200"/>
            <a:ext cx="8316700" cy="1575375"/>
            <a:chOff x="674900" y="4648200"/>
            <a:chExt cx="8316700" cy="1575375"/>
          </a:xfrm>
        </p:grpSpPr>
        <p:sp>
          <p:nvSpPr>
            <p:cNvPr id="2" name="Oval 1"/>
            <p:cNvSpPr/>
            <p:nvPr/>
          </p:nvSpPr>
          <p:spPr bwMode="auto">
            <a:xfrm>
              <a:off x="5029200" y="4648200"/>
              <a:ext cx="2133600" cy="8382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1C2FA52-C7E1-474A-A96E-300F233AFBE4}"/>
                </a:ext>
              </a:extLst>
            </p:cNvPr>
            <p:cNvSpPr txBox="1"/>
            <p:nvPr/>
          </p:nvSpPr>
          <p:spPr>
            <a:xfrm>
              <a:off x="674900" y="5638800"/>
              <a:ext cx="8316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Constraint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Gives 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Nested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Reduction of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Dim’n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658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Define </a:t>
            </a:r>
            <a:r>
              <a:rPr lang="en-US" i="1" dirty="0"/>
              <a:t>Nested Spaces</a:t>
            </a:r>
            <a:r>
              <a:rPr lang="en-US" dirty="0"/>
              <a:t> via </a:t>
            </a:r>
            <a:r>
              <a:rPr lang="en-US" u="sng" dirty="0"/>
              <a:t>Constraints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Backwards PCA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Reduce Using Affine Constraints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96472823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Define </a:t>
            </a:r>
            <a:r>
              <a:rPr lang="en-US" i="1" dirty="0"/>
              <a:t>Nested Spaces</a:t>
            </a:r>
            <a:r>
              <a:rPr lang="en-US" dirty="0"/>
              <a:t> via </a:t>
            </a:r>
            <a:r>
              <a:rPr lang="en-US" u="sng" dirty="0"/>
              <a:t>Constraints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Principal Nested Spheres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Use Affine Constraints (Planar Slices)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In Ambient Space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1064349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Define </a:t>
            </a:r>
            <a:r>
              <a:rPr lang="en-US" i="1" dirty="0"/>
              <a:t>Nested Spaces</a:t>
            </a:r>
            <a:r>
              <a:rPr lang="en-US" dirty="0"/>
              <a:t> via </a:t>
            </a:r>
            <a:r>
              <a:rPr lang="en-US" u="sng" dirty="0"/>
              <a:t>Constraints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Principal Surfaces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Spline Constraint Within Previous?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{Been Done Already???}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526228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Define </a:t>
            </a:r>
            <a:r>
              <a:rPr lang="en-US" i="1" dirty="0"/>
              <a:t>Nested Spaces</a:t>
            </a:r>
            <a:r>
              <a:rPr lang="en-US" dirty="0"/>
              <a:t> via </a:t>
            </a:r>
            <a:r>
              <a:rPr lang="en-US" u="sng" dirty="0"/>
              <a:t>Constraints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Other Manifold Data Spaces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Sub-Manifold Constraints??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(Algebraic Geometry)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0708598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Motivation:   Diffusion Tensor Imaging (DTI)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Variation on Magnetic Resonance Imaging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Major Goal:   Map Brain Connectivity</a:t>
            </a:r>
          </a:p>
          <a:p>
            <a:pPr marL="0" indent="0" algn="ctr">
              <a:buNone/>
            </a:pPr>
            <a:r>
              <a:rPr lang="en-US" dirty="0"/>
              <a:t>By Finding “Fibers”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C5935-A17B-40F7-965A-C4F9E0FE0489}"/>
              </a:ext>
            </a:extLst>
          </p:cNvPr>
          <p:cNvSpPr txBox="1"/>
          <p:nvPr/>
        </p:nvSpPr>
        <p:spPr>
          <a:xfrm>
            <a:off x="6629400" y="1219200"/>
            <a:ext cx="1582549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Text:  Sec 8.7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317DB-F432-4B3E-AA64-C0F970E87258}"/>
              </a:ext>
            </a:extLst>
          </p:cNvPr>
          <p:cNvSpPr txBox="1"/>
          <p:nvPr/>
        </p:nvSpPr>
        <p:spPr>
          <a:xfrm>
            <a:off x="3429000" y="252626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Basser</a:t>
            </a:r>
            <a:r>
              <a:rPr lang="en-US" dirty="0"/>
              <a:t> et al. (1994)</a:t>
            </a:r>
          </a:p>
        </p:txBody>
      </p:sp>
    </p:spTree>
    <p:extLst>
      <p:ext uri="{BB962C8B-B14F-4D97-AF65-F5344CB8AC3E}">
        <p14:creationId xmlns:p14="http://schemas.microsoft.com/office/powerpoint/2010/main" val="619192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Map Connectivity with Fiber Tracking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A851B-1266-4C1B-8B41-BE9FDD997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93709"/>
            <a:ext cx="7848600" cy="44308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576364-F05E-441F-8592-F98D08991F59}"/>
              </a:ext>
            </a:extLst>
          </p:cNvPr>
          <p:cNvSpPr txBox="1"/>
          <p:nvPr/>
        </p:nvSpPr>
        <p:spPr>
          <a:xfrm>
            <a:off x="3352800" y="64124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Thanks to DANA.ORG</a:t>
            </a:r>
          </a:p>
        </p:txBody>
      </p:sp>
    </p:spTree>
    <p:extLst>
      <p:ext uri="{BB962C8B-B14F-4D97-AF65-F5344CB8AC3E}">
        <p14:creationId xmlns:p14="http://schemas.microsoft.com/office/powerpoint/2010/main" val="395083914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DTI Approach:    At  3-d  “voxel grid”</a:t>
            </a:r>
          </a:p>
          <a:p>
            <a:pPr marL="0" indent="0">
              <a:buNone/>
            </a:pPr>
            <a:r>
              <a:rPr lang="en-US" dirty="0"/>
              <a:t>Study </a:t>
            </a:r>
            <a:r>
              <a:rPr lang="en-US" u="sng" dirty="0"/>
              <a:t>Variation</a:t>
            </a:r>
            <a:r>
              <a:rPr lang="en-US" dirty="0"/>
              <a:t> of Local Water Motion</a:t>
            </a:r>
          </a:p>
          <a:p>
            <a:pPr marL="0" indent="0">
              <a:buNone/>
            </a:pPr>
            <a:r>
              <a:rPr lang="en-US" dirty="0"/>
              <a:t>Expressed as Covariance Matrices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200583-7004-4F1F-B40D-ABC0077038D9}"/>
              </a:ext>
            </a:extLst>
          </p:cNvPr>
          <p:cNvGrpSpPr/>
          <p:nvPr/>
        </p:nvGrpSpPr>
        <p:grpSpPr>
          <a:xfrm>
            <a:off x="0" y="2871922"/>
            <a:ext cx="9144000" cy="3986078"/>
            <a:chOff x="0" y="2871922"/>
            <a:chExt cx="9144000" cy="3986078"/>
          </a:xfrm>
        </p:grpSpPr>
        <p:pic>
          <p:nvPicPr>
            <p:cNvPr id="6" name="Picture 5" descr="Background pattern&#10;&#10;Description automatically generated">
              <a:extLst>
                <a:ext uri="{FF2B5EF4-FFF2-40B4-BE49-F238E27FC236}">
                  <a16:creationId xmlns:a16="http://schemas.microsoft.com/office/drawing/2014/main" id="{31293E4C-16D4-4CD4-B9B1-685ACE683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71922"/>
              <a:ext cx="9144000" cy="39860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C50C859-106A-45E3-8404-6377A2845E13}"/>
                </a:ext>
              </a:extLst>
            </p:cNvPr>
            <p:cNvSpPr txBox="1"/>
            <p:nvPr/>
          </p:nvSpPr>
          <p:spPr>
            <a:xfrm>
              <a:off x="1905000" y="6396335"/>
              <a:ext cx="5055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One Slice, from One Person’s Brain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247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Variation Expressed as Covariance Matrices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200583-7004-4F1F-B40D-ABC0077038D9}"/>
              </a:ext>
            </a:extLst>
          </p:cNvPr>
          <p:cNvGrpSpPr/>
          <p:nvPr/>
        </p:nvGrpSpPr>
        <p:grpSpPr>
          <a:xfrm>
            <a:off x="0" y="2871922"/>
            <a:ext cx="9144000" cy="3986078"/>
            <a:chOff x="0" y="2871922"/>
            <a:chExt cx="9144000" cy="3986078"/>
          </a:xfrm>
        </p:grpSpPr>
        <p:pic>
          <p:nvPicPr>
            <p:cNvPr id="6" name="Picture 5" descr="Background pattern&#10;&#10;Description automatically generated">
              <a:extLst>
                <a:ext uri="{FF2B5EF4-FFF2-40B4-BE49-F238E27FC236}">
                  <a16:creationId xmlns:a16="http://schemas.microsoft.com/office/drawing/2014/main" id="{31293E4C-16D4-4CD4-B9B1-685ACE683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71922"/>
              <a:ext cx="9144000" cy="39860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C50C859-106A-45E3-8404-6377A2845E13}"/>
                </a:ext>
              </a:extLst>
            </p:cNvPr>
            <p:cNvSpPr txBox="1"/>
            <p:nvPr/>
          </p:nvSpPr>
          <p:spPr>
            <a:xfrm>
              <a:off x="1905000" y="6396335"/>
              <a:ext cx="5055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One Slice, from One Person’s Brain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F4B14C-C19C-4E49-B7D5-8D0DD52D5ECD}"/>
              </a:ext>
            </a:extLst>
          </p:cNvPr>
          <p:cNvGrpSpPr/>
          <p:nvPr/>
        </p:nvGrpSpPr>
        <p:grpSpPr>
          <a:xfrm>
            <a:off x="321546" y="1828800"/>
            <a:ext cx="3171574" cy="1981200"/>
            <a:chOff x="321546" y="1828800"/>
            <a:chExt cx="3171574" cy="1981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78BB318-D79A-4F90-9362-7A9DB81586CF}"/>
                    </a:ext>
                  </a:extLst>
                </p:cNvPr>
                <p:cNvSpPr txBox="1"/>
                <p:nvPr/>
              </p:nvSpPr>
              <p:spPr>
                <a:xfrm>
                  <a:off x="321546" y="1828800"/>
                  <a:ext cx="31715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Low Variation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dirty="0"/>
                    <a:t> Solid Region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78BB318-D79A-4F90-9362-7A9DB81586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546" y="1828800"/>
                  <a:ext cx="317157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731" t="-8197" r="-76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7672390-E71C-49E0-A1D6-4616F4F42DCA}"/>
                </a:ext>
              </a:extLst>
            </p:cNvPr>
            <p:cNvCxnSpPr/>
            <p:nvPr/>
          </p:nvCxnSpPr>
          <p:spPr>
            <a:xfrm>
              <a:off x="1905000" y="2221468"/>
              <a:ext cx="228600" cy="15885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C8591F-C155-4606-B860-914ECD37F328}"/>
              </a:ext>
            </a:extLst>
          </p:cNvPr>
          <p:cNvGrpSpPr/>
          <p:nvPr/>
        </p:nvGrpSpPr>
        <p:grpSpPr>
          <a:xfrm>
            <a:off x="3676004" y="2221468"/>
            <a:ext cx="2496196" cy="1893332"/>
            <a:chOff x="3676004" y="2221468"/>
            <a:chExt cx="2496196" cy="1893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EC011E3-A1AA-41F3-9C0B-00BD5FB44D19}"/>
                    </a:ext>
                  </a:extLst>
                </p:cNvPr>
                <p:cNvSpPr txBox="1"/>
                <p:nvPr/>
              </p:nvSpPr>
              <p:spPr>
                <a:xfrm>
                  <a:off x="3676004" y="2221468"/>
                  <a:ext cx="24961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Spherical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dirty="0"/>
                    <a:t> Pure Fluid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EC011E3-A1AA-41F3-9C0B-00BD5FB44D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6004" y="2221468"/>
                  <a:ext cx="249619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951" t="-8197" r="-170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A72E15E-0D07-440B-8A06-47E3C0E8F2C5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4924102" y="2590800"/>
              <a:ext cx="714698" cy="1524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C809F6-3575-4083-A48C-32510FE232AF}"/>
              </a:ext>
            </a:extLst>
          </p:cNvPr>
          <p:cNvGrpSpPr/>
          <p:nvPr/>
        </p:nvGrpSpPr>
        <p:grpSpPr>
          <a:xfrm>
            <a:off x="6385941" y="2514600"/>
            <a:ext cx="1996059" cy="2743200"/>
            <a:chOff x="6385941" y="2514600"/>
            <a:chExt cx="1996059" cy="2743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C62132D-E7B0-452D-A41C-2D0425208A12}"/>
                    </a:ext>
                  </a:extLst>
                </p:cNvPr>
                <p:cNvSpPr txBox="1"/>
                <p:nvPr/>
              </p:nvSpPr>
              <p:spPr>
                <a:xfrm>
                  <a:off x="6385941" y="2514600"/>
                  <a:ext cx="19960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Stretched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dirty="0"/>
                    <a:t> Fiber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C62132D-E7B0-452D-A41C-2D0425208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5941" y="2514600"/>
                  <a:ext cx="199605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752" t="-10000" r="-2141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7B939C8-F5BE-40E4-83F3-9763269E5A00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6858000" y="2883932"/>
              <a:ext cx="525971" cy="23738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3765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A91D1-6B6B-4200-A77A-BDE86E4CDD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05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Variation Expressed as Covariance Matrices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Key to Analysis:   Eigen Analysis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Solid: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Small</a:t>
                </a:r>
              </a:p>
              <a:p>
                <a:pPr marL="0" indent="0">
                  <a:buNone/>
                </a:pPr>
                <a:r>
                  <a:rPr lang="en-US" dirty="0"/>
                  <a:t>Fiber: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 (eigenvector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</a:t>
                </a:r>
                <a:r>
                  <a:rPr lang="en-US" dirty="0" err="1"/>
                  <a:t>direct’n</a:t>
                </a:r>
                <a:r>
                  <a:rPr lang="en-US" dirty="0"/>
                  <a:t>)  </a:t>
                </a:r>
              </a:p>
              <a:p>
                <a:pPr marL="0" indent="0">
                  <a:buNone/>
                </a:pPr>
                <a:r>
                  <a:rPr lang="en-US" dirty="0"/>
                  <a:t>Pure Fluid (CSF):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Large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Map Connectivity with Fiber Tracking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A91D1-6B6B-4200-A77A-BDE86E4CDD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05400"/>
              </a:xfrm>
              <a:blipFill>
                <a:blip r:embed="rId2"/>
                <a:stretch>
                  <a:fillRect l="-1852" t="-1551" r="-3630" b="-6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616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Main Goal: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Extend Principal Arc Analysis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Jung et al (2012)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Important Landmark:    </a:t>
                </a:r>
              </a:p>
              <a:p>
                <a:pPr algn="ctr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This Motivated </a:t>
                </a:r>
                <a:r>
                  <a:rPr lang="en-US" i="1" dirty="0"/>
                  <a:t>Backwards PCA</a:t>
                </a:r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73939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Important Point:    Choice of Metric Matters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F19BDEE-1857-475E-A8C0-861E96FD6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7"/>
          <a:stretch/>
        </p:blipFill>
        <p:spPr>
          <a:xfrm>
            <a:off x="0" y="2455020"/>
            <a:ext cx="9144000" cy="1202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1205BC-96C9-4EBA-87A3-10FE94C3E62B}"/>
              </a:ext>
            </a:extLst>
          </p:cNvPr>
          <p:cNvSpPr txBox="1"/>
          <p:nvPr/>
        </p:nvSpPr>
        <p:spPr>
          <a:xfrm>
            <a:off x="6400800" y="1143000"/>
            <a:ext cx="1774909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Text:  Sec 7.3.5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F422CA-F447-4932-B172-9B93235DAB54}"/>
              </a:ext>
            </a:extLst>
          </p:cNvPr>
          <p:cNvGrpSpPr/>
          <p:nvPr/>
        </p:nvGrpSpPr>
        <p:grpSpPr>
          <a:xfrm>
            <a:off x="228600" y="3200400"/>
            <a:ext cx="2621230" cy="1359932"/>
            <a:chOff x="228600" y="3200400"/>
            <a:chExt cx="2621230" cy="13599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682AA0-D400-42E7-9568-1933F6B124F1}"/>
                </a:ext>
              </a:extLst>
            </p:cNvPr>
            <p:cNvSpPr txBox="1"/>
            <p:nvPr/>
          </p:nvSpPr>
          <p:spPr>
            <a:xfrm>
              <a:off x="228600" y="4191000"/>
              <a:ext cx="2621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Geodesic from this fiber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C6D418F-8F61-4F4D-BEAC-E5AD6021BAC0}"/>
                </a:ext>
              </a:extLst>
            </p:cNvPr>
            <p:cNvCxnSpPr>
              <a:stCxn id="9" idx="0"/>
            </p:cNvCxnSpPr>
            <p:nvPr/>
          </p:nvCxnSpPr>
          <p:spPr>
            <a:xfrm flipV="1">
              <a:off x="1539215" y="3200400"/>
              <a:ext cx="289585" cy="990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5D3F28-A3C3-462C-A092-997FAD0ED812}"/>
              </a:ext>
            </a:extLst>
          </p:cNvPr>
          <p:cNvGrpSpPr/>
          <p:nvPr/>
        </p:nvGrpSpPr>
        <p:grpSpPr>
          <a:xfrm>
            <a:off x="7703259" y="3581400"/>
            <a:ext cx="1364541" cy="978932"/>
            <a:chOff x="7703259" y="3581400"/>
            <a:chExt cx="1364541" cy="9789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202694-E761-45E4-99FA-33710A708C6E}"/>
                </a:ext>
              </a:extLst>
            </p:cNvPr>
            <p:cNvSpPr txBox="1"/>
            <p:nvPr/>
          </p:nvSpPr>
          <p:spPr>
            <a:xfrm>
              <a:off x="7703259" y="4191000"/>
              <a:ext cx="1364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 this fiber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3E6126E-A759-42B8-B604-542B08959C9C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V="1">
              <a:off x="8385530" y="3581400"/>
              <a:ext cx="87885" cy="609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9FEE84A-BFC0-4A6E-A7F7-7520C7C82312}"/>
              </a:ext>
            </a:extLst>
          </p:cNvPr>
          <p:cNvSpPr txBox="1"/>
          <p:nvPr/>
        </p:nvSpPr>
        <p:spPr>
          <a:xfrm>
            <a:off x="1180646" y="5421868"/>
            <a:ext cx="6744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Geodesic With Respect to Euclidean Distance = </a:t>
            </a:r>
            <a:r>
              <a:rPr lang="en-US" dirty="0" err="1"/>
              <a:t>Frobenius</a:t>
            </a:r>
            <a:r>
              <a:rPr lang="en-US" dirty="0"/>
              <a:t> Norm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DB71D1-0E41-4AE7-8C1A-7C4326F6813F}"/>
              </a:ext>
            </a:extLst>
          </p:cNvPr>
          <p:cNvGrpSpPr/>
          <p:nvPr/>
        </p:nvGrpSpPr>
        <p:grpSpPr>
          <a:xfrm>
            <a:off x="2613325" y="3048000"/>
            <a:ext cx="4305409" cy="3346966"/>
            <a:chOff x="2613325" y="3048000"/>
            <a:chExt cx="4305409" cy="3346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9F69A2-3BF5-478B-8455-2B5CBD3B581E}"/>
                </a:ext>
              </a:extLst>
            </p:cNvPr>
            <p:cNvSpPr txBox="1"/>
            <p:nvPr/>
          </p:nvSpPr>
          <p:spPr>
            <a:xfrm>
              <a:off x="2613325" y="6025634"/>
              <a:ext cx="4305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Leaves </a:t>
              </a:r>
              <a:r>
                <a:rPr lang="en-US" i="1" dirty="0"/>
                <a:t>Space of Fibers</a:t>
              </a:r>
              <a:r>
                <a:rPr lang="en-US" dirty="0"/>
                <a:t> in a Strong Way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632D7AC-C0D6-4C98-A2E5-864C8B357CB0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H="1" flipV="1">
              <a:off x="4072442" y="3048000"/>
              <a:ext cx="693588" cy="29776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947CE38-70BA-4D8C-B596-B8983AAFDA16}"/>
              </a:ext>
            </a:extLst>
          </p:cNvPr>
          <p:cNvSpPr txBox="1"/>
          <p:nvPr/>
        </p:nvSpPr>
        <p:spPr>
          <a:xfrm>
            <a:off x="1259770" y="4812268"/>
            <a:ext cx="6665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Interpolation of Fibers Want “Straight Line Path” (Geodesic)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129F10-A655-4C83-8D94-69CA848B9DB6}"/>
              </a:ext>
            </a:extLst>
          </p:cNvPr>
          <p:cNvSpPr txBox="1"/>
          <p:nvPr/>
        </p:nvSpPr>
        <p:spPr>
          <a:xfrm>
            <a:off x="7239000" y="5943600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Clearly Need a</a:t>
            </a:r>
          </a:p>
          <a:p>
            <a:pPr algn="ctr"/>
            <a:r>
              <a:rPr lang="en-US" dirty="0"/>
              <a:t>Better Metric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80234B-1E43-427B-8F54-02FCEECBD770}"/>
              </a:ext>
            </a:extLst>
          </p:cNvPr>
          <p:cNvSpPr/>
          <p:nvPr/>
        </p:nvSpPr>
        <p:spPr>
          <a:xfrm>
            <a:off x="2286000" y="2514600"/>
            <a:ext cx="5486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71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Important Point:    Choice of Metric Matters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F19BDEE-1857-475E-A8C0-861E96FD6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5020"/>
            <a:ext cx="9144000" cy="4402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25E8EE-136F-4146-9C22-B0E2AB79677F}"/>
              </a:ext>
            </a:extLst>
          </p:cNvPr>
          <p:cNvSpPr txBox="1"/>
          <p:nvPr/>
        </p:nvSpPr>
        <p:spPr>
          <a:xfrm>
            <a:off x="2361253" y="4292025"/>
            <a:ext cx="5258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Even Wildly Different Paths!</a:t>
            </a:r>
          </a:p>
        </p:txBody>
      </p:sp>
    </p:spTree>
    <p:extLst>
      <p:ext uri="{BB962C8B-B14F-4D97-AF65-F5344CB8AC3E}">
        <p14:creationId xmlns:p14="http://schemas.microsoft.com/office/powerpoint/2010/main" val="1095015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 on Metrics: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Induces a </a:t>
            </a:r>
            <a:r>
              <a:rPr lang="en-US" i="1" dirty="0"/>
              <a:t>Manifold Structure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 the Set of </a:t>
            </a:r>
            <a:r>
              <a:rPr lang="en-US" u="sng" dirty="0"/>
              <a:t>Full Rank</a:t>
            </a:r>
            <a:r>
              <a:rPr lang="en-US" dirty="0"/>
              <a:t> Covariance Matrices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Lower Rank also as a Manifold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57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A91D1-6B6B-4200-A77A-BDE86E4CDD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05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Full Set of Covariance Matrices is a</a:t>
                </a:r>
              </a:p>
              <a:p>
                <a:pPr marL="0" indent="0" algn="ctr">
                  <a:buNone/>
                </a:pPr>
                <a:r>
                  <a:rPr lang="en-US" i="1" dirty="0"/>
                  <a:t>Manifold Stratified Space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Union of Continuously Connected</a:t>
                </a:r>
              </a:p>
              <a:p>
                <a:pPr marL="0" indent="0">
                  <a:buNone/>
                </a:pPr>
                <a:r>
                  <a:rPr lang="en-US" dirty="0"/>
                  <a:t>      Manifolds of Different Dimensions</a:t>
                </a:r>
              </a:p>
              <a:p>
                <a:pPr marL="0" indent="0" algn="ctr">
                  <a:buNone/>
                </a:pPr>
                <a:r>
                  <a:rPr lang="en-US" dirty="0"/>
                  <a:t>(Called Strata)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Connections:   Limit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A91D1-6B6B-4200-A77A-BDE86E4CDD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05400"/>
              </a:xfrm>
              <a:blipFill>
                <a:blip r:embed="rId2"/>
                <a:stretch>
                  <a:fillRect l="-1852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1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dirty="0"/>
              <a:t>Manifold Stratified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Another Important Example:</a:t>
            </a:r>
          </a:p>
          <a:p>
            <a:pPr marL="0" indent="0" algn="ctr">
              <a:buNone/>
            </a:pPr>
            <a:r>
              <a:rPr lang="en-US" dirty="0"/>
              <a:t>Phylogenetic Tree Space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0CD4E5-A71D-4983-AF5F-F25B5D6F9333}"/>
              </a:ext>
            </a:extLst>
          </p:cNvPr>
          <p:cNvGrpSpPr/>
          <p:nvPr/>
        </p:nvGrpSpPr>
        <p:grpSpPr>
          <a:xfrm>
            <a:off x="381000" y="2422147"/>
            <a:ext cx="7298724" cy="4347985"/>
            <a:chOff x="381000" y="2422147"/>
            <a:chExt cx="7298724" cy="4347985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26540E14-39F1-4F73-BA45-18B9410E3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8" t="15778" r="5084" b="3641"/>
            <a:stretch>
              <a:fillRect/>
            </a:stretch>
          </p:blipFill>
          <p:spPr bwMode="auto">
            <a:xfrm>
              <a:off x="1447800" y="2422147"/>
              <a:ext cx="6231924" cy="3978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ADB4E5-B748-4D36-B9D7-D34C73593EFC}"/>
                </a:ext>
              </a:extLst>
            </p:cNvPr>
            <p:cNvSpPr txBox="1"/>
            <p:nvPr/>
          </p:nvSpPr>
          <p:spPr>
            <a:xfrm>
              <a:off x="381000" y="6400800"/>
              <a:ext cx="2634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Thanks to Megan Owen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F74AED4-51F6-452C-B512-D4D24D09D7F4}"/>
              </a:ext>
            </a:extLst>
          </p:cNvPr>
          <p:cNvSpPr txBox="1"/>
          <p:nvPr/>
        </p:nvSpPr>
        <p:spPr>
          <a:xfrm>
            <a:off x="6835691" y="1143000"/>
            <a:ext cx="190315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Text:  Sec 10.1.2</a:t>
            </a:r>
          </a:p>
        </p:txBody>
      </p:sp>
    </p:spTree>
    <p:extLst>
      <p:ext uri="{BB962C8B-B14F-4D97-AF65-F5344CB8AC3E}">
        <p14:creationId xmlns:p14="http://schemas.microsoft.com/office/powerpoint/2010/main" val="2396491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dirty="0"/>
              <a:t>Manifold Stratified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More Example:</a:t>
            </a:r>
          </a:p>
          <a:p>
            <a:pPr marL="0" indent="0" algn="ctr">
              <a:buNone/>
            </a:pPr>
            <a:r>
              <a:rPr lang="en-US" dirty="0"/>
              <a:t>Projective Geometry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Important in Image 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Good Source:</a:t>
            </a:r>
          </a:p>
          <a:p>
            <a:pPr marL="0" indent="0" algn="ctr">
              <a:buNone/>
            </a:pPr>
            <a:r>
              <a:rPr lang="en-US" dirty="0" err="1"/>
              <a:t>Patrangearu</a:t>
            </a:r>
            <a:r>
              <a:rPr lang="en-US" dirty="0"/>
              <a:t> &amp; Ellingson (2016)</a:t>
            </a:r>
          </a:p>
          <a:p>
            <a:pPr marL="0" indent="0" algn="ctr">
              <a:buNone/>
            </a:pPr>
            <a:r>
              <a:rPr lang="en-US" dirty="0"/>
              <a:t>Chapters  21 and 22</a:t>
            </a:r>
          </a:p>
        </p:txBody>
      </p:sp>
    </p:spTree>
    <p:extLst>
      <p:ext uri="{BB962C8B-B14F-4D97-AF65-F5344CB8AC3E}">
        <p14:creationId xmlns:p14="http://schemas.microsoft.com/office/powerpoint/2010/main" val="3008397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OODA Big Picture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New Topic: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Curve Registration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(Amplitude – Phase Variation)</a:t>
            </a:r>
          </a:p>
          <a:p>
            <a:pPr marL="0" indent="0" algn="ctr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Main Reference: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Srivastava et al (2011)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A826E-3295-4237-B806-DA87DDEE3E6E}"/>
              </a:ext>
            </a:extLst>
          </p:cNvPr>
          <p:cNvSpPr txBox="1"/>
          <p:nvPr/>
        </p:nvSpPr>
        <p:spPr>
          <a:xfrm>
            <a:off x="4251023" y="5754469"/>
            <a:ext cx="4207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Interesting Aside:  Never Published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Beyond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ArXiv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yet 197 Google Citations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550421-E43C-4FCB-A76C-66030E8CB993}"/>
              </a:ext>
            </a:extLst>
          </p:cNvPr>
          <p:cNvSpPr txBox="1"/>
          <p:nvPr/>
        </p:nvSpPr>
        <p:spPr>
          <a:xfrm>
            <a:off x="6673443" y="1143000"/>
            <a:ext cx="1479957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Text:  </a:t>
            </a:r>
            <a:r>
              <a:rPr lang="en-US" dirty="0" err="1">
                <a:solidFill>
                  <a:srgbClr val="A700D5"/>
                </a:solidFill>
              </a:rPr>
              <a:t>Chp</a:t>
            </a:r>
            <a:r>
              <a:rPr lang="en-US" dirty="0">
                <a:solidFill>
                  <a:srgbClr val="A700D5"/>
                </a:solidFill>
              </a:rPr>
              <a:t>. 9</a:t>
            </a:r>
          </a:p>
        </p:txBody>
      </p:sp>
    </p:spTree>
    <p:extLst>
      <p:ext uri="{BB962C8B-B14F-4D97-AF65-F5344CB8AC3E}">
        <p14:creationId xmlns:p14="http://schemas.microsoft.com/office/powerpoint/2010/main" val="2061946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Collaborators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b="1" dirty="0" err="1"/>
              <a:t>Anuj</a:t>
            </a:r>
            <a:r>
              <a:rPr lang="en-US" b="1" dirty="0"/>
              <a:t> </a:t>
            </a:r>
            <a:r>
              <a:rPr lang="en-US" b="1" dirty="0" err="1"/>
              <a:t>Srivastava</a:t>
            </a:r>
            <a:r>
              <a:rPr lang="en-US" b="1" dirty="0"/>
              <a:t> </a:t>
            </a:r>
            <a:r>
              <a:rPr lang="en-US" dirty="0"/>
              <a:t>(Florida State U.)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Wei Wu (Florida State U.)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Derek Tucker (Florida State U.)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 err="1"/>
              <a:t>Xiaosun</a:t>
            </a:r>
            <a:r>
              <a:rPr lang="en-US" dirty="0"/>
              <a:t> Lu (U. N. C.)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 err="1"/>
              <a:t>Inge</a:t>
            </a:r>
            <a:r>
              <a:rPr lang="en-US" dirty="0"/>
              <a:t> Koch (U. Adelaide)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Peter Hoffmann (U. Adelaide)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J. O. Ramsay   (McGill U.)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Laura Sangalli    (Milano Polytech.)</a:t>
            </a:r>
          </a:p>
        </p:txBody>
      </p:sp>
    </p:spTree>
    <p:extLst>
      <p:ext uri="{BB962C8B-B14F-4D97-AF65-F5344CB8AC3E}">
        <p14:creationId xmlns:p14="http://schemas.microsoft.com/office/powerpoint/2010/main" val="398353224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Functional Data Analysis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i.e. Curves as Data Objects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Shifted Betas Example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				How Amenable To 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				Classical PCA?</a:t>
            </a:r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7300A2F4-8DF3-48AC-8AC7-DD5C1469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r="62272"/>
          <a:stretch/>
        </p:blipFill>
        <p:spPr>
          <a:xfrm>
            <a:off x="-13336" y="3962401"/>
            <a:ext cx="298513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84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en-US" dirty="0"/>
              <a:t>Shifted Betas Example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endParaRPr lang="en-US" dirty="0"/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7300A2F4-8DF3-48AC-8AC7-DD5C1469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r="6666"/>
          <a:stretch/>
        </p:blipFill>
        <p:spPr>
          <a:xfrm>
            <a:off x="-13336" y="3962401"/>
            <a:ext cx="9157336" cy="28956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C531EA1-A657-4EDD-983D-428D91CC7A93}"/>
              </a:ext>
            </a:extLst>
          </p:cNvPr>
          <p:cNvGrpSpPr/>
          <p:nvPr/>
        </p:nvGrpSpPr>
        <p:grpSpPr>
          <a:xfrm>
            <a:off x="2195972" y="2133600"/>
            <a:ext cx="2342308" cy="3276600"/>
            <a:chOff x="2195972" y="2133600"/>
            <a:chExt cx="2342308" cy="32766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3DEB764-B1E0-4BBC-AE0A-56A2BBB16482}"/>
                </a:ext>
              </a:extLst>
            </p:cNvPr>
            <p:cNvSpPr txBox="1"/>
            <p:nvPr/>
          </p:nvSpPr>
          <p:spPr>
            <a:xfrm>
              <a:off x="2195972" y="2133600"/>
              <a:ext cx="23423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Mean Not</a:t>
              </a:r>
            </a:p>
            <a:p>
              <a:pPr algn="ctr"/>
              <a:r>
                <a:rPr lang="en-US" sz="2400" dirty="0"/>
                <a:t>Representative!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50BDF2D-0EBA-45C5-BD35-BD522839174B}"/>
                </a:ext>
              </a:extLst>
            </p:cNvPr>
            <p:cNvCxnSpPr>
              <a:stCxn id="2" idx="2"/>
            </p:cNvCxnSpPr>
            <p:nvPr/>
          </p:nvCxnSpPr>
          <p:spPr>
            <a:xfrm>
              <a:off x="3367126" y="2964597"/>
              <a:ext cx="823874" cy="24456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4E0A81-EE5A-4C23-B76D-FCF5042564E6}"/>
              </a:ext>
            </a:extLst>
          </p:cNvPr>
          <p:cNvGrpSpPr/>
          <p:nvPr/>
        </p:nvGrpSpPr>
        <p:grpSpPr>
          <a:xfrm>
            <a:off x="5468049" y="2521803"/>
            <a:ext cx="2685351" cy="3040797"/>
            <a:chOff x="5468049" y="2521803"/>
            <a:chExt cx="2685351" cy="30407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2CDE13-D253-4C15-BE27-91C9BC17A5F4}"/>
                </a:ext>
              </a:extLst>
            </p:cNvPr>
            <p:cNvSpPr txBox="1"/>
            <p:nvPr/>
          </p:nvSpPr>
          <p:spPr>
            <a:xfrm>
              <a:off x="5468049" y="2521803"/>
              <a:ext cx="26853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Centering Creates</a:t>
              </a:r>
            </a:p>
            <a:p>
              <a:pPr algn="ctr"/>
              <a:r>
                <a:rPr lang="en-US" sz="2400" dirty="0"/>
                <a:t>Distortion?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117A127-C6F7-463F-9E48-E195A00575EC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6810725" y="3352800"/>
              <a:ext cx="885475" cy="2209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0389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Key Idea: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  </a:t>
            </a:r>
            <a:r>
              <a:rPr lang="en-US" u="sng" dirty="0"/>
              <a:t>Replace</a:t>
            </a:r>
            <a:r>
              <a:rPr lang="en-US" dirty="0"/>
              <a:t> usual </a:t>
            </a:r>
            <a:r>
              <a:rPr lang="en-US" i="1" dirty="0"/>
              <a:t>forwards</a:t>
            </a:r>
            <a:r>
              <a:rPr lang="en-US" dirty="0"/>
              <a:t> view of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  </a:t>
            </a:r>
            <a:r>
              <a:rPr lang="en-US" u="sng" dirty="0"/>
              <a:t>With</a:t>
            </a:r>
            <a:r>
              <a:rPr lang="en-US" dirty="0"/>
              <a:t> a </a:t>
            </a:r>
            <a:r>
              <a:rPr lang="en-US" i="1" dirty="0"/>
              <a:t>backwards </a:t>
            </a:r>
            <a:r>
              <a:rPr lang="en-US" dirty="0"/>
              <a:t>approach to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5B6E54-C1D0-4DA9-B399-8B8E885569F2}"/>
              </a:ext>
            </a:extLst>
          </p:cNvPr>
          <p:cNvSpPr txBox="1"/>
          <p:nvPr/>
        </p:nvSpPr>
        <p:spPr>
          <a:xfrm>
            <a:off x="6097734" y="1295400"/>
            <a:ext cx="2131866" cy="461665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Sec. 8.6</a:t>
            </a:r>
          </a:p>
        </p:txBody>
      </p:sp>
    </p:spTree>
    <p:extLst>
      <p:ext uri="{BB962C8B-B14F-4D97-AF65-F5344CB8AC3E}">
        <p14:creationId xmlns:p14="http://schemas.microsoft.com/office/powerpoint/2010/main" val="39676766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en-US" dirty="0"/>
              <a:t>Shifted Betas 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Example PCA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endParaRPr lang="en-US" dirty="0"/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7300A2F4-8DF3-48AC-8AC7-DD5C1469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r="6666"/>
          <a:stretch/>
        </p:blipFill>
        <p:spPr>
          <a:xfrm>
            <a:off x="4038600" y="0"/>
            <a:ext cx="5105400" cy="1614355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17A4834-537D-43AB-ABEA-DFD92B0AF7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4445" r="6666" b="7777"/>
          <a:stretch/>
        </p:blipFill>
        <p:spPr>
          <a:xfrm>
            <a:off x="4038600" y="1480312"/>
            <a:ext cx="5105400" cy="53776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903B61-4003-4A3A-8382-6392C4351CEA}"/>
              </a:ext>
            </a:extLst>
          </p:cNvPr>
          <p:cNvSpPr txBox="1"/>
          <p:nvPr/>
        </p:nvSpPr>
        <p:spPr>
          <a:xfrm>
            <a:off x="426770" y="5040868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Looks Like Harmonics</a:t>
            </a:r>
          </a:p>
          <a:p>
            <a:r>
              <a:rPr lang="en-US" dirty="0"/>
              <a:t>From Fourier Theory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D05F4D-6E4C-4B40-A35B-58D70E0F4D44}"/>
              </a:ext>
            </a:extLst>
          </p:cNvPr>
          <p:cNvSpPr txBox="1"/>
          <p:nvPr/>
        </p:nvSpPr>
        <p:spPr>
          <a:xfrm>
            <a:off x="457200" y="6059269"/>
            <a:ext cx="197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There a Sturm-</a:t>
            </a:r>
          </a:p>
          <a:p>
            <a:r>
              <a:rPr lang="en-US" dirty="0"/>
              <a:t>Liouville Theory?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583227C-9CA5-4902-8025-E4D45395293B}"/>
              </a:ext>
            </a:extLst>
          </p:cNvPr>
          <p:cNvGrpSpPr/>
          <p:nvPr/>
        </p:nvGrpSpPr>
        <p:grpSpPr>
          <a:xfrm>
            <a:off x="381000" y="2438400"/>
            <a:ext cx="4191000" cy="674132"/>
            <a:chOff x="381000" y="2438400"/>
            <a:chExt cx="4191000" cy="6741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BA3397-8A1B-4AA1-9BCF-012F75F13A5F}"/>
                </a:ext>
              </a:extLst>
            </p:cNvPr>
            <p:cNvSpPr txBox="1"/>
            <p:nvPr/>
          </p:nvSpPr>
          <p:spPr>
            <a:xfrm>
              <a:off x="381000" y="2743200"/>
              <a:ext cx="2818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Hard to Interpret 1</a:t>
              </a:r>
              <a:r>
                <a:rPr lang="en-US" baseline="30000" dirty="0"/>
                <a:t>st</a:t>
              </a:r>
              <a:r>
                <a:rPr lang="en-US" dirty="0"/>
                <a:t> Mode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FEA30C9-F59A-4BDD-BADD-1910562B3BC0}"/>
                </a:ext>
              </a:extLst>
            </p:cNvPr>
            <p:cNvCxnSpPr>
              <a:stCxn id="8" idx="3"/>
            </p:cNvCxnSpPr>
            <p:nvPr/>
          </p:nvCxnSpPr>
          <p:spPr>
            <a:xfrm flipV="1">
              <a:off x="3199400" y="2438400"/>
              <a:ext cx="1372600" cy="4894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2DA65C-C163-4615-84F0-E1972FC21BEB}"/>
              </a:ext>
            </a:extLst>
          </p:cNvPr>
          <p:cNvGrpSpPr/>
          <p:nvPr/>
        </p:nvGrpSpPr>
        <p:grpSpPr>
          <a:xfrm>
            <a:off x="382000" y="2362200"/>
            <a:ext cx="7542800" cy="1524000"/>
            <a:chOff x="382000" y="2362200"/>
            <a:chExt cx="7542800" cy="15240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0E5693-87CE-4458-B812-0797B30DB838}"/>
                </a:ext>
              </a:extLst>
            </p:cNvPr>
            <p:cNvSpPr txBox="1"/>
            <p:nvPr/>
          </p:nvSpPr>
          <p:spPr>
            <a:xfrm>
              <a:off x="382000" y="3516868"/>
              <a:ext cx="2907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Yet Scores Seem Sensible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82B5DBB-5B1C-443B-8794-2C76BADBE11C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V="1">
              <a:off x="3289847" y="2362200"/>
              <a:ext cx="4634953" cy="13393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8FC85A-5909-4B6F-9132-78E907FA180B}"/>
              </a:ext>
            </a:extLst>
          </p:cNvPr>
          <p:cNvGrpSpPr/>
          <p:nvPr/>
        </p:nvGrpSpPr>
        <p:grpSpPr>
          <a:xfrm>
            <a:off x="426770" y="4278868"/>
            <a:ext cx="4166902" cy="1817132"/>
            <a:chOff x="426770" y="4278868"/>
            <a:chExt cx="4166902" cy="18171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DF8D0B-8602-4E9B-B1F6-616F448209D3}"/>
                </a:ext>
              </a:extLst>
            </p:cNvPr>
            <p:cNvSpPr txBox="1"/>
            <p:nvPr/>
          </p:nvSpPr>
          <p:spPr>
            <a:xfrm>
              <a:off x="426770" y="4278868"/>
              <a:ext cx="2621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Similar for Other Modes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9F524A1-8049-4465-BC54-C4DD0BC066F7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3048000" y="4299466"/>
              <a:ext cx="1502330" cy="1640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DF318A9-825F-43CA-BAC4-1AAE7D7CF2D8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3048000" y="4463534"/>
              <a:ext cx="1545672" cy="16324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90C71F8-03BE-4E1D-89B1-CDE111DD7ADA}"/>
              </a:ext>
            </a:extLst>
          </p:cNvPr>
          <p:cNvSpPr txBox="1"/>
          <p:nvPr/>
        </p:nvSpPr>
        <p:spPr>
          <a:xfrm>
            <a:off x="5324769" y="3733800"/>
            <a:ext cx="3587008" cy="206210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Conclusion:  PCA </a:t>
            </a:r>
          </a:p>
          <a:p>
            <a:pPr algn="ctr"/>
            <a:r>
              <a:rPr lang="en-US" sz="3200" dirty="0"/>
              <a:t>Modes of Variation</a:t>
            </a:r>
          </a:p>
          <a:p>
            <a:pPr algn="ctr"/>
            <a:r>
              <a:rPr lang="en-US" sz="3200" dirty="0"/>
              <a:t>Yield Poor Insights</a:t>
            </a:r>
          </a:p>
          <a:p>
            <a:pPr algn="ctr"/>
            <a:r>
              <a:rPr lang="en-US" sz="3200" dirty="0"/>
              <a:t>About </a:t>
            </a:r>
            <a:r>
              <a:rPr lang="en-US" sz="3200" i="1" dirty="0"/>
              <a:t>Phase</a:t>
            </a:r>
            <a:r>
              <a:rPr lang="en-US" sz="3200" dirty="0"/>
              <a:t>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76F367-7FA7-465E-81FB-9DAC15A9D4E5}"/>
              </a:ext>
            </a:extLst>
          </p:cNvPr>
          <p:cNvCxnSpPr>
            <a:cxnSpLocks/>
          </p:cNvCxnSpPr>
          <p:nvPr/>
        </p:nvCxnSpPr>
        <p:spPr>
          <a:xfrm>
            <a:off x="3276600" y="3701534"/>
            <a:ext cx="4724400" cy="4894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423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Motivating Example</a:t>
            </a:r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3560E026-127F-43EE-8998-7C5FA165F7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en-US" dirty="0"/>
              <a:t>Shifted 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Betas 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Example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PCA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Scores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Interesting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Patterns!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C068F7-0B3E-4B10-917F-474CB20238CA}"/>
              </a:ext>
            </a:extLst>
          </p:cNvPr>
          <p:cNvSpPr txBox="1"/>
          <p:nvPr/>
        </p:nvSpPr>
        <p:spPr>
          <a:xfrm>
            <a:off x="4555138" y="1295400"/>
            <a:ext cx="2531462" cy="255454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Variation</a:t>
            </a:r>
          </a:p>
          <a:p>
            <a:pPr algn="ctr"/>
            <a:r>
              <a:rPr lang="en-US" sz="3200" dirty="0"/>
              <a:t>Follows </a:t>
            </a:r>
          </a:p>
          <a:p>
            <a:pPr algn="ctr"/>
            <a:r>
              <a:rPr lang="en-US" sz="3200" dirty="0"/>
              <a:t>Single Curve</a:t>
            </a:r>
          </a:p>
          <a:p>
            <a:pPr algn="ctr"/>
            <a:r>
              <a:rPr lang="en-US" sz="3200" dirty="0"/>
              <a:t>Bending</a:t>
            </a:r>
          </a:p>
          <a:p>
            <a:pPr algn="ctr"/>
            <a:r>
              <a:rPr lang="en-US" sz="3200" dirty="0"/>
              <a:t>All Around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0BC9E7-FC10-4CC5-BF31-DE9089B9BBC3}"/>
              </a:ext>
            </a:extLst>
          </p:cNvPr>
          <p:cNvSpPr txBox="1"/>
          <p:nvPr/>
        </p:nvSpPr>
        <p:spPr>
          <a:xfrm>
            <a:off x="4218637" y="4409182"/>
            <a:ext cx="3238194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Very Poor Signal</a:t>
            </a:r>
          </a:p>
          <a:p>
            <a:pPr algn="ctr"/>
            <a:r>
              <a:rPr lang="en-US" sz="3200" dirty="0"/>
              <a:t>Compression!</a:t>
            </a:r>
          </a:p>
        </p:txBody>
      </p:sp>
    </p:spTree>
    <p:extLst>
      <p:ext uri="{BB962C8B-B14F-4D97-AF65-F5344CB8AC3E}">
        <p14:creationId xmlns:p14="http://schemas.microsoft.com/office/powerpoint/2010/main" val="1276440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en-US" dirty="0"/>
              <a:t>Shifted Betas Example</a:t>
            </a:r>
          </a:p>
          <a:p>
            <a:pPr marL="0" indent="0">
              <a:buClrTx/>
              <a:buSzPct val="100000"/>
              <a:buNone/>
            </a:pPr>
            <a:endParaRPr lang="en-US" sz="1800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Alternate 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Approach: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Wasserstein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Distance</a:t>
            </a:r>
          </a:p>
          <a:p>
            <a:pPr marL="0" indent="0">
              <a:buClrTx/>
              <a:buSzPct val="100000"/>
              <a:buNone/>
            </a:pPr>
            <a:endParaRPr lang="en-US" sz="1800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Based on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Optimal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Transport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261204-C260-4749-AB8C-EF1EEEA42602}"/>
              </a:ext>
            </a:extLst>
          </p:cNvPr>
          <p:cNvGrpSpPr/>
          <p:nvPr/>
        </p:nvGrpSpPr>
        <p:grpSpPr>
          <a:xfrm>
            <a:off x="3352800" y="1981200"/>
            <a:ext cx="5791200" cy="4267200"/>
            <a:chOff x="3352800" y="1981200"/>
            <a:chExt cx="5791200" cy="4267200"/>
          </a:xfrm>
        </p:grpSpPr>
        <p:pic>
          <p:nvPicPr>
            <p:cNvPr id="4" name="Picture 3" descr="Chart, histogram&#10;&#10;Description automatically generated">
              <a:extLst>
                <a:ext uri="{FF2B5EF4-FFF2-40B4-BE49-F238E27FC236}">
                  <a16:creationId xmlns:a16="http://schemas.microsoft.com/office/drawing/2014/main" id="{3C32E1DC-F18A-4842-947E-517856025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2001520"/>
              <a:ext cx="5791200" cy="424688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108DEB-B464-47D8-AC5E-4A63FD9EB7E0}"/>
                </a:ext>
              </a:extLst>
            </p:cNvPr>
            <p:cNvSpPr txBox="1"/>
            <p:nvPr/>
          </p:nvSpPr>
          <p:spPr>
            <a:xfrm>
              <a:off x="4948962" y="1981200"/>
              <a:ext cx="2518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Recall Earlier 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1887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019F6222-F901-4650-8D0F-84BE0FF7DB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r="50722"/>
          <a:stretch/>
        </p:blipFill>
        <p:spPr>
          <a:xfrm>
            <a:off x="0" y="2270709"/>
            <a:ext cx="4495800" cy="4587291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en-US" dirty="0"/>
              <a:t>Shifted Betas Example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Alternate Analysis:   Wasserstein  MDS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83CA3-6654-49D5-AD3B-6CDEAB00343C}"/>
              </a:ext>
            </a:extLst>
          </p:cNvPr>
          <p:cNvSpPr txBox="1"/>
          <p:nvPr/>
        </p:nvSpPr>
        <p:spPr>
          <a:xfrm>
            <a:off x="4953917" y="2743200"/>
            <a:ext cx="38731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Gives Much More</a:t>
            </a:r>
          </a:p>
          <a:p>
            <a:pPr algn="ctr"/>
            <a:r>
              <a:rPr lang="en-US" sz="3200" dirty="0"/>
              <a:t>Interpretable Scores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2779FC-D531-44D9-89FC-7B76E4F39088}"/>
              </a:ext>
            </a:extLst>
          </p:cNvPr>
          <p:cNvGrpSpPr/>
          <p:nvPr/>
        </p:nvGrpSpPr>
        <p:grpSpPr>
          <a:xfrm>
            <a:off x="762000" y="5334000"/>
            <a:ext cx="3352800" cy="914400"/>
            <a:chOff x="762000" y="5334000"/>
            <a:chExt cx="3352800" cy="914400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777DB076-9C5F-4299-B54B-8DB7DD011C32}"/>
                </a:ext>
              </a:extLst>
            </p:cNvPr>
            <p:cNvSpPr/>
            <p:nvPr/>
          </p:nvSpPr>
          <p:spPr>
            <a:xfrm rot="16200000">
              <a:off x="2171700" y="4305300"/>
              <a:ext cx="533400" cy="3352800"/>
            </a:xfrm>
            <a:prstGeom prst="rightBrace">
              <a:avLst>
                <a:gd name="adj1" fmla="val 25140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63DF2F-348A-406D-902A-52C457549228}"/>
                </a:ext>
              </a:extLst>
            </p:cNvPr>
            <p:cNvSpPr txBox="1"/>
            <p:nvPr/>
          </p:nvSpPr>
          <p:spPr>
            <a:xfrm>
              <a:off x="1207377" y="5334000"/>
              <a:ext cx="2450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Large </a:t>
              </a:r>
              <a:r>
                <a:rPr lang="en-US" u="sng" dirty="0"/>
                <a:t>Phase</a:t>
              </a:r>
              <a:r>
                <a:rPr lang="en-US" dirty="0"/>
                <a:t> Variation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BC8665-F1C0-4445-A210-F6814DF5AB3F}"/>
              </a:ext>
            </a:extLst>
          </p:cNvPr>
          <p:cNvGrpSpPr/>
          <p:nvPr/>
        </p:nvGrpSpPr>
        <p:grpSpPr>
          <a:xfrm>
            <a:off x="4191000" y="4267200"/>
            <a:ext cx="4419600" cy="674132"/>
            <a:chOff x="4191000" y="4267200"/>
            <a:chExt cx="4419600" cy="674132"/>
          </a:xfrm>
        </p:grpSpPr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8BB3C3CD-8735-461D-B371-9156CADDC379}"/>
                </a:ext>
              </a:extLst>
            </p:cNvPr>
            <p:cNvSpPr/>
            <p:nvPr/>
          </p:nvSpPr>
          <p:spPr>
            <a:xfrm>
              <a:off x="4191000" y="4267200"/>
              <a:ext cx="533400" cy="533402"/>
            </a:xfrm>
            <a:prstGeom prst="rightBrace">
              <a:avLst>
                <a:gd name="adj1" fmla="val 25140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D956A0-93A5-4412-97A0-484DE19AA262}"/>
                </a:ext>
              </a:extLst>
            </p:cNvPr>
            <p:cNvSpPr txBox="1"/>
            <p:nvPr/>
          </p:nvSpPr>
          <p:spPr>
            <a:xfrm>
              <a:off x="5814065" y="4572000"/>
              <a:ext cx="2796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Small </a:t>
              </a:r>
              <a:r>
                <a:rPr lang="en-US" u="sng" dirty="0"/>
                <a:t>Amplitude</a:t>
              </a:r>
              <a:r>
                <a:rPr lang="en-US" dirty="0"/>
                <a:t> Variation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9FED9B-D834-4743-9E5E-613BF469E60B}"/>
                </a:ext>
              </a:extLst>
            </p:cNvPr>
            <p:cNvCxnSpPr>
              <a:stCxn id="11" idx="1"/>
              <a:endCxn id="13" idx="1"/>
            </p:cNvCxnSpPr>
            <p:nvPr/>
          </p:nvCxnSpPr>
          <p:spPr>
            <a:xfrm>
              <a:off x="4724400" y="4533901"/>
              <a:ext cx="1089665" cy="222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21CA18F-9288-4436-A24A-9F57357E298D}"/>
              </a:ext>
            </a:extLst>
          </p:cNvPr>
          <p:cNvSpPr txBox="1"/>
          <p:nvPr/>
        </p:nvSpPr>
        <p:spPr>
          <a:xfrm>
            <a:off x="5181600" y="5552182"/>
            <a:ext cx="35557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Challenge:  Only</a:t>
            </a:r>
          </a:p>
          <a:p>
            <a:pPr algn="ctr"/>
            <a:r>
              <a:rPr lang="en-US" sz="3200" dirty="0"/>
              <a:t>Scores, No Modes</a:t>
            </a:r>
          </a:p>
        </p:txBody>
      </p:sp>
    </p:spTree>
    <p:extLst>
      <p:ext uri="{BB962C8B-B14F-4D97-AF65-F5344CB8AC3E}">
        <p14:creationId xmlns:p14="http://schemas.microsoft.com/office/powerpoint/2010/main" val="1969690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019F6222-F901-4650-8D0F-84BE0FF7DB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r="6666"/>
          <a:stretch/>
        </p:blipFill>
        <p:spPr>
          <a:xfrm>
            <a:off x="0" y="2270709"/>
            <a:ext cx="9144000" cy="4587291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en-US" dirty="0"/>
              <a:t>Shifted Betas Example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Alternate Analysis:   Wasserstein  MDS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83CA3-6654-49D5-AD3B-6CDEAB00343C}"/>
              </a:ext>
            </a:extLst>
          </p:cNvPr>
          <p:cNvSpPr txBox="1"/>
          <p:nvPr/>
        </p:nvSpPr>
        <p:spPr>
          <a:xfrm>
            <a:off x="457200" y="2895600"/>
            <a:ext cx="38523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DC00FF"/>
                </a:solidFill>
              </a:rPr>
              <a:t>Gives Much Better </a:t>
            </a:r>
          </a:p>
          <a:p>
            <a:pPr algn="ctr"/>
            <a:r>
              <a:rPr lang="en-US" sz="3200" dirty="0">
                <a:solidFill>
                  <a:srgbClr val="DC00FF"/>
                </a:solidFill>
              </a:rPr>
              <a:t>Signal Compression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859A7D-F18E-4D6A-A513-A81D7BE02C4B}"/>
              </a:ext>
            </a:extLst>
          </p:cNvPr>
          <p:cNvSpPr txBox="1"/>
          <p:nvPr/>
        </p:nvSpPr>
        <p:spPr>
          <a:xfrm>
            <a:off x="656058" y="4678740"/>
            <a:ext cx="35349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0FF00"/>
                </a:solidFill>
              </a:rPr>
              <a:t>Conventional PCA</a:t>
            </a:r>
          </a:p>
          <a:p>
            <a:pPr algn="ctr"/>
            <a:r>
              <a:rPr lang="en-US" sz="3200" dirty="0">
                <a:solidFill>
                  <a:srgbClr val="00FF00"/>
                </a:solidFill>
              </a:rPr>
              <a:t>Spreads Power</a:t>
            </a:r>
          </a:p>
          <a:p>
            <a:pPr algn="ctr"/>
            <a:r>
              <a:rPr lang="en-US" sz="3200" dirty="0">
                <a:solidFill>
                  <a:srgbClr val="00FF00"/>
                </a:solidFill>
              </a:rPr>
              <a:t>Across Spectrum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C1FE11-39FB-463B-A8C5-8CCF52B901F7}"/>
              </a:ext>
            </a:extLst>
          </p:cNvPr>
          <p:cNvSpPr txBox="1"/>
          <p:nvPr/>
        </p:nvSpPr>
        <p:spPr>
          <a:xfrm>
            <a:off x="6172200" y="2286000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</a:t>
            </a:r>
            <a:r>
              <a:rPr lang="en-US" baseline="-25000" dirty="0"/>
              <a:t>10</a:t>
            </a:r>
            <a:r>
              <a:rPr lang="en-US" dirty="0"/>
              <a:t> Scree Plot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2E5B1E-6FBD-45E6-8AA8-B237A109A4AC}"/>
              </a:ext>
            </a:extLst>
          </p:cNvPr>
          <p:cNvSpPr txBox="1"/>
          <p:nvPr/>
        </p:nvSpPr>
        <p:spPr>
          <a:xfrm>
            <a:off x="5486400" y="5257800"/>
            <a:ext cx="317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</a:t>
            </a:r>
            <a:r>
              <a:rPr lang="en-US" baseline="-25000" dirty="0"/>
              <a:t>10</a:t>
            </a:r>
            <a:r>
              <a:rPr lang="en-US" dirty="0"/>
              <a:t> Scaling Very Revealing</a:t>
            </a:r>
          </a:p>
        </p:txBody>
      </p:sp>
    </p:spTree>
    <p:extLst>
      <p:ext uri="{BB962C8B-B14F-4D97-AF65-F5344CB8AC3E}">
        <p14:creationId xmlns:p14="http://schemas.microsoft.com/office/powerpoint/2010/main" val="506936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Functional Data Analysis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Curves as </a:t>
            </a:r>
            <a:r>
              <a:rPr lang="en-US" i="1" dirty="0"/>
              <a:t>Data Objects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Toy Example:</a:t>
            </a:r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034015"/>
            <a:ext cx="5753100" cy="382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43058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Functional Data Analysis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Curves as </a:t>
            </a:r>
            <a:r>
              <a:rPr lang="en-US" i="1" dirty="0"/>
              <a:t>Data Objects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Toy Example: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How Can We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Understand</a:t>
            </a:r>
          </a:p>
          <a:p>
            <a:pPr marL="0" indent="0" algn="l">
              <a:buClrTx/>
              <a:buSzPct val="100000"/>
              <a:buNone/>
            </a:pPr>
            <a:r>
              <a:rPr lang="en-US" u="sng" dirty="0"/>
              <a:t>Variation</a:t>
            </a:r>
            <a:r>
              <a:rPr lang="en-US" dirty="0"/>
              <a:t>?</a:t>
            </a:r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034015"/>
            <a:ext cx="5753100" cy="382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36288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Functional Data Analysis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Curves as </a:t>
            </a:r>
            <a:r>
              <a:rPr lang="en-US" i="1" dirty="0"/>
              <a:t>Data Objects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Toy Example: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How Can We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Understand</a:t>
            </a:r>
          </a:p>
          <a:p>
            <a:pPr marL="0" indent="0" algn="l">
              <a:buClrTx/>
              <a:buSzPct val="100000"/>
              <a:buNone/>
            </a:pPr>
            <a:r>
              <a:rPr lang="en-US" u="sng" dirty="0"/>
              <a:t>Variation</a:t>
            </a:r>
            <a:r>
              <a:rPr lang="en-US" dirty="0"/>
              <a:t>?</a:t>
            </a:r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034015"/>
            <a:ext cx="5753100" cy="382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6781800" y="2819400"/>
            <a:ext cx="1219200" cy="609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5715000" y="2819400"/>
            <a:ext cx="1066800" cy="12192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8394706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Functional Data Analysis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Curves as </a:t>
            </a:r>
            <a:r>
              <a:rPr lang="en-US" i="1" dirty="0"/>
              <a:t>Data Objects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Toy Example: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How Can We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Understand</a:t>
            </a:r>
          </a:p>
          <a:p>
            <a:pPr marL="0" indent="0" algn="l">
              <a:buClrTx/>
              <a:buSzPct val="100000"/>
              <a:buNone/>
            </a:pPr>
            <a:r>
              <a:rPr lang="en-US" u="sng" dirty="0"/>
              <a:t>Variation</a:t>
            </a:r>
            <a:r>
              <a:rPr lang="en-US" dirty="0"/>
              <a:t>?</a:t>
            </a:r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034015"/>
            <a:ext cx="5753100" cy="382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6267450" y="2809964"/>
            <a:ext cx="1047750" cy="77143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953000" y="2819400"/>
            <a:ext cx="1314450" cy="38100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9572085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Insightful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Decomposition</a:t>
            </a:r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52055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283575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Euclidean Settings: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Forwards PCA = Backwards PCA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(Pythagorean Theorem,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ANOVA Decomposition)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So Not Interesting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But </a:t>
            </a:r>
            <a:r>
              <a:rPr lang="en-US" u="sng" dirty="0"/>
              <a:t>Very Different</a:t>
            </a:r>
            <a:r>
              <a:rPr lang="en-US" dirty="0"/>
              <a:t> in Non-Euclidean Settings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(Backwards is Better !?!)</a:t>
            </a:r>
          </a:p>
        </p:txBody>
      </p:sp>
    </p:spTree>
    <p:extLst>
      <p:ext uri="{BB962C8B-B14F-4D97-AF65-F5344CB8AC3E}">
        <p14:creationId xmlns:p14="http://schemas.microsoft.com/office/powerpoint/2010/main" val="32504510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Insightful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Decomposition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     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</a:t>
            </a:r>
            <a:r>
              <a:rPr lang="en-US" dirty="0" err="1"/>
              <a:t>Horiz’l</a:t>
            </a: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 </a:t>
            </a:r>
            <a:r>
              <a:rPr lang="en-US" dirty="0" err="1"/>
              <a:t>Var’n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1179242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Insightful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Decomposition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</a:t>
            </a:r>
            <a:r>
              <a:rPr lang="en-US" dirty="0" err="1"/>
              <a:t>Horiz’l</a:t>
            </a: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 </a:t>
            </a:r>
            <a:r>
              <a:rPr lang="en-US" dirty="0" err="1"/>
              <a:t>Var’n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4936850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 Fairly Large Literature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 Many (Diverse) Past Attempts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 Limited Success (in General)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 Surprisingly Slippery</a:t>
            </a:r>
          </a:p>
          <a:p>
            <a:pPr marL="0" indent="0" algn="ctr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(even mathematical formulation)</a:t>
            </a:r>
          </a:p>
        </p:txBody>
      </p:sp>
    </p:spTree>
    <p:extLst>
      <p:ext uri="{BB962C8B-B14F-4D97-AF65-F5344CB8AC3E}">
        <p14:creationId xmlns:p14="http://schemas.microsoft.com/office/powerpoint/2010/main" val="1836844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 (Illustrated)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</a:pPr>
            <a:r>
              <a:rPr lang="en-US" dirty="0"/>
              <a:t>  </a:t>
            </a:r>
          </a:p>
        </p:txBody>
      </p:sp>
      <p:pic>
        <p:nvPicPr>
          <p:cNvPr id="4208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t="18920" r="3429" b="5108"/>
          <a:stretch/>
        </p:blipFill>
        <p:spPr bwMode="auto">
          <a:xfrm>
            <a:off x="304800" y="1275531"/>
            <a:ext cx="8525819" cy="558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88352" y="914400"/>
            <a:ext cx="1627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Thanks to Wei Wu</a:t>
            </a:r>
          </a:p>
        </p:txBody>
      </p:sp>
    </p:spTree>
    <p:extLst>
      <p:ext uri="{BB962C8B-B14F-4D97-AF65-F5344CB8AC3E}">
        <p14:creationId xmlns:p14="http://schemas.microsoft.com/office/powerpoint/2010/main" val="1955711163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Challenge  (Illustrated)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</a:pPr>
            <a:r>
              <a:rPr lang="en-US" dirty="0"/>
              <a:t>  </a:t>
            </a:r>
          </a:p>
        </p:txBody>
      </p:sp>
      <p:pic>
        <p:nvPicPr>
          <p:cNvPr id="421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9" t="24447" r="5547" b="6487"/>
          <a:stretch/>
        </p:blipFill>
        <p:spPr bwMode="auto">
          <a:xfrm>
            <a:off x="213438" y="1371500"/>
            <a:ext cx="8778162" cy="54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88352" y="914400"/>
            <a:ext cx="1627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Thanks to Wei Wu</a:t>
            </a:r>
          </a:p>
        </p:txBody>
      </p:sp>
    </p:spTree>
    <p:extLst>
      <p:ext uri="{BB962C8B-B14F-4D97-AF65-F5344CB8AC3E}">
        <p14:creationId xmlns:p14="http://schemas.microsoft.com/office/powerpoint/2010/main" val="247038525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Appropriate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Mathematical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Framework?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</a:t>
            </a:r>
            <a:r>
              <a:rPr lang="en-US" dirty="0" err="1"/>
              <a:t>Horiz’l</a:t>
            </a: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 </a:t>
            </a:r>
            <a:r>
              <a:rPr lang="en-US" dirty="0" err="1"/>
              <a:t>Var’n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53383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Foundational Concept for Curve Registration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Think </a:t>
            </a:r>
            <a:r>
              <a:rPr lang="en-US" i="1" dirty="0"/>
              <a:t>Stretch</a:t>
            </a:r>
            <a:r>
              <a:rPr lang="en-US" dirty="0"/>
              <a:t> &amp; </a:t>
            </a:r>
            <a:r>
              <a:rPr lang="en-US" i="1" dirty="0"/>
              <a:t>Compress</a:t>
            </a:r>
            <a:r>
              <a:rPr lang="en-US" dirty="0"/>
              <a:t> Horizontal Axis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Mathematical Basis: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Diffeomorphisms</a:t>
            </a:r>
          </a:p>
        </p:txBody>
      </p:sp>
    </p:spTree>
    <p:extLst>
      <p:ext uri="{BB962C8B-B14F-4D97-AF65-F5344CB8AC3E}">
        <p14:creationId xmlns:p14="http://schemas.microsoft.com/office/powerpoint/2010/main" val="920143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Diffeomorphisms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 →   [0,1]</m:t>
                    </m:r>
                  </m:oMath>
                </a14:m>
                <a:r>
                  <a:rPr lang="en-US" dirty="0"/>
                  <a:t>       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/>
                  <a:t>  is  1 to 1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/>
                  <a:t>  is  onto</a:t>
                </a:r>
              </a:p>
              <a:p>
                <a:pPr marL="0" indent="0" algn="ctr">
                  <a:buClrTx/>
                  <a:buSzPct val="100000"/>
                  <a:buNone/>
                </a:pPr>
                <a:r>
                  <a:rPr lang="en-US" dirty="0"/>
                  <a:t>(thus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/>
                  <a:t>  is invertible)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 Differentiable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 is  Differentiable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 b="-7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B2873ED-ADCE-4C7B-92CC-52ECD9E9A733}"/>
              </a:ext>
            </a:extLst>
          </p:cNvPr>
          <p:cNvGrpSpPr/>
          <p:nvPr/>
        </p:nvGrpSpPr>
        <p:grpSpPr>
          <a:xfrm>
            <a:off x="3200400" y="3429000"/>
            <a:ext cx="4680497" cy="1066800"/>
            <a:chOff x="3200400" y="3429000"/>
            <a:chExt cx="4680497" cy="1066800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61E60801-11CA-4FCD-84DF-10B2DBA84F4D}"/>
                </a:ext>
              </a:extLst>
            </p:cNvPr>
            <p:cNvSpPr/>
            <p:nvPr/>
          </p:nvSpPr>
          <p:spPr>
            <a:xfrm>
              <a:off x="3200400" y="3429000"/>
              <a:ext cx="533400" cy="1066800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0E42D88-50A8-4C5E-A3FA-779851045ED7}"/>
                    </a:ext>
                  </a:extLst>
                </p:cNvPr>
                <p:cNvSpPr txBox="1"/>
                <p:nvPr/>
              </p:nvSpPr>
              <p:spPr>
                <a:xfrm>
                  <a:off x="3733800" y="3745468"/>
                  <a:ext cx="41470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Achieve by taking 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dirty="0"/>
                    <a:t>  strictly increasing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0E42D88-50A8-4C5E-A3FA-779851045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3745468"/>
                  <a:ext cx="41470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324" t="-8197" r="-58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CCF8E4-B77E-4C43-A85F-16BFFFFA0EDF}"/>
                  </a:ext>
                </a:extLst>
              </p:cNvPr>
              <p:cNvSpPr txBox="1"/>
              <p:nvPr/>
            </p:nvSpPr>
            <p:spPr>
              <a:xfrm>
                <a:off x="4267200" y="1074003"/>
                <a:ext cx="428098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400" dirty="0"/>
                  <a:t>  be the Set of All Strictly</a:t>
                </a:r>
              </a:p>
              <a:p>
                <a:pPr algn="ctr"/>
                <a:r>
                  <a:rPr lang="en-US" sz="2400" dirty="0"/>
                  <a:t>Increasing Diffeomorphisms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CCF8E4-B77E-4C43-A85F-16BFFFFA0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074003"/>
                <a:ext cx="4280980" cy="830997"/>
              </a:xfrm>
              <a:prstGeom prst="rect">
                <a:avLst/>
              </a:prstGeom>
              <a:blipFill>
                <a:blip r:embed="rId4"/>
                <a:stretch>
                  <a:fillRect l="-1852" t="-5109" r="-1994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951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Elastically Stretch &amp; Compress Axis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3244266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Elastically Stretch &amp; Compress Axis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  <m:r>
                      <a:rPr lang="en-US" sz="3600" b="0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x</m:t>
                    </m:r>
                  </m:oMath>
                </a14:m>
                <a:endParaRPr lang="en-US" sz="3600" b="0" dirty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                                                   (identity)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                                                (of group of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                                           diffeomorphisms)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590800"/>
            <a:ext cx="1" cy="3352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2667002" y="2590800"/>
            <a:ext cx="3581398" cy="3352800"/>
          </a:xfrm>
          <a:prstGeom prst="line">
            <a:avLst/>
          </a:pr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715001" y="3124200"/>
            <a:ext cx="1" cy="2819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105400" y="3657600"/>
            <a:ext cx="1" cy="22860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495799" y="4267200"/>
            <a:ext cx="1" cy="1676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886201" y="4838700"/>
            <a:ext cx="0" cy="11049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76600" y="5334000"/>
            <a:ext cx="1" cy="6096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667000" y="3124200"/>
            <a:ext cx="3048003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667001" y="3657600"/>
            <a:ext cx="2438399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2667001" y="4206240"/>
            <a:ext cx="1828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667001" y="5349240"/>
            <a:ext cx="6096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667001" y="4800600"/>
            <a:ext cx="1219198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468880" y="534924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468880" y="48006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468880" y="41910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468880" y="36576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3124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33641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 Interesting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How generally applicable is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i="1" dirty="0"/>
                  <a:t>Backwards </a:t>
                </a:r>
                <a:r>
                  <a:rPr lang="en-US" dirty="0"/>
                  <a:t>approach to PCA?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600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An Application: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b="1" dirty="0"/>
                  <a:t>Nonnegative Matrix Factorization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= PCA in Positive </a:t>
                </a:r>
                <a:r>
                  <a:rPr lang="en-US" dirty="0" err="1"/>
                  <a:t>Orthant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Think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𝐿𝑆</m:t>
                    </m:r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With ≥ 0  Constraints (on </a:t>
                </a:r>
                <a:r>
                  <a:rPr lang="en-US" u="sng" dirty="0"/>
                  <a:t>both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6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920547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Elastically Stretch &amp; Compress Axis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US" sz="3600" b="0" dirty="0">
                  <a:solidFill>
                    <a:srgbClr val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590800"/>
            <a:ext cx="1" cy="335280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715002" y="3962400"/>
            <a:ext cx="10240" cy="19812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105400" y="4724400"/>
            <a:ext cx="1" cy="12192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495799" y="5105400"/>
            <a:ext cx="1" cy="8382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886201" y="5425440"/>
            <a:ext cx="0" cy="59436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76600" y="5638800"/>
            <a:ext cx="1" cy="3048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677239" y="4038600"/>
            <a:ext cx="3048003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667001" y="4724400"/>
            <a:ext cx="2438399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2667001" y="5105400"/>
            <a:ext cx="1828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667001" y="5638800"/>
            <a:ext cx="6096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667001" y="5410200"/>
            <a:ext cx="12192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468880" y="56388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468880" y="5410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468880" y="5105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468880" y="4724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40386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Freeform 28"/>
          <p:cNvSpPr/>
          <p:nvPr/>
        </p:nvSpPr>
        <p:spPr bwMode="auto">
          <a:xfrm>
            <a:off x="2674961" y="2620370"/>
            <a:ext cx="3548418" cy="3330054"/>
          </a:xfrm>
          <a:custGeom>
            <a:avLst/>
            <a:gdLst>
              <a:gd name="connsiteX0" fmla="*/ 3548418 w 3548418"/>
              <a:gd name="connsiteY0" fmla="*/ 0 h 3330054"/>
              <a:gd name="connsiteX1" fmla="*/ 2606723 w 3548418"/>
              <a:gd name="connsiteY1" fmla="*/ 1937982 h 3330054"/>
              <a:gd name="connsiteX2" fmla="*/ 0 w 3548418"/>
              <a:gd name="connsiteY2" fmla="*/ 3330054 h 33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8418" h="3330054">
                <a:moveTo>
                  <a:pt x="3548418" y="0"/>
                </a:moveTo>
                <a:cubicBezTo>
                  <a:pt x="3373272" y="691486"/>
                  <a:pt x="3198126" y="1382973"/>
                  <a:pt x="2606723" y="1937982"/>
                </a:cubicBezTo>
                <a:cubicBezTo>
                  <a:pt x="2015320" y="2492991"/>
                  <a:pt x="1007660" y="2911522"/>
                  <a:pt x="0" y="3330054"/>
                </a:cubicBezTo>
              </a:path>
            </a:pathLst>
          </a:custGeom>
          <a:noFill/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184688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Elastically Stretch &amp; Compress Axis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US" sz="3600" b="0" dirty="0">
                  <a:solidFill>
                    <a:srgbClr val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590800"/>
            <a:ext cx="1" cy="335280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715002" y="2743200"/>
            <a:ext cx="10240" cy="3200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105401" y="2895600"/>
            <a:ext cx="0" cy="30480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4495800" y="3048000"/>
            <a:ext cx="1" cy="28956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886201" y="3429000"/>
            <a:ext cx="0" cy="25908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76601" y="4343400"/>
            <a:ext cx="0" cy="16002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677239" y="2667000"/>
            <a:ext cx="3048003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667001" y="2819400"/>
            <a:ext cx="2438399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2667001" y="3124200"/>
            <a:ext cx="1828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667001" y="4343400"/>
            <a:ext cx="6096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667001" y="3505200"/>
            <a:ext cx="12192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468880" y="4343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468880" y="3505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468880" y="3124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468880" y="2819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26670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Freeform 5"/>
          <p:cNvSpPr/>
          <p:nvPr/>
        </p:nvSpPr>
        <p:spPr bwMode="auto">
          <a:xfrm>
            <a:off x="2661313" y="2634018"/>
            <a:ext cx="3480180" cy="3316406"/>
          </a:xfrm>
          <a:custGeom>
            <a:avLst/>
            <a:gdLst>
              <a:gd name="connsiteX0" fmla="*/ 3480180 w 3480180"/>
              <a:gd name="connsiteY0" fmla="*/ 0 h 3316406"/>
              <a:gd name="connsiteX1" fmla="*/ 1774209 w 3480180"/>
              <a:gd name="connsiteY1" fmla="*/ 491319 h 3316406"/>
              <a:gd name="connsiteX2" fmla="*/ 750627 w 3480180"/>
              <a:gd name="connsiteY2" fmla="*/ 1405719 h 3316406"/>
              <a:gd name="connsiteX3" fmla="*/ 0 w 3480180"/>
              <a:gd name="connsiteY3" fmla="*/ 3316406 h 331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180" h="3316406">
                <a:moveTo>
                  <a:pt x="3480180" y="0"/>
                </a:moveTo>
                <a:cubicBezTo>
                  <a:pt x="2854657" y="128516"/>
                  <a:pt x="2229134" y="257033"/>
                  <a:pt x="1774209" y="491319"/>
                </a:cubicBezTo>
                <a:cubicBezTo>
                  <a:pt x="1319283" y="725606"/>
                  <a:pt x="1046329" y="934871"/>
                  <a:pt x="750627" y="1405719"/>
                </a:cubicBezTo>
                <a:cubicBezTo>
                  <a:pt x="454925" y="1876567"/>
                  <a:pt x="227462" y="2596486"/>
                  <a:pt x="0" y="3316406"/>
                </a:cubicBez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130144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Elastically Stretch &amp; Compress Axis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US" sz="3600" b="0" dirty="0">
                  <a:solidFill>
                    <a:srgbClr val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590800"/>
            <a:ext cx="1" cy="335280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715002" y="2743200"/>
            <a:ext cx="10240" cy="3200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105400" y="3048000"/>
            <a:ext cx="1" cy="28956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495801" y="4495800"/>
            <a:ext cx="0" cy="14478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886201" y="5676900"/>
            <a:ext cx="0" cy="3429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76601" y="5791200"/>
            <a:ext cx="0" cy="152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677239" y="2743200"/>
            <a:ext cx="3048003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667001" y="2971800"/>
            <a:ext cx="2438399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2667001" y="4724400"/>
            <a:ext cx="1828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667001" y="5791200"/>
            <a:ext cx="6096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667001" y="5638800"/>
            <a:ext cx="12192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468880" y="5791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468880" y="56388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468880" y="4724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468880" y="29718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2743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Freeform 4"/>
          <p:cNvSpPr/>
          <p:nvPr/>
        </p:nvSpPr>
        <p:spPr bwMode="auto">
          <a:xfrm>
            <a:off x="2661313" y="2661313"/>
            <a:ext cx="3575714" cy="3261815"/>
          </a:xfrm>
          <a:custGeom>
            <a:avLst/>
            <a:gdLst>
              <a:gd name="connsiteX0" fmla="*/ 3575714 w 3575714"/>
              <a:gd name="connsiteY0" fmla="*/ 0 h 3261815"/>
              <a:gd name="connsiteX1" fmla="*/ 2142699 w 3575714"/>
              <a:gd name="connsiteY1" fmla="*/ 627797 h 3261815"/>
              <a:gd name="connsiteX2" fmla="*/ 1596788 w 3575714"/>
              <a:gd name="connsiteY2" fmla="*/ 2702257 h 3261815"/>
              <a:gd name="connsiteX3" fmla="*/ 0 w 3575714"/>
              <a:gd name="connsiteY3" fmla="*/ 3261815 h 3261815"/>
              <a:gd name="connsiteX4" fmla="*/ 0 w 3575714"/>
              <a:gd name="connsiteY4" fmla="*/ 3261815 h 326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714" h="3261815">
                <a:moveTo>
                  <a:pt x="3575714" y="0"/>
                </a:moveTo>
                <a:cubicBezTo>
                  <a:pt x="3024117" y="88710"/>
                  <a:pt x="2472520" y="177421"/>
                  <a:pt x="2142699" y="627797"/>
                </a:cubicBezTo>
                <a:cubicBezTo>
                  <a:pt x="1812878" y="1078173"/>
                  <a:pt x="1953904" y="2263254"/>
                  <a:pt x="1596788" y="2702257"/>
                </a:cubicBezTo>
                <a:cubicBezTo>
                  <a:pt x="1239672" y="3141260"/>
                  <a:pt x="0" y="3261815"/>
                  <a:pt x="0" y="3261815"/>
                </a:cubicBezTo>
                <a:lnTo>
                  <a:pt x="0" y="3261815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108801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Say curves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are </a:t>
                </a:r>
                <a:r>
                  <a:rPr lang="en-US" i="1" dirty="0"/>
                  <a:t>equivalent</a:t>
                </a:r>
                <a:r>
                  <a:rPr lang="en-US" dirty="0"/>
                  <a:t>,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When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sz="3600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3600" dirty="0"/>
                  <a:t>    </a:t>
                </a:r>
                <a:r>
                  <a:rPr lang="en-US" dirty="0"/>
                  <a:t>so that    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sz="900" i="1" dirty="0">
                  <a:latin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2E85BE9-7F69-4205-B8F1-9E04FE76FF1E}"/>
              </a:ext>
            </a:extLst>
          </p:cNvPr>
          <p:cNvGrpSpPr/>
          <p:nvPr/>
        </p:nvGrpSpPr>
        <p:grpSpPr>
          <a:xfrm>
            <a:off x="970191" y="5715000"/>
            <a:ext cx="4211409" cy="902732"/>
            <a:chOff x="970191" y="5715000"/>
            <a:chExt cx="4211409" cy="9027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9E16A4D-0487-4117-9C32-E71968EFB8E3}"/>
                </a:ext>
              </a:extLst>
            </p:cNvPr>
            <p:cNvSpPr txBox="1"/>
            <p:nvPr/>
          </p:nvSpPr>
          <p:spPr>
            <a:xfrm>
              <a:off x="970191" y="6248400"/>
              <a:ext cx="4211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Stretch &amp; Compress </a:t>
              </a:r>
              <a:r>
                <a:rPr lang="en-US" u="sng" dirty="0"/>
                <a:t>Before</a:t>
              </a:r>
              <a:r>
                <a:rPr lang="en-US" dirty="0"/>
                <a:t> Plugging In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7B44EA4-DC19-4519-828D-20CDBD940EFB}"/>
                </a:ext>
              </a:extLst>
            </p:cNvPr>
            <p:cNvCxnSpPr>
              <a:stCxn id="2" idx="0"/>
            </p:cNvCxnSpPr>
            <p:nvPr/>
          </p:nvCxnSpPr>
          <p:spPr>
            <a:xfrm flipH="1" flipV="1">
              <a:off x="2819400" y="5715000"/>
              <a:ext cx="256496" cy="533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4399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Toy Example:    Starting Curve,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0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93222"/>
            <a:ext cx="6742935" cy="47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327531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Toy Example:    Warping Functions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2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65" y="2093222"/>
            <a:ext cx="6742935" cy="47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91201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</p:spPr>
            <p:txBody>
              <a:bodyPr/>
              <a:lstStyle/>
              <a:p>
                <a:pPr marL="0" indent="0">
                  <a:buSzPct val="100000"/>
                  <a:buNone/>
                </a:pPr>
                <a:r>
                  <a:rPr lang="en-US" dirty="0"/>
                  <a:t>Toy Example: Time Warped Curves,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1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93222"/>
            <a:ext cx="6742935" cy="47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951837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Curve Registration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What are the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Data Objects?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</a:t>
            </a:r>
            <a:r>
              <a:rPr lang="en-US" dirty="0" err="1"/>
              <a:t>Horiz’l</a:t>
            </a: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 </a:t>
            </a:r>
            <a:r>
              <a:rPr lang="en-US" dirty="0" err="1"/>
              <a:t>Var’n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30954937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Recall Landmark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  </a:t>
            </a:r>
            <a:r>
              <a:rPr lang="en-US" u="sng" dirty="0"/>
              <a:t>Identify</a:t>
            </a:r>
            <a:r>
              <a:rPr lang="en-US" dirty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/>
              <a:t>Scalings</a:t>
            </a: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Mathematics:    </a:t>
            </a:r>
            <a:r>
              <a:rPr lang="en-US" i="1" dirty="0"/>
              <a:t>Equivalence Relation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Results in:    </a:t>
            </a:r>
            <a:r>
              <a:rPr lang="en-US" u="sng" dirty="0"/>
              <a:t>Equivalence Classes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Which become the </a:t>
            </a:r>
            <a:r>
              <a:rPr lang="en-US" i="1" dirty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96841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Recall Landmark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/>
              <a:t>Equivalence Classes </a:t>
            </a:r>
            <a:r>
              <a:rPr lang="en-US" dirty="0"/>
              <a:t>become </a:t>
            </a:r>
            <a:r>
              <a:rPr lang="en-US" i="1" dirty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	a.k.a.  “Orbits”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Mathematics:    Called “Quotient Space”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8049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Standard NMF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But Note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/>
              <a:t>Not Nested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No “Multi-scale”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Analysis Possible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 (Scores Plot?!?)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6" r="9392"/>
          <a:stretch/>
        </p:blipFill>
        <p:spPr>
          <a:xfrm>
            <a:off x="4572008" y="990600"/>
            <a:ext cx="45719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79996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Curve Registration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What are the Data Objects?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Equivalence Classes from “Time </a:t>
                </a:r>
                <a:r>
                  <a:rPr lang="en-US" dirty="0" err="1"/>
                  <a:t>Warpings</a:t>
                </a:r>
                <a:r>
                  <a:rPr lang="en-US" dirty="0"/>
                  <a:t>”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 →   [0,1]</m:t>
                    </m:r>
                  </m:oMath>
                </a14:m>
                <a:r>
                  <a:rPr lang="en-US" dirty="0"/>
                  <a:t>         (smooth)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More Precisely:     </a:t>
                </a:r>
                <a:r>
                  <a:rPr lang="en-US" dirty="0" err="1"/>
                  <a:t>Diffeomorphisms</a:t>
                </a: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683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28521"/>
            <a:ext cx="4495800" cy="317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Data Objects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37845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Equivalence Classes as Data Objects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(Set of </a:t>
                </a:r>
                <a:r>
                  <a:rPr lang="en-US" u="sng" dirty="0"/>
                  <a:t>All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Warps of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Given Curve)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Notation: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: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	for a “</a:t>
                </a:r>
                <a:r>
                  <a:rPr lang="en-US" dirty="0" err="1"/>
                  <a:t>representor</a:t>
                </a:r>
                <a:r>
                  <a:rPr lang="en-US" dirty="0"/>
                  <a:t>”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       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219200"/>
                <a:ext cx="8094663" cy="5378450"/>
              </a:xfrm>
              <a:blipFill>
                <a:blip r:embed="rId3"/>
                <a:stretch>
                  <a:fillRect l="-1958" t="-1474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284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Toy Example:    Equivalent Curves,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1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93222"/>
            <a:ext cx="6742935" cy="47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489748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Curve Registration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Toy Example:    </a:t>
            </a:r>
            <a:r>
              <a:rPr lang="en-US" i="1" dirty="0"/>
              <a:t>Non-Equivalent</a:t>
            </a:r>
            <a:r>
              <a:rPr lang="en-US" dirty="0"/>
              <a:t>  Curves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Cannot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Warp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Into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Each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Other</a:t>
            </a:r>
          </a:p>
        </p:txBody>
      </p:sp>
      <p:pic>
        <p:nvPicPr>
          <p:cNvPr id="428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65" y="2093222"/>
            <a:ext cx="6742935" cy="47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452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28521"/>
            <a:ext cx="4495800" cy="317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Data Objects I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3784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Equivalence Classes as Data Objects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(Set of </a:t>
            </a:r>
            <a:r>
              <a:rPr lang="en-US" u="sng" dirty="0"/>
              <a:t>All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Warps of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Given Curve)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Next Task: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Find Appropriate Metric</a:t>
            </a:r>
          </a:p>
        </p:txBody>
      </p:sp>
    </p:spTree>
    <p:extLst>
      <p:ext uri="{BB962C8B-B14F-4D97-AF65-F5344CB8AC3E}">
        <p14:creationId xmlns:p14="http://schemas.microsoft.com/office/powerpoint/2010/main" val="3132110295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Find Metric on Equivalence Classes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Start with </a:t>
            </a:r>
            <a:r>
              <a:rPr lang="en-US" i="1" dirty="0"/>
              <a:t>Warp Invariant Metric</a:t>
            </a:r>
            <a:r>
              <a:rPr lang="en-US" dirty="0"/>
              <a:t> on Curves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		&amp; Extend</a:t>
            </a:r>
          </a:p>
        </p:txBody>
      </p:sp>
    </p:spTree>
    <p:extLst>
      <p:ext uri="{BB962C8B-B14F-4D97-AF65-F5344CB8AC3E}">
        <p14:creationId xmlns:p14="http://schemas.microsoft.com/office/powerpoint/2010/main" val="77635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Traditional Approach to Curve Registration: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Align curves, say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By finding </a:t>
                </a:r>
                <a:r>
                  <a:rPr lang="en-US" i="1" dirty="0"/>
                  <a:t>optimal</a:t>
                </a:r>
                <a:r>
                  <a:rPr lang="en-US" dirty="0"/>
                  <a:t>  time warp,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/>
                  <a:t>,  so: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Vertical </a:t>
                </a:r>
                <a:r>
                  <a:rPr lang="en-US" dirty="0" err="1"/>
                  <a:t>var’n</a:t>
                </a:r>
                <a:r>
                  <a:rPr lang="en-US" dirty="0"/>
                  <a:t>:   PCA after alignment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Horizontal </a:t>
                </a:r>
                <a:r>
                  <a:rPr lang="en-US" dirty="0" err="1"/>
                  <a:t>var’n</a:t>
                </a:r>
                <a:r>
                  <a:rPr lang="en-US" dirty="0"/>
                  <a:t>:   PCA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/>
                  <a:t>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  <a:blipFill>
                <a:blip r:embed="rId2"/>
                <a:stretch>
                  <a:fillRect l="-1852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701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Problem:   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Don’t have </a:t>
                </a:r>
                <a:r>
                  <a:rPr lang="en-US" i="1" dirty="0"/>
                  <a:t>proper metric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Since:  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Because: 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  <a:blipFill>
                <a:blip r:embed="rId2"/>
                <a:stretch>
                  <a:fillRect l="-1852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033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479550"/>
                <a:ext cx="8839199" cy="4768850"/>
              </a:xfrm>
            </p:spPr>
            <p:txBody>
              <a:bodyPr/>
              <a:lstStyle/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>
                    <a:ea typeface="Cambria Math"/>
                  </a:rPr>
                  <a:t>Thanks to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 err="1">
                    <a:ea typeface="Cambria Math"/>
                  </a:rPr>
                  <a:t>Xiaosun</a:t>
                </a:r>
                <a:r>
                  <a:rPr lang="en-US" sz="1400" dirty="0">
                    <a:ea typeface="Cambria Math"/>
                  </a:rPr>
                  <a:t> Lu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479550"/>
                <a:ext cx="8839199" cy="4768850"/>
              </a:xfrm>
              <a:blipFill rotWithShape="1">
                <a:blip r:embed="rId2"/>
                <a:stretch>
                  <a:fillRect l="-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08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21099" r="2704" b="11649"/>
          <a:stretch/>
        </p:blipFill>
        <p:spPr bwMode="auto">
          <a:xfrm>
            <a:off x="1921797" y="2427781"/>
            <a:ext cx="6688803" cy="443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C0AEC2-F1C4-4AAE-9B94-76C2772D4C5B}"/>
                  </a:ext>
                </a:extLst>
              </p:cNvPr>
              <p:cNvSpPr txBox="1"/>
              <p:nvPr/>
            </p:nvSpPr>
            <p:spPr>
              <a:xfrm>
                <a:off x="5163220" y="3957935"/>
                <a:ext cx="8565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C0AEC2-F1C4-4AAE-9B94-76C2772D4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220" y="3957935"/>
                <a:ext cx="856580" cy="400110"/>
              </a:xfrm>
              <a:prstGeom prst="rect">
                <a:avLst/>
              </a:prstGeom>
              <a:blipFill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C1BCAB-A967-40B5-AEA5-79E943D18CAF}"/>
                  </a:ext>
                </a:extLst>
              </p:cNvPr>
              <p:cNvSpPr txBox="1"/>
              <p:nvPr/>
            </p:nvSpPr>
            <p:spPr>
              <a:xfrm>
                <a:off x="4800600" y="5638800"/>
                <a:ext cx="12900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C1BCAB-A967-40B5-AEA5-79E943D18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638800"/>
                <a:ext cx="1290097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1D6242-1D47-4206-86CD-6F07E04EC281}"/>
                  </a:ext>
                </a:extLst>
              </p:cNvPr>
              <p:cNvSpPr txBox="1"/>
              <p:nvPr/>
            </p:nvSpPr>
            <p:spPr>
              <a:xfrm>
                <a:off x="6705600" y="3200400"/>
                <a:ext cx="8506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1D6242-1D47-4206-86CD-6F07E04EC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200400"/>
                <a:ext cx="850617" cy="40011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C57DE2-17DB-4654-9A37-67AC382B87F9}"/>
                  </a:ext>
                </a:extLst>
              </p:cNvPr>
              <p:cNvSpPr txBox="1"/>
              <p:nvPr/>
            </p:nvSpPr>
            <p:spPr>
              <a:xfrm>
                <a:off x="6558503" y="5638800"/>
                <a:ext cx="12781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C57DE2-17DB-4654-9A37-67AC382B8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503" y="5638800"/>
                <a:ext cx="1278170" cy="40011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325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21099" r="2704" b="11649"/>
          <a:stretch/>
        </p:blipFill>
        <p:spPr bwMode="auto">
          <a:xfrm>
            <a:off x="1921797" y="2427781"/>
            <a:ext cx="6688803" cy="443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479550"/>
                <a:ext cx="8839199" cy="4768850"/>
              </a:xfrm>
            </p:spPr>
            <p:txBody>
              <a:bodyPr/>
              <a:lstStyle/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Note: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Very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Different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L</a:t>
                </a:r>
                <a:r>
                  <a:rPr lang="en-US" baseline="30000" dirty="0">
                    <a:ea typeface="Cambria Math"/>
                  </a:rPr>
                  <a:t>2</a:t>
                </a:r>
                <a:r>
                  <a:rPr lang="en-US" dirty="0">
                    <a:ea typeface="Cambria Math"/>
                  </a:rPr>
                  <a:t>  norms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>
                    <a:ea typeface="Cambria Math"/>
                  </a:rPr>
                  <a:t>Thanks to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 err="1">
                    <a:ea typeface="Cambria Math"/>
                  </a:rPr>
                  <a:t>Xiaosun</a:t>
                </a:r>
                <a:r>
                  <a:rPr lang="en-US" sz="1400" dirty="0">
                    <a:ea typeface="Cambria Math"/>
                  </a:rPr>
                  <a:t> Lu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479550"/>
                <a:ext cx="8839199" cy="4768850"/>
              </a:xfrm>
              <a:blipFill rotWithShape="1">
                <a:blip r:embed="rId3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 bwMode="auto">
          <a:xfrm>
            <a:off x="2057400" y="3886200"/>
            <a:ext cx="3208798" cy="1447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057400" y="3886200"/>
            <a:ext cx="5943600" cy="1447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BD70D1C-E5C7-4F65-9806-1D7303CD2E6A}"/>
              </a:ext>
            </a:extLst>
          </p:cNvPr>
          <p:cNvSpPr txBox="1"/>
          <p:nvPr/>
        </p:nvSpPr>
        <p:spPr>
          <a:xfrm>
            <a:off x="1412731" y="5334000"/>
            <a:ext cx="1787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But There is a</a:t>
            </a:r>
          </a:p>
          <a:p>
            <a:pPr algn="ctr"/>
            <a:r>
              <a:rPr lang="en-US" dirty="0"/>
              <a:t>Good Answer,</a:t>
            </a:r>
          </a:p>
          <a:p>
            <a:pPr algn="ctr"/>
            <a:r>
              <a:rPr lang="en-US" dirty="0"/>
              <a:t>Explained Later</a:t>
            </a:r>
          </a:p>
        </p:txBody>
      </p:sp>
    </p:spTree>
    <p:extLst>
      <p:ext uri="{BB962C8B-B14F-4D97-AF65-F5344CB8AC3E}">
        <p14:creationId xmlns:p14="http://schemas.microsoft.com/office/powerpoint/2010/main" val="38122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Nested Cone Analysis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Same Toy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Data Set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Rank 1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Approx.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Properly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Nested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r="9391"/>
          <a:stretch/>
        </p:blipFill>
        <p:spPr>
          <a:xfrm>
            <a:off x="4000509" y="952500"/>
            <a:ext cx="5143491" cy="514350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209800" y="3524250"/>
            <a:ext cx="4953000" cy="13525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209800" y="3524250"/>
            <a:ext cx="4953000" cy="12763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057400" y="3581400"/>
            <a:ext cx="5105400" cy="1066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37937629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>
              <a:effectLst/>
            </a:endParaRPr>
          </a:p>
          <a:p>
            <a:pPr eaLnBrk="1" hangingPunct="1">
              <a:buFontTx/>
              <a:buNone/>
            </a:pPr>
            <a:r>
              <a:rPr lang="en-US" dirty="0">
                <a:effectLst/>
              </a:rPr>
              <a:t>12:10   </a:t>
            </a:r>
            <a:r>
              <a:rPr lang="en-US" dirty="0" err="1">
                <a:effectLst/>
              </a:rPr>
              <a:t>Panos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Andreou</a:t>
            </a:r>
            <a:r>
              <a:rPr lang="en-US" dirty="0">
                <a:effectLst/>
              </a:rPr>
              <a:t>: Estimating the Transition Matrix of a Markov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5590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Tenenbaum, et al (2000)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Reveals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Two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Interesting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Modes Of 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Variation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3FC5F-7591-4C28-B895-DE312F5BA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1" t="20000" r="11151" b="3333"/>
          <a:stretch/>
        </p:blipFill>
        <p:spPr>
          <a:xfrm>
            <a:off x="2819400" y="1954658"/>
            <a:ext cx="6324600" cy="490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8287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19079</TotalTime>
  <Words>2001</Words>
  <Application>Microsoft Office PowerPoint</Application>
  <PresentationFormat>On-screen Show (4:3)</PresentationFormat>
  <Paragraphs>657</Paragraphs>
  <Slides>80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87" baseType="lpstr">
      <vt:lpstr>Arial</vt:lpstr>
      <vt:lpstr>Cambria Math</vt:lpstr>
      <vt:lpstr>Tahoma</vt:lpstr>
      <vt:lpstr>Times New Roman</vt:lpstr>
      <vt:lpstr>Wingdings</vt:lpstr>
      <vt:lpstr>2_Default Design</vt:lpstr>
      <vt:lpstr>3_Default Design</vt:lpstr>
      <vt:lpstr>Statistics – O. R. 881 Object Oriented Data Analysis</vt:lpstr>
      <vt:lpstr>Current Sections in Textbook</vt:lpstr>
      <vt:lpstr>Principal Nested Spheres</vt:lpstr>
      <vt:lpstr>Backwards PCA</vt:lpstr>
      <vt:lpstr>Backwards PCA</vt:lpstr>
      <vt:lpstr>An Interesting Question</vt:lpstr>
      <vt:lpstr>Nonnegative Matrix Factorization</vt:lpstr>
      <vt:lpstr>Nonnegative Nested Cone Analysis</vt:lpstr>
      <vt:lpstr>Manifold Learning</vt:lpstr>
      <vt:lpstr>1st Principal Curve</vt:lpstr>
      <vt:lpstr>Manifold Learning</vt:lpstr>
      <vt:lpstr>An Interesting Observation</vt:lpstr>
      <vt:lpstr>An Interesting Question</vt:lpstr>
      <vt:lpstr>An Interesting Question</vt:lpstr>
      <vt:lpstr>An Interesting Question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Covariance Matrices as Data Objects</vt:lpstr>
      <vt:lpstr>Covariance Matrices as Data Objects</vt:lpstr>
      <vt:lpstr>Covariance Matrices as Data Objects</vt:lpstr>
      <vt:lpstr>Covariance Matrices as Data Objects</vt:lpstr>
      <vt:lpstr>Covariance Matrices as Data Objects</vt:lpstr>
      <vt:lpstr>Covariance Matrices as Data Objects</vt:lpstr>
      <vt:lpstr>Covariance Matrices as Data Objects</vt:lpstr>
      <vt:lpstr>Covariance Matrices as Data Objects</vt:lpstr>
      <vt:lpstr>Covariance Matrices as Data Objects</vt:lpstr>
      <vt:lpstr>Manifold Stratified Spaces</vt:lpstr>
      <vt:lpstr>Manifold Stratified Spaces</vt:lpstr>
      <vt:lpstr>OODA Big Picture</vt:lpstr>
      <vt:lpstr>Collaborators</vt:lpstr>
      <vt:lpstr>Motivating Example</vt:lpstr>
      <vt:lpstr>Motivating Example</vt:lpstr>
      <vt:lpstr>Motivating Example</vt:lpstr>
      <vt:lpstr>Motivating Example</vt:lpstr>
      <vt:lpstr>Motivating Example</vt:lpstr>
      <vt:lpstr>Motivating Example</vt:lpstr>
      <vt:lpstr>Motivating Example</vt:lpstr>
      <vt:lpstr>General Amp - Phase Context</vt:lpstr>
      <vt:lpstr>General Amp - Phase Context</vt:lpstr>
      <vt:lpstr>General Amp - Phase Context</vt:lpstr>
      <vt:lpstr>General Amp - Phase Context</vt:lpstr>
      <vt:lpstr>General Amp - Phase Context</vt:lpstr>
      <vt:lpstr>General Amp - Phase Context</vt:lpstr>
      <vt:lpstr>General Amp - Phase Context</vt:lpstr>
      <vt:lpstr>Challenge</vt:lpstr>
      <vt:lpstr>Challenge  (Illustrated)</vt:lpstr>
      <vt:lpstr>Challenge  (Illustrated)</vt:lpstr>
      <vt:lpstr>General Amp - Phase Context</vt:lpstr>
      <vt:lpstr>Time Warping</vt:lpstr>
      <vt:lpstr>Time Warping</vt:lpstr>
      <vt:lpstr>Time Warping Intuition</vt:lpstr>
      <vt:lpstr>Time Warping Intuition</vt:lpstr>
      <vt:lpstr>Time Warping Intuition</vt:lpstr>
      <vt:lpstr>Time Warping Intuition</vt:lpstr>
      <vt:lpstr>Time Warping Intuition</vt:lpstr>
      <vt:lpstr>Time Warping Intuition</vt:lpstr>
      <vt:lpstr>Time Warping Intuition</vt:lpstr>
      <vt:lpstr>Time Warping Intuition</vt:lpstr>
      <vt:lpstr>Time Warping Intuition</vt:lpstr>
      <vt:lpstr>Curve Registration</vt:lpstr>
      <vt:lpstr>Recall Landmark Shape Analysis</vt:lpstr>
      <vt:lpstr>Recall Landmark Shape Analysis</vt:lpstr>
      <vt:lpstr>Curve Registration</vt:lpstr>
      <vt:lpstr>Data Objects I</vt:lpstr>
      <vt:lpstr>Time Warping Intuition</vt:lpstr>
      <vt:lpstr>Curve Registration</vt:lpstr>
      <vt:lpstr>Data Objects I</vt:lpstr>
      <vt:lpstr>Metrics in Curve Space</vt:lpstr>
      <vt:lpstr>Metrics in Curve Space</vt:lpstr>
      <vt:lpstr>Metrics in Curve Space</vt:lpstr>
      <vt:lpstr>Metrics in Curve Space</vt:lpstr>
      <vt:lpstr>Metrics in Curve Space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625</cp:revision>
  <dcterms:created xsi:type="dcterms:W3CDTF">2001-06-08T01:38:43Z</dcterms:created>
  <dcterms:modified xsi:type="dcterms:W3CDTF">2022-02-22T20:20:57Z</dcterms:modified>
</cp:coreProperties>
</file>