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3" r:id="rId1"/>
    <p:sldMasterId id="2147483846" r:id="rId2"/>
  </p:sldMasterIdLst>
  <p:notesMasterIdLst>
    <p:notesMasterId r:id="rId119"/>
  </p:notesMasterIdLst>
  <p:sldIdLst>
    <p:sldId id="262" r:id="rId3"/>
    <p:sldId id="714" r:id="rId4"/>
    <p:sldId id="3313" r:id="rId5"/>
    <p:sldId id="3323" r:id="rId6"/>
    <p:sldId id="3632" r:id="rId7"/>
    <p:sldId id="3636" r:id="rId8"/>
    <p:sldId id="3638" r:id="rId9"/>
    <p:sldId id="3640" r:id="rId10"/>
    <p:sldId id="3396" r:id="rId11"/>
    <p:sldId id="3644" r:id="rId12"/>
    <p:sldId id="3408" r:id="rId13"/>
    <p:sldId id="3413" r:id="rId14"/>
    <p:sldId id="3418" r:id="rId15"/>
    <p:sldId id="3425" r:id="rId16"/>
    <p:sldId id="3174" r:id="rId17"/>
    <p:sldId id="3178" r:id="rId18"/>
    <p:sldId id="3179" r:id="rId19"/>
    <p:sldId id="3180" r:id="rId20"/>
    <p:sldId id="3181" r:id="rId21"/>
    <p:sldId id="3182" r:id="rId22"/>
    <p:sldId id="3183" r:id="rId23"/>
    <p:sldId id="3184" r:id="rId24"/>
    <p:sldId id="3196" r:id="rId25"/>
    <p:sldId id="724" r:id="rId26"/>
    <p:sldId id="3186" r:id="rId27"/>
    <p:sldId id="3187" r:id="rId28"/>
    <p:sldId id="3188" r:id="rId29"/>
    <p:sldId id="3189" r:id="rId30"/>
    <p:sldId id="3190" r:id="rId31"/>
    <p:sldId id="3191" r:id="rId32"/>
    <p:sldId id="3192" r:id="rId33"/>
    <p:sldId id="3193" r:id="rId34"/>
    <p:sldId id="3194" r:id="rId35"/>
    <p:sldId id="3195" r:id="rId36"/>
    <p:sldId id="3197" r:id="rId37"/>
    <p:sldId id="3198" r:id="rId38"/>
    <p:sldId id="3652" r:id="rId39"/>
    <p:sldId id="3653" r:id="rId40"/>
    <p:sldId id="3199" r:id="rId41"/>
    <p:sldId id="3200" r:id="rId42"/>
    <p:sldId id="3201" r:id="rId43"/>
    <p:sldId id="3202" r:id="rId44"/>
    <p:sldId id="3203" r:id="rId45"/>
    <p:sldId id="3204" r:id="rId46"/>
    <p:sldId id="3700" r:id="rId47"/>
    <p:sldId id="3205" r:id="rId48"/>
    <p:sldId id="3649" r:id="rId49"/>
    <p:sldId id="3206" r:id="rId50"/>
    <p:sldId id="3428" r:id="rId51"/>
    <p:sldId id="3209" r:id="rId52"/>
    <p:sldId id="3211" r:id="rId53"/>
    <p:sldId id="3703" r:id="rId54"/>
    <p:sldId id="3294" r:id="rId55"/>
    <p:sldId id="3352" r:id="rId56"/>
    <p:sldId id="3701" r:id="rId57"/>
    <p:sldId id="3354" r:id="rId58"/>
    <p:sldId id="3362" r:id="rId59"/>
    <p:sldId id="3363" r:id="rId60"/>
    <p:sldId id="3364" r:id="rId61"/>
    <p:sldId id="3365" r:id="rId62"/>
    <p:sldId id="3702" r:id="rId63"/>
    <p:sldId id="3366" r:id="rId64"/>
    <p:sldId id="3367" r:id="rId65"/>
    <p:sldId id="3368" r:id="rId66"/>
    <p:sldId id="3369" r:id="rId67"/>
    <p:sldId id="3370" r:id="rId68"/>
    <p:sldId id="3371" r:id="rId69"/>
    <p:sldId id="3372" r:id="rId70"/>
    <p:sldId id="3238" r:id="rId71"/>
    <p:sldId id="3263" r:id="rId72"/>
    <p:sldId id="3239" r:id="rId73"/>
    <p:sldId id="3240" r:id="rId74"/>
    <p:sldId id="3241" r:id="rId75"/>
    <p:sldId id="3242" r:id="rId76"/>
    <p:sldId id="3243" r:id="rId77"/>
    <p:sldId id="3244" r:id="rId78"/>
    <p:sldId id="3245" r:id="rId79"/>
    <p:sldId id="3246" r:id="rId80"/>
    <p:sldId id="3247" r:id="rId81"/>
    <p:sldId id="3248" r:id="rId82"/>
    <p:sldId id="3249" r:id="rId83"/>
    <p:sldId id="3250" r:id="rId84"/>
    <p:sldId id="3251" r:id="rId85"/>
    <p:sldId id="3252" r:id="rId86"/>
    <p:sldId id="3253" r:id="rId87"/>
    <p:sldId id="3254" r:id="rId88"/>
    <p:sldId id="3255" r:id="rId89"/>
    <p:sldId id="3256" r:id="rId90"/>
    <p:sldId id="3257" r:id="rId91"/>
    <p:sldId id="3258" r:id="rId92"/>
    <p:sldId id="3259" r:id="rId93"/>
    <p:sldId id="3260" r:id="rId94"/>
    <p:sldId id="3264" r:id="rId95"/>
    <p:sldId id="3265" r:id="rId96"/>
    <p:sldId id="3266" r:id="rId97"/>
    <p:sldId id="3267" r:id="rId98"/>
    <p:sldId id="3268" r:id="rId99"/>
    <p:sldId id="3271" r:id="rId100"/>
    <p:sldId id="3272" r:id="rId101"/>
    <p:sldId id="3273" r:id="rId102"/>
    <p:sldId id="3274" r:id="rId103"/>
    <p:sldId id="3275" r:id="rId104"/>
    <p:sldId id="3276" r:id="rId105"/>
    <p:sldId id="3269" r:id="rId106"/>
    <p:sldId id="3277" r:id="rId107"/>
    <p:sldId id="3278" r:id="rId108"/>
    <p:sldId id="3279" r:id="rId109"/>
    <p:sldId id="3280" r:id="rId110"/>
    <p:sldId id="3281" r:id="rId111"/>
    <p:sldId id="3282" r:id="rId112"/>
    <p:sldId id="3283" r:id="rId113"/>
    <p:sldId id="3284" r:id="rId114"/>
    <p:sldId id="3285" r:id="rId115"/>
    <p:sldId id="3261" r:id="rId116"/>
    <p:sldId id="3270" r:id="rId117"/>
    <p:sldId id="3631" r:id="rId1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700D5"/>
    <a:srgbClr val="0000FF"/>
    <a:srgbClr val="00FF00"/>
    <a:srgbClr val="B4A700"/>
    <a:srgbClr val="D1CC00"/>
    <a:srgbClr val="2DC8FF"/>
    <a:srgbClr val="DC00FF"/>
    <a:srgbClr val="00FFFF"/>
    <a:srgbClr val="FFEB00"/>
    <a:srgbClr val="D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6" autoAdjust="0"/>
    <p:restoredTop sz="93945" autoAdjust="0"/>
  </p:normalViewPr>
  <p:slideViewPr>
    <p:cSldViewPr>
      <p:cViewPr varScale="1">
        <p:scale>
          <a:sx n="71" d="100"/>
          <a:sy n="71" d="100"/>
        </p:scale>
        <p:origin x="1092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2496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117" Type="http://schemas.openxmlformats.org/officeDocument/2006/relationships/slide" Target="slides/slide115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12" Type="http://schemas.openxmlformats.org/officeDocument/2006/relationships/slide" Target="slides/slide110.xml"/><Relationship Id="rId16" Type="http://schemas.openxmlformats.org/officeDocument/2006/relationships/slide" Target="slides/slide14.xml"/><Relationship Id="rId107" Type="http://schemas.openxmlformats.org/officeDocument/2006/relationships/slide" Target="slides/slide105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102" Type="http://schemas.openxmlformats.org/officeDocument/2006/relationships/slide" Target="slides/slide100.xml"/><Relationship Id="rId123" Type="http://schemas.openxmlformats.org/officeDocument/2006/relationships/tableStyles" Target="tableStyles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113" Type="http://schemas.openxmlformats.org/officeDocument/2006/relationships/slide" Target="slides/slide111.xml"/><Relationship Id="rId118" Type="http://schemas.openxmlformats.org/officeDocument/2006/relationships/slide" Target="slides/slide116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59" Type="http://schemas.openxmlformats.org/officeDocument/2006/relationships/slide" Target="slides/slide57.xml"/><Relationship Id="rId103" Type="http://schemas.openxmlformats.org/officeDocument/2006/relationships/slide" Target="slides/slide101.xml"/><Relationship Id="rId108" Type="http://schemas.openxmlformats.org/officeDocument/2006/relationships/slide" Target="slides/slide106.xml"/><Relationship Id="rId54" Type="http://schemas.openxmlformats.org/officeDocument/2006/relationships/slide" Target="slides/slide52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49" Type="http://schemas.openxmlformats.org/officeDocument/2006/relationships/slide" Target="slides/slide47.xml"/><Relationship Id="rId114" Type="http://schemas.openxmlformats.org/officeDocument/2006/relationships/slide" Target="slides/slide112.xml"/><Relationship Id="rId119" Type="http://schemas.openxmlformats.org/officeDocument/2006/relationships/notesMaster" Target="notesMasters/notesMaster1.xml"/><Relationship Id="rId44" Type="http://schemas.openxmlformats.org/officeDocument/2006/relationships/slide" Target="slides/slide42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slide" Target="slides/slide10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slide" Target="slides/slide102.xml"/><Relationship Id="rId120" Type="http://schemas.openxmlformats.org/officeDocument/2006/relationships/presProps" Target="presProp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110" Type="http://schemas.openxmlformats.org/officeDocument/2006/relationships/slide" Target="slides/slide108.xml"/><Relationship Id="rId115" Type="http://schemas.openxmlformats.org/officeDocument/2006/relationships/slide" Target="slides/slide11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slide" Target="slides/slide103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121" Type="http://schemas.openxmlformats.org/officeDocument/2006/relationships/viewProps" Target="viewProps.xml"/><Relationship Id="rId3" Type="http://schemas.openxmlformats.org/officeDocument/2006/relationships/slide" Target="slides/slide1.xml"/><Relationship Id="rId25" Type="http://schemas.openxmlformats.org/officeDocument/2006/relationships/slide" Target="slides/slide23.xml"/><Relationship Id="rId46" Type="http://schemas.openxmlformats.org/officeDocument/2006/relationships/slide" Target="slides/slide44.xml"/><Relationship Id="rId67" Type="http://schemas.openxmlformats.org/officeDocument/2006/relationships/slide" Target="slides/slide65.xml"/><Relationship Id="rId116" Type="http://schemas.openxmlformats.org/officeDocument/2006/relationships/slide" Target="slides/slide11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62" Type="http://schemas.openxmlformats.org/officeDocument/2006/relationships/slide" Target="slides/slide60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111" Type="http://schemas.openxmlformats.org/officeDocument/2006/relationships/slide" Target="slides/slide109.xml"/><Relationship Id="rId15" Type="http://schemas.openxmlformats.org/officeDocument/2006/relationships/slide" Target="slides/slide13.xml"/><Relationship Id="rId36" Type="http://schemas.openxmlformats.org/officeDocument/2006/relationships/slide" Target="slides/slide34.xml"/><Relationship Id="rId57" Type="http://schemas.openxmlformats.org/officeDocument/2006/relationships/slide" Target="slides/slide55.xml"/><Relationship Id="rId106" Type="http://schemas.openxmlformats.org/officeDocument/2006/relationships/slide" Target="slides/slide104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52" Type="http://schemas.openxmlformats.org/officeDocument/2006/relationships/slide" Target="slides/slide50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1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52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A4C0FB1F-073C-49F3-B714-73CBCAB95A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0987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35420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4C0FB1F-073C-49F3-B714-73CBCAB95A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58692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4C0FB1F-073C-49F3-B714-73CBCAB95A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76191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4C0FB1F-073C-49F3-B714-73CBCAB95A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76317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39015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5BC217-645B-46AD-B3F6-B3394EE334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79298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EE3BEB-74AF-452E-99C7-C998B60C10A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71871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EE3BEB-74AF-452E-99C7-C998B60C10A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05386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1126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06AFE74-8DD7-4CD7-8CCD-21E7C99FA46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63629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1126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06AFE74-8DD7-4CD7-8CCD-21E7C99FA46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62447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1126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06AFE74-8DD7-4CD7-8CCD-21E7C99FA46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93997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4C0FB1F-073C-49F3-B714-73CBCAB95A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17594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4C0FB1F-073C-49F3-B714-73CBCAB95A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5911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C204E-063C-4EE9-8940-A7589E04F28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379645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8B6C2-0BE7-40B0-8C6E-D878A5C0BD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83924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7A010-AE76-4916-A07B-A7AF71F5F7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214109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533EB-74C5-4C7C-A078-E2FDABED3A2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160327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C331E-F313-4595-9770-5193DCA43F5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005059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C204E-063C-4EE9-8940-A7589E04F2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108185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0BAD0-2FA2-4CD5-B3B7-96138F8457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411878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DFD86-2316-4429-979D-65D2B0A678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627953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8DA27-54EA-406E-8F3B-047F3EFFE6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226387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93B65-3342-4BD7-938C-7072CF849C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664648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782B4-4705-4118-A8E7-BBDC464592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9866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0BAD0-2FA2-4CD5-B3B7-96138F8457A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888676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FB4EA-E92A-474E-BDBF-C2E2AFD6F9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448229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D0C67-A3F0-4447-9F7B-7055110FD4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554237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B2B04-B64A-4DBA-8E18-8D181EDE59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224962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8B6C2-0BE7-40B0-8C6E-D878A5C0BD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546174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7A010-AE76-4916-A07B-A7AF71F5F7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229022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533EB-74C5-4C7C-A078-E2FDABED3A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597389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C331E-F313-4595-9770-5193DCA43F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42515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DFD86-2316-4429-979D-65D2B0A6786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52435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8DA27-54EA-406E-8F3B-047F3EFFE64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66300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93B65-3342-4BD7-938C-7072CF849C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86633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782B4-4705-4118-A8E7-BBDC464592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45948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FB4EA-E92A-474E-BDBF-C2E2AFD6F9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27205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D0C67-A3F0-4447-9F7B-7055110FD4F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73678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B2B04-B64A-4DBA-8E18-8D181EDE590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10731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8C8FF"/>
            </a:gs>
            <a:gs pos="50000">
              <a:schemeClr val="bg1"/>
            </a:gs>
            <a:gs pos="100000">
              <a:srgbClr val="C8C8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B3DAB159-1BC5-4B00-8396-DFE35EB83A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905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8C8FF"/>
            </a:gs>
            <a:gs pos="50000">
              <a:schemeClr val="bg1"/>
            </a:gs>
            <a:gs pos="100000">
              <a:srgbClr val="C8C8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B3DAB159-1BC5-4B00-8396-DFE35EB83A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25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  <p:sldLayoutId id="2147483858" r:id="rId12"/>
    <p:sldLayoutId id="2147483859" r:id="rId13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marron.web.unc.edu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470.pn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0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0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00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0.png"/><Relationship Id="rId4" Type="http://schemas.openxmlformats.org/officeDocument/2006/relationships/image" Target="../media/image5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0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706562"/>
          </a:xfrm>
        </p:spPr>
        <p:txBody>
          <a:bodyPr/>
          <a:lstStyle/>
          <a:p>
            <a:pPr eaLnBrk="1" hangingPunct="1"/>
            <a:r>
              <a:rPr lang="en-US" dirty="0"/>
              <a:t>Statistics – O. R. 881</a:t>
            </a:r>
            <a:br>
              <a:rPr lang="en-US" dirty="0"/>
            </a:br>
            <a:r>
              <a:rPr lang="en-US" dirty="0"/>
              <a:t>Object Oriented Data Analysis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362200"/>
            <a:ext cx="8229600" cy="4114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dirty="0">
                <a:hlinkClick r:id="rId3"/>
              </a:rPr>
              <a:t>Steve Marron</a:t>
            </a:r>
            <a:endParaRPr lang="en-US" dirty="0"/>
          </a:p>
          <a:p>
            <a:pPr algn="ctr" eaLnBrk="1" hangingPunct="1">
              <a:buFontTx/>
              <a:buNone/>
            </a:pPr>
            <a:endParaRPr lang="en-US" dirty="0"/>
          </a:p>
          <a:p>
            <a:pPr algn="ctr" eaLnBrk="1" hangingPunct="1">
              <a:buFontTx/>
              <a:buNone/>
            </a:pPr>
            <a:r>
              <a:rPr lang="en-US" dirty="0"/>
              <a:t>Dept. of Statistics and Operations Research</a:t>
            </a:r>
          </a:p>
          <a:p>
            <a:pPr algn="ctr" eaLnBrk="1" hangingPunct="1">
              <a:buFontTx/>
              <a:buNone/>
            </a:pPr>
            <a:r>
              <a:rPr lang="en-US" dirty="0"/>
              <a:t>University of North Carolina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21BE02-6D2D-4916-ADF9-DECC22C52028}"/>
              </a:ext>
            </a:extLst>
          </p:cNvPr>
          <p:cNvSpPr txBox="1"/>
          <p:nvPr/>
        </p:nvSpPr>
        <p:spPr>
          <a:xfrm>
            <a:off x="6322794" y="2152471"/>
            <a:ext cx="2287806" cy="120032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Start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Recording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Motivating Example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pPr marL="0" indent="0">
              <a:buClrTx/>
              <a:buSzPct val="100000"/>
              <a:buNone/>
            </a:pPr>
            <a:r>
              <a:rPr lang="en-US" dirty="0"/>
              <a:t>Shifted Betas </a:t>
            </a:r>
          </a:p>
          <a:p>
            <a:pPr marL="0" indent="0">
              <a:buClrTx/>
              <a:buSzPct val="100000"/>
              <a:buNone/>
            </a:pPr>
            <a:r>
              <a:rPr lang="en-US" dirty="0"/>
              <a:t>Example PCA</a:t>
            </a:r>
          </a:p>
          <a:p>
            <a:pPr marL="0" indent="0">
              <a:buClrTx/>
              <a:buSzPct val="100000"/>
              <a:buNone/>
            </a:pPr>
            <a:endParaRPr lang="en-US" dirty="0"/>
          </a:p>
          <a:p>
            <a:pPr marL="0" indent="0">
              <a:buClrTx/>
              <a:buSzPct val="100000"/>
              <a:buNone/>
            </a:pPr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D92B1F9-0685-4899-AF83-1191627BD6BA}"/>
              </a:ext>
            </a:extLst>
          </p:cNvPr>
          <p:cNvGrpSpPr/>
          <p:nvPr/>
        </p:nvGrpSpPr>
        <p:grpSpPr>
          <a:xfrm>
            <a:off x="4038600" y="0"/>
            <a:ext cx="5105400" cy="6858000"/>
            <a:chOff x="4038600" y="0"/>
            <a:chExt cx="5105400" cy="6858000"/>
          </a:xfrm>
        </p:grpSpPr>
        <p:pic>
          <p:nvPicPr>
            <p:cNvPr id="3" name="Picture 2" descr="Chart, scatter chart&#10;&#10;Description automatically generated">
              <a:extLst>
                <a:ext uri="{FF2B5EF4-FFF2-40B4-BE49-F238E27FC236}">
                  <a16:creationId xmlns:a16="http://schemas.microsoft.com/office/drawing/2014/main" id="{7300A2F4-8DF3-48AC-8AC7-DD5C14691D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834" r="6666"/>
            <a:stretch/>
          </p:blipFill>
          <p:spPr>
            <a:xfrm>
              <a:off x="4038600" y="0"/>
              <a:ext cx="5105400" cy="1614355"/>
            </a:xfrm>
            <a:prstGeom prst="rect">
              <a:avLst/>
            </a:prstGeom>
          </p:spPr>
        </p:pic>
        <p:pic>
          <p:nvPicPr>
            <p:cNvPr id="7" name="Picture 6" descr="Diagram&#10;&#10;Description automatically generated">
              <a:extLst>
                <a:ext uri="{FF2B5EF4-FFF2-40B4-BE49-F238E27FC236}">
                  <a16:creationId xmlns:a16="http://schemas.microsoft.com/office/drawing/2014/main" id="{217A4834-537D-43AB-ABEA-DFD92B0AF7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000" t="4445" r="6666" b="7777"/>
            <a:stretch/>
          </p:blipFill>
          <p:spPr>
            <a:xfrm>
              <a:off x="4038600" y="1480312"/>
              <a:ext cx="5105400" cy="5377688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57903B61-4003-4A3A-8382-6392C4351CEA}"/>
              </a:ext>
            </a:extLst>
          </p:cNvPr>
          <p:cNvSpPr txBox="1"/>
          <p:nvPr/>
        </p:nvSpPr>
        <p:spPr>
          <a:xfrm>
            <a:off x="426770" y="5040868"/>
            <a:ext cx="24545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Looks Like Harmonics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From Fourier Theory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2D05F4D-6E4C-4B40-A35B-58D70E0F4D44}"/>
              </a:ext>
            </a:extLst>
          </p:cNvPr>
          <p:cNvSpPr txBox="1"/>
          <p:nvPr/>
        </p:nvSpPr>
        <p:spPr>
          <a:xfrm>
            <a:off x="457200" y="6059269"/>
            <a:ext cx="19758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Is There a Sturm-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Liouville Theory?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583227C-9CA5-4902-8025-E4D45395293B}"/>
              </a:ext>
            </a:extLst>
          </p:cNvPr>
          <p:cNvGrpSpPr/>
          <p:nvPr/>
        </p:nvGrpSpPr>
        <p:grpSpPr>
          <a:xfrm>
            <a:off x="381000" y="2438400"/>
            <a:ext cx="4191000" cy="674132"/>
            <a:chOff x="381000" y="2438400"/>
            <a:chExt cx="4191000" cy="674132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BBA3397-8A1B-4AA1-9BCF-012F75F13A5F}"/>
                </a:ext>
              </a:extLst>
            </p:cNvPr>
            <p:cNvSpPr txBox="1"/>
            <p:nvPr/>
          </p:nvSpPr>
          <p:spPr>
            <a:xfrm>
              <a:off x="381000" y="2743200"/>
              <a:ext cx="28184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Hard to Interpret 1</a:t>
              </a:r>
              <a:r>
                <a:rPr kumimoji="0" lang="en-US" sz="18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st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 Mode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5FEA30C9-F59A-4BDD-BADD-1910562B3BC0}"/>
                </a:ext>
              </a:extLst>
            </p:cNvPr>
            <p:cNvCxnSpPr>
              <a:stCxn id="8" idx="3"/>
            </p:cNvCxnSpPr>
            <p:nvPr/>
          </p:nvCxnSpPr>
          <p:spPr>
            <a:xfrm flipV="1">
              <a:off x="3199400" y="2438400"/>
              <a:ext cx="1372600" cy="48946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52DA65C-C163-4615-84F0-E1972FC21BEB}"/>
              </a:ext>
            </a:extLst>
          </p:cNvPr>
          <p:cNvGrpSpPr/>
          <p:nvPr/>
        </p:nvGrpSpPr>
        <p:grpSpPr>
          <a:xfrm>
            <a:off x="382000" y="2362200"/>
            <a:ext cx="7542800" cy="1524000"/>
            <a:chOff x="382000" y="2362200"/>
            <a:chExt cx="7542800" cy="152400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F0E5693-87CE-4458-B812-0797B30DB838}"/>
                </a:ext>
              </a:extLst>
            </p:cNvPr>
            <p:cNvSpPr txBox="1"/>
            <p:nvPr/>
          </p:nvSpPr>
          <p:spPr>
            <a:xfrm>
              <a:off x="382000" y="3516868"/>
              <a:ext cx="29078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Yet Scores Seem Sensible</a:t>
              </a: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882B5DBB-5B1C-443B-8794-2C76BADBE11C}"/>
                </a:ext>
              </a:extLst>
            </p:cNvPr>
            <p:cNvCxnSpPr>
              <a:cxnSpLocks/>
              <a:stCxn id="14" idx="3"/>
            </p:cNvCxnSpPr>
            <p:nvPr/>
          </p:nvCxnSpPr>
          <p:spPr>
            <a:xfrm flipV="1">
              <a:off x="3289847" y="2362200"/>
              <a:ext cx="4634953" cy="133933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28FC85A-5909-4B6F-9132-78E907FA180B}"/>
              </a:ext>
            </a:extLst>
          </p:cNvPr>
          <p:cNvGrpSpPr/>
          <p:nvPr/>
        </p:nvGrpSpPr>
        <p:grpSpPr>
          <a:xfrm>
            <a:off x="426770" y="4278868"/>
            <a:ext cx="4166902" cy="1817132"/>
            <a:chOff x="426770" y="4278868"/>
            <a:chExt cx="4166902" cy="1817132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9DF8D0B-8602-4E9B-B1F6-616F448209D3}"/>
                </a:ext>
              </a:extLst>
            </p:cNvPr>
            <p:cNvSpPr txBox="1"/>
            <p:nvPr/>
          </p:nvSpPr>
          <p:spPr>
            <a:xfrm>
              <a:off x="426770" y="4278868"/>
              <a:ext cx="26212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Similar for Other Modes</a:t>
              </a:r>
            </a:p>
          </p:txBody>
        </p: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F9F524A1-8049-4465-BC54-C4DD0BC066F7}"/>
                </a:ext>
              </a:extLst>
            </p:cNvPr>
            <p:cNvCxnSpPr>
              <a:cxnSpLocks/>
              <a:stCxn id="15" idx="3"/>
            </p:cNvCxnSpPr>
            <p:nvPr/>
          </p:nvCxnSpPr>
          <p:spPr>
            <a:xfrm flipV="1">
              <a:off x="3048000" y="4299466"/>
              <a:ext cx="1502330" cy="16406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2DF318A9-825F-43CA-BAC4-1AAE7D7CF2D8}"/>
                </a:ext>
              </a:extLst>
            </p:cNvPr>
            <p:cNvCxnSpPr>
              <a:cxnSpLocks/>
              <a:stCxn id="15" idx="3"/>
            </p:cNvCxnSpPr>
            <p:nvPr/>
          </p:nvCxnSpPr>
          <p:spPr>
            <a:xfrm>
              <a:off x="3048000" y="4463534"/>
              <a:ext cx="1545672" cy="163246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690C71F8-03BE-4E1D-89B1-CDE111DD7ADA}"/>
              </a:ext>
            </a:extLst>
          </p:cNvPr>
          <p:cNvSpPr txBox="1"/>
          <p:nvPr/>
        </p:nvSpPr>
        <p:spPr>
          <a:xfrm>
            <a:off x="5324769" y="3733800"/>
            <a:ext cx="3587008" cy="2062103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Conclusion:  PCA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Modes of Variation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Yield Poor Insights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About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Phase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276F367-7FA7-465E-81FB-9DAC15A9D4E5}"/>
              </a:ext>
            </a:extLst>
          </p:cNvPr>
          <p:cNvCxnSpPr>
            <a:cxnSpLocks/>
          </p:cNvCxnSpPr>
          <p:nvPr/>
        </p:nvCxnSpPr>
        <p:spPr>
          <a:xfrm>
            <a:off x="3276600" y="3701534"/>
            <a:ext cx="4724400" cy="48946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14237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30" grpId="0" animBg="1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bg1"/>
            </a:gs>
            <a:gs pos="100000">
              <a:srgbClr val="FF0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PNS on SRVF Sphere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1" y="1066800"/>
            <a:ext cx="3886199" cy="4768850"/>
          </a:xfrm>
        </p:spPr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/>
              <a:t>Toy Example</a:t>
            </a:r>
          </a:p>
          <a:p>
            <a:pPr marL="0" indent="0" algn="l">
              <a:buClrTx/>
              <a:buSzPct val="100000"/>
              <a:buNone/>
            </a:pPr>
            <a:endParaRPr lang="en-US" dirty="0"/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Curves from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>
                <a:solidFill>
                  <a:srgbClr val="C00000"/>
                </a:solidFill>
              </a:rPr>
              <a:t>Tangent Plane PC 1</a:t>
            </a:r>
          </a:p>
          <a:p>
            <a:pPr marL="0" indent="0" algn="l">
              <a:buClrTx/>
              <a:buSzPct val="100000"/>
              <a:buNone/>
            </a:pPr>
            <a:endParaRPr lang="en-US" dirty="0">
              <a:solidFill>
                <a:schemeClr val="tx2"/>
              </a:solidFill>
            </a:endParaRPr>
          </a:p>
          <a:p>
            <a:pPr marL="0" indent="0" algn="l">
              <a:buClrTx/>
              <a:buSzPct val="100000"/>
              <a:buNone/>
            </a:pPr>
            <a:r>
              <a:rPr lang="en-US" dirty="0">
                <a:solidFill>
                  <a:schemeClr val="tx2"/>
                </a:solidFill>
              </a:rPr>
              <a:t>Note:  Some Are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>
                <a:solidFill>
                  <a:schemeClr val="tx2"/>
                </a:solidFill>
              </a:rPr>
              <a:t>No Longer Warps!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1879" t="18932" r="50537"/>
          <a:stretch/>
        </p:blipFill>
        <p:spPr>
          <a:xfrm>
            <a:off x="4343386" y="1131567"/>
            <a:ext cx="4800614" cy="5726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1705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bg1"/>
            </a:gs>
            <a:gs pos="100000">
              <a:srgbClr val="FF0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PNS on SRVF Sphere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1" y="1066800"/>
            <a:ext cx="3886199" cy="4768850"/>
          </a:xfrm>
        </p:spPr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/>
              <a:t>Toy Example</a:t>
            </a:r>
          </a:p>
          <a:p>
            <a:pPr marL="0" indent="0" algn="l">
              <a:buClrTx/>
              <a:buSzPct val="100000"/>
              <a:buNone/>
            </a:pPr>
            <a:endParaRPr lang="en-US" dirty="0"/>
          </a:p>
          <a:p>
            <a:pPr marL="0" indent="0" algn="l">
              <a:buClrTx/>
              <a:buSzPct val="100000"/>
              <a:buNone/>
            </a:pPr>
            <a:endParaRPr lang="en-US" dirty="0"/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View As Points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>
                <a:solidFill>
                  <a:srgbClr val="0000FF"/>
                </a:solidFill>
              </a:rPr>
              <a:t>PNS 1</a:t>
            </a:r>
          </a:p>
          <a:p>
            <a:pPr marL="0" indent="0" algn="l">
              <a:buClrTx/>
              <a:buSzPct val="100000"/>
              <a:buNone/>
            </a:pPr>
            <a:endParaRPr lang="en-US" dirty="0">
              <a:solidFill>
                <a:schemeClr val="tx2"/>
              </a:solidFill>
            </a:endParaRPr>
          </a:p>
          <a:p>
            <a:pPr marL="0" indent="0" algn="l">
              <a:buClrTx/>
              <a:buSzPct val="100000"/>
              <a:buNone/>
            </a:pPr>
            <a:r>
              <a:rPr lang="en-US" dirty="0">
                <a:solidFill>
                  <a:schemeClr val="tx2"/>
                </a:solidFill>
              </a:rPr>
              <a:t>Good 1-d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>
                <a:solidFill>
                  <a:schemeClr val="tx2"/>
                </a:solidFill>
              </a:rPr>
              <a:t>Approx.</a:t>
            </a:r>
          </a:p>
        </p:txBody>
      </p:sp>
      <p:pic>
        <p:nvPicPr>
          <p:cNvPr id="2" name="Picture 1"/>
          <p:cNvPicPr preferRelativeResize="0">
            <a:picLocks noChangeAspect="1"/>
          </p:cNvPicPr>
          <p:nvPr/>
        </p:nvPicPr>
        <p:blipFill rotWithShape="1">
          <a:blip r:embed="rId2"/>
          <a:srcRect l="50537" t="17961" r="9194"/>
          <a:stretch/>
        </p:blipFill>
        <p:spPr>
          <a:xfrm>
            <a:off x="4000431" y="1062978"/>
            <a:ext cx="5143569" cy="5795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6138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bg1"/>
            </a:gs>
            <a:gs pos="100000">
              <a:srgbClr val="FF0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PNS on SRVF Sphere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1" y="1066800"/>
            <a:ext cx="3886199" cy="4768850"/>
          </a:xfrm>
        </p:spPr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/>
              <a:t>Toy Example</a:t>
            </a:r>
          </a:p>
          <a:p>
            <a:pPr marL="0" indent="0" algn="l">
              <a:buClrTx/>
              <a:buSzPct val="100000"/>
              <a:buNone/>
            </a:pPr>
            <a:endParaRPr lang="en-US" dirty="0"/>
          </a:p>
          <a:p>
            <a:pPr marL="0" indent="0" algn="l">
              <a:buClrTx/>
              <a:buSzPct val="100000"/>
              <a:buNone/>
            </a:pPr>
            <a:endParaRPr lang="en-US" dirty="0"/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Recall Original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Warps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7583" t="17961" r="50538"/>
          <a:stretch/>
        </p:blipFill>
        <p:spPr>
          <a:xfrm>
            <a:off x="3794785" y="1062978"/>
            <a:ext cx="5349215" cy="5795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391092"/>
      </p:ext>
    </p:extLst>
  </p:cSld>
  <p:clrMapOvr>
    <a:masterClrMapping/>
  </p:clrMapOvr>
  <p:transition/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bg1"/>
            </a:gs>
            <a:gs pos="100000">
              <a:srgbClr val="FF0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PNS on SRVF Sphere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363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" y="1066800"/>
                <a:ext cx="3886199" cy="4768850"/>
              </a:xfrm>
            </p:spPr>
            <p:txBody>
              <a:bodyPr/>
              <a:lstStyle/>
              <a:p>
                <a:pPr marL="0" indent="0" algn="l">
                  <a:buClrTx/>
                  <a:buSzPct val="100000"/>
                  <a:buNone/>
                </a:pPr>
                <a:r>
                  <a:rPr lang="en-US" dirty="0"/>
                  <a:t>Toy Example</a:t>
                </a:r>
              </a:p>
              <a:p>
                <a:pPr marL="0" indent="0" algn="l">
                  <a:buClrTx/>
                  <a:buSzPct val="100000"/>
                  <a:buNone/>
                </a:pPr>
                <a:endParaRPr lang="en-US" dirty="0"/>
              </a:p>
              <a:p>
                <a:pPr marL="0" indent="0" algn="l">
                  <a:buClrTx/>
                  <a:buSzPct val="100000"/>
                  <a:buNone/>
                </a:pPr>
                <a:r>
                  <a:rPr lang="en-US" dirty="0"/>
                  <a:t>Another View</a:t>
                </a:r>
              </a:p>
              <a:p>
                <a:pPr marL="0" indent="0" algn="l">
                  <a:buClrTx/>
                  <a:buSzPct val="100000"/>
                  <a:buNone/>
                </a:pPr>
                <a:endParaRPr lang="en-US" dirty="0"/>
              </a:p>
              <a:p>
                <a:pPr marL="0" indent="0" algn="l">
                  <a:buClrTx/>
                  <a:buSzPct val="100000"/>
                  <a:buNone/>
                </a:pPr>
                <a:r>
                  <a:rPr lang="en-US" dirty="0"/>
                  <a:t>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</m:t>
                    </m:r>
                  </m:oMath>
                </a14:m>
                <a:r>
                  <a:rPr lang="en-US" dirty="0"/>
                  <a:t> Raw Warps</a:t>
                </a:r>
              </a:p>
              <a:p>
                <a:pPr marL="0" indent="0" algn="l">
                  <a:buClrTx/>
                  <a:buSzPct val="100000"/>
                  <a:buNone/>
                </a:pPr>
                <a:r>
                  <a:rPr lang="en-US" dirty="0"/>
                  <a:t>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⊡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Tangent PC1</a:t>
                </a:r>
              </a:p>
              <a:p>
                <a:pPr marL="0" indent="0" algn="l">
                  <a:buClrTx/>
                  <a:buSzPct val="100000"/>
                  <a:buNone/>
                </a:pPr>
                <a:r>
                  <a:rPr lang="en-US" dirty="0"/>
                  <a:t> 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</m:oMath>
                </a14:m>
                <a:r>
                  <a:rPr lang="en-US" dirty="0"/>
                  <a:t>  PNS 1</a:t>
                </a:r>
              </a:p>
            </p:txBody>
          </p:sp>
        </mc:Choice>
        <mc:Fallback xmlns="">
          <p:sp>
            <p:nvSpPr>
              <p:cNvPr id="4536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" y="1066800"/>
                <a:ext cx="3886199" cy="4768850"/>
              </a:xfrm>
              <a:blipFill>
                <a:blip r:embed="rId2"/>
                <a:stretch>
                  <a:fillRect l="-3918" t="-16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6087" t="22816" r="15217" b="14078"/>
          <a:stretch/>
        </p:blipFill>
        <p:spPr>
          <a:xfrm>
            <a:off x="3124200" y="1905000"/>
            <a:ext cx="60198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888229"/>
      </p:ext>
    </p:extLst>
  </p:cSld>
  <p:clrMapOvr>
    <a:masterClrMapping/>
  </p:clrMapOvr>
  <p:transition/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bg1"/>
            </a:gs>
            <a:gs pos="100000">
              <a:srgbClr val="FF0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PNS on SRVF Sphere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1" y="990600"/>
            <a:ext cx="8915399" cy="4768850"/>
          </a:xfrm>
        </p:spPr>
        <p:txBody>
          <a:bodyPr/>
          <a:lstStyle/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/>
              <a:t>Real Data Analysis:    Blood Glucose Curves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/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/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/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/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/>
              <a:t>Interpolation to Handle Missing Data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8388" t="33015" r="14743"/>
          <a:stretch/>
        </p:blipFill>
        <p:spPr>
          <a:xfrm>
            <a:off x="381000" y="1676400"/>
            <a:ext cx="8382000" cy="3005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418352"/>
      </p:ext>
    </p:extLst>
  </p:cSld>
  <p:clrMapOvr>
    <a:masterClrMapping/>
  </p:clrMapOvr>
  <p:transition/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bg1"/>
            </a:gs>
            <a:gs pos="100000">
              <a:srgbClr val="FF0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PNS on SRVF Sphere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1" y="990600"/>
            <a:ext cx="8915399" cy="4768850"/>
          </a:xfrm>
        </p:spPr>
        <p:txBody>
          <a:bodyPr/>
          <a:lstStyle/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/>
              <a:t>Real Data Analysis:    Blood Glucose Curves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/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/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/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/>
          </a:p>
          <a:p>
            <a:pPr marL="0" indent="0" algn="ctr">
              <a:lnSpc>
                <a:spcPct val="150000"/>
              </a:lnSpc>
              <a:buClrTx/>
              <a:buSzPct val="100000"/>
              <a:buNone/>
            </a:pPr>
            <a:r>
              <a:rPr lang="en-US" dirty="0"/>
              <a:t>Results of Fisher Rao Decomposition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5958" t="39809" r="12918" b="12632"/>
          <a:stretch/>
        </p:blipFill>
        <p:spPr>
          <a:xfrm>
            <a:off x="152400" y="1905000"/>
            <a:ext cx="89154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899310"/>
      </p:ext>
    </p:extLst>
  </p:cSld>
  <p:clrMapOvr>
    <a:masterClrMapping/>
  </p:clrMapOvr>
  <p:transition/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bg1"/>
            </a:gs>
            <a:gs pos="100000">
              <a:srgbClr val="FF0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PNS on SRVF Sphere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1" y="990600"/>
            <a:ext cx="8915399" cy="4768850"/>
          </a:xfrm>
        </p:spPr>
        <p:txBody>
          <a:bodyPr/>
          <a:lstStyle/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/>
              <a:t>Real Data Analysis:    Blood Glucose Curves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/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/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/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/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5349" t="24154" r="11703" b="2000"/>
          <a:stretch/>
        </p:blipFill>
        <p:spPr>
          <a:xfrm>
            <a:off x="0" y="1828799"/>
            <a:ext cx="9144000" cy="457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831978"/>
      </p:ext>
    </p:extLst>
  </p:cSld>
  <p:clrMapOvr>
    <a:masterClrMapping/>
  </p:clrMapOvr>
  <p:transition/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bg1"/>
            </a:gs>
            <a:gs pos="100000">
              <a:srgbClr val="FF0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PNS on SRVF Sphere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1" y="990600"/>
            <a:ext cx="8915399" cy="4768850"/>
          </a:xfrm>
        </p:spPr>
        <p:txBody>
          <a:bodyPr/>
          <a:lstStyle/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/>
              <a:t>Real Data Analysis:    Blood Glucose Curves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/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/>
              <a:t>Understand PNS 1 Mode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/>
              <a:t>Of Variation, Using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/>
              <a:t>Equally Spaced Scores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/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/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/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/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36626" t="25384" r="26900" b="11846"/>
          <a:stretch/>
        </p:blipFill>
        <p:spPr>
          <a:xfrm>
            <a:off x="4572000" y="2057399"/>
            <a:ext cx="4572000" cy="3886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436558"/>
      </p:ext>
    </p:extLst>
  </p:cSld>
  <p:clrMapOvr>
    <a:masterClrMapping/>
  </p:clrMapOvr>
  <p:transition/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bg1"/>
            </a:gs>
            <a:gs pos="100000">
              <a:srgbClr val="FF0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PNS on SRVF Sphere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1" y="990600"/>
            <a:ext cx="8915399" cy="4768850"/>
          </a:xfrm>
        </p:spPr>
        <p:txBody>
          <a:bodyPr/>
          <a:lstStyle/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/>
              <a:t>Real Data Analysis:    Blood Glucose Curves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/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/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/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/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8055" t="22923" r="9270" b="2000"/>
          <a:stretch/>
        </p:blipFill>
        <p:spPr>
          <a:xfrm>
            <a:off x="0" y="1853180"/>
            <a:ext cx="9119642" cy="4090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989077"/>
      </p:ext>
    </p:extLst>
  </p:cSld>
  <p:clrMapOvr>
    <a:masterClrMapping/>
  </p:clrMapOvr>
  <p:transition/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Juggling Data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152401" y="1479550"/>
            <a:ext cx="8574088" cy="4768850"/>
          </a:xfrm>
        </p:spPr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/>
              <a:t>Michael Newton – U. Wisconsin</a:t>
            </a:r>
          </a:p>
          <a:p>
            <a:pPr marL="0" indent="0" algn="l">
              <a:buClrTx/>
              <a:buSzPct val="100000"/>
              <a:buNone/>
            </a:pPr>
            <a:endParaRPr lang="en-US" dirty="0"/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Data from Ramsay et al (2014)</a:t>
            </a:r>
          </a:p>
          <a:p>
            <a:pPr marL="0" indent="0" algn="l">
              <a:buClrTx/>
              <a:buSzPct val="100000"/>
              <a:buNone/>
            </a:pPr>
            <a:endParaRPr lang="en-US" dirty="0"/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                          (Vertical Location vs. Time)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                           While Juggling</a:t>
            </a:r>
          </a:p>
          <a:p>
            <a:pPr marL="0" indent="0" algn="l">
              <a:buClrTx/>
              <a:buSzPct val="100000"/>
              <a:buNone/>
            </a:pPr>
            <a:endParaRPr lang="en-US" dirty="0"/>
          </a:p>
          <a:p>
            <a:pPr marL="0" indent="0" algn="l">
              <a:buClrTx/>
              <a:buSzPct val="100000"/>
              <a:buNone/>
            </a:pPr>
            <a:endParaRPr lang="en-US" dirty="0"/>
          </a:p>
          <a:p>
            <a:pPr marL="0" indent="0" algn="l">
              <a:buClrTx/>
              <a:buSzPct val="100000"/>
              <a:buNone/>
            </a:pPr>
            <a:endParaRPr lang="en-US" sz="1200" dirty="0"/>
          </a:p>
          <a:p>
            <a:pPr marL="0" indent="0" algn="l">
              <a:buClrTx/>
              <a:buSzPct val="100000"/>
              <a:buNone/>
            </a:pPr>
            <a:r>
              <a:rPr lang="en-US" sz="1200" dirty="0"/>
              <a:t>                                                                                                                      Thanks of Theravive.com</a:t>
            </a:r>
          </a:p>
        </p:txBody>
      </p:sp>
      <p:pic>
        <p:nvPicPr>
          <p:cNvPr id="1736706" name="Picture 2" descr="Michael A. Newt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447800"/>
            <a:ext cx="1323975" cy="1704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36708" name="Picture 4" descr="https://www.mcgill.ca/psychology/files/psychology/styles/medium/public/ramsay.jpg?itok=Z9d06UD9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39" t="9162" r="33800" b="36207"/>
          <a:stretch/>
        </p:blipFill>
        <p:spPr bwMode="auto">
          <a:xfrm>
            <a:off x="304800" y="4154399"/>
            <a:ext cx="1374001" cy="206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36710" name="Picture 6" descr="Image result for michael newton juggli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0" t="40345" r="18007" b="14850"/>
          <a:stretch/>
        </p:blipFill>
        <p:spPr bwMode="auto">
          <a:xfrm>
            <a:off x="4479599" y="5379600"/>
            <a:ext cx="1159201" cy="117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8985228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General Amp - Phase Context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/>
              <a:t>Appropriate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Mathematical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Framework?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                                      Vertical Variation</a:t>
            </a:r>
          </a:p>
          <a:p>
            <a:pPr marL="0" indent="0" algn="l">
              <a:buClrTx/>
              <a:buSzPct val="100000"/>
            </a:pPr>
            <a:endParaRPr lang="en-US" dirty="0"/>
          </a:p>
          <a:p>
            <a:pPr marL="0" indent="0" algn="l">
              <a:buClrTx/>
              <a:buSzPct val="100000"/>
            </a:pPr>
            <a:endParaRPr lang="en-US" dirty="0"/>
          </a:p>
          <a:p>
            <a:pPr marL="0" indent="0" algn="l">
              <a:buClrTx/>
              <a:buSzPct val="100000"/>
            </a:pPr>
            <a:r>
              <a:rPr lang="en-US" dirty="0"/>
              <a:t>			   </a:t>
            </a:r>
            <a:r>
              <a:rPr lang="en-US" dirty="0" err="1"/>
              <a:t>Horiz’l</a:t>
            </a:r>
            <a:endParaRPr lang="en-US" dirty="0"/>
          </a:p>
          <a:p>
            <a:pPr marL="0" indent="0" algn="l">
              <a:buClrTx/>
              <a:buSzPct val="100000"/>
            </a:pPr>
            <a:r>
              <a:rPr lang="en-US" dirty="0"/>
              <a:t>			    </a:t>
            </a:r>
            <a:r>
              <a:rPr lang="en-US" dirty="0" err="1"/>
              <a:t>Var’n</a:t>
            </a:r>
            <a:endParaRPr lang="en-US" dirty="0"/>
          </a:p>
        </p:txBody>
      </p:sp>
      <p:pic>
        <p:nvPicPr>
          <p:cNvPr id="4546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764" y="4572000"/>
            <a:ext cx="3439236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56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764" y="470971"/>
            <a:ext cx="3439236" cy="2272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" t="4218" r="75000" b="66868"/>
          <a:stretch/>
        </p:blipFill>
        <p:spPr>
          <a:xfrm>
            <a:off x="304800" y="4572000"/>
            <a:ext cx="3048000" cy="228600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 bwMode="auto">
          <a:xfrm flipH="1">
            <a:off x="3352800" y="5638800"/>
            <a:ext cx="2057400" cy="0"/>
          </a:xfrm>
          <a:prstGeom prst="straightConnector1">
            <a:avLst/>
          </a:prstGeom>
          <a:noFill/>
          <a:ln w="127000" cap="flat" cmpd="sng" algn="ctr">
            <a:solidFill>
              <a:schemeClr val="tx1">
                <a:lumMod val="50000"/>
              </a:schemeClr>
            </a:solidFill>
            <a:prstDash val="sys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Arrow Connector 7"/>
          <p:cNvCxnSpPr>
            <a:stCxn id="454659" idx="0"/>
          </p:cNvCxnSpPr>
          <p:nvPr/>
        </p:nvCxnSpPr>
        <p:spPr bwMode="auto">
          <a:xfrm flipV="1">
            <a:off x="7424382" y="2209800"/>
            <a:ext cx="0" cy="2362200"/>
          </a:xfrm>
          <a:prstGeom prst="straightConnector1">
            <a:avLst/>
          </a:prstGeom>
          <a:noFill/>
          <a:ln w="127000" cap="flat" cmpd="sng" algn="ctr">
            <a:solidFill>
              <a:schemeClr val="tx1">
                <a:lumMod val="50000"/>
              </a:schemeClr>
            </a:solidFill>
            <a:prstDash val="sys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9533835"/>
      </p:ext>
    </p:extLst>
  </p:cSld>
  <p:clrMapOvr>
    <a:masterClrMapping/>
  </p:clrMapOvr>
  <p:transition/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Juggling Data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152401" y="1479550"/>
            <a:ext cx="8574088" cy="4768850"/>
          </a:xfrm>
        </p:spPr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/>
              <a:t>Time 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Traces 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Cut Into 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Time 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Blocks:</a:t>
            </a:r>
          </a:p>
          <a:p>
            <a:pPr marL="0" indent="0" algn="l">
              <a:buClrTx/>
              <a:buSzPct val="100000"/>
              <a:buNone/>
            </a:pPr>
            <a:endParaRPr lang="en-US" dirty="0"/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(Data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 Objects)</a:t>
            </a:r>
          </a:p>
        </p:txBody>
      </p:sp>
      <p:pic>
        <p:nvPicPr>
          <p:cNvPr id="17377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70" t="25252" r="10787" b="1775"/>
          <a:stretch/>
        </p:blipFill>
        <p:spPr bwMode="auto">
          <a:xfrm>
            <a:off x="1863523" y="1295400"/>
            <a:ext cx="7280478" cy="5579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5556172"/>
      </p:ext>
    </p:extLst>
  </p:cSld>
  <p:clrMapOvr>
    <a:masterClrMapping/>
  </p:clrMapOvr>
  <p:transition/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Juggling Data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152401" y="1066800"/>
            <a:ext cx="8574088" cy="5181600"/>
          </a:xfrm>
        </p:spPr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 err="1"/>
              <a:t>Ampitude</a:t>
            </a:r>
            <a:r>
              <a:rPr lang="en-US" dirty="0"/>
              <a:t> – Phase Variation Decomposition</a:t>
            </a:r>
          </a:p>
          <a:p>
            <a:pPr marL="0" indent="0" algn="ctr">
              <a:buClrTx/>
              <a:buSzPct val="100000"/>
              <a:buNone/>
            </a:pPr>
            <a:r>
              <a:rPr lang="en-US" sz="2400" dirty="0"/>
              <a:t>(Analysis from Lu &amp; Marron (2014))</a:t>
            </a:r>
          </a:p>
        </p:txBody>
      </p:sp>
      <p:pic>
        <p:nvPicPr>
          <p:cNvPr id="173875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72" t="34119" r="14027" b="26051"/>
          <a:stretch/>
        </p:blipFill>
        <p:spPr bwMode="auto">
          <a:xfrm>
            <a:off x="76200" y="2438400"/>
            <a:ext cx="8991600" cy="4277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67425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Juggling Data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152401" y="1479550"/>
            <a:ext cx="8574088" cy="4768850"/>
          </a:xfrm>
        </p:spPr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/>
              <a:t>Clustering In Phase Variation Space:</a:t>
            </a:r>
          </a:p>
        </p:txBody>
      </p:sp>
      <p:pic>
        <p:nvPicPr>
          <p:cNvPr id="173977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5" t="25833" r="1752" b="3229"/>
          <a:stretch/>
        </p:blipFill>
        <p:spPr bwMode="auto">
          <a:xfrm>
            <a:off x="914400" y="1986880"/>
            <a:ext cx="7315200" cy="4817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2289953"/>
      </p:ext>
    </p:extLst>
  </p:cSld>
  <p:clrMapOvr>
    <a:masterClrMapping/>
  </p:clrMapOvr>
  <p:transition/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Juggling Data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152401" y="1479550"/>
            <a:ext cx="8574088" cy="4768850"/>
          </a:xfrm>
        </p:spPr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/>
              <a:t>Interpretation 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of Clusters</a:t>
            </a:r>
          </a:p>
        </p:txBody>
      </p:sp>
      <p:pic>
        <p:nvPicPr>
          <p:cNvPr id="174080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85" t="21313" r="6753" b="2448"/>
          <a:stretch/>
        </p:blipFill>
        <p:spPr bwMode="auto">
          <a:xfrm>
            <a:off x="2819400" y="1295401"/>
            <a:ext cx="6190675" cy="5523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7259024"/>
      </p:ext>
    </p:extLst>
  </p:cSld>
  <p:clrMapOvr>
    <a:masterClrMapping/>
  </p:clrMapOvr>
  <p:transition/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References for Much More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152401" y="1479550"/>
            <a:ext cx="8574088" cy="4768850"/>
          </a:xfrm>
        </p:spPr>
        <p:txBody>
          <a:bodyPr/>
          <a:lstStyle/>
          <a:p>
            <a:pPr marL="0" indent="0" algn="l">
              <a:buClrTx/>
              <a:buSzPct val="100000"/>
              <a:buNone/>
            </a:pPr>
            <a:endParaRPr lang="en-US" dirty="0"/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Big Picture Survey:</a:t>
            </a:r>
          </a:p>
          <a:p>
            <a:pPr marL="0" indent="0" algn="ctr">
              <a:buClrTx/>
              <a:buSzPct val="100000"/>
              <a:buNone/>
            </a:pPr>
            <a:r>
              <a:rPr lang="en-US" dirty="0"/>
              <a:t>Marron et al (2015)</a:t>
            </a:r>
          </a:p>
          <a:p>
            <a:pPr marL="0" indent="0" algn="l">
              <a:buClrTx/>
              <a:buSzPct val="100000"/>
              <a:buNone/>
            </a:pPr>
            <a:endParaRPr lang="en-US" dirty="0"/>
          </a:p>
          <a:p>
            <a:pPr marL="0" indent="0">
              <a:buSzPct val="100000"/>
              <a:buNone/>
            </a:pPr>
            <a:r>
              <a:rPr lang="en-US" dirty="0"/>
              <a:t>Results of a Competition:</a:t>
            </a:r>
          </a:p>
          <a:p>
            <a:pPr marL="0" indent="0" algn="ctr">
              <a:buClrTx/>
              <a:buSzPct val="100000"/>
              <a:buNone/>
            </a:pPr>
            <a:r>
              <a:rPr lang="en-US" dirty="0"/>
              <a:t>Marron et al (2014)</a:t>
            </a:r>
          </a:p>
          <a:p>
            <a:pPr marL="0" indent="0" algn="l">
              <a:buClrTx/>
              <a:buSzPct val="100000"/>
              <a:buNone/>
            </a:pPr>
            <a:endParaRPr lang="en-US" dirty="0"/>
          </a:p>
          <a:p>
            <a:pPr marL="0" indent="0" algn="l">
              <a:buClrTx/>
              <a:buSzPct val="10000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0012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152401" y="1479550"/>
            <a:ext cx="8574088" cy="4768850"/>
          </a:xfrm>
        </p:spPr>
        <p:txBody>
          <a:bodyPr/>
          <a:lstStyle/>
          <a:p>
            <a:pPr>
              <a:buSzPct val="100000"/>
              <a:buFont typeface="Wingdings" pitchFamily="2" charset="2"/>
              <a:buChar char="ü"/>
            </a:pPr>
            <a:r>
              <a:rPr lang="en-US" dirty="0"/>
              <a:t> Curve Registration is </a:t>
            </a:r>
            <a:r>
              <a:rPr lang="en-US" i="1" dirty="0"/>
              <a:t>Slippery</a:t>
            </a:r>
          </a:p>
          <a:p>
            <a:pPr>
              <a:buSzPct val="100000"/>
              <a:buFont typeface="Wingdings" pitchFamily="2" charset="2"/>
              <a:buChar char="ü"/>
            </a:pPr>
            <a:r>
              <a:rPr lang="en-US" dirty="0"/>
              <a:t> Thus, </a:t>
            </a:r>
            <a:r>
              <a:rPr lang="en-US" u="sng" dirty="0"/>
              <a:t>Careful Mathematics</a:t>
            </a:r>
            <a:r>
              <a:rPr lang="en-US" dirty="0"/>
              <a:t> is Useful</a:t>
            </a:r>
          </a:p>
          <a:p>
            <a:pPr>
              <a:buSzPct val="100000"/>
              <a:buFont typeface="Wingdings" pitchFamily="2" charset="2"/>
              <a:buChar char="ü"/>
            </a:pPr>
            <a:r>
              <a:rPr lang="en-US" dirty="0"/>
              <a:t> Fisher-Rao Approach:</a:t>
            </a:r>
          </a:p>
          <a:p>
            <a:pPr lvl="1">
              <a:buSzPct val="100000"/>
              <a:buFont typeface="Wingdings" pitchFamily="2" charset="2"/>
              <a:buChar char="ü"/>
            </a:pPr>
            <a:r>
              <a:rPr lang="en-US" dirty="0"/>
              <a:t> Gets the Math Right</a:t>
            </a:r>
          </a:p>
          <a:p>
            <a:pPr lvl="1">
              <a:buSzPct val="100000"/>
              <a:buFont typeface="Wingdings" pitchFamily="2" charset="2"/>
              <a:buChar char="ü"/>
            </a:pPr>
            <a:r>
              <a:rPr lang="en-US" dirty="0"/>
              <a:t> Intuitively Sensible</a:t>
            </a:r>
          </a:p>
          <a:p>
            <a:pPr lvl="1">
              <a:buSzPct val="100000"/>
              <a:buFont typeface="Wingdings" pitchFamily="2" charset="2"/>
              <a:buChar char="ü"/>
            </a:pPr>
            <a:r>
              <a:rPr lang="en-US" dirty="0"/>
              <a:t> Computable</a:t>
            </a:r>
          </a:p>
          <a:p>
            <a:pPr lvl="1">
              <a:buSzPct val="100000"/>
              <a:buFont typeface="Wingdings" pitchFamily="2" charset="2"/>
              <a:buChar char="ü"/>
            </a:pPr>
            <a:r>
              <a:rPr lang="en-US" dirty="0"/>
              <a:t> Generalizable</a:t>
            </a:r>
          </a:p>
          <a:p>
            <a:pPr lvl="1">
              <a:buSzPct val="100000"/>
              <a:buFont typeface="Wingdings" pitchFamily="2" charset="2"/>
              <a:buChar char="ü"/>
            </a:pPr>
            <a:r>
              <a:rPr lang="en-US" dirty="0"/>
              <a:t> Worth the Complication</a:t>
            </a:r>
          </a:p>
          <a:p>
            <a:pPr marL="0" indent="0" algn="l">
              <a:buClrTx/>
              <a:buSzPct val="10000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0472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bg1"/>
            </a:gs>
            <a:gs pos="100000">
              <a:srgbClr val="FF0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Participant Presentations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229600" cy="52578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sz="1800" dirty="0"/>
          </a:p>
          <a:p>
            <a:pPr eaLnBrk="1" hangingPunct="1">
              <a:buFontTx/>
              <a:buNone/>
            </a:pPr>
            <a:r>
              <a:rPr lang="en-US" dirty="0"/>
              <a:t>12:05    </a:t>
            </a:r>
            <a:r>
              <a:rPr lang="en-US" dirty="0">
                <a:effectLst/>
              </a:rPr>
              <a:t>Joseph </a:t>
            </a:r>
            <a:r>
              <a:rPr lang="en-US" dirty="0" err="1">
                <a:effectLst/>
              </a:rPr>
              <a:t>Lavond</a:t>
            </a:r>
            <a:r>
              <a:rPr lang="en-US" dirty="0">
                <a:effectLst/>
              </a:rPr>
              <a:t>: Fast Adversarial Training</a:t>
            </a:r>
          </a:p>
          <a:p>
            <a:pPr eaLnBrk="1" hangingPunct="1">
              <a:buFontTx/>
              <a:buNone/>
            </a:pPr>
            <a:endParaRPr lang="en-US" sz="1800" dirty="0"/>
          </a:p>
          <a:p>
            <a:pPr eaLnBrk="1" hangingPunct="1">
              <a:buFontTx/>
              <a:buNone/>
            </a:pPr>
            <a:r>
              <a:rPr lang="en-US" dirty="0">
                <a:effectLst/>
              </a:rPr>
              <a:t>12:10    Sam Ehrenstein:  Non-Contrast Ultrasound Imaging of Blood </a:t>
            </a:r>
            <a:r>
              <a:rPr lang="en-US" dirty="0" err="1">
                <a:effectLst/>
              </a:rPr>
              <a:t>Microvessels</a:t>
            </a:r>
            <a:r>
              <a:rPr lang="en-US" dirty="0">
                <a:effectLst/>
              </a:rPr>
              <a:t> using SVD</a:t>
            </a:r>
          </a:p>
          <a:p>
            <a:pPr eaLnBrk="1" hangingPunct="1">
              <a:buFontTx/>
              <a:buNone/>
            </a:pPr>
            <a:endParaRPr lang="en-US" dirty="0"/>
          </a:p>
          <a:p>
            <a:pPr eaLnBrk="1" hangingPunct="1">
              <a:buFontTx/>
              <a:buNone/>
            </a:pPr>
            <a:r>
              <a:rPr lang="en-US" dirty="0"/>
              <a:t>Next Class:</a:t>
            </a:r>
          </a:p>
          <a:p>
            <a:pPr algn="ctr" eaLnBrk="1" hangingPunct="1">
              <a:buFontTx/>
              <a:buNone/>
            </a:pPr>
            <a:r>
              <a:rPr lang="en-US" dirty="0"/>
              <a:t>Younghoon Kim,    Hong Dang</a:t>
            </a:r>
          </a:p>
        </p:txBody>
      </p:sp>
    </p:spTree>
    <p:extLst>
      <p:ext uri="{BB962C8B-B14F-4D97-AF65-F5344CB8AC3E}">
        <p14:creationId xmlns:p14="http://schemas.microsoft.com/office/powerpoint/2010/main" val="926655905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Time Warping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/>
              <a:t>Foundational Concept for Curve Registration</a:t>
            </a:r>
          </a:p>
          <a:p>
            <a:pPr marL="0" indent="0" algn="l">
              <a:buClrTx/>
              <a:buSzPct val="100000"/>
              <a:buNone/>
            </a:pPr>
            <a:endParaRPr lang="en-US" dirty="0"/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Think </a:t>
            </a:r>
            <a:r>
              <a:rPr lang="en-US" i="1" dirty="0"/>
              <a:t>Stretch</a:t>
            </a:r>
            <a:r>
              <a:rPr lang="en-US" dirty="0"/>
              <a:t> &amp; </a:t>
            </a:r>
            <a:r>
              <a:rPr lang="en-US" i="1" dirty="0"/>
              <a:t>Compress</a:t>
            </a:r>
            <a:r>
              <a:rPr lang="en-US" dirty="0"/>
              <a:t> Horizontal Axis</a:t>
            </a:r>
          </a:p>
          <a:p>
            <a:pPr marL="0" indent="0" algn="l">
              <a:buClrTx/>
              <a:buSzPct val="100000"/>
              <a:buNone/>
            </a:pPr>
            <a:endParaRPr lang="en-US" dirty="0"/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Mathematical Basis:</a:t>
            </a:r>
          </a:p>
          <a:p>
            <a:pPr marL="0" indent="0" algn="ctr">
              <a:buClrTx/>
              <a:buSzPct val="100000"/>
              <a:buNone/>
            </a:pPr>
            <a:r>
              <a:rPr lang="en-US" dirty="0"/>
              <a:t>Diffeomorphisms</a:t>
            </a:r>
          </a:p>
        </p:txBody>
      </p:sp>
    </p:spTree>
    <p:extLst>
      <p:ext uri="{BB962C8B-B14F-4D97-AF65-F5344CB8AC3E}">
        <p14:creationId xmlns:p14="http://schemas.microsoft.com/office/powerpoint/2010/main" val="920143882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Time Warping Intuition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3635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l">
                  <a:buClrTx/>
                  <a:buSzPct val="100000"/>
                  <a:buNone/>
                </a:pPr>
                <a:r>
                  <a:rPr lang="en-US" dirty="0"/>
                  <a:t>Elastically Stretch &amp; Compress Axis</a:t>
                </a:r>
              </a:p>
              <a:p>
                <a:pPr marL="0" indent="0" algn="l">
                  <a:buClrTx/>
                  <a:buSzPct val="100000"/>
                  <a:buNone/>
                </a:pPr>
                <a:endParaRPr lang="en-US" dirty="0"/>
              </a:p>
              <a:p>
                <a:pPr marL="0" indent="0" algn="l">
                  <a:buClrTx/>
                  <a:buSzPct val="100000"/>
                  <a:buNone/>
                </a:pPr>
                <a:r>
                  <a:rPr lang="en-US" dirty="0">
                    <a:solidFill>
                      <a:srgbClr val="000000"/>
                    </a:solidFill>
                  </a:rPr>
                  <a:t>                                                 </a:t>
                </a:r>
                <a14:m>
                  <m:oMath xmlns:m="http://schemas.openxmlformats.org/officeDocument/2006/math">
                    <m:r>
                      <a:rPr lang="en-US" sz="360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𝛾</m:t>
                    </m:r>
                    <m:d>
                      <m:dPr>
                        <m:ctrlPr>
                          <a:rPr lang="en-US" sz="3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3600" b="0" i="0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x</m:t>
                        </m:r>
                      </m:e>
                    </m:d>
                  </m:oMath>
                </a14:m>
                <a:endParaRPr lang="en-US" sz="3600" b="0" dirty="0">
                  <a:solidFill>
                    <a:srgbClr val="000000"/>
                  </a:solidFill>
                  <a:ea typeface="Cambria Math"/>
                </a:endParaRPr>
              </a:p>
            </p:txBody>
          </p:sp>
        </mc:Choice>
        <mc:Fallback xmlns="">
          <p:sp>
            <p:nvSpPr>
              <p:cNvPr id="4536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52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Connector 2"/>
          <p:cNvCxnSpPr/>
          <p:nvPr/>
        </p:nvCxnSpPr>
        <p:spPr bwMode="auto">
          <a:xfrm>
            <a:off x="2667000" y="5943600"/>
            <a:ext cx="3581400" cy="0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>
            <a:off x="2667000" y="2590800"/>
            <a:ext cx="1" cy="3352800"/>
          </a:xfrm>
          <a:prstGeom prst="lin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3276600" y="5791200"/>
            <a:ext cx="1" cy="304800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>
            <a:off x="3886200" y="5791200"/>
            <a:ext cx="1" cy="304800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>
            <a:off x="5715000" y="5791200"/>
            <a:ext cx="1" cy="304800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>
            <a:off x="5105400" y="5791200"/>
            <a:ext cx="1" cy="304800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>
            <a:off x="4495800" y="5791200"/>
            <a:ext cx="1" cy="304800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 flipH="1">
            <a:off x="5715002" y="2743200"/>
            <a:ext cx="10240" cy="320040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>
            <a:off x="5105400" y="3048000"/>
            <a:ext cx="1" cy="289560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>
            <a:off x="4495801" y="4495800"/>
            <a:ext cx="0" cy="144780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>
            <a:off x="3886201" y="5676900"/>
            <a:ext cx="0" cy="34290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>
            <a:off x="3276601" y="5791200"/>
            <a:ext cx="0" cy="15240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 flipH="1">
            <a:off x="2677239" y="2743200"/>
            <a:ext cx="3048003" cy="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 flipH="1">
            <a:off x="2667001" y="2971800"/>
            <a:ext cx="2438399" cy="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 flipH="1">
            <a:off x="2667001" y="4724400"/>
            <a:ext cx="1828800" cy="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/>
          <p:cNvCxnSpPr/>
          <p:nvPr/>
        </p:nvCxnSpPr>
        <p:spPr bwMode="auto">
          <a:xfrm flipH="1">
            <a:off x="2667001" y="5791200"/>
            <a:ext cx="609600" cy="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/>
          <p:cNvCxnSpPr/>
          <p:nvPr/>
        </p:nvCxnSpPr>
        <p:spPr bwMode="auto">
          <a:xfrm flipH="1">
            <a:off x="2667001" y="5638800"/>
            <a:ext cx="1219200" cy="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Straight Connector 38"/>
          <p:cNvCxnSpPr/>
          <p:nvPr/>
        </p:nvCxnSpPr>
        <p:spPr bwMode="auto">
          <a:xfrm>
            <a:off x="2468880" y="5791200"/>
            <a:ext cx="381000" cy="0"/>
          </a:xfrm>
          <a:prstGeom prst="lin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Straight Connector 43"/>
          <p:cNvCxnSpPr/>
          <p:nvPr/>
        </p:nvCxnSpPr>
        <p:spPr bwMode="auto">
          <a:xfrm>
            <a:off x="2468880" y="5638800"/>
            <a:ext cx="381000" cy="0"/>
          </a:xfrm>
          <a:prstGeom prst="lin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Straight Connector 44"/>
          <p:cNvCxnSpPr/>
          <p:nvPr/>
        </p:nvCxnSpPr>
        <p:spPr bwMode="auto">
          <a:xfrm>
            <a:off x="2468880" y="4724400"/>
            <a:ext cx="381000" cy="0"/>
          </a:xfrm>
          <a:prstGeom prst="lin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Straight Connector 45"/>
          <p:cNvCxnSpPr/>
          <p:nvPr/>
        </p:nvCxnSpPr>
        <p:spPr bwMode="auto">
          <a:xfrm>
            <a:off x="2468880" y="2971800"/>
            <a:ext cx="381000" cy="0"/>
          </a:xfrm>
          <a:prstGeom prst="lin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" name="Straight Connector 46"/>
          <p:cNvCxnSpPr/>
          <p:nvPr/>
        </p:nvCxnSpPr>
        <p:spPr bwMode="auto">
          <a:xfrm>
            <a:off x="2468880" y="2743200"/>
            <a:ext cx="381000" cy="0"/>
          </a:xfrm>
          <a:prstGeom prst="lin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Freeform 4"/>
          <p:cNvSpPr/>
          <p:nvPr/>
        </p:nvSpPr>
        <p:spPr bwMode="auto">
          <a:xfrm>
            <a:off x="2661313" y="2661313"/>
            <a:ext cx="3575714" cy="3261815"/>
          </a:xfrm>
          <a:custGeom>
            <a:avLst/>
            <a:gdLst>
              <a:gd name="connsiteX0" fmla="*/ 3575714 w 3575714"/>
              <a:gd name="connsiteY0" fmla="*/ 0 h 3261815"/>
              <a:gd name="connsiteX1" fmla="*/ 2142699 w 3575714"/>
              <a:gd name="connsiteY1" fmla="*/ 627797 h 3261815"/>
              <a:gd name="connsiteX2" fmla="*/ 1596788 w 3575714"/>
              <a:gd name="connsiteY2" fmla="*/ 2702257 h 3261815"/>
              <a:gd name="connsiteX3" fmla="*/ 0 w 3575714"/>
              <a:gd name="connsiteY3" fmla="*/ 3261815 h 3261815"/>
              <a:gd name="connsiteX4" fmla="*/ 0 w 3575714"/>
              <a:gd name="connsiteY4" fmla="*/ 3261815 h 3261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5714" h="3261815">
                <a:moveTo>
                  <a:pt x="3575714" y="0"/>
                </a:moveTo>
                <a:cubicBezTo>
                  <a:pt x="3024117" y="88710"/>
                  <a:pt x="2472520" y="177421"/>
                  <a:pt x="2142699" y="627797"/>
                </a:cubicBezTo>
                <a:cubicBezTo>
                  <a:pt x="1812878" y="1078173"/>
                  <a:pt x="1953904" y="2263254"/>
                  <a:pt x="1596788" y="2702257"/>
                </a:cubicBezTo>
                <a:cubicBezTo>
                  <a:pt x="1239672" y="3141260"/>
                  <a:pt x="0" y="3261815"/>
                  <a:pt x="0" y="3261815"/>
                </a:cubicBezTo>
                <a:lnTo>
                  <a:pt x="0" y="3261815"/>
                </a:lnTo>
              </a:path>
            </a:pathLst>
          </a:cu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0108801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928521"/>
            <a:ext cx="4495800" cy="3176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Data Objects 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363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31825" y="1219200"/>
                <a:ext cx="8094663" cy="5378450"/>
              </a:xfrm>
            </p:spPr>
            <p:txBody>
              <a:bodyPr/>
              <a:lstStyle/>
              <a:p>
                <a:pPr marL="0" indent="0" algn="l">
                  <a:buClrTx/>
                  <a:buSzPct val="100000"/>
                  <a:buNone/>
                </a:pPr>
                <a:r>
                  <a:rPr lang="en-US" dirty="0"/>
                  <a:t>Equivalence Classes as Data Objects</a:t>
                </a:r>
              </a:p>
              <a:p>
                <a:pPr marL="0" indent="0" algn="l">
                  <a:buClrTx/>
                  <a:buSzPct val="100000"/>
                  <a:buNone/>
                </a:pPr>
                <a:endParaRPr lang="en-US" dirty="0"/>
              </a:p>
              <a:p>
                <a:pPr marL="0" indent="0" algn="l">
                  <a:buClrTx/>
                  <a:buSzPct val="100000"/>
                  <a:buNone/>
                </a:pPr>
                <a:r>
                  <a:rPr lang="en-US" dirty="0"/>
                  <a:t>(Set of </a:t>
                </a:r>
                <a:r>
                  <a:rPr lang="en-US" u="sng" dirty="0"/>
                  <a:t>All</a:t>
                </a:r>
              </a:p>
              <a:p>
                <a:pPr marL="0" indent="0" algn="l">
                  <a:buClrTx/>
                  <a:buSzPct val="100000"/>
                  <a:buNone/>
                </a:pPr>
                <a:r>
                  <a:rPr lang="en-US" dirty="0"/>
                  <a:t>Warps of</a:t>
                </a:r>
              </a:p>
              <a:p>
                <a:pPr marL="0" indent="0" algn="l">
                  <a:buClrTx/>
                  <a:buSzPct val="100000"/>
                  <a:buNone/>
                </a:pPr>
                <a:r>
                  <a:rPr lang="en-US" dirty="0"/>
                  <a:t>Given Curve)</a:t>
                </a:r>
              </a:p>
              <a:p>
                <a:pPr marL="0" indent="0" algn="l">
                  <a:buClrTx/>
                  <a:buSzPct val="100000"/>
                  <a:buNone/>
                </a:pPr>
                <a:endParaRPr lang="en-US" dirty="0"/>
              </a:p>
              <a:p>
                <a:pPr marL="0" indent="0" algn="l">
                  <a:buClrTx/>
                  <a:buSzPct val="100000"/>
                  <a:buNone/>
                </a:pPr>
                <a:endParaRPr lang="en-US" dirty="0"/>
              </a:p>
              <a:p>
                <a:pPr marL="0" indent="0" algn="l">
                  <a:buClrTx/>
                  <a:buSzPct val="100000"/>
                  <a:buNone/>
                </a:pPr>
                <a:r>
                  <a:rPr lang="en-US" dirty="0"/>
                  <a:t>Notation:    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∘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𝛾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: 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𝛾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l-GR" b="0" i="1" smtClean="0">
                            <a:latin typeface="Cambria Math"/>
                            <a:ea typeface="Cambria Math"/>
                          </a:rPr>
                          <m:t>Γ</m:t>
                        </m:r>
                      </m:e>
                    </m:d>
                  </m:oMath>
                </a14:m>
                <a:endParaRPr lang="en-US" dirty="0"/>
              </a:p>
              <a:p>
                <a:pPr marL="0" indent="0" algn="l">
                  <a:buClrTx/>
                  <a:buSzPct val="100000"/>
                  <a:buNone/>
                </a:pPr>
                <a:r>
                  <a:rPr lang="en-US" dirty="0"/>
                  <a:t>	for a “</a:t>
                </a:r>
                <a:r>
                  <a:rPr lang="en-US" dirty="0" err="1"/>
                  <a:t>representor</a:t>
                </a:r>
                <a:r>
                  <a:rPr lang="en-US" dirty="0"/>
                  <a:t>”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       </a:t>
                </a:r>
              </a:p>
              <a:p>
                <a:pPr marL="0" indent="0" algn="l">
                  <a:buClrTx/>
                  <a:buSzPct val="100000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4536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1825" y="1219200"/>
                <a:ext cx="8094663" cy="5378450"/>
              </a:xfrm>
              <a:blipFill>
                <a:blip r:embed="rId3"/>
                <a:stretch>
                  <a:fillRect l="-1958" t="-1474" b="-1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0284195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Metrics in Curve Space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/>
              <a:t>Find Metric on Equivalence Classes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/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Start with </a:t>
            </a:r>
            <a:r>
              <a:rPr lang="en-US" i="1" dirty="0"/>
              <a:t>Warp Invariant Metric</a:t>
            </a:r>
            <a:r>
              <a:rPr lang="en-US" dirty="0"/>
              <a:t> on Curves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		&amp; Extend</a:t>
            </a:r>
          </a:p>
        </p:txBody>
      </p:sp>
    </p:spTree>
    <p:extLst>
      <p:ext uri="{BB962C8B-B14F-4D97-AF65-F5344CB8AC3E}">
        <p14:creationId xmlns:p14="http://schemas.microsoft.com/office/powerpoint/2010/main" val="77635985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08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45" t="21099" r="2704" b="11649"/>
          <a:stretch/>
        </p:blipFill>
        <p:spPr bwMode="auto">
          <a:xfrm>
            <a:off x="1921797" y="2427781"/>
            <a:ext cx="6688803" cy="443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Metrics in Curve Space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363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52400" y="1479550"/>
                <a:ext cx="8839199" cy="4768850"/>
              </a:xfrm>
            </p:spPr>
            <p:txBody>
              <a:bodyPr/>
              <a:lstStyle/>
              <a:p>
                <a:pPr marL="0" indent="0">
                  <a:buClrTx/>
                  <a:buSzPct val="10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𝑖𝑛𝑓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𝛾</m:t>
                          </m:r>
                        </m:sub>
                      </m:sSub>
                      <m:d>
                        <m:dPr>
                          <m:begChr m:val="‖"/>
                          <m:endChr m:val="‖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−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∘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</m:e>
                          </m:d>
                        </m:e>
                      </m:d>
                      <m:r>
                        <a:rPr lang="en-US" i="1" smtClean="0">
                          <a:latin typeface="Cambria Math"/>
                          <a:ea typeface="Cambria Math"/>
                        </a:rPr>
                        <m:t>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𝑖𝑛𝑓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𝛾</m:t>
                          </m:r>
                        </m:sub>
                      </m:sSub>
                      <m:d>
                        <m:dPr>
                          <m:begChr m:val="‖"/>
                          <m:endChr m:val="‖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−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∘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>
                  <a:ea typeface="Cambria Math"/>
                </a:endParaRPr>
              </a:p>
              <a:p>
                <a:pPr marL="0" indent="0" algn="l">
                  <a:buClrTx/>
                  <a:buSzPct val="100000"/>
                  <a:buNone/>
                </a:pPr>
                <a:r>
                  <a:rPr lang="en-US" dirty="0">
                    <a:ea typeface="Cambria Math"/>
                  </a:rPr>
                  <a:t>Note:</a:t>
                </a:r>
              </a:p>
              <a:p>
                <a:pPr marL="0" indent="0" algn="l">
                  <a:buClrTx/>
                  <a:buSzPct val="100000"/>
                  <a:buNone/>
                </a:pPr>
                <a:r>
                  <a:rPr lang="en-US" dirty="0">
                    <a:ea typeface="Cambria Math"/>
                  </a:rPr>
                  <a:t>Very</a:t>
                </a:r>
              </a:p>
              <a:p>
                <a:pPr marL="0" indent="0" algn="l">
                  <a:buClrTx/>
                  <a:buSzPct val="100000"/>
                  <a:buNone/>
                </a:pPr>
                <a:r>
                  <a:rPr lang="en-US" dirty="0">
                    <a:ea typeface="Cambria Math"/>
                  </a:rPr>
                  <a:t>Different</a:t>
                </a:r>
              </a:p>
              <a:p>
                <a:pPr marL="0" indent="0" algn="l">
                  <a:buClrTx/>
                  <a:buSzPct val="100000"/>
                  <a:buNone/>
                </a:pPr>
                <a:r>
                  <a:rPr lang="en-US" dirty="0">
                    <a:ea typeface="Cambria Math"/>
                  </a:rPr>
                  <a:t>L</a:t>
                </a:r>
                <a:r>
                  <a:rPr lang="en-US" baseline="30000" dirty="0">
                    <a:ea typeface="Cambria Math"/>
                  </a:rPr>
                  <a:t>2</a:t>
                </a:r>
                <a:r>
                  <a:rPr lang="en-US" dirty="0">
                    <a:ea typeface="Cambria Math"/>
                  </a:rPr>
                  <a:t>  norms</a:t>
                </a:r>
              </a:p>
              <a:p>
                <a:pPr marL="0" indent="0">
                  <a:buClrTx/>
                  <a:buSzPct val="100000"/>
                  <a:buNone/>
                </a:pPr>
                <a:endParaRPr lang="en-US" dirty="0">
                  <a:ea typeface="Cambria Math"/>
                </a:endParaRPr>
              </a:p>
              <a:p>
                <a:pPr marL="0" indent="0">
                  <a:buClrTx/>
                  <a:buSzPct val="100000"/>
                  <a:buNone/>
                </a:pPr>
                <a:endParaRPr lang="en-US" dirty="0">
                  <a:ea typeface="Cambria Math"/>
                </a:endParaRPr>
              </a:p>
              <a:p>
                <a:pPr marL="0" indent="0" algn="l">
                  <a:buClrTx/>
                  <a:buSzPct val="100000"/>
                  <a:buNone/>
                </a:pPr>
                <a:r>
                  <a:rPr lang="en-US" sz="1400" dirty="0">
                    <a:ea typeface="Cambria Math"/>
                  </a:rPr>
                  <a:t>Thanks to</a:t>
                </a:r>
              </a:p>
              <a:p>
                <a:pPr marL="0" indent="0" algn="l">
                  <a:buClrTx/>
                  <a:buSzPct val="100000"/>
                  <a:buNone/>
                </a:pPr>
                <a:r>
                  <a:rPr lang="en-US" sz="1400" dirty="0" err="1">
                    <a:ea typeface="Cambria Math"/>
                  </a:rPr>
                  <a:t>Xiaosun</a:t>
                </a:r>
                <a:r>
                  <a:rPr lang="en-US" sz="1400" dirty="0">
                    <a:ea typeface="Cambria Math"/>
                  </a:rPr>
                  <a:t> Lu</a:t>
                </a:r>
              </a:p>
              <a:p>
                <a:pPr marL="0" indent="0" algn="l">
                  <a:buClrTx/>
                  <a:buSzPct val="100000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4536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479550"/>
                <a:ext cx="8839199" cy="4768850"/>
              </a:xfrm>
              <a:blipFill rotWithShape="1">
                <a:blip r:embed="rId3"/>
                <a:stretch>
                  <a:fillRect l="-17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Arrow Connector 2"/>
          <p:cNvCxnSpPr/>
          <p:nvPr/>
        </p:nvCxnSpPr>
        <p:spPr bwMode="auto">
          <a:xfrm>
            <a:off x="2057400" y="3886200"/>
            <a:ext cx="3208798" cy="14478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" name="Straight Arrow Connector 6"/>
          <p:cNvCxnSpPr/>
          <p:nvPr/>
        </p:nvCxnSpPr>
        <p:spPr bwMode="auto">
          <a:xfrm>
            <a:off x="2057400" y="3886200"/>
            <a:ext cx="5943600" cy="14478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8BD70D1C-E5C7-4F65-9806-1D7303CD2E6A}"/>
              </a:ext>
            </a:extLst>
          </p:cNvPr>
          <p:cNvSpPr txBox="1"/>
          <p:nvPr/>
        </p:nvSpPr>
        <p:spPr>
          <a:xfrm>
            <a:off x="1412731" y="5334000"/>
            <a:ext cx="17876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But There is 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Good Answer,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Explained Later</a:t>
            </a:r>
          </a:p>
        </p:txBody>
      </p:sp>
    </p:spTree>
    <p:extLst>
      <p:ext uri="{BB962C8B-B14F-4D97-AF65-F5344CB8AC3E}">
        <p14:creationId xmlns:p14="http://schemas.microsoft.com/office/powerpoint/2010/main" val="38122654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Metrics in Curve Space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53635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r>
                  <a:rPr lang="en-US" dirty="0"/>
                  <a:t>Solution:     </a:t>
                </a:r>
              </a:p>
              <a:p>
                <a:pPr marL="0" indent="0">
                  <a:lnSpc>
                    <a:spcPct val="150000"/>
                  </a:lnSpc>
                  <a:buClrTx/>
                  <a:buSzPct val="100000"/>
                  <a:buNone/>
                </a:pPr>
                <a:r>
                  <a:rPr lang="en-US" dirty="0"/>
                  <a:t>Look for </a:t>
                </a:r>
                <a:r>
                  <a:rPr lang="en-US" i="1" dirty="0"/>
                  <a:t>Warp Invariant</a:t>
                </a:r>
                <a:r>
                  <a:rPr lang="en-US" dirty="0"/>
                  <a:t>  Metric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endParaRPr lang="en-US" dirty="0"/>
              </a:p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r>
                  <a:rPr lang="en-US" dirty="0"/>
                  <a:t>Where:   </a:t>
                </a:r>
              </a:p>
              <a:p>
                <a:pPr marL="0" indent="0">
                  <a:lnSpc>
                    <a:spcPct val="150000"/>
                  </a:lnSpc>
                  <a:buClrTx/>
                  <a:buSzPct val="10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∘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𝛾</m:t>
                          </m:r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∘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𝛾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536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4255635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Metrics in Curve Space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3635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lnSpc>
                    <a:spcPct val="150000"/>
                  </a:lnSpc>
                  <a:buClrTx/>
                  <a:buSzPct val="10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∘</m:t>
                          </m:r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𝛾</m:t>
                          </m:r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∘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𝛾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r>
                  <a:rPr lang="en-US" dirty="0"/>
                  <a:t>I.e. Have “Parallel”</a:t>
                </a:r>
              </a:p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r>
                  <a:rPr lang="en-US" dirty="0"/>
                  <a:t>Representatives</a:t>
                </a:r>
              </a:p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r>
                  <a:rPr lang="en-US" dirty="0"/>
                  <a:t>Of Equivalence</a:t>
                </a:r>
              </a:p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r>
                  <a:rPr lang="en-US" dirty="0"/>
                  <a:t>Classes</a:t>
                </a:r>
              </a:p>
            </p:txBody>
          </p:sp>
        </mc:Choice>
        <mc:Fallback xmlns="">
          <p:sp>
            <p:nvSpPr>
              <p:cNvPr id="4536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reeform 1"/>
          <p:cNvSpPr/>
          <p:nvPr/>
        </p:nvSpPr>
        <p:spPr bwMode="auto">
          <a:xfrm>
            <a:off x="4876800" y="2402006"/>
            <a:ext cx="2784143" cy="3575713"/>
          </a:xfrm>
          <a:custGeom>
            <a:avLst/>
            <a:gdLst>
              <a:gd name="connsiteX0" fmla="*/ 0 w 2784143"/>
              <a:gd name="connsiteY0" fmla="*/ 3575713 h 3575713"/>
              <a:gd name="connsiteX1" fmla="*/ 750627 w 2784143"/>
              <a:gd name="connsiteY1" fmla="*/ 1446663 h 3575713"/>
              <a:gd name="connsiteX2" fmla="*/ 2169994 w 2784143"/>
              <a:gd name="connsiteY2" fmla="*/ 968991 h 3575713"/>
              <a:gd name="connsiteX3" fmla="*/ 2784143 w 2784143"/>
              <a:gd name="connsiteY3" fmla="*/ 0 h 3575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84143" h="3575713">
                <a:moveTo>
                  <a:pt x="0" y="3575713"/>
                </a:moveTo>
                <a:cubicBezTo>
                  <a:pt x="194480" y="2728415"/>
                  <a:pt x="388961" y="1881117"/>
                  <a:pt x="750627" y="1446663"/>
                </a:cubicBezTo>
                <a:cubicBezTo>
                  <a:pt x="1112293" y="1012209"/>
                  <a:pt x="1831075" y="1210101"/>
                  <a:pt x="2169994" y="968991"/>
                </a:cubicBezTo>
                <a:cubicBezTo>
                  <a:pt x="2508913" y="727881"/>
                  <a:pt x="2784143" y="0"/>
                  <a:pt x="2784143" y="0"/>
                </a:cubicBezTo>
              </a:path>
            </a:pathLst>
          </a:custGeom>
          <a:noFill/>
          <a:ln w="762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5" name="Freeform 4"/>
          <p:cNvSpPr/>
          <p:nvPr/>
        </p:nvSpPr>
        <p:spPr bwMode="auto">
          <a:xfrm>
            <a:off x="5826457" y="2819400"/>
            <a:ext cx="2784143" cy="3575713"/>
          </a:xfrm>
          <a:custGeom>
            <a:avLst/>
            <a:gdLst>
              <a:gd name="connsiteX0" fmla="*/ 0 w 2784143"/>
              <a:gd name="connsiteY0" fmla="*/ 3575713 h 3575713"/>
              <a:gd name="connsiteX1" fmla="*/ 750627 w 2784143"/>
              <a:gd name="connsiteY1" fmla="*/ 1446663 h 3575713"/>
              <a:gd name="connsiteX2" fmla="*/ 2169994 w 2784143"/>
              <a:gd name="connsiteY2" fmla="*/ 968991 h 3575713"/>
              <a:gd name="connsiteX3" fmla="*/ 2784143 w 2784143"/>
              <a:gd name="connsiteY3" fmla="*/ 0 h 3575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84143" h="3575713">
                <a:moveTo>
                  <a:pt x="0" y="3575713"/>
                </a:moveTo>
                <a:cubicBezTo>
                  <a:pt x="194480" y="2728415"/>
                  <a:pt x="388961" y="1881117"/>
                  <a:pt x="750627" y="1446663"/>
                </a:cubicBezTo>
                <a:cubicBezTo>
                  <a:pt x="1112293" y="1012209"/>
                  <a:pt x="1831075" y="1210101"/>
                  <a:pt x="2169994" y="968991"/>
                </a:cubicBezTo>
                <a:cubicBezTo>
                  <a:pt x="2508913" y="727881"/>
                  <a:pt x="2784143" y="0"/>
                  <a:pt x="2784143" y="0"/>
                </a:cubicBezTo>
              </a:path>
            </a:pathLst>
          </a:custGeom>
          <a:noFill/>
          <a:ln w="762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3" name="Oval 2"/>
          <p:cNvSpPr/>
          <p:nvPr/>
        </p:nvSpPr>
        <p:spPr bwMode="auto">
          <a:xfrm>
            <a:off x="5257800" y="4114800"/>
            <a:ext cx="228600" cy="228600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4" name="Oval 3"/>
          <p:cNvSpPr/>
          <p:nvPr/>
        </p:nvSpPr>
        <p:spPr bwMode="auto">
          <a:xfrm>
            <a:off x="5410200" y="3810000"/>
            <a:ext cx="228600" cy="228600"/>
          </a:xfrm>
          <a:prstGeom prst="ellips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7315200" y="2743200"/>
            <a:ext cx="228600" cy="228600"/>
          </a:xfrm>
          <a:prstGeom prst="ellips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8305800" y="3124200"/>
            <a:ext cx="228600" cy="2286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6400800" y="4267200"/>
            <a:ext cx="228600" cy="2286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cxnSp>
        <p:nvCxnSpPr>
          <p:cNvPr id="7" name="Straight Connector 6"/>
          <p:cNvCxnSpPr>
            <a:stCxn id="8" idx="6"/>
            <a:endCxn id="9" idx="2"/>
          </p:cNvCxnSpPr>
          <p:nvPr/>
        </p:nvCxnSpPr>
        <p:spPr bwMode="auto">
          <a:xfrm>
            <a:off x="7543800" y="2857500"/>
            <a:ext cx="762000" cy="381000"/>
          </a:xfrm>
          <a:prstGeom prst="line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>
            <a:off x="5638800" y="3962400"/>
            <a:ext cx="762000" cy="381000"/>
          </a:xfrm>
          <a:prstGeom prst="line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787172377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Metrics in Curve Space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3635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lnSpc>
                    <a:spcPct val="150000"/>
                  </a:lnSpc>
                  <a:buSzPct val="100000"/>
                  <a:buNone/>
                </a:pPr>
                <a:r>
                  <a:rPr lang="en-US" i="1" dirty="0"/>
                  <a:t>Warp Invariant</a:t>
                </a:r>
                <a:r>
                  <a:rPr lang="en-US" dirty="0"/>
                  <a:t>  Metric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𝐹𝑅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r>
                  <a:rPr lang="en-US" dirty="0"/>
                  <a:t>Developed in context of:</a:t>
                </a:r>
              </a:p>
              <a:p>
                <a:pPr marL="0" indent="0">
                  <a:lnSpc>
                    <a:spcPct val="150000"/>
                  </a:lnSpc>
                  <a:buClrTx/>
                  <a:buSzPct val="100000"/>
                  <a:buNone/>
                </a:pPr>
                <a:r>
                  <a:rPr lang="en-US" dirty="0"/>
                  <a:t>Likelihood Geometry</a:t>
                </a:r>
              </a:p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r>
                  <a:rPr lang="en-US" u="sng" dirty="0"/>
                  <a:t>Fisher – </a:t>
                </a:r>
                <a:r>
                  <a:rPr lang="en-US" u="sng" dirty="0" err="1"/>
                  <a:t>Rao</a:t>
                </a:r>
                <a:r>
                  <a:rPr lang="en-US" u="sng" dirty="0"/>
                  <a:t> Metric</a:t>
                </a:r>
                <a:r>
                  <a:rPr lang="en-US" dirty="0"/>
                  <a:t>:</a:t>
                </a:r>
              </a:p>
              <a:p>
                <a:pPr marL="0" indent="0">
                  <a:lnSpc>
                    <a:spcPct val="150000"/>
                  </a:lnSpc>
                  <a:buClrTx/>
                  <a:buSzPct val="10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𝐹𝑅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𝐹𝑅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∘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𝛾</m:t>
                          </m:r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∘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𝛾</m:t>
                          </m:r>
                        </m:e>
                      </m:d>
                    </m:oMath>
                  </m:oMathPara>
                </a14:m>
                <a:endParaRPr lang="en-US" dirty="0">
                  <a:ea typeface="Cambria Math"/>
                </a:endParaRPr>
              </a:p>
            </p:txBody>
          </p:sp>
        </mc:Choice>
        <mc:Fallback xmlns="">
          <p:sp>
            <p:nvSpPr>
              <p:cNvPr id="4536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C2FA51EE-653C-4FB1-9005-515C84296F9F}"/>
              </a:ext>
            </a:extLst>
          </p:cNvPr>
          <p:cNvSpPr txBox="1"/>
          <p:nvPr/>
        </p:nvSpPr>
        <p:spPr>
          <a:xfrm>
            <a:off x="5912698" y="3572470"/>
            <a:ext cx="17835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Rao (1945)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Deeper Theory: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Amari (1985)</a:t>
            </a:r>
          </a:p>
        </p:txBody>
      </p:sp>
    </p:spTree>
    <p:extLst>
      <p:ext uri="{BB962C8B-B14F-4D97-AF65-F5344CB8AC3E}">
        <p14:creationId xmlns:p14="http://schemas.microsoft.com/office/powerpoint/2010/main" val="8456700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A700D5"/>
            </a:gs>
            <a:gs pos="50000">
              <a:schemeClr val="bg1"/>
            </a:gs>
            <a:gs pos="100000">
              <a:srgbClr val="A700D5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Current Sections in Textbook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dirty="0"/>
              <a:t>Today:</a:t>
            </a:r>
          </a:p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en-US" dirty="0"/>
              <a:t>Sections  9.1, 9.2  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en-US" dirty="0"/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dirty="0"/>
              <a:t>Next Class:</a:t>
            </a:r>
          </a:p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en-US" dirty="0"/>
              <a:t>Sections  11.1, 11.2</a:t>
            </a:r>
          </a:p>
        </p:txBody>
      </p:sp>
    </p:spTree>
    <p:extLst>
      <p:ext uri="{BB962C8B-B14F-4D97-AF65-F5344CB8AC3E}">
        <p14:creationId xmlns:p14="http://schemas.microsoft.com/office/powerpoint/2010/main" val="1834401303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Metrics in Curve Space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363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31825" y="1479550"/>
                <a:ext cx="8094663" cy="5073650"/>
              </a:xfrm>
            </p:spPr>
            <p:txBody>
              <a:bodyPr/>
              <a:lstStyle/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r>
                  <a:rPr lang="en-US" dirty="0"/>
                  <a:t>Fisher – </a:t>
                </a:r>
                <a:r>
                  <a:rPr lang="en-US" dirty="0" err="1"/>
                  <a:t>Rao</a:t>
                </a:r>
                <a:r>
                  <a:rPr lang="en-US" dirty="0"/>
                  <a:t> Metric:</a:t>
                </a:r>
              </a:p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r>
                  <a:rPr lang="en-US" dirty="0"/>
                  <a:t>Computation Based on </a:t>
                </a:r>
              </a:p>
              <a:p>
                <a:pPr marL="0" indent="0">
                  <a:lnSpc>
                    <a:spcPct val="150000"/>
                  </a:lnSpc>
                  <a:buClrTx/>
                  <a:buSzPct val="100000"/>
                  <a:buNone/>
                </a:pPr>
                <a:r>
                  <a:rPr lang="en-US" dirty="0"/>
                  <a:t>Square Root Velocity Function (SRVF)</a:t>
                </a:r>
              </a:p>
              <a:p>
                <a:pPr marL="0" indent="0">
                  <a:lnSpc>
                    <a:spcPct val="150000"/>
                  </a:lnSpc>
                  <a:buClrTx/>
                  <a:buSzPct val="10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𝑞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</m:sub>
                      </m:sSub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̇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𝑓</m:t>
                              </m:r>
                            </m:e>
                          </m:acc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𝑓</m:t>
                                      </m:r>
                                    </m:e>
                                  </m:acc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𝑡</m:t>
                                      </m:r>
                                    </m:e>
                                  </m:d>
                                </m:e>
                              </m:d>
                            </m:e>
                          </m:rad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536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31825" y="1479550"/>
                <a:ext cx="8094663" cy="5073650"/>
              </a:xfrm>
              <a:blipFill rotWithShape="1">
                <a:blip r:embed="rId2"/>
                <a:stretch>
                  <a:fillRect l="-19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762000" y="5196330"/>
                <a:ext cx="2008307" cy="8996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Where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𝑓</m:t>
                        </m:r>
                      </m:e>
                    </m:acc>
                    <m:d>
                      <m:d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𝑡</m:t>
                        </m:r>
                      </m:e>
                    </m:d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box>
                      <m:box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𝜕</m:t>
                            </m:r>
                          </m:num>
                          <m:den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𝜕</m:t>
                            </m:r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𝑡</m:t>
                            </m:r>
                          </m:den>
                        </m:f>
                      </m:e>
                    </m:box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𝑓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𝑡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5196330"/>
                <a:ext cx="2008307" cy="899670"/>
              </a:xfrm>
              <a:prstGeom prst="rect">
                <a:avLst/>
              </a:prstGeom>
              <a:blipFill>
                <a:blip r:embed="rId3"/>
                <a:stretch>
                  <a:fillRect l="-4559" t="-4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6477000" y="5124271"/>
            <a:ext cx="23230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Signed Version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Of Square Root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Derivative</a:t>
            </a:r>
          </a:p>
        </p:txBody>
      </p:sp>
    </p:spTree>
    <p:extLst>
      <p:ext uri="{BB962C8B-B14F-4D97-AF65-F5344CB8AC3E}">
        <p14:creationId xmlns:p14="http://schemas.microsoft.com/office/powerpoint/2010/main" val="7507459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Metrics in Curve Space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3635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r>
                  <a:rPr lang="en-US" dirty="0"/>
                  <a:t>Square Root Velocity Function (SRVF)</a:t>
                </a:r>
              </a:p>
              <a:p>
                <a:pPr marL="0" indent="0">
                  <a:lnSpc>
                    <a:spcPct val="150000"/>
                  </a:lnSpc>
                  <a:buClrTx/>
                  <a:buSzPct val="10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𝑞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</m:sub>
                      </m:sSub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̇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𝑓</m:t>
                              </m:r>
                            </m:e>
                          </m:acc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𝑓</m:t>
                                      </m:r>
                                    </m:e>
                                  </m:acc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𝑡</m:t>
                                      </m:r>
                                    </m:e>
                                  </m:d>
                                </m:e>
                              </m:d>
                            </m:e>
                          </m:rad>
                        </m:den>
                      </m:f>
                    </m:oMath>
                  </m:oMathPara>
                </a14:m>
                <a:endParaRPr lang="en-US" b="0" dirty="0"/>
              </a:p>
              <a:p>
                <a:pPr marL="0" indent="0">
                  <a:lnSpc>
                    <a:spcPct val="150000"/>
                  </a:lnSpc>
                  <a:buClrTx/>
                  <a:buSzPct val="10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0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nary>
                        <m:nary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𝑓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𝑠</m:t>
                              </m:r>
                            </m:e>
                          </m:d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𝑓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𝑠</m:t>
                                  </m:r>
                                </m:e>
                              </m:d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𝑑𝑠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536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19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2551421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Metrics in Curve Space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3635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r>
                  <a:rPr lang="en-US" dirty="0"/>
                  <a:t>Fisher – </a:t>
                </a:r>
                <a:r>
                  <a:rPr lang="en-US" dirty="0" err="1"/>
                  <a:t>Rao</a:t>
                </a:r>
                <a:r>
                  <a:rPr lang="en-US" dirty="0"/>
                  <a:t> Metric:</a:t>
                </a:r>
              </a:p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r>
                  <a:rPr lang="en-US" dirty="0"/>
                  <a:t>Computation Based on SRVF:</a:t>
                </a:r>
              </a:p>
              <a:p>
                <a:pPr marL="0" indent="0">
                  <a:lnSpc>
                    <a:spcPct val="150000"/>
                  </a:lnSpc>
                  <a:buClrTx/>
                  <a:buSzPct val="10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𝐹𝑅</m:t>
                          </m:r>
                        </m:sub>
                      </m:sSub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𝑞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𝑞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r>
                  <a:rPr lang="en-US" dirty="0"/>
                  <a:t>I.e. work with SRVF, </a:t>
                </a:r>
              </a:p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r>
                  <a:rPr lang="en-US" dirty="0"/>
                  <a:t>since much easier to compute.</a:t>
                </a:r>
              </a:p>
            </p:txBody>
          </p:sp>
        </mc:Choice>
        <mc:Fallback xmlns="">
          <p:sp>
            <p:nvSpPr>
              <p:cNvPr id="4536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2755654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Metrics in Curve Space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3635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r>
                  <a:rPr lang="en-US" dirty="0"/>
                  <a:t>Note on SRVF representation:</a:t>
                </a:r>
              </a:p>
              <a:p>
                <a:pPr marL="0" indent="0">
                  <a:lnSpc>
                    <a:spcPct val="150000"/>
                  </a:lnSpc>
                  <a:buClrTx/>
                  <a:buSzPct val="10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𝐹𝑅</m:t>
                          </m:r>
                        </m:sub>
                      </m:sSub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𝑞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𝑞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endParaRPr lang="en-US" sz="900" dirty="0"/>
              </a:p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r>
                  <a:rPr lang="en-US" dirty="0"/>
                  <a:t>Warp Invariance</a:t>
                </a:r>
              </a:p>
              <a:p>
                <a:pPr marL="0" indent="0">
                  <a:lnSpc>
                    <a:spcPct val="150000"/>
                  </a:lnSpc>
                  <a:buSzPct val="10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𝐹𝑅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𝐹𝑅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∘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𝛾</m:t>
                          </m:r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∘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𝛾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r>
                  <a:rPr lang="en-US" dirty="0"/>
                  <a:t>Follows from Jacobean calculation</a:t>
                </a:r>
              </a:p>
            </p:txBody>
          </p:sp>
        </mc:Choice>
        <mc:Fallback xmlns="">
          <p:sp>
            <p:nvSpPr>
              <p:cNvPr id="4536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0047043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FFFF00"/>
                </a:solidFill>
              </a:rPr>
              <a:t>Homework 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531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457200" y="1143000"/>
                <a:ext cx="8153400" cy="4525963"/>
              </a:xfrm>
            </p:spPr>
            <p:txBody>
              <a:bodyPr/>
              <a:lstStyle/>
              <a:p>
                <a:pPr eaLnBrk="1" hangingPunct="1">
                  <a:lnSpc>
                    <a:spcPct val="160000"/>
                  </a:lnSpc>
                  <a:buFontTx/>
                  <a:buNone/>
                </a:pPr>
                <a:r>
                  <a:rPr lang="en-US" dirty="0">
                    <a:solidFill>
                      <a:srgbClr val="FFFF00"/>
                    </a:solidFill>
                  </a:rPr>
                  <a:t>(a)	Show the Warp Invariance of the </a:t>
                </a:r>
              </a:p>
              <a:p>
                <a:pPr eaLnBrk="1" hangingPunct="1">
                  <a:lnSpc>
                    <a:spcPct val="160000"/>
                  </a:lnSpc>
                  <a:buFontTx/>
                  <a:buNone/>
                </a:pPr>
                <a:r>
                  <a:rPr lang="en-US" dirty="0">
                    <a:solidFill>
                      <a:srgbClr val="FFFF00"/>
                    </a:solidFill>
                  </a:rPr>
                  <a:t>Fisher-Rao Metric, i.e.</a:t>
                </a:r>
              </a:p>
              <a:p>
                <a:pPr algn="ctr" eaLnBrk="1" hangingPunct="1">
                  <a:lnSpc>
                    <a:spcPct val="160000"/>
                  </a:lnSpc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𝐹𝑅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solidFill>
                            <a:srgbClr val="FFFF00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𝐹𝑅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∘</m:t>
                          </m:r>
                          <m:r>
                            <a:rPr lang="en-US" i="1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𝛾</m:t>
                          </m:r>
                          <m:r>
                            <a:rPr lang="en-US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∘</m:t>
                          </m:r>
                          <m:r>
                            <a:rPr lang="en-US" i="1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𝛾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rgbClr val="FFFF00"/>
                  </a:solidFill>
                </a:endParaRPr>
              </a:p>
              <a:p>
                <a:pPr eaLnBrk="1" hangingPunct="1">
                  <a:lnSpc>
                    <a:spcPct val="160000"/>
                  </a:lnSpc>
                  <a:buFontTx/>
                  <a:buNone/>
                </a:pPr>
                <a:endParaRPr lang="en-US" dirty="0">
                  <a:solidFill>
                    <a:srgbClr val="FFFF00"/>
                  </a:solidFill>
                </a:endParaRPr>
              </a:p>
              <a:p>
                <a:pPr eaLnBrk="1" hangingPunct="1">
                  <a:lnSpc>
                    <a:spcPct val="160000"/>
                  </a:lnSpc>
                  <a:buFontTx/>
                  <a:buNone/>
                </a:pPr>
                <a:r>
                  <a:rPr lang="en-US" dirty="0">
                    <a:solidFill>
                      <a:srgbClr val="FFFF00"/>
                    </a:solidFill>
                  </a:rPr>
                  <a:t>(Hints on Sakai Page)</a:t>
                </a:r>
              </a:p>
            </p:txBody>
          </p:sp>
        </mc:Choice>
        <mc:Fallback xmlns="">
          <p:sp>
            <p:nvSpPr>
              <p:cNvPr id="2253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57200" y="1143000"/>
                <a:ext cx="8153400" cy="4525963"/>
              </a:xfrm>
              <a:blipFill>
                <a:blip r:embed="rId3"/>
                <a:stretch>
                  <a:fillRect l="-18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D4B43EC2-44CF-46A3-B03F-6076ABE6B4AE}"/>
              </a:ext>
            </a:extLst>
          </p:cNvPr>
          <p:cNvSpPr txBox="1"/>
          <p:nvPr/>
        </p:nvSpPr>
        <p:spPr>
          <a:xfrm>
            <a:off x="6417052" y="4648200"/>
            <a:ext cx="22018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Due:  Mar. 10,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11:00AM</a:t>
            </a:r>
          </a:p>
        </p:txBody>
      </p:sp>
    </p:spTree>
    <p:extLst>
      <p:ext uri="{BB962C8B-B14F-4D97-AF65-F5344CB8AC3E}">
        <p14:creationId xmlns:p14="http://schemas.microsoft.com/office/powerpoint/2010/main" val="33738185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Metrics in Curve Space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1" y="1479550"/>
            <a:ext cx="1752599" cy="4768850"/>
          </a:xfrm>
        </p:spPr>
        <p:txBody>
          <a:bodyPr/>
          <a:lstStyle/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/>
              <a:t>Why 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/>
              <a:t>square 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/>
              <a:t>roots?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/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sz="1400" dirty="0"/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sz="1400" dirty="0"/>
              <a:t>Thanks to 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sz="1400" dirty="0" err="1"/>
              <a:t>Xiaosun</a:t>
            </a:r>
            <a:r>
              <a:rPr lang="en-US" sz="1400" dirty="0"/>
              <a:t> Lu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/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/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/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/>
          </a:p>
        </p:txBody>
      </p:sp>
      <p:pic>
        <p:nvPicPr>
          <p:cNvPr id="421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438275"/>
            <a:ext cx="7019925" cy="541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21098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Metrics in Curve Space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1" y="1479550"/>
            <a:ext cx="1752599" cy="4768850"/>
          </a:xfrm>
        </p:spPr>
        <p:txBody>
          <a:bodyPr/>
          <a:lstStyle/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/>
              <a:t>Why 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/>
              <a:t>square 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/>
              <a:t>roots?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/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/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/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/>
          </a:p>
        </p:txBody>
      </p:sp>
      <p:pic>
        <p:nvPicPr>
          <p:cNvPr id="422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438275"/>
            <a:ext cx="7019925" cy="541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4991635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Metrics in Curve Space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1" y="1479550"/>
            <a:ext cx="1752599" cy="4768850"/>
          </a:xfrm>
        </p:spPr>
        <p:txBody>
          <a:bodyPr/>
          <a:lstStyle/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/>
              <a:t>Why 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/>
              <a:t>square 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/>
              <a:t>roots?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/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/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/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/>
          </a:p>
        </p:txBody>
      </p:sp>
      <p:pic>
        <p:nvPicPr>
          <p:cNvPr id="423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438275"/>
            <a:ext cx="7019925" cy="541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54825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Metrics in Curve Space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1" y="1479550"/>
            <a:ext cx="1752599" cy="4768850"/>
          </a:xfrm>
        </p:spPr>
        <p:txBody>
          <a:bodyPr/>
          <a:lstStyle/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/>
              <a:t>Why 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/>
              <a:t>square 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/>
              <a:t>roots?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/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/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/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/>
          </a:p>
        </p:txBody>
      </p:sp>
      <p:pic>
        <p:nvPicPr>
          <p:cNvPr id="424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438275"/>
            <a:ext cx="7019925" cy="541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7387584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Metrics in Curve Space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1" y="1479550"/>
            <a:ext cx="1752599" cy="4768850"/>
          </a:xfrm>
        </p:spPr>
        <p:txBody>
          <a:bodyPr/>
          <a:lstStyle/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/>
              <a:t>Why 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/>
              <a:t>square 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/>
              <a:t>roots?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/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/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/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/>
          </a:p>
        </p:txBody>
      </p:sp>
      <p:pic>
        <p:nvPicPr>
          <p:cNvPr id="425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438275"/>
            <a:ext cx="7019925" cy="541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2118467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An Interesting Question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Why does backwards PC seem easier?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sz="1600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An Attractive Answer:</a:t>
            </a:r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James Damon, UNC Mathematics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i="1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Key Idea:    Express Backwards PCA as</a:t>
            </a:r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u="sng" dirty="0"/>
              <a:t>Nested Series of Constraints</a:t>
            </a:r>
          </a:p>
        </p:txBody>
      </p:sp>
    </p:spTree>
    <p:extLst>
      <p:ext uri="{BB962C8B-B14F-4D97-AF65-F5344CB8AC3E}">
        <p14:creationId xmlns:p14="http://schemas.microsoft.com/office/powerpoint/2010/main" val="3607960334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Metrics in Curve Space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1" y="1479550"/>
            <a:ext cx="1752599" cy="4768850"/>
          </a:xfrm>
        </p:spPr>
        <p:txBody>
          <a:bodyPr/>
          <a:lstStyle/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/>
              <a:t>Why 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/>
              <a:t>square 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/>
              <a:t>roots?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/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/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/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/>
          </a:p>
        </p:txBody>
      </p:sp>
      <p:pic>
        <p:nvPicPr>
          <p:cNvPr id="427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438275"/>
            <a:ext cx="7019925" cy="541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1999122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Metrics in Curve Space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1" y="1479550"/>
            <a:ext cx="1752599" cy="4768850"/>
          </a:xfrm>
        </p:spPr>
        <p:txBody>
          <a:bodyPr/>
          <a:lstStyle/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/>
              <a:t>Why 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/>
              <a:t>square 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/>
              <a:t>roots?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/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/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/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/>
          </a:p>
        </p:txBody>
      </p:sp>
      <p:pic>
        <p:nvPicPr>
          <p:cNvPr id="428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438275"/>
            <a:ext cx="7019925" cy="541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8601318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Metrics in Curve Space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1" y="1479550"/>
            <a:ext cx="1752599" cy="4768850"/>
          </a:xfrm>
        </p:spPr>
        <p:txBody>
          <a:bodyPr/>
          <a:lstStyle/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/>
              <a:t>Why 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/>
              <a:t>square 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/>
              <a:t>roots?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/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/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/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/>
          </a:p>
        </p:txBody>
      </p:sp>
      <p:pic>
        <p:nvPicPr>
          <p:cNvPr id="429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438275"/>
            <a:ext cx="7019925" cy="541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9740818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Metrics in Curve Space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1" y="1479550"/>
            <a:ext cx="1752599" cy="4768850"/>
          </a:xfrm>
        </p:spPr>
        <p:txBody>
          <a:bodyPr/>
          <a:lstStyle/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/>
              <a:t>Why 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/>
              <a:t>square 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/>
              <a:t>roots?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/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/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/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/>
          </a:p>
        </p:txBody>
      </p:sp>
      <p:pic>
        <p:nvPicPr>
          <p:cNvPr id="4300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447800"/>
            <a:ext cx="7019925" cy="541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7992489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Metrics in Curve Space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1" y="1479550"/>
            <a:ext cx="8686799" cy="4768850"/>
          </a:xfrm>
        </p:spPr>
        <p:txBody>
          <a:bodyPr/>
          <a:lstStyle/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/>
              <a:t>Why 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/>
              <a:t>square 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/>
              <a:t>roots?             Dislikes </a:t>
            </a:r>
            <a:r>
              <a:rPr lang="en-US" i="1" dirty="0"/>
              <a:t>Pinching</a:t>
            </a:r>
          </a:p>
          <a:p>
            <a:pPr marL="0" indent="0">
              <a:lnSpc>
                <a:spcPct val="150000"/>
              </a:lnSpc>
              <a:buClrTx/>
              <a:buSzPct val="100000"/>
              <a:buNone/>
            </a:pPr>
            <a:r>
              <a:rPr lang="en-US" dirty="0"/>
              <a:t>Focusses Well On</a:t>
            </a:r>
          </a:p>
          <a:p>
            <a:pPr marL="0" indent="0">
              <a:lnSpc>
                <a:spcPct val="150000"/>
              </a:lnSpc>
              <a:buClrTx/>
              <a:buSzPct val="100000"/>
              <a:buNone/>
            </a:pPr>
            <a:r>
              <a:rPr lang="en-US" dirty="0"/>
              <a:t>Peaks of </a:t>
            </a:r>
            <a:r>
              <a:rPr lang="en-US" u="sng" dirty="0"/>
              <a:t>Unequal Height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/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/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/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0658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000" dirty="0"/>
              <a:t>Metrics in Curve Quotient Space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/>
              <a:t>Above was Invariance for </a:t>
            </a:r>
            <a:r>
              <a:rPr lang="en-US" i="1" dirty="0"/>
              <a:t>Individual</a:t>
            </a:r>
            <a:r>
              <a:rPr lang="en-US" dirty="0"/>
              <a:t> Curves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/>
              <a:t>Now extend to:</a:t>
            </a:r>
          </a:p>
          <a:p>
            <a:pPr algn="l">
              <a:lnSpc>
                <a:spcPct val="150000"/>
              </a:lnSpc>
              <a:buClrTx/>
              <a:buSzPct val="100000"/>
              <a:buFont typeface="Wingdings" pitchFamily="2" charset="2"/>
              <a:buChar char="Ø"/>
            </a:pPr>
            <a:r>
              <a:rPr lang="en-US" dirty="0"/>
              <a:t> </a:t>
            </a:r>
            <a:r>
              <a:rPr lang="en-US" u="sng" dirty="0"/>
              <a:t>Equivalence Classes</a:t>
            </a:r>
            <a:r>
              <a:rPr lang="en-US" dirty="0"/>
              <a:t> of Curves</a:t>
            </a:r>
          </a:p>
          <a:p>
            <a:pPr algn="l">
              <a:lnSpc>
                <a:spcPct val="150000"/>
              </a:lnSpc>
              <a:buClrTx/>
              <a:buSzPct val="100000"/>
              <a:buFont typeface="Wingdings" pitchFamily="2" charset="2"/>
              <a:buChar char="Ø"/>
            </a:pPr>
            <a:r>
              <a:rPr lang="en-US" dirty="0"/>
              <a:t> I.e. Orbits as Data Objects</a:t>
            </a:r>
          </a:p>
          <a:p>
            <a:pPr algn="l">
              <a:lnSpc>
                <a:spcPct val="150000"/>
              </a:lnSpc>
              <a:buClrTx/>
              <a:buSzPct val="100000"/>
              <a:buFont typeface="Wingdings" pitchFamily="2" charset="2"/>
              <a:buChar char="Ø"/>
            </a:pPr>
            <a:r>
              <a:rPr lang="en-US" dirty="0"/>
              <a:t> I.e.  Define Metric on Quotient Space</a:t>
            </a:r>
          </a:p>
        </p:txBody>
      </p:sp>
    </p:spTree>
    <p:extLst>
      <p:ext uri="{BB962C8B-B14F-4D97-AF65-F5344CB8AC3E}">
        <p14:creationId xmlns:p14="http://schemas.microsoft.com/office/powerpoint/2010/main" val="1825095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000" dirty="0"/>
              <a:t>Metrics in Curve Quotient Space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3635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r>
                  <a:rPr lang="en-US" dirty="0"/>
                  <a:t>Define </a:t>
                </a:r>
                <a:r>
                  <a:rPr lang="en-US" i="1" dirty="0"/>
                  <a:t>Amplitude Metric</a:t>
                </a:r>
                <a:r>
                  <a:rPr lang="en-US" dirty="0"/>
                  <a:t> on Orbits:</a:t>
                </a:r>
              </a:p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r>
                  <a:rPr lang="en-US" dirty="0"/>
                  <a:t>For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 &amp;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,     i.e.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 &amp;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pPr marL="0" indent="0">
                  <a:lnSpc>
                    <a:spcPct val="150000"/>
                  </a:lnSpc>
                  <a:buClrTx/>
                  <a:buSzPct val="10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𝑖𝑛𝑓</m:t>
                          </m:r>
                        </m:e>
                        <m:sub>
                          <m:r>
                            <a:rPr lang="el-GR" i="1">
                              <a:latin typeface="Cambria Math"/>
                              <a:ea typeface="Cambria Math"/>
                            </a:rPr>
                            <m:t>𝛾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/>
                              <a:ea typeface="Cambria Math"/>
                            </a:rPr>
                            <m:t>Γ</m:t>
                          </m:r>
                        </m:sub>
                      </m:sSub>
                      <m:d>
                        <m:dPr>
                          <m:begChr m:val="‖"/>
                          <m:endChr m:val="‖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𝑞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𝑞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∘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lnSpc>
                    <a:spcPct val="150000"/>
                  </a:lnSpc>
                  <a:buClrTx/>
                  <a:buSzPct val="100000"/>
                  <a:buNone/>
                </a:pPr>
                <a:endParaRPr lang="en-US" dirty="0"/>
              </a:p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r>
                  <a:rPr lang="en-US" i="1" dirty="0"/>
                  <a:t>Independent</a:t>
                </a:r>
                <a:r>
                  <a:rPr lang="en-US" dirty="0"/>
                  <a:t> of Choice of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 &amp;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r>
                  <a:rPr lang="en-US" dirty="0"/>
                  <a:t>	By Warp Invariance</a:t>
                </a:r>
              </a:p>
            </p:txBody>
          </p:sp>
        </mc:Choice>
        <mc:Fallback xmlns="">
          <p:sp>
            <p:nvSpPr>
              <p:cNvPr id="4536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52" b="-125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4282756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FFFF00"/>
                </a:solidFill>
              </a:rPr>
              <a:t>Homework 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531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457200" y="1143000"/>
                <a:ext cx="8153400" cy="4525963"/>
              </a:xfrm>
            </p:spPr>
            <p:txBody>
              <a:bodyPr/>
              <a:lstStyle/>
              <a:p>
                <a:pPr marL="514350" indent="-514350" eaLnBrk="1" hangingPunct="1">
                  <a:lnSpc>
                    <a:spcPct val="160000"/>
                  </a:lnSpc>
                  <a:buFontTx/>
                  <a:buAutoNum type="alphaLcParenBoth" startAt="2"/>
                </a:pPr>
                <a:r>
                  <a:rPr lang="en-US" dirty="0">
                    <a:solidFill>
                      <a:srgbClr val="FFFF00"/>
                    </a:solidFill>
                  </a:rPr>
                  <a:t>    Show the Amplitude Metric</a:t>
                </a:r>
              </a:p>
              <a:p>
                <a:pPr algn="ctr" eaLnBrk="1" hangingPunct="1">
                  <a:lnSpc>
                    <a:spcPct val="160000"/>
                  </a:lnSpc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n-US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,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i="1">
                          <a:solidFill>
                            <a:srgbClr val="FFFF00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𝑖𝑛𝑓</m:t>
                          </m:r>
                        </m:e>
                        <m:sub>
                          <m:r>
                            <a:rPr lang="el-GR" i="1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𝛾</m:t>
                          </m:r>
                          <m:r>
                            <a:rPr lang="en-US" i="1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el-GR" i="1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Γ</m:t>
                          </m:r>
                        </m:sub>
                      </m:sSub>
                      <m:d>
                        <m:dPr>
                          <m:begChr m:val="‖"/>
                          <m:endChr m:val="‖"/>
                          <m:ctrlPr>
                            <a:rPr lang="en-US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𝑞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𝑞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Cambria Math"/>
                                </a:rPr>
                                <m:t>∘</m:t>
                              </m:r>
                              <m:r>
                                <a:rPr lang="en-US" i="1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>
                  <a:solidFill>
                    <a:srgbClr val="FFFF00"/>
                  </a:solidFill>
                </a:endParaRPr>
              </a:p>
              <a:p>
                <a:pPr eaLnBrk="1" hangingPunct="1">
                  <a:lnSpc>
                    <a:spcPct val="160000"/>
                  </a:lnSpc>
                  <a:buFontTx/>
                  <a:buNone/>
                </a:pPr>
                <a:r>
                  <a:rPr lang="en-US" dirty="0">
                    <a:solidFill>
                      <a:srgbClr val="FFFF00"/>
                    </a:solidFill>
                  </a:rPr>
                  <a:t>Is Independent of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FF00"/>
                            </a:solidFill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solidFill>
                              <a:srgbClr val="FFFF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FFFF00"/>
                    </a:solidFill>
                  </a:rPr>
                  <a:t>   and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FF00"/>
                            </a:solidFill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>
                  <a:solidFill>
                    <a:srgbClr val="FFFF00"/>
                  </a:solidFill>
                </a:endParaRPr>
              </a:p>
              <a:p>
                <a:pPr eaLnBrk="1" hangingPunct="1">
                  <a:lnSpc>
                    <a:spcPct val="160000"/>
                  </a:lnSpc>
                  <a:buFontTx/>
                  <a:buNone/>
                </a:pPr>
                <a:r>
                  <a:rPr lang="en-US" dirty="0">
                    <a:solidFill>
                      <a:srgbClr val="FFFF00"/>
                    </a:solidFill>
                  </a:rPr>
                  <a:t>(Hints on Sakai Page)</a:t>
                </a:r>
              </a:p>
            </p:txBody>
          </p:sp>
        </mc:Choice>
        <mc:Fallback xmlns="">
          <p:sp>
            <p:nvSpPr>
              <p:cNvPr id="2253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57200" y="1143000"/>
                <a:ext cx="8153400" cy="4525963"/>
              </a:xfrm>
              <a:blipFill>
                <a:blip r:embed="rId3"/>
                <a:stretch>
                  <a:fillRect l="-18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D4B43EC2-44CF-46A3-B03F-6076ABE6B4AE}"/>
              </a:ext>
            </a:extLst>
          </p:cNvPr>
          <p:cNvSpPr txBox="1"/>
          <p:nvPr/>
        </p:nvSpPr>
        <p:spPr>
          <a:xfrm>
            <a:off x="6417052" y="4648200"/>
            <a:ext cx="22018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Due:  Mar. 10,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11:00AM</a:t>
            </a:r>
          </a:p>
        </p:txBody>
      </p:sp>
    </p:spTree>
    <p:extLst>
      <p:ext uri="{BB962C8B-B14F-4D97-AF65-F5344CB8AC3E}">
        <p14:creationId xmlns:p14="http://schemas.microsoft.com/office/powerpoint/2010/main" val="26824063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FFFF00"/>
                </a:solidFill>
              </a:rPr>
              <a:t>Homework 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531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457200" y="1143000"/>
                <a:ext cx="8153400" cy="4525963"/>
              </a:xfrm>
            </p:spPr>
            <p:txBody>
              <a:bodyPr/>
              <a:lstStyle/>
              <a:p>
                <a:pPr marL="0" indent="0" eaLnBrk="1" hangingPunct="1">
                  <a:lnSpc>
                    <a:spcPct val="160000"/>
                  </a:lnSpc>
                  <a:buNone/>
                </a:pPr>
                <a:r>
                  <a:rPr lang="en-US" dirty="0">
                    <a:solidFill>
                      <a:srgbClr val="FFFF00"/>
                    </a:solidFill>
                  </a:rPr>
                  <a:t>(c)    Show the Amplitude Metric</a:t>
                </a:r>
              </a:p>
              <a:p>
                <a:pPr algn="ctr" eaLnBrk="1" hangingPunct="1">
                  <a:lnSpc>
                    <a:spcPct val="160000"/>
                  </a:lnSpc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n-US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,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i="1">
                          <a:solidFill>
                            <a:srgbClr val="FFFF00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𝑖𝑛𝑓</m:t>
                          </m:r>
                        </m:e>
                        <m:sub>
                          <m:r>
                            <a:rPr lang="el-GR" i="1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𝛾</m:t>
                          </m:r>
                          <m:r>
                            <a:rPr lang="en-US" i="1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el-GR" i="1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Γ</m:t>
                          </m:r>
                        </m:sub>
                      </m:sSub>
                      <m:d>
                        <m:dPr>
                          <m:begChr m:val="‖"/>
                          <m:endChr m:val="‖"/>
                          <m:ctrlPr>
                            <a:rPr lang="en-US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𝑞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𝑞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Cambria Math"/>
                                </a:rPr>
                                <m:t>∘</m:t>
                              </m:r>
                              <m:r>
                                <a:rPr lang="en-US" i="1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>
                  <a:solidFill>
                    <a:srgbClr val="FFFF00"/>
                  </a:solidFill>
                </a:endParaRPr>
              </a:p>
              <a:p>
                <a:pPr eaLnBrk="1" hangingPunct="1">
                  <a:lnSpc>
                    <a:spcPct val="160000"/>
                  </a:lnSpc>
                  <a:buFontTx/>
                  <a:buNone/>
                </a:pPr>
                <a:r>
                  <a:rPr lang="en-US" dirty="0">
                    <a:solidFill>
                      <a:srgbClr val="FFFF00"/>
                    </a:solidFill>
                  </a:rPr>
                  <a:t>Satisfies the Metric Properties</a:t>
                </a:r>
              </a:p>
              <a:p>
                <a:pPr eaLnBrk="1" hangingPunct="1">
                  <a:lnSpc>
                    <a:spcPct val="160000"/>
                  </a:lnSpc>
                  <a:buFontTx/>
                  <a:buNone/>
                </a:pPr>
                <a:r>
                  <a:rPr lang="en-US" dirty="0">
                    <a:solidFill>
                      <a:srgbClr val="FFFF00"/>
                    </a:solidFill>
                  </a:rPr>
                  <a:t>(i.e. Really is a </a:t>
                </a:r>
                <a:r>
                  <a:rPr lang="en-US" i="1" dirty="0">
                    <a:solidFill>
                      <a:srgbClr val="FFFF00"/>
                    </a:solidFill>
                  </a:rPr>
                  <a:t>Distance Measure</a:t>
                </a:r>
                <a:r>
                  <a:rPr lang="en-US" dirty="0">
                    <a:solidFill>
                      <a:srgbClr val="FFFF00"/>
                    </a:solidFill>
                  </a:rPr>
                  <a:t>)</a:t>
                </a:r>
              </a:p>
              <a:p>
                <a:pPr eaLnBrk="1" hangingPunct="1">
                  <a:lnSpc>
                    <a:spcPct val="160000"/>
                  </a:lnSpc>
                  <a:buFontTx/>
                  <a:buNone/>
                </a:pPr>
                <a:r>
                  <a:rPr lang="en-US" dirty="0">
                    <a:solidFill>
                      <a:srgbClr val="FFFF00"/>
                    </a:solidFill>
                  </a:rPr>
                  <a:t>(Hints on Sakai Page)</a:t>
                </a:r>
              </a:p>
            </p:txBody>
          </p:sp>
        </mc:Choice>
        <mc:Fallback xmlns="">
          <p:sp>
            <p:nvSpPr>
              <p:cNvPr id="2253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57200" y="1143000"/>
                <a:ext cx="8153400" cy="4525963"/>
              </a:xfrm>
              <a:blipFill>
                <a:blip r:embed="rId3"/>
                <a:stretch>
                  <a:fillRect l="-18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D4B43EC2-44CF-46A3-B03F-6076ABE6B4AE}"/>
              </a:ext>
            </a:extLst>
          </p:cNvPr>
          <p:cNvSpPr txBox="1"/>
          <p:nvPr/>
        </p:nvSpPr>
        <p:spPr>
          <a:xfrm>
            <a:off x="6417052" y="4648200"/>
            <a:ext cx="22018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Due:  Mar. 10,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11:00AM</a:t>
            </a:r>
          </a:p>
        </p:txBody>
      </p:sp>
    </p:spTree>
    <p:extLst>
      <p:ext uri="{BB962C8B-B14F-4D97-AF65-F5344CB8AC3E}">
        <p14:creationId xmlns:p14="http://schemas.microsoft.com/office/powerpoint/2010/main" val="21159498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000" dirty="0"/>
              <a:t>Mean in Curve Quotient Space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/>
              <a:t>Benefit of a Metric:</a:t>
            </a:r>
          </a:p>
          <a:p>
            <a:pPr marL="0" indent="0">
              <a:lnSpc>
                <a:spcPct val="150000"/>
              </a:lnSpc>
              <a:buClrTx/>
              <a:buSzPct val="100000"/>
              <a:buNone/>
            </a:pPr>
            <a:r>
              <a:rPr lang="en-US" dirty="0"/>
              <a:t>Allows Definition of a “Mean”</a:t>
            </a:r>
          </a:p>
          <a:p>
            <a:pPr algn="l">
              <a:lnSpc>
                <a:spcPct val="150000"/>
              </a:lnSpc>
              <a:buClrTx/>
              <a:buSzPct val="100000"/>
              <a:buFont typeface="Wingdings" pitchFamily="2" charset="2"/>
              <a:buChar char="ü"/>
            </a:pPr>
            <a:r>
              <a:rPr lang="en-US" dirty="0"/>
              <a:t> </a:t>
            </a:r>
            <a:r>
              <a:rPr lang="en-US" dirty="0" err="1"/>
              <a:t>Fréchet</a:t>
            </a:r>
            <a:r>
              <a:rPr lang="en-US" dirty="0"/>
              <a:t> Mean</a:t>
            </a:r>
          </a:p>
          <a:p>
            <a:pPr algn="l">
              <a:lnSpc>
                <a:spcPct val="150000"/>
              </a:lnSpc>
              <a:buClrTx/>
              <a:buSzPct val="100000"/>
              <a:buFont typeface="Wingdings" pitchFamily="2" charset="2"/>
              <a:buChar char="ü"/>
            </a:pPr>
            <a:r>
              <a:rPr lang="en-US" dirty="0"/>
              <a:t> Geodesic Mean</a:t>
            </a:r>
          </a:p>
          <a:p>
            <a:pPr algn="l">
              <a:lnSpc>
                <a:spcPct val="150000"/>
              </a:lnSpc>
              <a:buClrTx/>
              <a:buSzPct val="100000"/>
              <a:buFont typeface="Wingdings" pitchFamily="2" charset="2"/>
              <a:buChar char="ü"/>
            </a:pPr>
            <a:r>
              <a:rPr lang="en-US" dirty="0"/>
              <a:t> Barycenter</a:t>
            </a:r>
          </a:p>
          <a:p>
            <a:pPr algn="l">
              <a:lnSpc>
                <a:spcPct val="150000"/>
              </a:lnSpc>
              <a:buClrTx/>
              <a:buSzPct val="100000"/>
              <a:buFont typeface="Wingdings" pitchFamily="2" charset="2"/>
              <a:buChar char="ü"/>
            </a:pPr>
            <a:r>
              <a:rPr lang="en-US" dirty="0"/>
              <a:t> </a:t>
            </a:r>
            <a:r>
              <a:rPr lang="en-US" dirty="0" err="1"/>
              <a:t>Karcher</a:t>
            </a:r>
            <a:r>
              <a:rPr lang="en-US" dirty="0"/>
              <a:t> Mean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71AF438-F0DF-4773-8AF8-659F0F3CE003}"/>
              </a:ext>
            </a:extLst>
          </p:cNvPr>
          <p:cNvSpPr txBox="1"/>
          <p:nvPr/>
        </p:nvSpPr>
        <p:spPr>
          <a:xfrm>
            <a:off x="4724400" y="5629870"/>
            <a:ext cx="17876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Nomenclature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Objected to by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Karcher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(2014)</a:t>
            </a:r>
          </a:p>
        </p:txBody>
      </p:sp>
    </p:spTree>
    <p:extLst>
      <p:ext uri="{BB962C8B-B14F-4D97-AF65-F5344CB8AC3E}">
        <p14:creationId xmlns:p14="http://schemas.microsoft.com/office/powerpoint/2010/main" val="20153785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General View of Backwards PCA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/>
              <a:t>Define </a:t>
            </a:r>
            <a:r>
              <a:rPr lang="en-US" i="1" dirty="0"/>
              <a:t>Nested Spaces</a:t>
            </a:r>
            <a:r>
              <a:rPr lang="en-US" dirty="0"/>
              <a:t> via </a:t>
            </a:r>
            <a:r>
              <a:rPr lang="en-US" u="sng" dirty="0"/>
              <a:t>Constraints</a:t>
            </a: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/>
              <a:t>Backwards PCA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/>
              <a:t>Principal Nested Spheres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/>
              <a:t>Principal Surfaces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/>
              <a:t>Other Manifold Data Spaces</a:t>
            </a:r>
          </a:p>
          <a:p>
            <a:pPr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/>
              <a:t>Sub-Manifold Constraints??</a:t>
            </a:r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(Algebraic Geometry)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3107085986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000" dirty="0"/>
              <a:t>Mean in Curve Quotient Space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3635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r>
                  <a:rPr lang="en-US" dirty="0"/>
                  <a:t>Given Equivalence Class Data Objects:</a:t>
                </a:r>
              </a:p>
              <a:p>
                <a:pPr marL="0" indent="0">
                  <a:lnSpc>
                    <a:spcPct val="150000"/>
                  </a:lnSpc>
                  <a:buClrTx/>
                  <a:buSzPct val="10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, 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,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⋯,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endParaRPr lang="en-US" dirty="0"/>
              </a:p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r>
                  <a:rPr lang="en-US" dirty="0"/>
                  <a:t>The </a:t>
                </a:r>
                <a:r>
                  <a:rPr lang="en-US" dirty="0" err="1"/>
                  <a:t>Karcher</a:t>
                </a:r>
                <a:r>
                  <a:rPr lang="en-US" dirty="0"/>
                  <a:t> Mean is:</a:t>
                </a:r>
              </a:p>
              <a:p>
                <a:pPr marL="0" indent="0">
                  <a:lnSpc>
                    <a:spcPct val="150000"/>
                  </a:lnSpc>
                  <a:buClrTx/>
                  <a:buSzPct val="10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𝜇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𝑎𝑟𝑔𝑚𝑖𝑛</m:t>
                          </m:r>
                        </m:e>
                        <m:sub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d>
                        </m:sub>
                      </m:sSub>
                      <m:nary>
                        <m:naryPr>
                          <m:chr m:val="∑"/>
                          <m:limLoc m:val="subSup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</m:d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,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𝑓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536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2803603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000" dirty="0"/>
              <a:t>Mean in Curve Quotient Space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3635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r>
                  <a:rPr lang="en-US" dirty="0"/>
                  <a:t>The </a:t>
                </a:r>
                <a:r>
                  <a:rPr lang="en-US" dirty="0" err="1"/>
                  <a:t>Karcher</a:t>
                </a:r>
                <a:r>
                  <a:rPr lang="en-US" dirty="0"/>
                  <a:t> Mean is:</a:t>
                </a:r>
              </a:p>
              <a:p>
                <a:pPr marL="0" indent="0">
                  <a:lnSpc>
                    <a:spcPct val="150000"/>
                  </a:lnSpc>
                  <a:buClrTx/>
                  <a:buSzPct val="10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𝜇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𝑎𝑟𝑔𝑚𝑖𝑛</m:t>
                          </m:r>
                        </m:e>
                        <m:sub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d>
                        </m:sub>
                      </m:sSub>
                      <m:nary>
                        <m:naryPr>
                          <m:chr m:val="∑"/>
                          <m:limLoc m:val="subSup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</m:d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,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𝑓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b="0" dirty="0"/>
              </a:p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endParaRPr lang="en-US" dirty="0"/>
              </a:p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r>
                  <a:rPr lang="en-US" dirty="0"/>
                  <a:t>Intuition:  Recall, for Euclidean Data</a:t>
                </a:r>
              </a:p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r>
                  <a:rPr lang="en-US" dirty="0"/>
                  <a:t>	Minimizer = Conventional 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b="0" i="1" smtClean="0">
                            <a:latin typeface="Cambria Math"/>
                          </a:rPr>
                          <m:t>𝑋</m:t>
                        </m:r>
                      </m:e>
                    </m:acc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4536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52" b="-9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6897808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000" dirty="0"/>
              <a:t>Mean in Curve Quotient Space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53635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r>
                  <a:rPr lang="en-US" dirty="0"/>
                  <a:t>Next Define “Most Representative” </a:t>
                </a:r>
              </a:p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r>
                  <a:rPr lang="en-US" dirty="0"/>
                  <a:t>	Choice of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en-US" dirty="0">
                  <a:ea typeface="Cambria Math"/>
                </a:endParaRPr>
              </a:p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r>
                  <a:rPr lang="en-US" dirty="0"/>
                  <a:t>	As </a:t>
                </a:r>
                <a:r>
                  <a:rPr lang="en-US" dirty="0" err="1"/>
                  <a:t>Representer</a:t>
                </a:r>
                <a:r>
                  <a:rPr lang="en-US" dirty="0"/>
                  <a:t> of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  </m:t>
                    </m:r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</m:d>
                  </m:oMath>
                </a14:m>
                <a:endParaRPr lang="en-US" dirty="0"/>
              </a:p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endParaRPr lang="en-US" dirty="0"/>
              </a:p>
              <a:p>
                <a:pPr marL="0" indent="0" algn="ctr">
                  <a:lnSpc>
                    <a:spcPct val="150000"/>
                  </a:lnSpc>
                  <a:buClrTx/>
                  <a:buSzPct val="100000"/>
                  <a:buNone/>
                </a:pPr>
                <a:r>
                  <a:rPr lang="en-US" dirty="0"/>
                  <a:t>(e.g. Need a Curve for Graphical Displays)</a:t>
                </a:r>
              </a:p>
            </p:txBody>
          </p:sp>
        </mc:Choice>
        <mc:Fallback>
          <p:sp>
            <p:nvSpPr>
              <p:cNvPr id="4536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94347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000" dirty="0"/>
              <a:t>Mean in Curve Quotient Space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363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31825" y="1295400"/>
                <a:ext cx="8094663" cy="5302250"/>
              </a:xfrm>
            </p:spPr>
            <p:txBody>
              <a:bodyPr/>
              <a:lstStyle/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r>
                  <a:rPr lang="en-US" dirty="0"/>
                  <a:t>“Most Representative”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n-US" sz="3600" i="1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 in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  </m:t>
                    </m:r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</m:d>
                  </m:oMath>
                </a14:m>
                <a:endParaRPr lang="en-US" dirty="0"/>
              </a:p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r>
                  <a:rPr lang="en-US" dirty="0"/>
                  <a:t>Given a candidate 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/>
                        <a:ea typeface="Cambria Math"/>
                      </a:rPr>
                      <m:t>𝜇</m:t>
                    </m:r>
                    <m:r>
                      <a:rPr lang="en-US" sz="3600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endParaRPr lang="en-US" sz="3600" dirty="0"/>
              </a:p>
              <a:p>
                <a:pPr algn="l">
                  <a:lnSpc>
                    <a:spcPct val="150000"/>
                  </a:lnSpc>
                  <a:buClrTx/>
                  <a:buSzPct val="100000"/>
                  <a:buFont typeface="Wingdings" pitchFamily="2" charset="2"/>
                  <a:buChar char="v"/>
                </a:pPr>
                <a:r>
                  <a:rPr lang="en-US" dirty="0"/>
                  <a:t> Consider warps to each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pPr algn="l">
                  <a:lnSpc>
                    <a:spcPct val="150000"/>
                  </a:lnSpc>
                  <a:buClrTx/>
                  <a:buSzPct val="100000"/>
                  <a:buFont typeface="Wingdings" pitchFamily="2" charset="2"/>
                  <a:buChar char="v"/>
                </a:pPr>
                <a:r>
                  <a:rPr lang="en-US" dirty="0"/>
                  <a:t> Choose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n-US" sz="3600" i="1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  <m:r>
                      <a:rPr lang="en-US" sz="3600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dirty="0"/>
                  <a:t>  to make </a:t>
                </a:r>
              </a:p>
              <a:p>
                <a:pPr marL="0" indent="0">
                  <a:lnSpc>
                    <a:spcPct val="150000"/>
                  </a:lnSpc>
                  <a:buClrTx/>
                  <a:buSzPct val="100000"/>
                  <a:buNone/>
                </a:pPr>
                <a:r>
                  <a:rPr lang="en-US" dirty="0" err="1"/>
                  <a:t>Karcher</a:t>
                </a:r>
                <a:r>
                  <a:rPr lang="en-US" dirty="0"/>
                  <a:t> mean of warps  =  Identity</a:t>
                </a:r>
              </a:p>
              <a:p>
                <a:pPr marL="0" indent="0">
                  <a:lnSpc>
                    <a:spcPct val="150000"/>
                  </a:lnSpc>
                  <a:buClrTx/>
                  <a:buSzPct val="100000"/>
                  <a:buNone/>
                </a:pPr>
                <a:r>
                  <a:rPr lang="en-US" dirty="0"/>
                  <a:t>                   (under Fisher </a:t>
                </a:r>
                <a:r>
                  <a:rPr lang="en-US" dirty="0" err="1"/>
                  <a:t>Rao</a:t>
                </a:r>
                <a:r>
                  <a:rPr lang="en-US" dirty="0"/>
                  <a:t> metric)</a:t>
                </a:r>
              </a:p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4536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1825" y="1295400"/>
                <a:ext cx="8094663" cy="5302250"/>
              </a:xfrm>
              <a:blipFill>
                <a:blip r:embed="rId2"/>
                <a:stretch>
                  <a:fillRect l="-1958" b="-5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278180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000" dirty="0"/>
              <a:t>Mean in Curve Quotient Space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3635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r>
                  <a:rPr lang="en-US" dirty="0"/>
                  <a:t>“Most Representative”  </a:t>
                </a:r>
                <a14:m>
                  <m:oMath xmlns:m="http://schemas.openxmlformats.org/officeDocument/2006/math">
                    <m:r>
                      <a:rPr lang="en-US" sz="3600" b="0" i="0" smtClean="0">
                        <a:latin typeface="Cambria Math"/>
                        <a:ea typeface="Cambria Math"/>
                      </a:rPr>
                      <m:t> </m:t>
                    </m:r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n-US" sz="3600" i="1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 in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  </m:t>
                    </m:r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</m:d>
                  </m:oMath>
                </a14:m>
                <a:endParaRPr lang="en-US" dirty="0"/>
              </a:p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endParaRPr lang="en-US" dirty="0"/>
              </a:p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4536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19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2086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3" t="23871" r="2315" b="4465"/>
          <a:stretch/>
        </p:blipFill>
        <p:spPr bwMode="auto">
          <a:xfrm>
            <a:off x="1295400" y="2468880"/>
            <a:ext cx="6583680" cy="4389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6550223"/>
            <a:ext cx="22349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Thanks to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Anuj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Srivastava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4261900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08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45" t="21099" r="2704" b="11649"/>
          <a:stretch/>
        </p:blipFill>
        <p:spPr bwMode="auto">
          <a:xfrm>
            <a:off x="1921797" y="2427781"/>
            <a:ext cx="6688803" cy="443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Metrics in Curve Space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363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52400" y="1479550"/>
                <a:ext cx="8839199" cy="4768850"/>
              </a:xfrm>
            </p:spPr>
            <p:txBody>
              <a:bodyPr/>
              <a:lstStyle/>
              <a:p>
                <a:pPr marL="0" indent="0">
                  <a:buClrTx/>
                  <a:buSzPct val="10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𝑖𝑛𝑓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𝛾</m:t>
                          </m:r>
                        </m:sub>
                      </m:sSub>
                      <m:d>
                        <m:dPr>
                          <m:begChr m:val="‖"/>
                          <m:endChr m:val="‖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−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∘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</m:e>
                          </m:d>
                        </m:e>
                      </m:d>
                      <m:r>
                        <a:rPr lang="en-US" i="1" smtClean="0">
                          <a:latin typeface="Cambria Math"/>
                          <a:ea typeface="Cambria Math"/>
                        </a:rPr>
                        <m:t>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𝑖𝑛𝑓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𝛾</m:t>
                          </m:r>
                        </m:sub>
                      </m:sSub>
                      <m:d>
                        <m:dPr>
                          <m:begChr m:val="‖"/>
                          <m:endChr m:val="‖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−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∘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>
                  <a:ea typeface="Cambria Math"/>
                </a:endParaRPr>
              </a:p>
              <a:p>
                <a:pPr marL="0" indent="0">
                  <a:buClrTx/>
                  <a:buSzPct val="100000"/>
                  <a:buNone/>
                </a:pPr>
                <a:endParaRPr lang="en-US" dirty="0">
                  <a:ea typeface="Cambria Math"/>
                </a:endParaRPr>
              </a:p>
              <a:p>
                <a:pPr marL="0" indent="0">
                  <a:buClrTx/>
                  <a:buSzPct val="100000"/>
                  <a:buNone/>
                </a:pPr>
                <a:r>
                  <a:rPr lang="en-US" dirty="0">
                    <a:ea typeface="Cambria Math"/>
                  </a:rPr>
                  <a:t>Recall</a:t>
                </a:r>
              </a:p>
              <a:p>
                <a:pPr marL="0" indent="0">
                  <a:buClrTx/>
                  <a:buSzPct val="100000"/>
                  <a:buNone/>
                </a:pPr>
                <a:r>
                  <a:rPr lang="en-US" dirty="0">
                    <a:ea typeface="Cambria Math"/>
                  </a:rPr>
                  <a:t>Example</a:t>
                </a:r>
              </a:p>
              <a:p>
                <a:pPr marL="0" indent="0">
                  <a:buClrTx/>
                  <a:buSzPct val="100000"/>
                  <a:buNone/>
                </a:pPr>
                <a:r>
                  <a:rPr lang="en-US" dirty="0">
                    <a:ea typeface="Cambria Math"/>
                  </a:rPr>
                  <a:t>Illustrating</a:t>
                </a:r>
              </a:p>
              <a:p>
                <a:pPr marL="0" indent="0">
                  <a:buClrTx/>
                  <a:buSzPct val="100000"/>
                  <a:buNone/>
                </a:pPr>
                <a:endParaRPr lang="en-US" dirty="0">
                  <a:ea typeface="Cambria Math"/>
                </a:endParaRPr>
              </a:p>
              <a:p>
                <a:pPr marL="0" indent="0" algn="l">
                  <a:buClrTx/>
                  <a:buSzPct val="100000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4536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479550"/>
                <a:ext cx="8839199" cy="4768850"/>
              </a:xfrm>
              <a:blipFill>
                <a:blip r:embed="rId3"/>
                <a:stretch>
                  <a:fillRect l="-17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8BD70D1C-E5C7-4F65-9806-1D7303CD2E6A}"/>
              </a:ext>
            </a:extLst>
          </p:cNvPr>
          <p:cNvSpPr txBox="1"/>
          <p:nvPr/>
        </p:nvSpPr>
        <p:spPr>
          <a:xfrm>
            <a:off x="1295400" y="5334000"/>
            <a:ext cx="19415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This Is Best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Representer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Of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Karcher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Mean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5F42413-7DA6-4531-A4C9-2C3A49746306}"/>
              </a:ext>
            </a:extLst>
          </p:cNvPr>
          <p:cNvCxnSpPr/>
          <p:nvPr/>
        </p:nvCxnSpPr>
        <p:spPr>
          <a:xfrm flipV="1">
            <a:off x="2133600" y="1981200"/>
            <a:ext cx="2362200" cy="22098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74608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Shifted Betas Example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228601" y="1371600"/>
            <a:ext cx="8497888" cy="4876800"/>
          </a:xfrm>
        </p:spPr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/>
              <a:t>Recall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From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Above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577A1BAC-15F1-4E44-A9E6-05753F2321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581150"/>
            <a:ext cx="7467600" cy="527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4977957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18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581150"/>
            <a:ext cx="7467600" cy="527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Shifted Betas Example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228601" y="1371600"/>
            <a:ext cx="8497888" cy="4876800"/>
          </a:xfrm>
        </p:spPr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/>
              <a:t>Estimated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Warps</a:t>
            </a:r>
          </a:p>
          <a:p>
            <a:pPr marL="0" indent="0" algn="l">
              <a:buClrTx/>
              <a:buSzPct val="100000"/>
              <a:buNone/>
            </a:pPr>
            <a:endParaRPr lang="en-US" dirty="0"/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(Note: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Represented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With </a:t>
            </a:r>
            <a:r>
              <a:rPr lang="en-US" dirty="0" err="1"/>
              <a:t>Karcher</a:t>
            </a:r>
            <a:endParaRPr lang="en-US" dirty="0"/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Mean At 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Identity)</a:t>
            </a:r>
          </a:p>
        </p:txBody>
      </p:sp>
    </p:spTree>
    <p:extLst>
      <p:ext uri="{BB962C8B-B14F-4D97-AF65-F5344CB8AC3E}">
        <p14:creationId xmlns:p14="http://schemas.microsoft.com/office/powerpoint/2010/main" val="1812032271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000" dirty="0"/>
              <a:t>Mean in Curve Quotient Space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3635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r>
                  <a:rPr lang="en-US" dirty="0"/>
                  <a:t>“Most Representative”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 in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  </m:t>
                    </m:r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</m:d>
                  </m:oMath>
                </a14:m>
                <a:endParaRPr lang="en-US" dirty="0"/>
              </a:p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endParaRPr lang="en-US" dirty="0"/>
              </a:p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r>
                  <a:rPr lang="en-US" dirty="0"/>
                  <a:t>Terminology:     The “Template Mean”</a:t>
                </a:r>
              </a:p>
            </p:txBody>
          </p:sp>
        </mc:Choice>
        <mc:Fallback xmlns="">
          <p:sp>
            <p:nvSpPr>
              <p:cNvPr id="4536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19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8537851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More Data Objects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363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31825" y="1219200"/>
                <a:ext cx="8094663" cy="5486400"/>
              </a:xfrm>
            </p:spPr>
            <p:txBody>
              <a:bodyPr/>
              <a:lstStyle/>
              <a:p>
                <a:pPr marL="0" indent="0" algn="l">
                  <a:spcBef>
                    <a:spcPts val="1500"/>
                  </a:spcBef>
                  <a:buClrTx/>
                  <a:buSzPct val="100000"/>
                  <a:buNone/>
                </a:pPr>
                <a:r>
                  <a:rPr lang="en-US" dirty="0"/>
                  <a:t>Final Curve Warps:</a:t>
                </a:r>
              </a:p>
              <a:p>
                <a:pPr algn="l">
                  <a:spcBef>
                    <a:spcPts val="1500"/>
                  </a:spcBef>
                  <a:buClrTx/>
                  <a:buSzPct val="100000"/>
                  <a:buFont typeface="Arial" pitchFamily="34" charset="0"/>
                  <a:buChar char="•"/>
                </a:pPr>
                <a:r>
                  <a:rPr lang="en-US" dirty="0"/>
                  <a:t>Warp Each Data Curve,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⋯,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en-US" dirty="0"/>
              </a:p>
              <a:p>
                <a:pPr algn="l">
                  <a:spcBef>
                    <a:spcPts val="1500"/>
                  </a:spcBef>
                  <a:buClrTx/>
                  <a:buSzPct val="100000"/>
                  <a:buFont typeface="Arial" pitchFamily="34" charset="0"/>
                  <a:buChar char="•"/>
                </a:pPr>
                <a:r>
                  <a:rPr lang="en-US" dirty="0"/>
                  <a:t>To Template Mean,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  <a:ea typeface="Cambria Math"/>
                      </a:rPr>
                      <m:t> 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en-US" dirty="0">
                  <a:ea typeface="Cambria Math"/>
                </a:endParaRPr>
              </a:p>
              <a:p>
                <a:pPr algn="l">
                  <a:spcBef>
                    <a:spcPts val="1500"/>
                  </a:spcBef>
                  <a:buClrTx/>
                  <a:buSzPct val="100000"/>
                  <a:buFont typeface="Arial" pitchFamily="34" charset="0"/>
                  <a:buChar char="•"/>
                </a:pPr>
                <a:r>
                  <a:rPr lang="en-US" dirty="0"/>
                  <a:t>Denote Warp Functions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⋯,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 algn="l">
                  <a:spcBef>
                    <a:spcPts val="1500"/>
                  </a:spcBef>
                  <a:buClrTx/>
                  <a:buSzPct val="100000"/>
                  <a:buNone/>
                </a:pPr>
                <a:r>
                  <a:rPr lang="en-US" dirty="0"/>
                  <a:t>Gives (Roughly Speaking):</a:t>
                </a:r>
              </a:p>
              <a:p>
                <a:pPr algn="l">
                  <a:spcBef>
                    <a:spcPts val="1500"/>
                  </a:spcBef>
                  <a:buClrTx/>
                  <a:buSzPct val="100000"/>
                  <a:buFont typeface="Wingdings" pitchFamily="2" charset="2"/>
                  <a:buChar char="q"/>
                </a:pPr>
                <a:r>
                  <a:rPr lang="en-US" dirty="0"/>
                  <a:t>  Vertical Components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 smtClean="0">
                        <a:latin typeface="Cambria Math"/>
                        <a:ea typeface="Cambria Math"/>
                      </a:rPr>
                      <m:t>∘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⋯,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∘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>
                  <a:spcBef>
                    <a:spcPts val="1500"/>
                  </a:spcBef>
                  <a:buClrTx/>
                  <a:buSzPct val="100000"/>
                  <a:buNone/>
                </a:pPr>
                <a:r>
                  <a:rPr lang="en-US" dirty="0"/>
                  <a:t>(Aligned Curves)</a:t>
                </a:r>
              </a:p>
              <a:p>
                <a:pPr algn="l">
                  <a:spcBef>
                    <a:spcPts val="1500"/>
                  </a:spcBef>
                  <a:buClrTx/>
                  <a:buSzPct val="100000"/>
                  <a:buFont typeface="Wingdings" pitchFamily="2" charset="2"/>
                  <a:buChar char="q"/>
                </a:pPr>
                <a:r>
                  <a:rPr lang="en-US" dirty="0"/>
                  <a:t>  Horizontal Components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⋯,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536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31825" y="1219200"/>
                <a:ext cx="8094663" cy="5486400"/>
              </a:xfrm>
              <a:blipFill rotWithShape="1">
                <a:blip r:embed="rId2"/>
                <a:stretch>
                  <a:fillRect l="-1958" t="-1444" b="-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/>
          <p:cNvGrpSpPr/>
          <p:nvPr/>
        </p:nvGrpSpPr>
        <p:grpSpPr>
          <a:xfrm>
            <a:off x="4443442" y="1443335"/>
            <a:ext cx="3176558" cy="1071265"/>
            <a:chOff x="4443442" y="1443335"/>
            <a:chExt cx="3176558" cy="1071265"/>
          </a:xfrm>
        </p:grpSpPr>
        <p:sp>
          <p:nvSpPr>
            <p:cNvPr id="4" name="TextBox 3"/>
            <p:cNvSpPr txBox="1"/>
            <p:nvPr/>
          </p:nvSpPr>
          <p:spPr>
            <a:xfrm>
              <a:off x="4443442" y="1443335"/>
              <a:ext cx="214674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D357FF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Data Objects I</a:t>
              </a:r>
            </a:p>
          </p:txBody>
        </p:sp>
        <p:sp>
          <p:nvSpPr>
            <p:cNvPr id="5" name="Oval 4"/>
            <p:cNvSpPr/>
            <p:nvPr/>
          </p:nvSpPr>
          <p:spPr bwMode="auto">
            <a:xfrm>
              <a:off x="5105400" y="1905000"/>
              <a:ext cx="2514600" cy="609600"/>
            </a:xfrm>
            <a:prstGeom prst="ellipse">
              <a:avLst/>
            </a:prstGeom>
            <a:noFill/>
            <a:ln w="25400" cap="flat" cmpd="sng" algn="ctr">
              <a:solidFill>
                <a:srgbClr val="D357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5B5249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685203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A957B-7894-42D5-8933-D99887FD1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0"/>
            <a:ext cx="8763000" cy="1143000"/>
          </a:xfrm>
        </p:spPr>
        <p:txBody>
          <a:bodyPr/>
          <a:lstStyle/>
          <a:p>
            <a:r>
              <a:rPr lang="en-US" sz="4000" dirty="0"/>
              <a:t>Covariance Matrices as Data Objects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EA91D1-6B6B-4200-A77A-BDE86E4CDD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054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Motivation:   Diffusion Tensor Imaging (DTI)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Variation on Magnetic Resonance Imaging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Major Goal:   Map Brain Connectivity</a:t>
            </a:r>
          </a:p>
          <a:p>
            <a:pPr marL="0" indent="0" algn="ctr">
              <a:buNone/>
            </a:pPr>
            <a:r>
              <a:rPr lang="en-US" dirty="0"/>
              <a:t>By Finding “Fibers”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DC5935-A17B-40F7-965A-C4F9E0FE0489}"/>
              </a:ext>
            </a:extLst>
          </p:cNvPr>
          <p:cNvSpPr txBox="1"/>
          <p:nvPr/>
        </p:nvSpPr>
        <p:spPr>
          <a:xfrm>
            <a:off x="6629400" y="1219200"/>
            <a:ext cx="1582549" cy="369332"/>
          </a:xfrm>
          <a:prstGeom prst="rect">
            <a:avLst/>
          </a:prstGeom>
          <a:noFill/>
          <a:ln w="25400">
            <a:solidFill>
              <a:srgbClr val="A700D5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A700D5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Text:  Sec 8.7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6317DB-F432-4B3E-AA64-C0F970E87258}"/>
              </a:ext>
            </a:extLst>
          </p:cNvPr>
          <p:cNvSpPr txBox="1"/>
          <p:nvPr/>
        </p:nvSpPr>
        <p:spPr>
          <a:xfrm>
            <a:off x="3429000" y="2526268"/>
            <a:ext cx="2198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Basser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et al. (1994)</a:t>
            </a:r>
          </a:p>
        </p:txBody>
      </p:sp>
    </p:spTree>
    <p:extLst>
      <p:ext uri="{BB962C8B-B14F-4D97-AF65-F5344CB8AC3E}">
        <p14:creationId xmlns:p14="http://schemas.microsoft.com/office/powerpoint/2010/main" val="619192969"/>
      </p:ext>
    </p:extLst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More Data Objects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363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31825" y="1219200"/>
                <a:ext cx="8094663" cy="5486400"/>
              </a:xfrm>
            </p:spPr>
            <p:txBody>
              <a:bodyPr/>
              <a:lstStyle/>
              <a:p>
                <a:pPr marL="0" indent="0" algn="l">
                  <a:spcBef>
                    <a:spcPts val="1500"/>
                  </a:spcBef>
                  <a:buClrTx/>
                  <a:buSzPct val="100000"/>
                  <a:buNone/>
                </a:pPr>
                <a:r>
                  <a:rPr lang="en-US" dirty="0"/>
                  <a:t>Final Curve Warps:</a:t>
                </a:r>
              </a:p>
              <a:p>
                <a:pPr algn="l">
                  <a:spcBef>
                    <a:spcPts val="1500"/>
                  </a:spcBef>
                  <a:buClrTx/>
                  <a:buSzPct val="100000"/>
                  <a:buFont typeface="Arial" pitchFamily="34" charset="0"/>
                  <a:buChar char="•"/>
                </a:pPr>
                <a:r>
                  <a:rPr lang="en-US" dirty="0"/>
                  <a:t>Warp Each Data Curve,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⋯,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en-US" dirty="0"/>
              </a:p>
              <a:p>
                <a:pPr algn="l">
                  <a:spcBef>
                    <a:spcPts val="1500"/>
                  </a:spcBef>
                  <a:buClrTx/>
                  <a:buSzPct val="100000"/>
                  <a:buFont typeface="Arial" pitchFamily="34" charset="0"/>
                  <a:buChar char="•"/>
                </a:pPr>
                <a:r>
                  <a:rPr lang="en-US" dirty="0"/>
                  <a:t>To Template Mean,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  <a:ea typeface="Cambria Math"/>
                      </a:rPr>
                      <m:t> 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en-US" dirty="0">
                  <a:ea typeface="Cambria Math"/>
                </a:endParaRPr>
              </a:p>
              <a:p>
                <a:pPr algn="l">
                  <a:spcBef>
                    <a:spcPts val="1500"/>
                  </a:spcBef>
                  <a:buClrTx/>
                  <a:buSzPct val="100000"/>
                  <a:buFont typeface="Arial" pitchFamily="34" charset="0"/>
                  <a:buChar char="•"/>
                </a:pPr>
                <a:r>
                  <a:rPr lang="en-US" dirty="0"/>
                  <a:t>Denote Warp Functions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⋯,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 algn="l">
                  <a:spcBef>
                    <a:spcPts val="1500"/>
                  </a:spcBef>
                  <a:buClrTx/>
                  <a:buSzPct val="100000"/>
                  <a:buNone/>
                </a:pPr>
                <a:r>
                  <a:rPr lang="en-US" dirty="0"/>
                  <a:t>Gives (Roughly Speaking):</a:t>
                </a:r>
              </a:p>
              <a:p>
                <a:pPr algn="l">
                  <a:spcBef>
                    <a:spcPts val="1500"/>
                  </a:spcBef>
                  <a:buClrTx/>
                  <a:buSzPct val="100000"/>
                  <a:buFont typeface="Wingdings" pitchFamily="2" charset="2"/>
                  <a:buChar char="q"/>
                </a:pPr>
                <a:r>
                  <a:rPr lang="en-US" dirty="0"/>
                  <a:t>  Vertical Components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 smtClean="0">
                        <a:latin typeface="Cambria Math"/>
                        <a:ea typeface="Cambria Math"/>
                      </a:rPr>
                      <m:t>∘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⋯,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∘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>
                  <a:spcBef>
                    <a:spcPts val="1500"/>
                  </a:spcBef>
                  <a:buClrTx/>
                  <a:buSzPct val="100000"/>
                  <a:buNone/>
                </a:pPr>
                <a:r>
                  <a:rPr lang="en-US" dirty="0"/>
                  <a:t>(Aligned Curves)</a:t>
                </a:r>
              </a:p>
              <a:p>
                <a:pPr algn="l">
                  <a:spcBef>
                    <a:spcPts val="1500"/>
                  </a:spcBef>
                  <a:buClrTx/>
                  <a:buSzPct val="100000"/>
                  <a:buFont typeface="Wingdings" pitchFamily="2" charset="2"/>
                  <a:buChar char="q"/>
                </a:pPr>
                <a:r>
                  <a:rPr lang="en-US" dirty="0"/>
                  <a:t>  Horizontal Components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⋯,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536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31825" y="1219200"/>
                <a:ext cx="8094663" cy="5486400"/>
              </a:xfrm>
              <a:blipFill rotWithShape="1">
                <a:blip r:embed="rId2"/>
                <a:stretch>
                  <a:fillRect l="-1958" t="-1444" b="-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6096000" y="838200"/>
            <a:ext cx="2262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Data Objects II</a:t>
            </a:r>
          </a:p>
        </p:txBody>
      </p:sp>
      <p:sp>
        <p:nvSpPr>
          <p:cNvPr id="3" name="Oval 2"/>
          <p:cNvSpPr/>
          <p:nvPr/>
        </p:nvSpPr>
        <p:spPr bwMode="auto">
          <a:xfrm>
            <a:off x="5257800" y="4648200"/>
            <a:ext cx="3733800" cy="60960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cxnSp>
        <p:nvCxnSpPr>
          <p:cNvPr id="5" name="Straight Connector 4"/>
          <p:cNvCxnSpPr>
            <a:stCxn id="2" idx="2"/>
            <a:endCxn id="3" idx="0"/>
          </p:cNvCxnSpPr>
          <p:nvPr/>
        </p:nvCxnSpPr>
        <p:spPr bwMode="auto">
          <a:xfrm flipH="1">
            <a:off x="7124700" y="1299865"/>
            <a:ext cx="102379" cy="3348335"/>
          </a:xfrm>
          <a:prstGeom prst="lin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6394786" y="5405735"/>
            <a:ext cx="27492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~ Kendall’s Shapes</a:t>
            </a:r>
          </a:p>
        </p:txBody>
      </p:sp>
    </p:spTree>
    <p:extLst>
      <p:ext uri="{BB962C8B-B14F-4D97-AF65-F5344CB8AC3E}">
        <p14:creationId xmlns:p14="http://schemas.microsoft.com/office/powerpoint/2010/main" val="42894071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More Data Objects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363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31825" y="1219200"/>
                <a:ext cx="8094663" cy="5486400"/>
              </a:xfrm>
            </p:spPr>
            <p:txBody>
              <a:bodyPr/>
              <a:lstStyle/>
              <a:p>
                <a:pPr marL="0" indent="0" algn="l">
                  <a:spcBef>
                    <a:spcPts val="1500"/>
                  </a:spcBef>
                  <a:buClrTx/>
                  <a:buSzPct val="100000"/>
                  <a:buNone/>
                </a:pPr>
                <a:r>
                  <a:rPr lang="en-US" dirty="0"/>
                  <a:t>Final Curve Warps:</a:t>
                </a:r>
              </a:p>
              <a:p>
                <a:pPr algn="l">
                  <a:spcBef>
                    <a:spcPts val="1500"/>
                  </a:spcBef>
                  <a:buClrTx/>
                  <a:buSzPct val="100000"/>
                  <a:buFont typeface="Arial" pitchFamily="34" charset="0"/>
                  <a:buChar char="•"/>
                </a:pPr>
                <a:r>
                  <a:rPr lang="en-US" dirty="0"/>
                  <a:t>Warp Each Data Curve,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⋯,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en-US" dirty="0"/>
              </a:p>
              <a:p>
                <a:pPr algn="l">
                  <a:spcBef>
                    <a:spcPts val="1500"/>
                  </a:spcBef>
                  <a:buClrTx/>
                  <a:buSzPct val="100000"/>
                  <a:buFont typeface="Arial" pitchFamily="34" charset="0"/>
                  <a:buChar char="•"/>
                </a:pPr>
                <a:r>
                  <a:rPr lang="en-US" dirty="0"/>
                  <a:t>To Template Mean,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  <a:ea typeface="Cambria Math"/>
                      </a:rPr>
                      <m:t> 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en-US" dirty="0">
                  <a:ea typeface="Cambria Math"/>
                </a:endParaRPr>
              </a:p>
              <a:p>
                <a:pPr algn="l">
                  <a:spcBef>
                    <a:spcPts val="1500"/>
                  </a:spcBef>
                  <a:buClrTx/>
                  <a:buSzPct val="100000"/>
                  <a:buFont typeface="Arial" pitchFamily="34" charset="0"/>
                  <a:buChar char="•"/>
                </a:pPr>
                <a:r>
                  <a:rPr lang="en-US" dirty="0"/>
                  <a:t>Denote Warp Functions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⋯,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 algn="l">
                  <a:spcBef>
                    <a:spcPts val="1500"/>
                  </a:spcBef>
                  <a:buClrTx/>
                  <a:buSzPct val="100000"/>
                  <a:buNone/>
                </a:pPr>
                <a:r>
                  <a:rPr lang="en-US" dirty="0"/>
                  <a:t>Gives (Roughly Speaking):</a:t>
                </a:r>
              </a:p>
              <a:p>
                <a:pPr algn="l">
                  <a:spcBef>
                    <a:spcPts val="1500"/>
                  </a:spcBef>
                  <a:buClrTx/>
                  <a:buSzPct val="100000"/>
                  <a:buFont typeface="Wingdings" pitchFamily="2" charset="2"/>
                  <a:buChar char="q"/>
                </a:pPr>
                <a:r>
                  <a:rPr lang="en-US" dirty="0"/>
                  <a:t>  Vertical Components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 smtClean="0">
                        <a:latin typeface="Cambria Math"/>
                        <a:ea typeface="Cambria Math"/>
                      </a:rPr>
                      <m:t>∘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⋯,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∘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>
                  <a:spcBef>
                    <a:spcPts val="1500"/>
                  </a:spcBef>
                  <a:buClrTx/>
                  <a:buSzPct val="100000"/>
                  <a:buNone/>
                </a:pPr>
                <a:r>
                  <a:rPr lang="en-US" dirty="0"/>
                  <a:t>(Aligned Curves)</a:t>
                </a:r>
              </a:p>
              <a:p>
                <a:pPr algn="l">
                  <a:spcBef>
                    <a:spcPts val="1500"/>
                  </a:spcBef>
                  <a:buClrTx/>
                  <a:buSzPct val="100000"/>
                  <a:buFont typeface="Wingdings" pitchFamily="2" charset="2"/>
                  <a:buChar char="q"/>
                </a:pPr>
                <a:r>
                  <a:rPr lang="en-US" dirty="0"/>
                  <a:t>  Horizontal Components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⋯,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536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31825" y="1219200"/>
                <a:ext cx="8094663" cy="5486400"/>
              </a:xfrm>
              <a:blipFill rotWithShape="1">
                <a:blip r:embed="rId2"/>
                <a:stretch>
                  <a:fillRect l="-1958" t="-1444" b="-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6096000" y="1367135"/>
            <a:ext cx="23775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Data Objects III</a:t>
            </a:r>
          </a:p>
        </p:txBody>
      </p:sp>
      <p:sp>
        <p:nvSpPr>
          <p:cNvPr id="3" name="Oval 2"/>
          <p:cNvSpPr/>
          <p:nvPr/>
        </p:nvSpPr>
        <p:spPr bwMode="auto">
          <a:xfrm>
            <a:off x="5638800" y="6019800"/>
            <a:ext cx="2667000" cy="609600"/>
          </a:xfrm>
          <a:prstGeom prst="ellipse">
            <a:avLst/>
          </a:prstGeom>
          <a:noFill/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cxnSp>
        <p:nvCxnSpPr>
          <p:cNvPr id="5" name="Straight Connector 4"/>
          <p:cNvCxnSpPr>
            <a:stCxn id="2" idx="2"/>
            <a:endCxn id="3" idx="0"/>
          </p:cNvCxnSpPr>
          <p:nvPr/>
        </p:nvCxnSpPr>
        <p:spPr bwMode="auto">
          <a:xfrm flipH="1">
            <a:off x="6972300" y="1828800"/>
            <a:ext cx="312487" cy="4191000"/>
          </a:xfrm>
          <a:prstGeom prst="line">
            <a:avLst/>
          </a:prstGeom>
          <a:noFill/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6324600" y="5486400"/>
            <a:ext cx="28365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~ Chang’s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Transfo’s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99343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More Data Objects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5363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31825" y="1295400"/>
                <a:ext cx="8094663" cy="5486400"/>
              </a:xfrm>
            </p:spPr>
            <p:txBody>
              <a:bodyPr/>
              <a:lstStyle/>
              <a:p>
                <a:pPr algn="l">
                  <a:spcBef>
                    <a:spcPts val="1500"/>
                  </a:spcBef>
                  <a:buClrTx/>
                  <a:buSzPct val="100000"/>
                  <a:buFont typeface="Wingdings" pitchFamily="2" charset="2"/>
                  <a:buChar char="q"/>
                </a:pPr>
                <a:r>
                  <a:rPr lang="en-US" dirty="0"/>
                  <a:t>  Horizontal Components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⋯,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 algn="l">
                  <a:spcBef>
                    <a:spcPts val="1500"/>
                  </a:spcBef>
                  <a:buClrTx/>
                  <a:buSzPct val="100000"/>
                  <a:buNone/>
                </a:pPr>
                <a:endParaRPr lang="en-US" dirty="0"/>
              </a:p>
              <a:p>
                <a:pPr marL="0" indent="0" algn="l">
                  <a:spcBef>
                    <a:spcPts val="1500"/>
                  </a:spcBef>
                  <a:buClrTx/>
                  <a:buSzPct val="100000"/>
                  <a:buNone/>
                </a:pPr>
                <a:r>
                  <a:rPr lang="en-US" dirty="0"/>
                  <a:t>Challenge:    Visualization &amp; Interpretation</a:t>
                </a:r>
              </a:p>
              <a:p>
                <a:pPr marL="0" indent="0" algn="l">
                  <a:spcBef>
                    <a:spcPts val="1500"/>
                  </a:spcBef>
                  <a:buClrTx/>
                  <a:buSzPct val="100000"/>
                  <a:buNone/>
                </a:pPr>
                <a:endParaRPr lang="en-US" dirty="0"/>
              </a:p>
              <a:p>
                <a:pPr marL="0" indent="0" algn="l">
                  <a:spcBef>
                    <a:spcPts val="1500"/>
                  </a:spcBef>
                  <a:buClrTx/>
                  <a:buSzPct val="100000"/>
                  <a:buNone/>
                </a:pPr>
                <a:r>
                  <a:rPr lang="en-US" dirty="0"/>
                  <a:t>Approach:    Apply Warps to </a:t>
                </a:r>
                <a:r>
                  <a:rPr lang="en-US" dirty="0" err="1"/>
                  <a:t>Karcher</a:t>
                </a:r>
                <a:r>
                  <a:rPr lang="en-US" dirty="0"/>
                  <a:t> Mean:</a:t>
                </a:r>
              </a:p>
              <a:p>
                <a:pPr marL="0" indent="0" algn="ctr">
                  <a:spcBef>
                    <a:spcPts val="1500"/>
                  </a:spcBef>
                  <a:buClrTx/>
                  <a:buSzPct val="100000"/>
                  <a:buNone/>
                </a:pPr>
                <a:r>
                  <a:rPr lang="en-US" dirty="0"/>
                  <a:t>I.e. Visualize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𝜇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sub>
                        </m:sSub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, 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⋯,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4536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1825" y="1295400"/>
                <a:ext cx="8094663" cy="5486400"/>
              </a:xfrm>
              <a:blipFill>
                <a:blip r:embed="rId2"/>
                <a:stretch>
                  <a:fillRect l="-1958" t="-1444" r="-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52918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Functional Data Analysis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/>
              <a:t>Insightful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Decomposition</a:t>
            </a:r>
          </a:p>
          <a:p>
            <a:pPr marL="0" indent="0" algn="l">
              <a:buClrTx/>
              <a:buSzPct val="100000"/>
            </a:pPr>
            <a:endParaRPr lang="en-US" dirty="0"/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                                      Vertical Variation</a:t>
            </a:r>
          </a:p>
          <a:p>
            <a:pPr marL="0" indent="0" algn="l">
              <a:buClrTx/>
              <a:buSzPct val="100000"/>
            </a:pPr>
            <a:endParaRPr lang="en-US" dirty="0"/>
          </a:p>
          <a:p>
            <a:pPr marL="0" indent="0" algn="l">
              <a:buClrTx/>
              <a:buSzPct val="100000"/>
            </a:pPr>
            <a:endParaRPr lang="en-US" dirty="0"/>
          </a:p>
          <a:p>
            <a:pPr marL="0" indent="0" algn="l">
              <a:buClrTx/>
              <a:buSzPct val="100000"/>
            </a:pPr>
            <a:r>
              <a:rPr lang="en-US" dirty="0"/>
              <a:t>			   </a:t>
            </a:r>
            <a:r>
              <a:rPr lang="en-US" dirty="0" err="1"/>
              <a:t>Horiz’l</a:t>
            </a:r>
            <a:endParaRPr lang="en-US" dirty="0"/>
          </a:p>
          <a:p>
            <a:pPr marL="0" indent="0" algn="l">
              <a:buClrTx/>
              <a:buSzPct val="100000"/>
            </a:pPr>
            <a:r>
              <a:rPr lang="en-US" dirty="0"/>
              <a:t>			    </a:t>
            </a:r>
            <a:r>
              <a:rPr lang="en-US" dirty="0" err="1"/>
              <a:t>Var’n</a:t>
            </a:r>
            <a:endParaRPr lang="en-US" dirty="0"/>
          </a:p>
        </p:txBody>
      </p:sp>
      <p:pic>
        <p:nvPicPr>
          <p:cNvPr id="4546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764" y="4572000"/>
            <a:ext cx="3439236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56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764" y="470971"/>
            <a:ext cx="3439236" cy="2272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" t="4218" r="75000" b="66868"/>
          <a:stretch/>
        </p:blipFill>
        <p:spPr>
          <a:xfrm>
            <a:off x="304800" y="4572000"/>
            <a:ext cx="3048000" cy="228600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 bwMode="auto">
          <a:xfrm flipH="1">
            <a:off x="3352800" y="5638800"/>
            <a:ext cx="2057400" cy="0"/>
          </a:xfrm>
          <a:prstGeom prst="straightConnector1">
            <a:avLst/>
          </a:prstGeom>
          <a:noFill/>
          <a:ln w="127000" cap="flat" cmpd="sng" algn="ctr">
            <a:solidFill>
              <a:schemeClr val="tx1">
                <a:lumMod val="50000"/>
              </a:schemeClr>
            </a:solidFill>
            <a:prstDash val="sys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Arrow Connector 7"/>
          <p:cNvCxnSpPr>
            <a:stCxn id="454659" idx="0"/>
          </p:cNvCxnSpPr>
          <p:nvPr/>
        </p:nvCxnSpPr>
        <p:spPr bwMode="auto">
          <a:xfrm flipV="1">
            <a:off x="7424382" y="2209800"/>
            <a:ext cx="0" cy="2362200"/>
          </a:xfrm>
          <a:prstGeom prst="straightConnector1">
            <a:avLst/>
          </a:prstGeom>
          <a:noFill/>
          <a:ln w="127000" cap="flat" cmpd="sng" algn="ctr">
            <a:solidFill>
              <a:schemeClr val="tx1">
                <a:lumMod val="50000"/>
              </a:schemeClr>
            </a:solidFill>
            <a:prstDash val="sys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019453016"/>
      </p:ext>
    </p:extLst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Computation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/>
              <a:t>Actual Mathematics is More Complicated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/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/>
              <a:t>See Section </a:t>
            </a:r>
            <a:r>
              <a:rPr lang="en-US" dirty="0">
                <a:solidFill>
                  <a:srgbClr val="A700D5"/>
                </a:solidFill>
              </a:rPr>
              <a:t>9.1.3 of Text</a:t>
            </a:r>
            <a:r>
              <a:rPr lang="en-US" dirty="0"/>
              <a:t> For Full Details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/>
              <a:t>Including Corresponding </a:t>
            </a:r>
            <a:r>
              <a:rPr lang="en-US" i="1" dirty="0"/>
              <a:t>Phase Distance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/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6743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Numeric Computation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/>
              <a:t>Several Variations of </a:t>
            </a:r>
          </a:p>
          <a:p>
            <a:pPr marL="0" indent="0">
              <a:lnSpc>
                <a:spcPct val="150000"/>
              </a:lnSpc>
              <a:buClrTx/>
              <a:buSzPct val="100000"/>
              <a:buNone/>
            </a:pPr>
            <a:r>
              <a:rPr lang="en-US" dirty="0"/>
              <a:t>Dynamic Programming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/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/>
              <a:t>Done by </a:t>
            </a:r>
            <a:r>
              <a:rPr lang="en-US" b="1" dirty="0"/>
              <a:t>Eric </a:t>
            </a:r>
            <a:r>
              <a:rPr lang="en-US" b="1" dirty="0" err="1"/>
              <a:t>Klassen</a:t>
            </a:r>
            <a:r>
              <a:rPr lang="en-US" b="1" dirty="0"/>
              <a:t>, Wei Wu</a:t>
            </a:r>
          </a:p>
        </p:txBody>
      </p:sp>
    </p:spTree>
    <p:extLst>
      <p:ext uri="{BB962C8B-B14F-4D97-AF65-F5344CB8AC3E}">
        <p14:creationId xmlns:p14="http://schemas.microsoft.com/office/powerpoint/2010/main" val="1993479320"/>
      </p:ext>
    </p:extLst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5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581150"/>
            <a:ext cx="7467600" cy="527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Shifted Betas Example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228601" y="1371600"/>
            <a:ext cx="8497888" cy="4876800"/>
          </a:xfrm>
        </p:spPr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/>
              <a:t>Raw 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Data</a:t>
            </a:r>
          </a:p>
          <a:p>
            <a:pPr marL="0" indent="0" algn="l">
              <a:buClrTx/>
              <a:buSzPct val="100000"/>
              <a:buNone/>
            </a:pPr>
            <a:endParaRPr lang="en-US" dirty="0"/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Both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Horizontal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And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Vertical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Variation</a:t>
            </a:r>
          </a:p>
        </p:txBody>
      </p:sp>
    </p:spTree>
    <p:extLst>
      <p:ext uri="{BB962C8B-B14F-4D97-AF65-F5344CB8AC3E}">
        <p14:creationId xmlns:p14="http://schemas.microsoft.com/office/powerpoint/2010/main" val="1201698752"/>
      </p:ext>
    </p:extLst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Visualization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3635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r>
                  <a:rPr lang="en-US" dirty="0"/>
                  <a:t>Vertical Variation:</a:t>
                </a:r>
              </a:p>
              <a:p>
                <a:pPr algn="l">
                  <a:lnSpc>
                    <a:spcPct val="150000"/>
                  </a:lnSpc>
                  <a:buClrTx/>
                  <a:buSzPct val="100000"/>
                  <a:buFont typeface="Arial" pitchFamily="34" charset="0"/>
                  <a:buChar char="•"/>
                </a:pPr>
                <a:r>
                  <a:rPr lang="en-US" dirty="0"/>
                  <a:t>PCA on Aligned Curves,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∘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, 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⋯,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∘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en-US" dirty="0"/>
              </a:p>
              <a:p>
                <a:pPr algn="l">
                  <a:lnSpc>
                    <a:spcPct val="150000"/>
                  </a:lnSpc>
                  <a:buClrTx/>
                  <a:buSzPct val="100000"/>
                  <a:buFont typeface="Arial" pitchFamily="34" charset="0"/>
                  <a:buChar char="•"/>
                </a:pPr>
                <a:r>
                  <a:rPr lang="en-US" dirty="0"/>
                  <a:t>Projected Curves</a:t>
                </a:r>
              </a:p>
            </p:txBody>
          </p:sp>
        </mc:Choice>
        <mc:Fallback xmlns="">
          <p:sp>
            <p:nvSpPr>
              <p:cNvPr id="4536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19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4592216"/>
      </p:ext>
    </p:extLst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29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581150"/>
            <a:ext cx="7467600" cy="527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Shifted Betas Example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228601" y="1371600"/>
            <a:ext cx="8497888" cy="4876800"/>
          </a:xfrm>
        </p:spPr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/>
              <a:t>Aligned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Curves</a:t>
            </a:r>
          </a:p>
          <a:p>
            <a:pPr marL="0" indent="0" algn="l">
              <a:buClrTx/>
              <a:buSzPct val="100000"/>
              <a:buNone/>
            </a:pPr>
            <a:endParaRPr lang="en-US" dirty="0"/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(Clear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1-d</a:t>
            </a:r>
          </a:p>
          <a:p>
            <a:pPr marL="0" indent="0" algn="l">
              <a:buClrTx/>
              <a:buSzPct val="100000"/>
              <a:buNone/>
            </a:pPr>
            <a:r>
              <a:rPr lang="en-US" i="1" dirty="0"/>
              <a:t>Vertical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err="1"/>
              <a:t>Var’n</a:t>
            </a:r>
            <a:r>
              <a:rPr lang="en-US" dirty="0"/>
              <a:t>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02F3B1E-F1D8-4AE0-AE08-031405CB217C}"/>
              </a:ext>
            </a:extLst>
          </p:cNvPr>
          <p:cNvSpPr txBox="1"/>
          <p:nvPr/>
        </p:nvSpPr>
        <p:spPr>
          <a:xfrm>
            <a:off x="6096000" y="2362200"/>
            <a:ext cx="165942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Only Half of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Colors Due to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Exact Overlay</a:t>
            </a:r>
          </a:p>
        </p:txBody>
      </p:sp>
    </p:spTree>
    <p:extLst>
      <p:ext uri="{BB962C8B-B14F-4D97-AF65-F5344CB8AC3E}">
        <p14:creationId xmlns:p14="http://schemas.microsoft.com/office/powerpoint/2010/main" val="16122198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59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78" b="-12378"/>
          <a:stretch/>
        </p:blipFill>
        <p:spPr bwMode="auto">
          <a:xfrm>
            <a:off x="1590675" y="1828800"/>
            <a:ext cx="7553325" cy="1069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Shifted Betas Example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228601" y="1371600"/>
            <a:ext cx="8497888" cy="4876800"/>
          </a:xfrm>
        </p:spPr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/>
              <a:t>Aligned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Curve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PCA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Projections</a:t>
            </a:r>
          </a:p>
          <a:p>
            <a:pPr marL="0" indent="0" algn="l">
              <a:buClrTx/>
              <a:buSzPct val="100000"/>
              <a:buNone/>
            </a:pPr>
            <a:endParaRPr lang="en-US" dirty="0"/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All </a:t>
            </a:r>
            <a:r>
              <a:rPr lang="en-US" dirty="0" err="1"/>
              <a:t>Var’n</a:t>
            </a:r>
            <a:endParaRPr lang="en-US" dirty="0"/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In 1</a:t>
            </a:r>
            <a:r>
              <a:rPr lang="en-US" baseline="30000" dirty="0"/>
              <a:t>st</a:t>
            </a:r>
            <a:endParaRPr lang="en-US" dirty="0"/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Component</a:t>
            </a:r>
          </a:p>
        </p:txBody>
      </p:sp>
      <p:cxnSp>
        <p:nvCxnSpPr>
          <p:cNvPr id="6" name="Straight Arrow Connector 5"/>
          <p:cNvCxnSpPr/>
          <p:nvPr/>
        </p:nvCxnSpPr>
        <p:spPr bwMode="auto">
          <a:xfrm flipV="1">
            <a:off x="1905000" y="3276600"/>
            <a:ext cx="5562600" cy="19050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966065924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A957B-7894-42D5-8933-D99887FD1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0"/>
            <a:ext cx="8763000" cy="1143000"/>
          </a:xfrm>
        </p:spPr>
        <p:txBody>
          <a:bodyPr/>
          <a:lstStyle/>
          <a:p>
            <a:r>
              <a:rPr lang="en-US" sz="4000" dirty="0"/>
              <a:t>Covariance Matrices as Data Objects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EA91D1-6B6B-4200-A77A-BDE86E4CDD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054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Variation Expressed as Covariance Matrices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9200583-7004-4F1F-B40D-ABC0077038D9}"/>
              </a:ext>
            </a:extLst>
          </p:cNvPr>
          <p:cNvGrpSpPr/>
          <p:nvPr/>
        </p:nvGrpSpPr>
        <p:grpSpPr>
          <a:xfrm>
            <a:off x="0" y="2871922"/>
            <a:ext cx="9144000" cy="3986078"/>
            <a:chOff x="0" y="2871922"/>
            <a:chExt cx="9144000" cy="3986078"/>
          </a:xfrm>
        </p:grpSpPr>
        <p:pic>
          <p:nvPicPr>
            <p:cNvPr id="6" name="Picture 5" descr="Background pattern&#10;&#10;Description automatically generated">
              <a:extLst>
                <a:ext uri="{FF2B5EF4-FFF2-40B4-BE49-F238E27FC236}">
                  <a16:creationId xmlns:a16="http://schemas.microsoft.com/office/drawing/2014/main" id="{31293E4C-16D4-4CD4-B9B1-685ACE6837B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871922"/>
              <a:ext cx="9144000" cy="3986078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C50C859-106A-45E3-8404-6377A2845E13}"/>
                </a:ext>
              </a:extLst>
            </p:cNvPr>
            <p:cNvSpPr txBox="1"/>
            <p:nvPr/>
          </p:nvSpPr>
          <p:spPr>
            <a:xfrm>
              <a:off x="1905000" y="6396335"/>
              <a:ext cx="505542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One Slice, from One Person’s Brain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1F4B14C-C19C-4E49-B7D5-8D0DD52D5ECD}"/>
              </a:ext>
            </a:extLst>
          </p:cNvPr>
          <p:cNvGrpSpPr/>
          <p:nvPr/>
        </p:nvGrpSpPr>
        <p:grpSpPr>
          <a:xfrm>
            <a:off x="321546" y="1828800"/>
            <a:ext cx="3171574" cy="1981200"/>
            <a:chOff x="321546" y="1828800"/>
            <a:chExt cx="3171574" cy="19812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878BB318-D79A-4F90-9362-7A9DB81586CF}"/>
                    </a:ext>
                  </a:extLst>
                </p:cNvPr>
                <p:cNvSpPr txBox="1"/>
                <p:nvPr/>
              </p:nvSpPr>
              <p:spPr>
                <a:xfrm>
                  <a:off x="321546" y="1828800"/>
                  <a:ext cx="317157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Low Variation </a:t>
                  </a:r>
                  <a14:m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≈</m:t>
                      </m:r>
                    </m:oMath>
                  </a14:m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 Solid Region</a:t>
                  </a:r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878BB318-D79A-4F90-9362-7A9DB81586C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1546" y="1828800"/>
                  <a:ext cx="3171574" cy="369332"/>
                </a:xfrm>
                <a:prstGeom prst="rect">
                  <a:avLst/>
                </a:prstGeom>
                <a:blipFill>
                  <a:blip r:embed="rId3"/>
                  <a:stretch>
                    <a:fillRect l="-1731" t="-8197" r="-769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87672390-E71C-49E0-A1D6-4616F4F42DCA}"/>
                </a:ext>
              </a:extLst>
            </p:cNvPr>
            <p:cNvCxnSpPr/>
            <p:nvPr/>
          </p:nvCxnSpPr>
          <p:spPr>
            <a:xfrm>
              <a:off x="1905000" y="2221468"/>
              <a:ext cx="228600" cy="158853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AC8591F-C155-4606-B860-914ECD37F328}"/>
              </a:ext>
            </a:extLst>
          </p:cNvPr>
          <p:cNvGrpSpPr/>
          <p:nvPr/>
        </p:nvGrpSpPr>
        <p:grpSpPr>
          <a:xfrm>
            <a:off x="3676004" y="2221468"/>
            <a:ext cx="2496196" cy="1893332"/>
            <a:chOff x="3676004" y="2221468"/>
            <a:chExt cx="2496196" cy="1893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7EC011E3-A1AA-41F3-9C0B-00BD5FB44D19}"/>
                    </a:ext>
                  </a:extLst>
                </p:cNvPr>
                <p:cNvSpPr txBox="1"/>
                <p:nvPr/>
              </p:nvSpPr>
              <p:spPr>
                <a:xfrm>
                  <a:off x="3676004" y="2221468"/>
                  <a:ext cx="249619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Spherical </a:t>
                  </a:r>
                  <a14:m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≈</m:t>
                      </m:r>
                    </m:oMath>
                  </a14:m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 Pure Fluid</a:t>
                  </a:r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7EC011E3-A1AA-41F3-9C0B-00BD5FB44D1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76004" y="2221468"/>
                  <a:ext cx="2496196" cy="369332"/>
                </a:xfrm>
                <a:prstGeom prst="rect">
                  <a:avLst/>
                </a:prstGeom>
                <a:blipFill>
                  <a:blip r:embed="rId4"/>
                  <a:stretch>
                    <a:fillRect l="-1951" t="-8197" r="-1707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2A72E15E-0D07-440B-8A06-47E3C0E8F2C5}"/>
                </a:ext>
              </a:extLst>
            </p:cNvPr>
            <p:cNvCxnSpPr>
              <a:cxnSpLocks/>
              <a:stCxn id="8" idx="2"/>
            </p:cNvCxnSpPr>
            <p:nvPr/>
          </p:nvCxnSpPr>
          <p:spPr>
            <a:xfrm>
              <a:off x="4924102" y="2590800"/>
              <a:ext cx="714698" cy="15240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4C809F6-3575-4083-A48C-32510FE232AF}"/>
              </a:ext>
            </a:extLst>
          </p:cNvPr>
          <p:cNvGrpSpPr/>
          <p:nvPr/>
        </p:nvGrpSpPr>
        <p:grpSpPr>
          <a:xfrm>
            <a:off x="6385941" y="2514600"/>
            <a:ext cx="1996059" cy="2743200"/>
            <a:chOff x="6385941" y="2514600"/>
            <a:chExt cx="1996059" cy="27432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7C62132D-E7B0-452D-A41C-2D0425208A12}"/>
                    </a:ext>
                  </a:extLst>
                </p:cNvPr>
                <p:cNvSpPr txBox="1"/>
                <p:nvPr/>
              </p:nvSpPr>
              <p:spPr>
                <a:xfrm>
                  <a:off x="6385941" y="2514600"/>
                  <a:ext cx="199605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Stretched </a:t>
                  </a:r>
                  <a14:m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≈</m:t>
                      </m:r>
                    </m:oMath>
                  </a14:m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 Fiber</a:t>
                  </a: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7C62132D-E7B0-452D-A41C-2D0425208A1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85941" y="2514600"/>
                  <a:ext cx="1996059" cy="369332"/>
                </a:xfrm>
                <a:prstGeom prst="rect">
                  <a:avLst/>
                </a:prstGeom>
                <a:blipFill>
                  <a:blip r:embed="rId5"/>
                  <a:stretch>
                    <a:fillRect l="-2752" t="-10000" r="-2141" b="-2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C7B939C8-F5BE-40E4-83F3-9763269E5A00}"/>
                </a:ext>
              </a:extLst>
            </p:cNvPr>
            <p:cNvCxnSpPr>
              <a:cxnSpLocks/>
              <a:stCxn id="9" idx="2"/>
            </p:cNvCxnSpPr>
            <p:nvPr/>
          </p:nvCxnSpPr>
          <p:spPr>
            <a:xfrm flipH="1">
              <a:off x="6858000" y="2883932"/>
              <a:ext cx="525971" cy="237386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13765827"/>
      </p:ext>
    </p:extLst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Visualization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3635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r>
                  <a:rPr lang="en-US" dirty="0"/>
                  <a:t>Horizontal Variation:</a:t>
                </a:r>
              </a:p>
              <a:p>
                <a:pPr algn="l">
                  <a:lnSpc>
                    <a:spcPct val="150000"/>
                  </a:lnSpc>
                  <a:buClrTx/>
                  <a:buSzPct val="100000"/>
                  <a:buFont typeface="Arial" pitchFamily="34" charset="0"/>
                  <a:buChar char="•"/>
                </a:pPr>
                <a:r>
                  <a:rPr lang="en-US" dirty="0"/>
                  <a:t>PCA on Warps,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, 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⋯,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en-US" dirty="0"/>
              </a:p>
              <a:p>
                <a:pPr algn="l">
                  <a:lnSpc>
                    <a:spcPct val="150000"/>
                  </a:lnSpc>
                  <a:buClrTx/>
                  <a:buSzPct val="100000"/>
                  <a:buFont typeface="Arial" pitchFamily="34" charset="0"/>
                  <a:buChar char="•"/>
                </a:pPr>
                <a:r>
                  <a:rPr lang="en-US" dirty="0"/>
                  <a:t>Projected Curves</a:t>
                </a:r>
              </a:p>
            </p:txBody>
          </p:sp>
        </mc:Choice>
        <mc:Fallback xmlns="">
          <p:sp>
            <p:nvSpPr>
              <p:cNvPr id="4536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19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1795201"/>
      </p:ext>
    </p:extLst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5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581150"/>
            <a:ext cx="7467600" cy="527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Shifted Betas Example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228601" y="1371600"/>
            <a:ext cx="8497888" cy="4876800"/>
          </a:xfrm>
        </p:spPr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/>
              <a:t>Raw 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Data</a:t>
            </a:r>
          </a:p>
          <a:p>
            <a:pPr marL="0" indent="0" algn="l">
              <a:buClrTx/>
              <a:buSzPct val="100000"/>
              <a:buNone/>
            </a:pPr>
            <a:endParaRPr lang="en-US" dirty="0"/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Both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Horizontal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And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Vertical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Variation</a:t>
            </a:r>
          </a:p>
        </p:txBody>
      </p:sp>
    </p:spTree>
    <p:extLst>
      <p:ext uri="{BB962C8B-B14F-4D97-AF65-F5344CB8AC3E}">
        <p14:creationId xmlns:p14="http://schemas.microsoft.com/office/powerpoint/2010/main" val="595385548"/>
      </p:ext>
    </p:extLst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18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581150"/>
            <a:ext cx="7467600" cy="527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Shifted Betas Example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228601" y="1371600"/>
            <a:ext cx="8497888" cy="4876800"/>
          </a:xfrm>
        </p:spPr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/>
              <a:t>Estimated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Warps</a:t>
            </a:r>
          </a:p>
        </p:txBody>
      </p:sp>
    </p:spTree>
    <p:extLst>
      <p:ext uri="{BB962C8B-B14F-4D97-AF65-F5344CB8AC3E}">
        <p14:creationId xmlns:p14="http://schemas.microsoft.com/office/powerpoint/2010/main" val="2094667811"/>
      </p:ext>
    </p:extLst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80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03" b="-8103"/>
          <a:stretch/>
        </p:blipFill>
        <p:spPr bwMode="auto">
          <a:xfrm>
            <a:off x="1590675" y="1371600"/>
            <a:ext cx="7553325" cy="1069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Shifted Betas Example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228601" y="1371600"/>
            <a:ext cx="8497888" cy="4876800"/>
          </a:xfrm>
        </p:spPr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/>
              <a:t>Warps,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PC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Projections</a:t>
            </a:r>
          </a:p>
        </p:txBody>
      </p:sp>
    </p:spTree>
    <p:extLst>
      <p:ext uri="{BB962C8B-B14F-4D97-AF65-F5344CB8AC3E}">
        <p14:creationId xmlns:p14="http://schemas.microsoft.com/office/powerpoint/2010/main" val="4087826144"/>
      </p:ext>
    </p:extLst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80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03" b="-8103"/>
          <a:stretch/>
        </p:blipFill>
        <p:spPr bwMode="auto">
          <a:xfrm>
            <a:off x="1590675" y="1371600"/>
            <a:ext cx="7553325" cy="1069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Shifted Betas Example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228601" y="1371600"/>
            <a:ext cx="8497888" cy="4876800"/>
          </a:xfrm>
        </p:spPr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/>
              <a:t>Warps,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PC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Projections</a:t>
            </a:r>
          </a:p>
          <a:p>
            <a:pPr marL="0" indent="0" algn="l">
              <a:buClrTx/>
              <a:buSzPct val="100000"/>
              <a:buNone/>
            </a:pPr>
            <a:endParaRPr lang="en-US" dirty="0"/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Mostly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PC</a:t>
            </a:r>
          </a:p>
        </p:txBody>
      </p:sp>
      <p:cxnSp>
        <p:nvCxnSpPr>
          <p:cNvPr id="5" name="Straight Arrow Connector 4"/>
          <p:cNvCxnSpPr/>
          <p:nvPr/>
        </p:nvCxnSpPr>
        <p:spPr bwMode="auto">
          <a:xfrm flipV="1">
            <a:off x="1447800" y="2209800"/>
            <a:ext cx="6019800" cy="23622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617091935"/>
      </p:ext>
    </p:extLst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80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03" b="-8103"/>
          <a:stretch/>
        </p:blipFill>
        <p:spPr bwMode="auto">
          <a:xfrm>
            <a:off x="1590675" y="1371600"/>
            <a:ext cx="7553325" cy="1069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Shifted Betas Example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228601" y="1371600"/>
            <a:ext cx="8497888" cy="4876800"/>
          </a:xfrm>
        </p:spPr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/>
              <a:t>Warps,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PC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Projections</a:t>
            </a:r>
          </a:p>
          <a:p>
            <a:pPr marL="0" indent="0" algn="l">
              <a:buClrTx/>
              <a:buSzPct val="100000"/>
              <a:buNone/>
            </a:pPr>
            <a:endParaRPr lang="en-US" dirty="0"/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Mostly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PC,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But 2</a:t>
            </a:r>
            <a:r>
              <a:rPr lang="en-US" baseline="30000" dirty="0"/>
              <a:t>nd</a:t>
            </a:r>
            <a:endParaRPr lang="en-US" dirty="0"/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Helps Some</a:t>
            </a:r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1905000" y="5638800"/>
            <a:ext cx="1219200" cy="3048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1981F623-E828-4DB9-9622-9FCBF9175475}"/>
              </a:ext>
            </a:extLst>
          </p:cNvPr>
          <p:cNvSpPr txBox="1"/>
          <p:nvPr/>
        </p:nvSpPr>
        <p:spPr>
          <a:xfrm>
            <a:off x="152400" y="6248400"/>
            <a:ext cx="27195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Captures Varying Widths</a:t>
            </a:r>
          </a:p>
        </p:txBody>
      </p:sp>
    </p:spTree>
    <p:extLst>
      <p:ext uri="{BB962C8B-B14F-4D97-AF65-F5344CB8AC3E}">
        <p14:creationId xmlns:p14="http://schemas.microsoft.com/office/powerpoint/2010/main" val="37895795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80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03" b="-8103"/>
          <a:stretch/>
        </p:blipFill>
        <p:spPr bwMode="auto">
          <a:xfrm>
            <a:off x="1590675" y="1371600"/>
            <a:ext cx="7553325" cy="1069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Shifted Betas Example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228601" y="1371600"/>
            <a:ext cx="8497888" cy="4876800"/>
          </a:xfrm>
        </p:spPr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/>
              <a:t>Warps,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PC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Projections</a:t>
            </a:r>
          </a:p>
          <a:p>
            <a:pPr marL="0" indent="0" algn="l">
              <a:buClrTx/>
              <a:buSzPct val="100000"/>
              <a:buNone/>
            </a:pPr>
            <a:endParaRPr lang="en-US" dirty="0"/>
          </a:p>
          <a:p>
            <a:pPr marL="0" indent="0" algn="l">
              <a:buClrTx/>
              <a:buSzPct val="100000"/>
              <a:buNone/>
            </a:pPr>
            <a:endParaRPr lang="en-US" dirty="0"/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Rest is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Not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Important</a:t>
            </a:r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1905000" y="5638800"/>
            <a:ext cx="3810000" cy="3810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482025934"/>
      </p:ext>
    </p:extLst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Shifted Betas Example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228601" y="1371600"/>
            <a:ext cx="8497888" cy="4876800"/>
          </a:xfrm>
        </p:spPr>
        <p:txBody>
          <a:bodyPr/>
          <a:lstStyle/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/>
              <a:t>Horizontal </a:t>
            </a:r>
            <a:r>
              <a:rPr lang="en-US" dirty="0" err="1"/>
              <a:t>Var’n</a:t>
            </a:r>
            <a:r>
              <a:rPr lang="en-US" dirty="0"/>
              <a:t> Visualization Challenge:</a:t>
            </a:r>
          </a:p>
          <a:p>
            <a:pPr marL="0" indent="0">
              <a:lnSpc>
                <a:spcPct val="150000"/>
              </a:lnSpc>
              <a:buClrTx/>
              <a:buSzPct val="100000"/>
              <a:buNone/>
            </a:pPr>
            <a:r>
              <a:rPr lang="en-US" dirty="0"/>
              <a:t>(Complicated) Warps Hard to Interpret</a:t>
            </a:r>
          </a:p>
          <a:p>
            <a:pPr marL="0" indent="0">
              <a:lnSpc>
                <a:spcPct val="150000"/>
              </a:lnSpc>
              <a:buClrTx/>
              <a:buSzPct val="100000"/>
              <a:buNone/>
            </a:pPr>
            <a:endParaRPr lang="en-US" dirty="0"/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/>
              <a:t>Approach:</a:t>
            </a:r>
          </a:p>
          <a:p>
            <a:pPr marL="0" indent="0">
              <a:lnSpc>
                <a:spcPct val="150000"/>
              </a:lnSpc>
              <a:buClrTx/>
              <a:buSzPct val="100000"/>
              <a:buNone/>
            </a:pPr>
            <a:r>
              <a:rPr lang="en-US" dirty="0"/>
              <a:t>Apply Warps to Template Mean</a:t>
            </a:r>
          </a:p>
          <a:p>
            <a:pPr marL="0" indent="0">
              <a:lnSpc>
                <a:spcPct val="150000"/>
              </a:lnSpc>
              <a:buClrTx/>
              <a:buSzPct val="100000"/>
              <a:buNone/>
            </a:pPr>
            <a:r>
              <a:rPr lang="en-US" dirty="0"/>
              <a:t>                   (PCA components)</a:t>
            </a:r>
          </a:p>
        </p:txBody>
      </p:sp>
      <p:cxnSp>
        <p:nvCxnSpPr>
          <p:cNvPr id="4" name="Straight Arrow Connector 3"/>
          <p:cNvCxnSpPr/>
          <p:nvPr/>
        </p:nvCxnSpPr>
        <p:spPr bwMode="auto">
          <a:xfrm flipH="1" flipV="1">
            <a:off x="3657600" y="5334000"/>
            <a:ext cx="457200" cy="4953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617922227"/>
      </p:ext>
    </p:extLst>
  </p:cSld>
  <p:clrMapOvr>
    <a:masterClrMapping/>
  </p:clrMapOvr>
  <p:transition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3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581150"/>
            <a:ext cx="7467600" cy="527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Shifted Betas Example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228601" y="1371600"/>
            <a:ext cx="8497888" cy="4876800"/>
          </a:xfrm>
        </p:spPr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/>
              <a:t>Warp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err="1"/>
              <a:t>Compon’ts</a:t>
            </a:r>
            <a:endParaRPr lang="en-US" dirty="0"/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(+ Mean)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Applied to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Template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Mean</a:t>
            </a:r>
          </a:p>
        </p:txBody>
      </p:sp>
    </p:spTree>
    <p:extLst>
      <p:ext uri="{BB962C8B-B14F-4D97-AF65-F5344CB8AC3E}">
        <p14:creationId xmlns:p14="http://schemas.microsoft.com/office/powerpoint/2010/main" val="1944411102"/>
      </p:ext>
    </p:extLst>
  </p:cSld>
  <p:clrMapOvr>
    <a:masterClrMapping/>
  </p:clrMapOvr>
  <p:transition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18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59" t="50916" r="15712" b="14275"/>
          <a:stretch/>
        </p:blipFill>
        <p:spPr bwMode="auto">
          <a:xfrm>
            <a:off x="91399" y="4038600"/>
            <a:ext cx="4937801" cy="2606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TIC </a:t>
            </a:r>
            <a:r>
              <a:rPr lang="en-US" dirty="0" err="1"/>
              <a:t>testbed</a:t>
            </a:r>
            <a:endParaRPr lang="en-US" dirty="0"/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/>
              <a:t>Serious Data Challenge: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/>
              <a:t>TIC (Total Ion Count) Chromatograms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/>
              <a:t>Modern type of “chemical spectra”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/>
              <a:t>                                    </a:t>
            </a:r>
            <a:r>
              <a:rPr lang="en-US" sz="2000" dirty="0"/>
              <a:t>Thanks to 							                 Peter 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sz="2000" dirty="0"/>
              <a:t>					    Hoffmann</a:t>
            </a:r>
          </a:p>
        </p:txBody>
      </p:sp>
      <p:pic>
        <p:nvPicPr>
          <p:cNvPr id="421892" name="Picture 4" descr="http://www.adelaide.edu.au/mbs/proteomics/images/peter_hoffman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038600"/>
            <a:ext cx="1295400" cy="1976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D5ED9B8-F93D-4470-A51C-7316445354AB}"/>
              </a:ext>
            </a:extLst>
          </p:cNvPr>
          <p:cNvSpPr txBox="1"/>
          <p:nvPr/>
        </p:nvSpPr>
        <p:spPr>
          <a:xfrm>
            <a:off x="6835691" y="1143000"/>
            <a:ext cx="1582549" cy="369332"/>
          </a:xfrm>
          <a:prstGeom prst="rect">
            <a:avLst/>
          </a:prstGeom>
          <a:noFill/>
          <a:ln w="25400">
            <a:solidFill>
              <a:srgbClr val="A700D5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A700D5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Text:  Sec 2.1</a:t>
            </a:r>
          </a:p>
        </p:txBody>
      </p:sp>
    </p:spTree>
    <p:extLst>
      <p:ext uri="{BB962C8B-B14F-4D97-AF65-F5344CB8AC3E}">
        <p14:creationId xmlns:p14="http://schemas.microsoft.com/office/powerpoint/2010/main" val="2501526643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A957B-7894-42D5-8933-D99887FD1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0"/>
            <a:ext cx="8763000" cy="1143000"/>
          </a:xfrm>
        </p:spPr>
        <p:txBody>
          <a:bodyPr/>
          <a:lstStyle/>
          <a:p>
            <a:r>
              <a:rPr lang="en-US" sz="4000" dirty="0"/>
              <a:t>Covariance Matrices as Data Objects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EA91D1-6B6B-4200-A77A-BDE86E4CDD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054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Important Point:    Choice of Metric Matters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FF19BDEE-1857-475E-A8C0-861E96FD6F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55020"/>
            <a:ext cx="9144000" cy="44029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525E8EE-136F-4146-9C22-B0E2AB79677F}"/>
              </a:ext>
            </a:extLst>
          </p:cNvPr>
          <p:cNvSpPr txBox="1"/>
          <p:nvPr/>
        </p:nvSpPr>
        <p:spPr>
          <a:xfrm>
            <a:off x="2361253" y="4292025"/>
            <a:ext cx="52587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Even Wildly Different Paths!</a:t>
            </a:r>
          </a:p>
        </p:txBody>
      </p:sp>
    </p:spTree>
    <p:extLst>
      <p:ext uri="{BB962C8B-B14F-4D97-AF65-F5344CB8AC3E}">
        <p14:creationId xmlns:p14="http://schemas.microsoft.com/office/powerpoint/2010/main" val="1095015089"/>
      </p:ext>
    </p:extLst>
  </p:cSld>
  <p:clrMapOvr>
    <a:masterClrMapping/>
  </p:clrMapOvr>
  <p:transition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TIC </a:t>
            </a:r>
            <a:r>
              <a:rPr lang="en-US" dirty="0" err="1"/>
              <a:t>testbed</a:t>
            </a:r>
            <a:endParaRPr lang="en-US" dirty="0"/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/>
              <a:t>Serious Data Challenge: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/>
              <a:t>TIC (Total Ion Count) Chromatograms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/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/>
              <a:t>Reference:    Koch et al (2014)</a:t>
            </a:r>
          </a:p>
        </p:txBody>
      </p:sp>
    </p:spTree>
    <p:extLst>
      <p:ext uri="{BB962C8B-B14F-4D97-AF65-F5344CB8AC3E}">
        <p14:creationId xmlns:p14="http://schemas.microsoft.com/office/powerpoint/2010/main" val="1186985458"/>
      </p:ext>
    </p:extLst>
  </p:cSld>
  <p:clrMapOvr>
    <a:masterClrMapping/>
  </p:clrMapOvr>
  <p:transition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TIC </a:t>
            </a:r>
            <a:r>
              <a:rPr lang="en-US" dirty="0" err="1"/>
              <a:t>testbed</a:t>
            </a:r>
            <a:endParaRPr lang="en-US" dirty="0"/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152401" y="1479550"/>
            <a:ext cx="8574088" cy="4768850"/>
          </a:xfrm>
        </p:spPr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/>
              <a:t>Raw Data:    15 TIC Curves   (5 Colors)</a:t>
            </a:r>
          </a:p>
        </p:txBody>
      </p:sp>
      <p:pic>
        <p:nvPicPr>
          <p:cNvPr id="4239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7" t="25518" r="7757" b="43323"/>
          <a:stretch/>
        </p:blipFill>
        <p:spPr bwMode="auto">
          <a:xfrm>
            <a:off x="2011680" y="2743200"/>
            <a:ext cx="7132320" cy="192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8440082"/>
      </p:ext>
    </p:extLst>
  </p:cSld>
  <p:clrMapOvr>
    <a:masterClrMapping/>
  </p:clrMapOvr>
  <p:transition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39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7" t="25518" r="7757" b="7714"/>
          <a:stretch/>
        </p:blipFill>
        <p:spPr bwMode="auto">
          <a:xfrm>
            <a:off x="2011680" y="2743200"/>
            <a:ext cx="713232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TIC </a:t>
            </a:r>
            <a:r>
              <a:rPr lang="en-US" dirty="0" err="1"/>
              <a:t>testbed</a:t>
            </a:r>
            <a:endParaRPr lang="en-US" dirty="0"/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152401" y="1479550"/>
            <a:ext cx="8574088" cy="4768850"/>
          </a:xfrm>
        </p:spPr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/>
              <a:t>Special Feature:   </a:t>
            </a:r>
            <a:r>
              <a:rPr lang="en-US" i="1" dirty="0"/>
              <a:t>Answer Key</a:t>
            </a:r>
            <a:r>
              <a:rPr lang="en-US" dirty="0"/>
              <a:t> of Known Peaks</a:t>
            </a:r>
          </a:p>
          <a:p>
            <a:pPr marL="0" indent="0" algn="l">
              <a:buClrTx/>
              <a:buSzPct val="100000"/>
              <a:buNone/>
            </a:pPr>
            <a:endParaRPr lang="en-US" dirty="0"/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Found by 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Major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Time &amp;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Labor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Investment</a:t>
            </a:r>
          </a:p>
        </p:txBody>
      </p:sp>
      <p:cxnSp>
        <p:nvCxnSpPr>
          <p:cNvPr id="3" name="Straight Arrow Connector 2"/>
          <p:cNvCxnSpPr/>
          <p:nvPr/>
        </p:nvCxnSpPr>
        <p:spPr bwMode="auto">
          <a:xfrm flipH="1">
            <a:off x="3048000" y="2057400"/>
            <a:ext cx="1447800" cy="29718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" name="Straight Arrow Connector 6"/>
          <p:cNvCxnSpPr/>
          <p:nvPr/>
        </p:nvCxnSpPr>
        <p:spPr bwMode="auto">
          <a:xfrm>
            <a:off x="4648200" y="2057400"/>
            <a:ext cx="1905000" cy="39624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850243214"/>
      </p:ext>
    </p:extLst>
  </p:cSld>
  <p:clrMapOvr>
    <a:masterClrMapping/>
  </p:clrMapOvr>
  <p:transition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39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7" t="25518" r="7757" b="7714"/>
          <a:stretch/>
        </p:blipFill>
        <p:spPr bwMode="auto">
          <a:xfrm>
            <a:off x="2011680" y="2743200"/>
            <a:ext cx="713232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TIC </a:t>
            </a:r>
            <a:r>
              <a:rPr lang="en-US" dirty="0" err="1"/>
              <a:t>testbed</a:t>
            </a:r>
            <a:endParaRPr lang="en-US" dirty="0"/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152401" y="1479550"/>
            <a:ext cx="8574088" cy="4768850"/>
          </a:xfrm>
        </p:spPr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/>
              <a:t>Special Feature:   </a:t>
            </a:r>
            <a:r>
              <a:rPr lang="en-US" i="1" dirty="0"/>
              <a:t>Answer Key</a:t>
            </a:r>
            <a:r>
              <a:rPr lang="en-US" dirty="0"/>
              <a:t> of Known Peaks</a:t>
            </a:r>
          </a:p>
          <a:p>
            <a:pPr marL="0" indent="0" algn="l">
              <a:buClrTx/>
              <a:buSzPct val="100000"/>
              <a:buNone/>
            </a:pPr>
            <a:endParaRPr lang="en-US" dirty="0"/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Goal: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Find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Warps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To Align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These</a:t>
            </a:r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4648200" y="2057400"/>
            <a:ext cx="1905000" cy="39624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" name="Straight Arrow Connector 5"/>
          <p:cNvCxnSpPr/>
          <p:nvPr/>
        </p:nvCxnSpPr>
        <p:spPr bwMode="auto">
          <a:xfrm flipH="1">
            <a:off x="3048000" y="2057400"/>
            <a:ext cx="1447800" cy="29718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98369044"/>
      </p:ext>
    </p:extLst>
  </p:cSld>
  <p:clrMapOvr>
    <a:masterClrMapping/>
  </p:clrMapOvr>
  <p:transition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TIC </a:t>
            </a:r>
            <a:r>
              <a:rPr lang="en-US" dirty="0" err="1"/>
              <a:t>testbed</a:t>
            </a:r>
            <a:endParaRPr lang="en-US" dirty="0"/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152401" y="1479550"/>
            <a:ext cx="8574088" cy="4768850"/>
          </a:xfrm>
        </p:spPr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/>
              <a:t>Fisher – </a:t>
            </a:r>
            <a:r>
              <a:rPr lang="en-US" dirty="0" err="1"/>
              <a:t>Rao</a:t>
            </a:r>
            <a:r>
              <a:rPr lang="en-US" dirty="0"/>
              <a:t> Alignment</a:t>
            </a:r>
          </a:p>
        </p:txBody>
      </p:sp>
      <p:pic>
        <p:nvPicPr>
          <p:cNvPr id="4249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8" t="25518" r="7756" b="7712"/>
          <a:stretch/>
        </p:blipFill>
        <p:spPr bwMode="auto">
          <a:xfrm>
            <a:off x="2011680" y="2743200"/>
            <a:ext cx="713232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5818967"/>
      </p:ext>
    </p:extLst>
  </p:cSld>
  <p:clrMapOvr>
    <a:masterClrMapping/>
  </p:clrMapOvr>
  <p:transition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TIC </a:t>
            </a:r>
            <a:r>
              <a:rPr lang="en-US" dirty="0" err="1"/>
              <a:t>testbed</a:t>
            </a:r>
            <a:endParaRPr lang="en-US" dirty="0"/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152401" y="1479550"/>
            <a:ext cx="8574088" cy="4768850"/>
          </a:xfrm>
        </p:spPr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/>
              <a:t>Fisher – </a:t>
            </a:r>
            <a:r>
              <a:rPr lang="en-US" dirty="0" err="1"/>
              <a:t>Rao</a:t>
            </a:r>
            <a:r>
              <a:rPr lang="en-US" dirty="0"/>
              <a:t> Alignment</a:t>
            </a:r>
          </a:p>
          <a:p>
            <a:pPr marL="0" indent="0" algn="l">
              <a:buClrTx/>
              <a:buSzPct val="100000"/>
              <a:buNone/>
            </a:pPr>
            <a:endParaRPr lang="en-US" dirty="0"/>
          </a:p>
          <a:p>
            <a:pPr marL="0" indent="0" algn="l">
              <a:buClrTx/>
              <a:buSzPct val="100000"/>
              <a:buNone/>
            </a:pPr>
            <a:endParaRPr lang="en-US" dirty="0"/>
          </a:p>
          <a:p>
            <a:pPr marL="0" indent="0" algn="l">
              <a:buClrTx/>
              <a:buSzPct val="100000"/>
              <a:buNone/>
            </a:pPr>
            <a:endParaRPr lang="en-US" dirty="0"/>
          </a:p>
          <a:p>
            <a:pPr marL="0" indent="0" algn="l">
              <a:buClrTx/>
              <a:buSzPct val="100000"/>
              <a:buNone/>
            </a:pPr>
            <a:endParaRPr lang="en-US" dirty="0"/>
          </a:p>
          <a:p>
            <a:pPr marL="0" indent="0" algn="l">
              <a:buClrTx/>
              <a:buSzPct val="100000"/>
              <a:buNone/>
            </a:pPr>
            <a:endParaRPr lang="en-US" dirty="0"/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Spike-In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Peaks</a:t>
            </a:r>
          </a:p>
        </p:txBody>
      </p:sp>
      <p:pic>
        <p:nvPicPr>
          <p:cNvPr id="4249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8" t="25518" r="7756" b="7712"/>
          <a:stretch/>
        </p:blipFill>
        <p:spPr bwMode="auto">
          <a:xfrm>
            <a:off x="2011680" y="2743200"/>
            <a:ext cx="713232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Arrow Connector 2"/>
          <p:cNvCxnSpPr/>
          <p:nvPr/>
        </p:nvCxnSpPr>
        <p:spPr bwMode="auto">
          <a:xfrm flipV="1">
            <a:off x="1371600" y="3200400"/>
            <a:ext cx="1143000" cy="26670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" name="Straight Arrow Connector 6"/>
          <p:cNvCxnSpPr/>
          <p:nvPr/>
        </p:nvCxnSpPr>
        <p:spPr bwMode="auto">
          <a:xfrm flipV="1">
            <a:off x="1371600" y="3200400"/>
            <a:ext cx="2209800" cy="26670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729604977"/>
      </p:ext>
    </p:extLst>
  </p:cSld>
  <p:clrMapOvr>
    <a:masterClrMapping/>
  </p:clrMapOvr>
  <p:transition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TIC </a:t>
            </a:r>
            <a:r>
              <a:rPr lang="en-US" dirty="0" err="1"/>
              <a:t>testbed</a:t>
            </a:r>
            <a:endParaRPr lang="en-US" dirty="0"/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152401" y="1479550"/>
            <a:ext cx="8574088" cy="4768850"/>
          </a:xfrm>
        </p:spPr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/>
              <a:t>Next Zoom in on This Region</a:t>
            </a:r>
          </a:p>
        </p:txBody>
      </p:sp>
      <p:pic>
        <p:nvPicPr>
          <p:cNvPr id="4259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8" t="25518" r="7756" b="7712"/>
          <a:stretch/>
        </p:blipFill>
        <p:spPr bwMode="auto">
          <a:xfrm>
            <a:off x="2011680" y="2743200"/>
            <a:ext cx="713232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0599239"/>
      </p:ext>
    </p:extLst>
  </p:cSld>
  <p:clrMapOvr>
    <a:masterClrMapping/>
  </p:clrMapOvr>
  <p:transition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TIC </a:t>
            </a:r>
            <a:r>
              <a:rPr lang="en-US" dirty="0" err="1"/>
              <a:t>testbed</a:t>
            </a:r>
            <a:endParaRPr lang="en-US" dirty="0"/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152401" y="1479550"/>
            <a:ext cx="8574088" cy="4768850"/>
          </a:xfrm>
        </p:spPr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/>
              <a:t>Zoomed Fisher – </a:t>
            </a:r>
            <a:r>
              <a:rPr lang="en-US" dirty="0" err="1"/>
              <a:t>Rao</a:t>
            </a:r>
            <a:r>
              <a:rPr lang="en-US" dirty="0"/>
              <a:t> Alignment</a:t>
            </a:r>
          </a:p>
        </p:txBody>
      </p:sp>
      <p:pic>
        <p:nvPicPr>
          <p:cNvPr id="4270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8" t="25518" r="7756" b="7712"/>
          <a:stretch/>
        </p:blipFill>
        <p:spPr bwMode="auto">
          <a:xfrm>
            <a:off x="2011680" y="2743200"/>
            <a:ext cx="713232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4255467"/>
      </p:ext>
    </p:extLst>
  </p:cSld>
  <p:clrMapOvr>
    <a:masterClrMapping/>
  </p:clrMapOvr>
  <p:transition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TIC </a:t>
            </a:r>
            <a:r>
              <a:rPr lang="en-US" dirty="0" err="1"/>
              <a:t>testbed</a:t>
            </a:r>
            <a:endParaRPr lang="en-US" dirty="0"/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152401" y="1479550"/>
            <a:ext cx="8574088" cy="4768850"/>
          </a:xfrm>
        </p:spPr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/>
              <a:t>Before Alignment</a:t>
            </a:r>
          </a:p>
        </p:txBody>
      </p:sp>
      <p:pic>
        <p:nvPicPr>
          <p:cNvPr id="4280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8" t="25518" r="7756" b="7712"/>
          <a:stretch/>
        </p:blipFill>
        <p:spPr bwMode="auto">
          <a:xfrm>
            <a:off x="2011680" y="2743200"/>
            <a:ext cx="713232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4291881"/>
      </p:ext>
    </p:extLst>
  </p:cSld>
  <p:clrMapOvr>
    <a:masterClrMapping/>
  </p:clrMapOvr>
  <p:transition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TIC </a:t>
            </a:r>
            <a:r>
              <a:rPr lang="en-US" dirty="0" err="1"/>
              <a:t>testbed</a:t>
            </a:r>
            <a:endParaRPr lang="en-US" dirty="0"/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152401" y="1479550"/>
            <a:ext cx="8574088" cy="4768850"/>
          </a:xfrm>
        </p:spPr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/>
              <a:t>Next Zoom in on This Region</a:t>
            </a:r>
          </a:p>
        </p:txBody>
      </p:sp>
      <p:pic>
        <p:nvPicPr>
          <p:cNvPr id="42905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8" t="25518" r="7756" b="7712"/>
          <a:stretch/>
        </p:blipFill>
        <p:spPr bwMode="auto">
          <a:xfrm>
            <a:off x="2011680" y="2743200"/>
            <a:ext cx="713232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052861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A957B-7894-42D5-8933-D99887FD1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0"/>
            <a:ext cx="8763000" cy="1143000"/>
          </a:xfrm>
        </p:spPr>
        <p:txBody>
          <a:bodyPr/>
          <a:lstStyle/>
          <a:p>
            <a:r>
              <a:rPr lang="en-US" sz="4000" dirty="0"/>
              <a:t>Covariance Matrices as Data Objects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EA91D1-6B6B-4200-A77A-BDE86E4CDDE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19200"/>
                <a:ext cx="8229600" cy="51054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Full Set of Covariance Matrices is a</a:t>
                </a:r>
              </a:p>
              <a:p>
                <a:pPr marL="0" indent="0" algn="ctr">
                  <a:buNone/>
                </a:pPr>
                <a:r>
                  <a:rPr lang="en-US" i="1" dirty="0"/>
                  <a:t>Manifold Stratified Space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A Union of Continuously Connected</a:t>
                </a:r>
              </a:p>
              <a:p>
                <a:pPr marL="0" indent="0">
                  <a:buNone/>
                </a:pPr>
                <a:r>
                  <a:rPr lang="en-US" dirty="0"/>
                  <a:t>      Manifolds of Different Dimensions</a:t>
                </a:r>
              </a:p>
              <a:p>
                <a:pPr marL="0" indent="0" algn="ctr">
                  <a:buNone/>
                </a:pPr>
                <a:r>
                  <a:rPr lang="en-US" dirty="0"/>
                  <a:t>(Called Strata)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Connections:   Limit as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EA91D1-6B6B-4200-A77A-BDE86E4CDDE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19200"/>
                <a:ext cx="8229600" cy="5105400"/>
              </a:xfrm>
              <a:blipFill>
                <a:blip r:embed="rId2"/>
                <a:stretch>
                  <a:fillRect l="-1852" t="-15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91391"/>
      </p:ext>
    </p:extLst>
  </p:cSld>
  <p:clrMapOvr>
    <a:masterClrMapping/>
  </p:clrMapOvr>
  <p:transition/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TIC </a:t>
            </a:r>
            <a:r>
              <a:rPr lang="en-US" dirty="0" err="1"/>
              <a:t>testbed</a:t>
            </a:r>
            <a:endParaRPr lang="en-US" dirty="0"/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152401" y="1479550"/>
            <a:ext cx="8574088" cy="4768850"/>
          </a:xfrm>
        </p:spPr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/>
              <a:t>Zoomed Fisher – </a:t>
            </a:r>
            <a:r>
              <a:rPr lang="en-US" dirty="0" err="1"/>
              <a:t>Rao</a:t>
            </a:r>
            <a:r>
              <a:rPr lang="en-US" dirty="0"/>
              <a:t> Alignment</a:t>
            </a:r>
          </a:p>
        </p:txBody>
      </p:sp>
      <p:pic>
        <p:nvPicPr>
          <p:cNvPr id="43008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8" t="25518" r="7756" b="7712"/>
          <a:stretch/>
        </p:blipFill>
        <p:spPr bwMode="auto">
          <a:xfrm>
            <a:off x="2011680" y="2743200"/>
            <a:ext cx="713232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1725176"/>
      </p:ext>
    </p:extLst>
  </p:cSld>
  <p:clrMapOvr>
    <a:masterClrMapping/>
  </p:clrMapOvr>
  <p:transition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TIC </a:t>
            </a:r>
            <a:r>
              <a:rPr lang="en-US" dirty="0" err="1"/>
              <a:t>testbed</a:t>
            </a:r>
            <a:endParaRPr lang="en-US" dirty="0"/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152401" y="1479550"/>
            <a:ext cx="8574088" cy="4768850"/>
          </a:xfrm>
        </p:spPr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/>
              <a:t>Before Alignment</a:t>
            </a:r>
          </a:p>
        </p:txBody>
      </p:sp>
      <p:pic>
        <p:nvPicPr>
          <p:cNvPr id="43110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8" t="25518" r="7756" b="7712"/>
          <a:stretch/>
        </p:blipFill>
        <p:spPr bwMode="auto">
          <a:xfrm>
            <a:off x="2011680" y="2743200"/>
            <a:ext cx="713232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5684225"/>
      </p:ext>
    </p:extLst>
  </p:cSld>
  <p:clrMapOvr>
    <a:masterClrMapping/>
  </p:clrMapOvr>
  <p:transition/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TIC </a:t>
            </a:r>
            <a:r>
              <a:rPr lang="en-US" dirty="0" err="1"/>
              <a:t>testbed</a:t>
            </a:r>
            <a:endParaRPr lang="en-US" dirty="0"/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152401" y="1479550"/>
            <a:ext cx="8574088" cy="4768850"/>
          </a:xfrm>
        </p:spPr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/>
              <a:t>Next Zoom in on This Region</a:t>
            </a:r>
          </a:p>
        </p:txBody>
      </p:sp>
      <p:pic>
        <p:nvPicPr>
          <p:cNvPr id="4321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8" t="25518" r="7756" b="7712"/>
          <a:stretch/>
        </p:blipFill>
        <p:spPr bwMode="auto">
          <a:xfrm>
            <a:off x="2011680" y="2743200"/>
            <a:ext cx="713232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9742387"/>
      </p:ext>
    </p:extLst>
  </p:cSld>
  <p:clrMapOvr>
    <a:masterClrMapping/>
  </p:clrMapOvr>
  <p:transition/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TIC </a:t>
            </a:r>
            <a:r>
              <a:rPr lang="en-US" dirty="0" err="1"/>
              <a:t>testbed</a:t>
            </a:r>
            <a:endParaRPr lang="en-US" dirty="0"/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152401" y="1479550"/>
            <a:ext cx="8574088" cy="4768850"/>
          </a:xfrm>
        </p:spPr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/>
              <a:t>Zoomed Fisher – </a:t>
            </a:r>
            <a:r>
              <a:rPr lang="en-US" dirty="0" err="1"/>
              <a:t>Rao</a:t>
            </a:r>
            <a:r>
              <a:rPr lang="en-US" dirty="0"/>
              <a:t> Alignment</a:t>
            </a:r>
          </a:p>
        </p:txBody>
      </p:sp>
      <p:pic>
        <p:nvPicPr>
          <p:cNvPr id="43315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8" t="25518" r="7756" b="7712"/>
          <a:stretch/>
        </p:blipFill>
        <p:spPr bwMode="auto">
          <a:xfrm>
            <a:off x="2011680" y="2743200"/>
            <a:ext cx="713232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7856562"/>
      </p:ext>
    </p:extLst>
  </p:cSld>
  <p:clrMapOvr>
    <a:masterClrMapping/>
  </p:clrMapOvr>
  <p:transition/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TIC </a:t>
            </a:r>
            <a:r>
              <a:rPr lang="en-US" dirty="0" err="1"/>
              <a:t>testbed</a:t>
            </a:r>
            <a:endParaRPr lang="en-US" dirty="0"/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152401" y="1479550"/>
            <a:ext cx="8574088" cy="4768850"/>
          </a:xfrm>
        </p:spPr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/>
              <a:t>Before Fisher-</a:t>
            </a:r>
            <a:r>
              <a:rPr lang="en-US" dirty="0" err="1"/>
              <a:t>Rao</a:t>
            </a:r>
            <a:r>
              <a:rPr lang="en-US" dirty="0"/>
              <a:t> Alignment</a:t>
            </a:r>
          </a:p>
        </p:txBody>
      </p:sp>
      <p:pic>
        <p:nvPicPr>
          <p:cNvPr id="43417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8" t="25518" r="7756" b="7712"/>
          <a:stretch/>
        </p:blipFill>
        <p:spPr bwMode="auto">
          <a:xfrm>
            <a:off x="2011680" y="2743200"/>
            <a:ext cx="713232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0042825"/>
      </p:ext>
    </p:extLst>
  </p:cSld>
  <p:clrMapOvr>
    <a:masterClrMapping/>
  </p:clrMapOvr>
  <p:transition/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TIC </a:t>
            </a:r>
            <a:r>
              <a:rPr lang="en-US" dirty="0" err="1"/>
              <a:t>testbed</a:t>
            </a:r>
            <a:endParaRPr lang="en-US" dirty="0"/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152401" y="1479550"/>
            <a:ext cx="8574088" cy="4768850"/>
          </a:xfrm>
        </p:spPr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/>
              <a:t>Next Zoom in on This Region</a:t>
            </a:r>
          </a:p>
        </p:txBody>
      </p:sp>
      <p:pic>
        <p:nvPicPr>
          <p:cNvPr id="43520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8" t="25518" r="7756" b="7712"/>
          <a:stretch/>
        </p:blipFill>
        <p:spPr bwMode="auto">
          <a:xfrm>
            <a:off x="2011680" y="2743200"/>
            <a:ext cx="713232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0288639"/>
      </p:ext>
    </p:extLst>
  </p:cSld>
  <p:clrMapOvr>
    <a:masterClrMapping/>
  </p:clrMapOvr>
  <p:transition/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TIC </a:t>
            </a:r>
            <a:r>
              <a:rPr lang="en-US" dirty="0" err="1"/>
              <a:t>testbed</a:t>
            </a:r>
            <a:endParaRPr lang="en-US" dirty="0"/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152401" y="1479550"/>
            <a:ext cx="8574088" cy="4768850"/>
          </a:xfrm>
        </p:spPr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/>
              <a:t>Zoomed Fisher – </a:t>
            </a:r>
            <a:r>
              <a:rPr lang="en-US" dirty="0" err="1"/>
              <a:t>Rao</a:t>
            </a:r>
            <a:r>
              <a:rPr lang="en-US" dirty="0"/>
              <a:t> Alignment</a:t>
            </a:r>
          </a:p>
        </p:txBody>
      </p:sp>
      <p:pic>
        <p:nvPicPr>
          <p:cNvPr id="4362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8" t="25518" r="7756" b="7712"/>
          <a:stretch/>
        </p:blipFill>
        <p:spPr bwMode="auto">
          <a:xfrm>
            <a:off x="2011680" y="2743200"/>
            <a:ext cx="713232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6619768"/>
      </p:ext>
    </p:extLst>
  </p:cSld>
  <p:clrMapOvr>
    <a:masterClrMapping/>
  </p:clrMapOvr>
  <p:transition/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62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8" t="25518" r="7756" b="7712"/>
          <a:stretch/>
        </p:blipFill>
        <p:spPr bwMode="auto">
          <a:xfrm>
            <a:off x="2011680" y="2743200"/>
            <a:ext cx="713232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TIC </a:t>
            </a:r>
            <a:r>
              <a:rPr lang="en-US" dirty="0" err="1"/>
              <a:t>testbed</a:t>
            </a:r>
            <a:endParaRPr lang="en-US" dirty="0"/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152401" y="1479550"/>
            <a:ext cx="8574088" cy="4768850"/>
          </a:xfrm>
        </p:spPr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/>
              <a:t>Zoomed Fisher – </a:t>
            </a:r>
            <a:r>
              <a:rPr lang="en-US" dirty="0" err="1"/>
              <a:t>Rao</a:t>
            </a:r>
            <a:r>
              <a:rPr lang="en-US" dirty="0"/>
              <a:t> Alignment</a:t>
            </a:r>
          </a:p>
          <a:p>
            <a:pPr marL="0" indent="0" algn="l">
              <a:buClrTx/>
              <a:buSzPct val="100000"/>
              <a:buNone/>
            </a:pPr>
            <a:endParaRPr lang="en-US" dirty="0"/>
          </a:p>
          <a:p>
            <a:pPr marL="0" indent="0" algn="l">
              <a:buClrTx/>
              <a:buSzPct val="100000"/>
              <a:buNone/>
            </a:pPr>
            <a:endParaRPr lang="en-US" dirty="0"/>
          </a:p>
          <a:p>
            <a:pPr marL="0" indent="0" algn="l">
              <a:buClrTx/>
              <a:buSzPct val="100000"/>
              <a:buNone/>
            </a:pPr>
            <a:endParaRPr lang="en-US" dirty="0"/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Note:</a:t>
            </a:r>
          </a:p>
          <a:p>
            <a:pPr marL="0" indent="0" algn="l">
              <a:buClrTx/>
              <a:buSzPct val="100000"/>
              <a:buNone/>
            </a:pPr>
            <a:r>
              <a:rPr lang="en-US" u="sng" dirty="0"/>
              <a:t>Very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Challenging</a:t>
            </a:r>
          </a:p>
        </p:txBody>
      </p:sp>
      <p:cxnSp>
        <p:nvCxnSpPr>
          <p:cNvPr id="3" name="Straight Arrow Connector 2"/>
          <p:cNvCxnSpPr/>
          <p:nvPr/>
        </p:nvCxnSpPr>
        <p:spPr bwMode="auto">
          <a:xfrm flipV="1">
            <a:off x="2438400" y="4038600"/>
            <a:ext cx="3962400" cy="12954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4147678096"/>
      </p:ext>
    </p:extLst>
  </p:cSld>
  <p:clrMapOvr>
    <a:masterClrMapping/>
  </p:clrMapOvr>
  <p:transition/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TIC </a:t>
            </a:r>
            <a:r>
              <a:rPr lang="en-US" dirty="0" err="1"/>
              <a:t>testbed</a:t>
            </a:r>
            <a:endParaRPr lang="en-US" dirty="0"/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152401" y="1479550"/>
            <a:ext cx="8574088" cy="4768850"/>
          </a:xfrm>
        </p:spPr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/>
              <a:t>Before Alignment</a:t>
            </a:r>
          </a:p>
        </p:txBody>
      </p:sp>
      <p:pic>
        <p:nvPicPr>
          <p:cNvPr id="4372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8" t="25518" r="7756" b="7712"/>
          <a:stretch/>
        </p:blipFill>
        <p:spPr bwMode="auto">
          <a:xfrm>
            <a:off x="2011680" y="2743200"/>
            <a:ext cx="713232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8932657"/>
      </p:ext>
    </p:extLst>
  </p:cSld>
  <p:clrMapOvr>
    <a:masterClrMapping/>
  </p:clrMapOvr>
  <p:transition/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TIC </a:t>
            </a:r>
            <a:r>
              <a:rPr lang="en-US" dirty="0" err="1"/>
              <a:t>testbed</a:t>
            </a:r>
            <a:endParaRPr lang="en-US" dirty="0"/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152401" y="1479550"/>
            <a:ext cx="8574088" cy="4768850"/>
          </a:xfrm>
        </p:spPr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/>
              <a:t>Next Zoom in on This Region</a:t>
            </a:r>
          </a:p>
        </p:txBody>
      </p:sp>
      <p:pic>
        <p:nvPicPr>
          <p:cNvPr id="4382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8" t="25518" r="7756" b="7712"/>
          <a:stretch/>
        </p:blipFill>
        <p:spPr bwMode="auto">
          <a:xfrm>
            <a:off x="2011680" y="2743200"/>
            <a:ext cx="713232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1871880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OODA Big Picture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/>
              <a:t>New Topic:</a:t>
            </a:r>
          </a:p>
          <a:p>
            <a:pPr marL="0" indent="0" algn="ctr">
              <a:buClrTx/>
              <a:buSzPct val="100000"/>
              <a:buNone/>
            </a:pPr>
            <a:r>
              <a:rPr lang="en-US" dirty="0"/>
              <a:t>Curve Registration</a:t>
            </a:r>
          </a:p>
          <a:p>
            <a:pPr marL="0" indent="0" algn="ctr">
              <a:buClrTx/>
              <a:buSzPct val="100000"/>
              <a:buNone/>
            </a:pPr>
            <a:r>
              <a:rPr lang="en-US" dirty="0"/>
              <a:t>(Amplitude – Phase Variation)</a:t>
            </a:r>
          </a:p>
          <a:p>
            <a:pPr marL="0" indent="0" algn="ctr">
              <a:buClrTx/>
              <a:buSzPct val="100000"/>
              <a:buNone/>
            </a:pPr>
            <a:endParaRPr lang="en-US" dirty="0"/>
          </a:p>
          <a:p>
            <a:pPr marL="0" indent="0">
              <a:buClrTx/>
              <a:buSzPct val="100000"/>
              <a:buNone/>
            </a:pPr>
            <a:r>
              <a:rPr lang="en-US" dirty="0"/>
              <a:t>Main Reference:</a:t>
            </a:r>
          </a:p>
          <a:p>
            <a:pPr marL="0" indent="0" algn="ctr">
              <a:buClrTx/>
              <a:buSzPct val="100000"/>
              <a:buNone/>
            </a:pPr>
            <a:r>
              <a:rPr lang="en-US" dirty="0"/>
              <a:t>Srivastava et al (2011)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CCA826E-3295-4237-B806-DA87DDEE3E6E}"/>
              </a:ext>
            </a:extLst>
          </p:cNvPr>
          <p:cNvSpPr txBox="1"/>
          <p:nvPr/>
        </p:nvSpPr>
        <p:spPr>
          <a:xfrm>
            <a:off x="4251023" y="5754469"/>
            <a:ext cx="42071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Interesting Aside:  Never Published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Beyond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ArXiv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, yet 197 Google Citations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3550421-E43C-4FCB-A76C-66030E8CB993}"/>
              </a:ext>
            </a:extLst>
          </p:cNvPr>
          <p:cNvSpPr txBox="1"/>
          <p:nvPr/>
        </p:nvSpPr>
        <p:spPr>
          <a:xfrm>
            <a:off x="6673443" y="1143000"/>
            <a:ext cx="1479957" cy="369332"/>
          </a:xfrm>
          <a:prstGeom prst="rect">
            <a:avLst/>
          </a:prstGeom>
          <a:noFill/>
          <a:ln w="25400">
            <a:solidFill>
              <a:srgbClr val="A700D5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A700D5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Text: 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A700D5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Chp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A700D5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 9</a:t>
            </a:r>
          </a:p>
        </p:txBody>
      </p:sp>
    </p:spTree>
    <p:extLst>
      <p:ext uri="{BB962C8B-B14F-4D97-AF65-F5344CB8AC3E}">
        <p14:creationId xmlns:p14="http://schemas.microsoft.com/office/powerpoint/2010/main" val="2061946388"/>
      </p:ext>
    </p:extLst>
  </p:cSld>
  <p:clrMapOvr>
    <a:masterClrMapping/>
  </p:clrMapOvr>
  <p:transition/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TIC </a:t>
            </a:r>
            <a:r>
              <a:rPr lang="en-US" dirty="0" err="1"/>
              <a:t>testbed</a:t>
            </a:r>
            <a:endParaRPr lang="en-US" dirty="0"/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152401" y="1479550"/>
            <a:ext cx="8574088" cy="4768850"/>
          </a:xfrm>
        </p:spPr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/>
              <a:t>Zoomed Fisher – </a:t>
            </a:r>
            <a:r>
              <a:rPr lang="en-US" dirty="0" err="1"/>
              <a:t>Rao</a:t>
            </a:r>
            <a:r>
              <a:rPr lang="en-US" dirty="0"/>
              <a:t> Alignment</a:t>
            </a:r>
          </a:p>
        </p:txBody>
      </p:sp>
      <p:pic>
        <p:nvPicPr>
          <p:cNvPr id="4392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8" t="25518" r="7756" b="7712"/>
          <a:stretch/>
        </p:blipFill>
        <p:spPr bwMode="auto">
          <a:xfrm>
            <a:off x="2011680" y="2743200"/>
            <a:ext cx="713232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5140846"/>
      </p:ext>
    </p:extLst>
  </p:cSld>
  <p:clrMapOvr>
    <a:masterClrMapping/>
  </p:clrMapOvr>
  <p:transition/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TIC </a:t>
            </a:r>
            <a:r>
              <a:rPr lang="en-US" dirty="0" err="1"/>
              <a:t>testbed</a:t>
            </a:r>
            <a:endParaRPr lang="en-US" dirty="0"/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152401" y="1479550"/>
            <a:ext cx="8574088" cy="4768850"/>
          </a:xfrm>
        </p:spPr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/>
              <a:t>Before Alignment</a:t>
            </a:r>
          </a:p>
        </p:txBody>
      </p:sp>
      <p:pic>
        <p:nvPicPr>
          <p:cNvPr id="4403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8" t="25518" r="7756" b="7712"/>
          <a:stretch/>
        </p:blipFill>
        <p:spPr bwMode="auto">
          <a:xfrm>
            <a:off x="2011680" y="2743200"/>
            <a:ext cx="713232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9226742"/>
      </p:ext>
    </p:extLst>
  </p:cSld>
  <p:clrMapOvr>
    <a:masterClrMapping/>
  </p:clrMapOvr>
  <p:transition/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TIC </a:t>
            </a:r>
            <a:r>
              <a:rPr lang="en-US" dirty="0" err="1"/>
              <a:t>testbed</a:t>
            </a:r>
            <a:endParaRPr lang="en-US" dirty="0"/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152401" y="1479550"/>
            <a:ext cx="8574088" cy="4768850"/>
          </a:xfrm>
        </p:spPr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/>
              <a:t>Warping Functions</a:t>
            </a:r>
          </a:p>
        </p:txBody>
      </p:sp>
      <p:pic>
        <p:nvPicPr>
          <p:cNvPr id="4413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8" t="22551" r="7756" b="10678"/>
          <a:stretch/>
        </p:blipFill>
        <p:spPr bwMode="auto">
          <a:xfrm>
            <a:off x="2011680" y="2743200"/>
            <a:ext cx="713232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7504592"/>
      </p:ext>
    </p:extLst>
  </p:cSld>
  <p:clrMapOvr>
    <a:masterClrMapping/>
  </p:clrMapOvr>
  <p:transition/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bg1"/>
            </a:gs>
            <a:gs pos="100000">
              <a:srgbClr val="FF0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Refined Calculations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53635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r>
                  <a:rPr lang="en-US" dirty="0"/>
                  <a:t>More Recent Development: </a:t>
                </a:r>
              </a:p>
              <a:p>
                <a:pPr algn="l">
                  <a:lnSpc>
                    <a:spcPct val="150000"/>
                  </a:lnSpc>
                  <a:buClrTx/>
                  <a:buSzPct val="100000"/>
                  <a:buFont typeface="Wingdings" pitchFamily="2" charset="2"/>
                  <a:buChar char="Ø"/>
                </a:pPr>
                <a:r>
                  <a:rPr lang="en-US" dirty="0"/>
                  <a:t> Better Exploit Manifold Data Space:</a:t>
                </a:r>
              </a:p>
              <a:p>
                <a:pPr marL="0" indent="0" algn="ctr">
                  <a:lnSpc>
                    <a:spcPct val="150000"/>
                  </a:lnSpc>
                  <a:buClrTx/>
                  <a:buSzPct val="100000"/>
                  <a:buNone/>
                </a:pPr>
                <a:r>
                  <a:rPr lang="en-US" dirty="0"/>
                  <a:t>SRVF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 smtClean="0">
                        <a:latin typeface="Cambria Math"/>
                        <a:ea typeface="Cambria Math"/>
                      </a:rPr>
                      <m:t>∈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𝑆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𝑑</m:t>
                        </m:r>
                      </m:sup>
                    </m:sSup>
                  </m:oMath>
                </a14:m>
                <a:endParaRPr lang="en-US" dirty="0"/>
              </a:p>
              <a:p>
                <a:pPr algn="l">
                  <a:lnSpc>
                    <a:spcPct val="150000"/>
                  </a:lnSpc>
                  <a:buClrTx/>
                  <a:buSzPct val="100000"/>
                  <a:buFont typeface="Wingdings" pitchFamily="2" charset="2"/>
                  <a:buChar char="Ø"/>
                </a:pPr>
                <a:r>
                  <a:rPr lang="en-US" dirty="0"/>
                  <a:t> Principal Nested Spheres</a:t>
                </a:r>
              </a:p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endParaRPr lang="en-US" sz="1600" dirty="0"/>
              </a:p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r>
                  <a:rPr lang="en-US" dirty="0"/>
                  <a:t>Reference:    Yu et al (2017)</a:t>
                </a:r>
              </a:p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4536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52" b="-3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CDDB8CA3-C798-48ED-B740-094DD32E012A}"/>
              </a:ext>
            </a:extLst>
          </p:cNvPr>
          <p:cNvSpPr txBox="1"/>
          <p:nvPr/>
        </p:nvSpPr>
        <p:spPr>
          <a:xfrm>
            <a:off x="5181600" y="1066800"/>
            <a:ext cx="1582549" cy="369332"/>
          </a:xfrm>
          <a:prstGeom prst="rect">
            <a:avLst/>
          </a:prstGeom>
          <a:noFill/>
          <a:ln w="25400">
            <a:solidFill>
              <a:srgbClr val="A700D5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A700D5"/>
                </a:solidFill>
              </a:rPr>
              <a:t>Text, Sec. 9.2</a:t>
            </a:r>
          </a:p>
        </p:txBody>
      </p:sp>
    </p:spTree>
    <p:extLst>
      <p:ext uri="{BB962C8B-B14F-4D97-AF65-F5344CB8AC3E}">
        <p14:creationId xmlns:p14="http://schemas.microsoft.com/office/powerpoint/2010/main" val="365604883"/>
      </p:ext>
    </p:extLst>
  </p:cSld>
  <p:clrMapOvr>
    <a:masterClrMapping/>
  </p:clrMapOvr>
  <p:transition/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bg1"/>
            </a:gs>
            <a:gs pos="100000">
              <a:srgbClr val="FF0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213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0" t="18564" r="5649" b="3204"/>
          <a:stretch/>
        </p:blipFill>
        <p:spPr bwMode="auto">
          <a:xfrm>
            <a:off x="3749040" y="1463040"/>
            <a:ext cx="5394960" cy="5394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PNS on SRVF Sphere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1" y="1479550"/>
            <a:ext cx="3886199" cy="4768850"/>
          </a:xfrm>
        </p:spPr>
        <p:txBody>
          <a:bodyPr/>
          <a:lstStyle/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/>
              <a:t>Toy Example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/>
              <a:t>Tangent Space PCA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/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/>
              <a:t>(on </a:t>
            </a:r>
            <a:r>
              <a:rPr lang="en-US" dirty="0" err="1"/>
              <a:t>Horiz</a:t>
            </a:r>
            <a:r>
              <a:rPr lang="en-US" dirty="0"/>
              <a:t>. </a:t>
            </a:r>
            <a:r>
              <a:rPr lang="en-US" dirty="0" err="1"/>
              <a:t>Var’n</a:t>
            </a:r>
            <a:r>
              <a:rPr lang="en-US" dirty="0"/>
              <a:t>)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/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sz="1400" dirty="0"/>
              <a:t>Thanks to </a:t>
            </a:r>
            <a:r>
              <a:rPr lang="en-US" sz="1400" dirty="0" err="1"/>
              <a:t>Xiaosun</a:t>
            </a:r>
            <a:r>
              <a:rPr lang="en-US" sz="1400" dirty="0"/>
              <a:t> Lu</a:t>
            </a:r>
          </a:p>
        </p:txBody>
      </p:sp>
    </p:spTree>
    <p:extLst>
      <p:ext uri="{BB962C8B-B14F-4D97-AF65-F5344CB8AC3E}">
        <p14:creationId xmlns:p14="http://schemas.microsoft.com/office/powerpoint/2010/main" val="4044566379"/>
      </p:ext>
    </p:extLst>
  </p:cSld>
  <p:clrMapOvr>
    <a:masterClrMapping/>
  </p:clrMapOvr>
  <p:transition/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bg1"/>
            </a:gs>
            <a:gs pos="100000">
              <a:srgbClr val="FF0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PNS on SRVF Sphere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1" y="1479550"/>
            <a:ext cx="3749039" cy="4768850"/>
          </a:xfrm>
        </p:spPr>
        <p:txBody>
          <a:bodyPr/>
          <a:lstStyle/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/>
              <a:t>Toy Example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/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/>
              <a:t>PNS Projections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/>
              <a:t>(Fewer Modes)</a:t>
            </a:r>
          </a:p>
        </p:txBody>
      </p:sp>
      <p:pic>
        <p:nvPicPr>
          <p:cNvPr id="43110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87" t="18564" r="6363" b="3204"/>
          <a:stretch/>
        </p:blipFill>
        <p:spPr bwMode="auto">
          <a:xfrm>
            <a:off x="3749040" y="1463040"/>
            <a:ext cx="5394960" cy="5394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9386541"/>
      </p:ext>
    </p:extLst>
  </p:cSld>
  <p:clrMapOvr>
    <a:masterClrMapping/>
  </p:clrMapOvr>
  <p:transition/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bg1"/>
            </a:gs>
            <a:gs pos="100000">
              <a:srgbClr val="FF0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PNS on SRVF Sphere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1" y="1479550"/>
            <a:ext cx="3886199" cy="5073650"/>
          </a:xfrm>
        </p:spPr>
        <p:txBody>
          <a:bodyPr/>
          <a:lstStyle/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/>
              <a:t>Toy Example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/>
              <a:t>Tangent Space PCA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/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/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/>
              <a:t>Note:  3 Comp’s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/>
              <a:t>Needed for This</a:t>
            </a:r>
          </a:p>
        </p:txBody>
      </p:sp>
      <p:pic>
        <p:nvPicPr>
          <p:cNvPr id="43315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7" t="17514" r="5113" b="4254"/>
          <a:stretch/>
        </p:blipFill>
        <p:spPr bwMode="auto">
          <a:xfrm>
            <a:off x="3749040" y="1463040"/>
            <a:ext cx="5394960" cy="5394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Arrow Connector 2"/>
          <p:cNvCxnSpPr/>
          <p:nvPr/>
        </p:nvCxnSpPr>
        <p:spPr bwMode="auto">
          <a:xfrm flipV="1">
            <a:off x="3048000" y="2286000"/>
            <a:ext cx="5257800" cy="37338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228910067"/>
      </p:ext>
    </p:extLst>
  </p:cSld>
  <p:clrMapOvr>
    <a:masterClrMapping/>
  </p:clrMapOvr>
  <p:transition/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bg1"/>
            </a:gs>
            <a:gs pos="100000">
              <a:srgbClr val="FF0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PNS on SRVF Sphere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1" y="1479550"/>
            <a:ext cx="3749039" cy="4768850"/>
          </a:xfrm>
        </p:spPr>
        <p:txBody>
          <a:bodyPr/>
          <a:lstStyle/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/>
              <a:t>Toy Example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/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/>
              <a:t>PNS Projections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/>
              <a:t>Only 2 for This</a:t>
            </a:r>
          </a:p>
        </p:txBody>
      </p:sp>
      <p:pic>
        <p:nvPicPr>
          <p:cNvPr id="43417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62" t="19890" r="9358" b="4530"/>
          <a:stretch/>
        </p:blipFill>
        <p:spPr bwMode="auto">
          <a:xfrm>
            <a:off x="4114800" y="1645920"/>
            <a:ext cx="5029200" cy="5212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/>
          <p:nvPr/>
        </p:nvCxnSpPr>
        <p:spPr bwMode="auto">
          <a:xfrm flipV="1">
            <a:off x="2819400" y="3352800"/>
            <a:ext cx="4724400" cy="10668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31138584"/>
      </p:ext>
    </p:extLst>
  </p:cSld>
  <p:clrMapOvr>
    <a:masterClrMapping/>
  </p:clrMapOvr>
  <p:transition/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bg1"/>
            </a:gs>
            <a:gs pos="100000">
              <a:srgbClr val="FF0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PNS on SRVF Sphere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1" y="1066800"/>
            <a:ext cx="3749039" cy="4768850"/>
          </a:xfrm>
        </p:spPr>
        <p:txBody>
          <a:bodyPr/>
          <a:lstStyle/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/>
              <a:t>Toy Example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/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/>
              <a:t>Parametrized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/>
              <a:t>By Values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/>
              <a:t>At  1/3  And  2/3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7583" t="17961" r="50538"/>
          <a:stretch/>
        </p:blipFill>
        <p:spPr>
          <a:xfrm>
            <a:off x="3794785" y="1062978"/>
            <a:ext cx="5349215" cy="5795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689422"/>
      </p:ext>
    </p:extLst>
  </p:cSld>
  <p:clrMapOvr>
    <a:masterClrMapping/>
  </p:clrMapOvr>
  <p:transition/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bg1"/>
            </a:gs>
            <a:gs pos="100000">
              <a:srgbClr val="FF0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PNS on SRVF Sphere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1" y="1066800"/>
            <a:ext cx="3886199" cy="4768850"/>
          </a:xfrm>
        </p:spPr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/>
              <a:t>Toy Example</a:t>
            </a:r>
          </a:p>
          <a:p>
            <a:pPr marL="0" indent="0" algn="l">
              <a:buClrTx/>
              <a:buSzPct val="100000"/>
              <a:buNone/>
            </a:pPr>
            <a:endParaRPr lang="en-US" dirty="0"/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View As Points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>
                <a:solidFill>
                  <a:srgbClr val="C00000"/>
                </a:solidFill>
              </a:rPr>
              <a:t>Tangent Plane PC 1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>
                <a:solidFill>
                  <a:srgbClr val="0000FF"/>
                </a:solidFill>
              </a:rPr>
              <a:t>PNS 1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>
                <a:solidFill>
                  <a:schemeClr val="tx2"/>
                </a:solidFill>
              </a:rPr>
              <a:t>Boundary of 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>
                <a:solidFill>
                  <a:schemeClr val="tx2"/>
                </a:solidFill>
              </a:rPr>
              <a:t>Nonnegative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err="1">
                <a:solidFill>
                  <a:schemeClr val="tx2"/>
                </a:solidFill>
              </a:rPr>
              <a:t>Orthant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47853" t="18932" r="9732"/>
          <a:stretch/>
        </p:blipFill>
        <p:spPr>
          <a:xfrm>
            <a:off x="3726321" y="1131567"/>
            <a:ext cx="5417679" cy="5726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6782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15499</TotalTime>
  <Words>2276</Words>
  <Application>Microsoft Office PowerPoint</Application>
  <PresentationFormat>On-screen Show (4:3)</PresentationFormat>
  <Paragraphs>754</Paragraphs>
  <Slides>116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116</vt:i4>
      </vt:variant>
    </vt:vector>
  </HeadingPairs>
  <TitlesOfParts>
    <vt:vector size="123" baseType="lpstr">
      <vt:lpstr>Arial</vt:lpstr>
      <vt:lpstr>Cambria Math</vt:lpstr>
      <vt:lpstr>Tahoma</vt:lpstr>
      <vt:lpstr>Times New Roman</vt:lpstr>
      <vt:lpstr>Wingdings</vt:lpstr>
      <vt:lpstr>2_Default Design</vt:lpstr>
      <vt:lpstr>1_Default Design</vt:lpstr>
      <vt:lpstr>Statistics – O. R. 881 Object Oriented Data Analysis</vt:lpstr>
      <vt:lpstr>Current Sections in Textbook</vt:lpstr>
      <vt:lpstr>An Interesting Question</vt:lpstr>
      <vt:lpstr>General View of Backwards PCA</vt:lpstr>
      <vt:lpstr>Covariance Matrices as Data Objects</vt:lpstr>
      <vt:lpstr>Covariance Matrices as Data Objects</vt:lpstr>
      <vt:lpstr>Covariance Matrices as Data Objects</vt:lpstr>
      <vt:lpstr>Covariance Matrices as Data Objects</vt:lpstr>
      <vt:lpstr>OODA Big Picture</vt:lpstr>
      <vt:lpstr>Motivating Example</vt:lpstr>
      <vt:lpstr>General Amp - Phase Context</vt:lpstr>
      <vt:lpstr>Time Warping</vt:lpstr>
      <vt:lpstr>Time Warping Intuition</vt:lpstr>
      <vt:lpstr>Data Objects I</vt:lpstr>
      <vt:lpstr>Metrics in Curve Space</vt:lpstr>
      <vt:lpstr>Metrics in Curve Space</vt:lpstr>
      <vt:lpstr>Metrics in Curve Space</vt:lpstr>
      <vt:lpstr>Metrics in Curve Space</vt:lpstr>
      <vt:lpstr>Metrics in Curve Space</vt:lpstr>
      <vt:lpstr>Metrics in Curve Space</vt:lpstr>
      <vt:lpstr>Metrics in Curve Space</vt:lpstr>
      <vt:lpstr>Metrics in Curve Space</vt:lpstr>
      <vt:lpstr>Metrics in Curve Space</vt:lpstr>
      <vt:lpstr>Homework 5</vt:lpstr>
      <vt:lpstr>Metrics in Curve Space</vt:lpstr>
      <vt:lpstr>Metrics in Curve Space</vt:lpstr>
      <vt:lpstr>Metrics in Curve Space</vt:lpstr>
      <vt:lpstr>Metrics in Curve Space</vt:lpstr>
      <vt:lpstr>Metrics in Curve Space</vt:lpstr>
      <vt:lpstr>Metrics in Curve Space</vt:lpstr>
      <vt:lpstr>Metrics in Curve Space</vt:lpstr>
      <vt:lpstr>Metrics in Curve Space</vt:lpstr>
      <vt:lpstr>Metrics in Curve Space</vt:lpstr>
      <vt:lpstr>Metrics in Curve Space</vt:lpstr>
      <vt:lpstr>Metrics in Curve Quotient Space</vt:lpstr>
      <vt:lpstr>Metrics in Curve Quotient Space</vt:lpstr>
      <vt:lpstr>Homework 5</vt:lpstr>
      <vt:lpstr>Homework 5</vt:lpstr>
      <vt:lpstr>Mean in Curve Quotient Space</vt:lpstr>
      <vt:lpstr>Mean in Curve Quotient Space</vt:lpstr>
      <vt:lpstr>Mean in Curve Quotient Space</vt:lpstr>
      <vt:lpstr>Mean in Curve Quotient Space</vt:lpstr>
      <vt:lpstr>Mean in Curve Quotient Space</vt:lpstr>
      <vt:lpstr>Mean in Curve Quotient Space</vt:lpstr>
      <vt:lpstr>Metrics in Curve Space</vt:lpstr>
      <vt:lpstr>Shifted Betas Example</vt:lpstr>
      <vt:lpstr>Shifted Betas Example</vt:lpstr>
      <vt:lpstr>Mean in Curve Quotient Space</vt:lpstr>
      <vt:lpstr>More Data Objects </vt:lpstr>
      <vt:lpstr>More Data Objects </vt:lpstr>
      <vt:lpstr>More Data Objects </vt:lpstr>
      <vt:lpstr>More Data Objects </vt:lpstr>
      <vt:lpstr>Functional Data Analysis</vt:lpstr>
      <vt:lpstr>Computation</vt:lpstr>
      <vt:lpstr>Numeric Computation</vt:lpstr>
      <vt:lpstr>Shifted Betas Example</vt:lpstr>
      <vt:lpstr>Visualization</vt:lpstr>
      <vt:lpstr>Shifted Betas Example</vt:lpstr>
      <vt:lpstr>Shifted Betas Example</vt:lpstr>
      <vt:lpstr>Visualization</vt:lpstr>
      <vt:lpstr>Shifted Betas Example</vt:lpstr>
      <vt:lpstr>Shifted Betas Example</vt:lpstr>
      <vt:lpstr>Shifted Betas Example</vt:lpstr>
      <vt:lpstr>Shifted Betas Example</vt:lpstr>
      <vt:lpstr>Shifted Betas Example</vt:lpstr>
      <vt:lpstr>Shifted Betas Example</vt:lpstr>
      <vt:lpstr>Shifted Betas Example</vt:lpstr>
      <vt:lpstr>Shifted Betas Example</vt:lpstr>
      <vt:lpstr>TIC testbed</vt:lpstr>
      <vt:lpstr>TIC testbed</vt:lpstr>
      <vt:lpstr>TIC testbed</vt:lpstr>
      <vt:lpstr>TIC testbed</vt:lpstr>
      <vt:lpstr>TIC testbed</vt:lpstr>
      <vt:lpstr>TIC testbed</vt:lpstr>
      <vt:lpstr>TIC testbed</vt:lpstr>
      <vt:lpstr>TIC testbed</vt:lpstr>
      <vt:lpstr>TIC testbed</vt:lpstr>
      <vt:lpstr>TIC testbed</vt:lpstr>
      <vt:lpstr>TIC testbed</vt:lpstr>
      <vt:lpstr>TIC testbed</vt:lpstr>
      <vt:lpstr>TIC testbed</vt:lpstr>
      <vt:lpstr>TIC testbed</vt:lpstr>
      <vt:lpstr>TIC testbed</vt:lpstr>
      <vt:lpstr>TIC testbed</vt:lpstr>
      <vt:lpstr>TIC testbed</vt:lpstr>
      <vt:lpstr>TIC testbed</vt:lpstr>
      <vt:lpstr>TIC testbed</vt:lpstr>
      <vt:lpstr>TIC testbed</vt:lpstr>
      <vt:lpstr>TIC testbed</vt:lpstr>
      <vt:lpstr>TIC testbed</vt:lpstr>
      <vt:lpstr>TIC testbed</vt:lpstr>
      <vt:lpstr>TIC testbed</vt:lpstr>
      <vt:lpstr>Refined Calculations</vt:lpstr>
      <vt:lpstr>PNS on SRVF Sphere</vt:lpstr>
      <vt:lpstr>PNS on SRVF Sphere</vt:lpstr>
      <vt:lpstr>PNS on SRVF Sphere</vt:lpstr>
      <vt:lpstr>PNS on SRVF Sphere</vt:lpstr>
      <vt:lpstr>PNS on SRVF Sphere</vt:lpstr>
      <vt:lpstr>PNS on SRVF Sphere</vt:lpstr>
      <vt:lpstr>PNS on SRVF Sphere</vt:lpstr>
      <vt:lpstr>PNS on SRVF Sphere</vt:lpstr>
      <vt:lpstr>PNS on SRVF Sphere</vt:lpstr>
      <vt:lpstr>PNS on SRVF Sphere</vt:lpstr>
      <vt:lpstr>PNS on SRVF Sphere</vt:lpstr>
      <vt:lpstr>PNS on SRVF Sphere</vt:lpstr>
      <vt:lpstr>PNS on SRVF Sphere</vt:lpstr>
      <vt:lpstr>PNS on SRVF Sphere</vt:lpstr>
      <vt:lpstr>PNS on SRVF Sphere</vt:lpstr>
      <vt:lpstr>Juggling Data</vt:lpstr>
      <vt:lpstr>Juggling Data</vt:lpstr>
      <vt:lpstr>Juggling Data</vt:lpstr>
      <vt:lpstr>Juggling Data</vt:lpstr>
      <vt:lpstr>Juggling Data</vt:lpstr>
      <vt:lpstr>References for Much More</vt:lpstr>
      <vt:lpstr>Overview</vt:lpstr>
      <vt:lpstr>Participant Presentations</vt:lpstr>
    </vt:vector>
  </TitlesOfParts>
  <Company>Dell Computer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Preferred Customer</dc:creator>
  <cp:lastModifiedBy>Marron, James Stephen</cp:lastModifiedBy>
  <cp:revision>614</cp:revision>
  <dcterms:created xsi:type="dcterms:W3CDTF">2001-06-08T01:38:43Z</dcterms:created>
  <dcterms:modified xsi:type="dcterms:W3CDTF">2022-02-24T01:03:44Z</dcterms:modified>
</cp:coreProperties>
</file>