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32" r:id="rId2"/>
    <p:sldMasterId id="2147483860" r:id="rId3"/>
    <p:sldMasterId id="2147483873" r:id="rId4"/>
  </p:sldMasterIdLst>
  <p:notesMasterIdLst>
    <p:notesMasterId r:id="rId87"/>
  </p:notesMasterIdLst>
  <p:sldIdLst>
    <p:sldId id="262" r:id="rId5"/>
    <p:sldId id="714" r:id="rId6"/>
    <p:sldId id="3294" r:id="rId7"/>
    <p:sldId id="3264" r:id="rId8"/>
    <p:sldId id="3272" r:id="rId9"/>
    <p:sldId id="3280" r:id="rId10"/>
    <p:sldId id="3270" r:id="rId11"/>
    <p:sldId id="2473" r:id="rId12"/>
    <p:sldId id="2474" r:id="rId13"/>
    <p:sldId id="2476" r:id="rId14"/>
    <p:sldId id="3656" r:id="rId15"/>
    <p:sldId id="3657" r:id="rId16"/>
    <p:sldId id="3658" r:id="rId17"/>
    <p:sldId id="3659" r:id="rId18"/>
    <p:sldId id="3660" r:id="rId19"/>
    <p:sldId id="2486" r:id="rId20"/>
    <p:sldId id="2490" r:id="rId21"/>
    <p:sldId id="2494" r:id="rId22"/>
    <p:sldId id="2324" r:id="rId23"/>
    <p:sldId id="2325" r:id="rId24"/>
    <p:sldId id="2326" r:id="rId25"/>
    <p:sldId id="2327" r:id="rId26"/>
    <p:sldId id="2328" r:id="rId27"/>
    <p:sldId id="2329" r:id="rId28"/>
    <p:sldId id="2330" r:id="rId29"/>
    <p:sldId id="2333" r:id="rId30"/>
    <p:sldId id="3662" r:id="rId31"/>
    <p:sldId id="3661" r:id="rId32"/>
    <p:sldId id="2334" r:id="rId33"/>
    <p:sldId id="2335" r:id="rId34"/>
    <p:sldId id="2336" r:id="rId35"/>
    <p:sldId id="2338" r:id="rId36"/>
    <p:sldId id="2339" r:id="rId37"/>
    <p:sldId id="2340" r:id="rId38"/>
    <p:sldId id="3664" r:id="rId39"/>
    <p:sldId id="3665" r:id="rId40"/>
    <p:sldId id="3666" r:id="rId41"/>
    <p:sldId id="3667" r:id="rId42"/>
    <p:sldId id="3668" r:id="rId43"/>
    <p:sldId id="3669" r:id="rId44"/>
    <p:sldId id="3670" r:id="rId45"/>
    <p:sldId id="3671" r:id="rId46"/>
    <p:sldId id="2331" r:id="rId47"/>
    <p:sldId id="2332" r:id="rId48"/>
    <p:sldId id="3672" r:id="rId49"/>
    <p:sldId id="3673" r:id="rId50"/>
    <p:sldId id="3674" r:id="rId51"/>
    <p:sldId id="3675" r:id="rId52"/>
    <p:sldId id="2337" r:id="rId53"/>
    <p:sldId id="3676" r:id="rId54"/>
    <p:sldId id="3677" r:id="rId55"/>
    <p:sldId id="3678" r:id="rId56"/>
    <p:sldId id="2341" r:id="rId57"/>
    <p:sldId id="2343" r:id="rId58"/>
    <p:sldId id="2342" r:id="rId59"/>
    <p:sldId id="2344" r:id="rId60"/>
    <p:sldId id="2452" r:id="rId61"/>
    <p:sldId id="2345" r:id="rId62"/>
    <p:sldId id="2346" r:id="rId63"/>
    <p:sldId id="2347" r:id="rId64"/>
    <p:sldId id="2348" r:id="rId65"/>
    <p:sldId id="2349" r:id="rId66"/>
    <p:sldId id="2350" r:id="rId67"/>
    <p:sldId id="2351" r:id="rId68"/>
    <p:sldId id="2352" r:id="rId69"/>
    <p:sldId id="2353" r:id="rId70"/>
    <p:sldId id="2354" r:id="rId71"/>
    <p:sldId id="3680" r:id="rId72"/>
    <p:sldId id="3679" r:id="rId73"/>
    <p:sldId id="2355" r:id="rId74"/>
    <p:sldId id="2356" r:id="rId75"/>
    <p:sldId id="2357" r:id="rId76"/>
    <p:sldId id="2358" r:id="rId77"/>
    <p:sldId id="2359" r:id="rId78"/>
    <p:sldId id="2360" r:id="rId79"/>
    <p:sldId id="2361" r:id="rId80"/>
    <p:sldId id="2362" r:id="rId81"/>
    <p:sldId id="2363" r:id="rId82"/>
    <p:sldId id="2364" r:id="rId83"/>
    <p:sldId id="2365" r:id="rId84"/>
    <p:sldId id="2366" r:id="rId85"/>
    <p:sldId id="3631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DC00FF"/>
    <a:srgbClr val="FF8C8C"/>
    <a:srgbClr val="0000FF"/>
    <a:srgbClr val="00FF00"/>
    <a:srgbClr val="B4A700"/>
    <a:srgbClr val="D1CC00"/>
    <a:srgbClr val="2DC8FF"/>
    <a:srgbClr val="00FFFF"/>
    <a:srgbClr val="FF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18716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31449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33774-33E2-4F98-9DA9-D713ADB3A6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711325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69B08-2C70-4EBE-8726-7E985CD3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49956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23D72-3037-4B50-B9B7-AA03543E54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3000263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9E071D-5C45-41FC-B0D8-C7BFFC3944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46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BBA23-A255-456F-A2CA-A422A41A5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72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9098E-0B73-4E04-97C3-3EC9DB2A4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95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0E409-A9CF-4956-8A0A-B0E54EC2F7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35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ACE2-7C4D-4903-9870-657CE9922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43018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ACE2-7C4D-4903-9870-657CE9922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48128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47F35-FF0D-4BE6-A632-88D78E0CE1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560026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575415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278709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672382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18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92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85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EB5B6-02A4-484A-9890-023613D9C3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01135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6591-4E0F-4FD4-A058-94A2C1E15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7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31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6591-4E0F-4FD4-A058-94A2C1E15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08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3F029-0466-4285-9126-E58F409831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4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B07B3-CC4E-4520-84A8-C20A341C73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07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F3587-8164-450E-8A24-AAF7899C85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893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CCCE5-3259-4015-8C6A-2E5F8F695F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976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14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23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20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859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E1F39-C886-45AB-AFBB-03836F30C6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8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45C8A-6640-46BD-B647-1B81A603BA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230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BCCE3-6B4C-4DA1-86EA-4EF7B51FC4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0042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F296B-37B8-4B22-8C22-3F4ED30A3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PEod1FLDe1.ps</a:t>
            </a:r>
          </a:p>
        </p:txBody>
      </p:sp>
    </p:spTree>
    <p:extLst>
      <p:ext uri="{BB962C8B-B14F-4D97-AF65-F5344CB8AC3E}">
        <p14:creationId xmlns:p14="http://schemas.microsoft.com/office/powerpoint/2010/main" val="2085734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F296B-37B8-4B22-8C22-3F4ED30A3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PEod1FLDe1.ps</a:t>
            </a:r>
          </a:p>
        </p:txBody>
      </p:sp>
    </p:spTree>
    <p:extLst>
      <p:ext uri="{BB962C8B-B14F-4D97-AF65-F5344CB8AC3E}">
        <p14:creationId xmlns:p14="http://schemas.microsoft.com/office/powerpoint/2010/main" val="38443204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5A07-0F5D-4EB0-8FF3-57DEC9F820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PEod1GLRe1.ps</a:t>
            </a:r>
          </a:p>
        </p:txBody>
      </p:sp>
    </p:spTree>
    <p:extLst>
      <p:ext uri="{BB962C8B-B14F-4D97-AF65-F5344CB8AC3E}">
        <p14:creationId xmlns:p14="http://schemas.microsoft.com/office/powerpoint/2010/main" val="38252008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C968B-4D38-4ADC-82F4-450B323226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PEdonFLDe1.ps</a:t>
            </a:r>
          </a:p>
        </p:txBody>
      </p:sp>
    </p:spTree>
    <p:extLst>
      <p:ext uri="{BB962C8B-B14F-4D97-AF65-F5344CB8AC3E}">
        <p14:creationId xmlns:p14="http://schemas.microsoft.com/office/powerpoint/2010/main" val="16984866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C7320-7374-4381-B449-2F96AB642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PEdonGLRe1.ps</a:t>
            </a:r>
          </a:p>
        </p:txBody>
      </p:sp>
    </p:spTree>
    <p:extLst>
      <p:ext uri="{BB962C8B-B14F-4D97-AF65-F5344CB8AC3E}">
        <p14:creationId xmlns:p14="http://schemas.microsoft.com/office/powerpoint/2010/main" val="266984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BC05F-7C2B-4821-B82E-F7CE52BDC0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PExd3FLDe1.ps</a:t>
            </a:r>
          </a:p>
        </p:txBody>
      </p:sp>
    </p:spTree>
    <p:extLst>
      <p:ext uri="{BB962C8B-B14F-4D97-AF65-F5344CB8AC3E}">
        <p14:creationId xmlns:p14="http://schemas.microsoft.com/office/powerpoint/2010/main" val="705138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2E0C-435F-427D-BAAF-42A4BAEDEE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PExd3GLRe1.ps</a:t>
            </a:r>
          </a:p>
        </p:txBody>
      </p:sp>
    </p:spTree>
    <p:extLst>
      <p:ext uri="{BB962C8B-B14F-4D97-AF65-F5344CB8AC3E}">
        <p14:creationId xmlns:p14="http://schemas.microsoft.com/office/powerpoint/2010/main" val="17793862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904E3-E88E-4B57-B2B6-BD4E65A4BB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6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095DD-01FA-48A9-8904-08EFD1BE10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521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16746-4430-40A6-9C3C-4897A81A0C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554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16746-4430-40A6-9C3C-4897A81A0C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766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09D05-26CD-4456-9505-9B1A532C8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2864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F09D05-26CD-4456-9505-9B1A532C8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50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78BC3-D5D0-4C87-ACA3-B5320C869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017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78BC3-D5D0-4C87-ACA3-B5320C869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6912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2BCD-7671-4581-83B2-9E8A56149A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2849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6E2BCD-7671-4581-83B2-9E8A56149A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31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7E880-A8C6-474B-A683-532205C4C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3983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E94C-CF45-43F0-B83C-B30E292986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98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56A0A-739A-4EEE-A456-ED8688BBBC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130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95C2F-5883-40FA-B918-BA19C42BB7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3429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95C2F-5883-40FA-B918-BA19C42BB7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830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CDB0A-F53F-4C91-B02B-1EEC153CB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22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170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1714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5638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145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E36DD5-B933-4AC5-9C0B-8414D9818D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8459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58D353-3ECC-403B-A104-CDB36FBC0B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9435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C44A3-EAC1-446E-9938-F58B836CF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5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662756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96E89-B82E-461E-9449-97356FD62A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947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0C9A3-8735-44A7-97E4-40B7B1CE1A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422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DA859-0E8B-4525-B672-A07D8AFBF9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462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99BE2-E9AC-44B8-9E04-7CC9E84CD3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8239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57796-404D-46AC-B291-4C42486335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57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8415D-77C3-44AA-8E42-FCD76808142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965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22EA6-AADA-4003-B28A-2E1442E473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6922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CBE46-C4D1-44B5-A818-C22DB422E3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32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9887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418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71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4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4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5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62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70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74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9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5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49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26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14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52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7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77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1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14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3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99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1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6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6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3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12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7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00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27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888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26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7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43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04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6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36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3/3/2022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5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728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7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10537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Goal: Use Training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Classify New Case: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Use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 Predict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as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i.i.d.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from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Probability Density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Classification Rule: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B636511-E0FD-44ED-8CF3-4591BE05498D}"/>
              </a:ext>
            </a:extLst>
          </p:cNvPr>
          <p:cNvGrpSpPr/>
          <p:nvPr/>
        </p:nvGrpSpPr>
        <p:grpSpPr>
          <a:xfrm>
            <a:off x="4038600" y="1182469"/>
            <a:ext cx="2604686" cy="1332131"/>
            <a:chOff x="4038600" y="1182469"/>
            <a:chExt cx="2604686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66EBF4-1ED8-4BE7-A384-E40375654C6C}"/>
                </a:ext>
              </a:extLst>
            </p:cNvPr>
            <p:cNvSpPr txBox="1"/>
            <p:nvPr/>
          </p:nvSpPr>
          <p:spPr>
            <a:xfrm>
              <a:off x="4419600" y="1182469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tildes to denote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random variables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8C66A53-A69A-47F6-B4F6-816846ECEF28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038600" y="1828800"/>
              <a:ext cx="1492843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83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Performance Measure of a Rule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Risk = Expected Loss (0 for right, 1 for wrong)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60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Optimal Rule: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𝐿𝑅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−1,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,−1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Need to Know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Consider Estimation)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45BAEC-AC6E-416A-A373-D1A4B3D5FEAD}"/>
              </a:ext>
            </a:extLst>
          </p:cNvPr>
          <p:cNvSpPr txBox="1"/>
          <p:nvPr/>
        </p:nvSpPr>
        <p:spPr>
          <a:xfrm>
            <a:off x="6019800" y="4754940"/>
            <a:ext cx="2622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Provides 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Upper Bound</a:t>
            </a:r>
          </a:p>
        </p:txBody>
      </p:sp>
    </p:spTree>
    <p:extLst>
      <p:ext uri="{BB962C8B-B14F-4D97-AF65-F5344CB8AC3E}">
        <p14:creationId xmlns:p14="http://schemas.microsoft.com/office/powerpoint/2010/main" val="206464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General Class: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Classifiers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𝒘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an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𝒘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=1−2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Surface: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 with Normal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Intercept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E662D77-4385-4DA8-B686-AE603B5883A7}"/>
              </a:ext>
            </a:extLst>
          </p:cNvPr>
          <p:cNvGrpSpPr/>
          <p:nvPr/>
        </p:nvGrpSpPr>
        <p:grpSpPr>
          <a:xfrm>
            <a:off x="5562600" y="3505200"/>
            <a:ext cx="2018501" cy="762000"/>
            <a:chOff x="5562600" y="3810000"/>
            <a:chExt cx="2018501" cy="762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08B465-CE3C-47FA-ABC6-2AC61BAD38E4}"/>
                </a:ext>
              </a:extLst>
            </p:cNvPr>
            <p:cNvSpPr txBox="1"/>
            <p:nvPr/>
          </p:nvSpPr>
          <p:spPr>
            <a:xfrm>
              <a:off x="5562600" y="38100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Indicator Function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F7CB55-E825-497A-846C-9A18AF78A4EB}"/>
                </a:ext>
              </a:extLst>
            </p:cNvPr>
            <p:cNvCxnSpPr/>
            <p:nvPr/>
          </p:nvCxnSpPr>
          <p:spPr>
            <a:xfrm flipH="1">
              <a:off x="6019800" y="4191000"/>
              <a:ext cx="53340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50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(Assume Equal Numbers for Simplicity)</a:t>
            </a:r>
          </a:p>
        </p:txBody>
      </p:sp>
    </p:spTree>
    <p:extLst>
      <p:ext uri="{BB962C8B-B14F-4D97-AF65-F5344CB8AC3E}">
        <p14:creationId xmlns:p14="http://schemas.microsoft.com/office/powerpoint/2010/main" val="254893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648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Linear Discriminant Analysis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187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Careful development: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notation (data vectors of length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+1:                      Class -1: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ea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b>
                        </m:sSub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                            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Centerpoints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and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EF008-AF87-4CD4-9DCA-DFBF5ECE7C62}"/>
              </a:ext>
            </a:extLst>
          </p:cNvPr>
          <p:cNvSpPr txBox="1"/>
          <p:nvPr/>
        </p:nvSpPr>
        <p:spPr>
          <a:xfrm>
            <a:off x="6324600" y="1143000"/>
            <a:ext cx="169366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11.1</a:t>
            </a:r>
          </a:p>
        </p:txBody>
      </p:sp>
    </p:spTree>
    <p:extLst>
      <p:ext uri="{BB962C8B-B14F-4D97-AF65-F5344CB8AC3E}">
        <p14:creationId xmlns:p14="http://schemas.microsoft.com/office/powerpoint/2010/main" val="5601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11.2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l-GR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̆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for   </a:t>
                </a:r>
                <a:r>
                  <a:rPr lang="en-US" sz="32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(outer products)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centered, normalized data matrices: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⨀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⋯,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066800"/>
                <a:ext cx="8534400" cy="5334000"/>
              </a:xfrm>
              <a:blipFill>
                <a:blip r:embed="rId3"/>
                <a:stretch>
                  <a:fillRect l="-1857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3886200"/>
            <a:ext cx="7539243" cy="2223767"/>
            <a:chOff x="609600" y="3886200"/>
            <a:chExt cx="7539243" cy="2223767"/>
          </a:xfrm>
        </p:grpSpPr>
        <p:sp>
          <p:nvSpPr>
            <p:cNvPr id="2" name="Oval 1"/>
            <p:cNvSpPr/>
            <p:nvPr/>
          </p:nvSpPr>
          <p:spPr>
            <a:xfrm>
              <a:off x="2438400" y="3886200"/>
              <a:ext cx="838200" cy="53339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5032749"/>
              <a:ext cx="75392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use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“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MLE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”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version of estimated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covariance matrices, for simpler 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3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estimate of (common) within class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Pooled (weighted average) within class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𝑤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l-GR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l-GR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acc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𝑿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̆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Outer Product of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combined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full data matrix: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acc>
                          <m:accPr>
                            <m:chr m:val="̆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̆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    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̆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04029" y="5867400"/>
            <a:ext cx="4511171" cy="838200"/>
            <a:chOff x="2362200" y="5791200"/>
            <a:chExt cx="4511171" cy="8382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6044625"/>
              <a:ext cx="45111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  Different Means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05400" y="5791200"/>
              <a:ext cx="7620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 flipV="1">
              <a:off x="4511171" y="5791200"/>
              <a:ext cx="594229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l-GR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is similar to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l-GR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from before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covariance matrix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ignoring class labels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Difference: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by Class Centering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Will be important later</a:t>
                </a:r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way to find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correct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adjustment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Individually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transform subpopulations so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about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5908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46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32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This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spheres the data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in the sense that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𝒁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𝒁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̆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32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acc>
                                <m:accPr>
                                  <m:chr m:val="̆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̆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𝐈</m:t>
                      </m:r>
                    </m:oMath>
                  </m:oMathPara>
                </a14:m>
                <a:endParaRPr lang="en-US" sz="3200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86000" y="2286000"/>
            <a:ext cx="3657600" cy="1447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693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27E451-BA15-4429-8340-CF40B222E4EC}"/>
              </a:ext>
            </a:extLst>
          </p:cNvPr>
          <p:cNvGrpSpPr/>
          <p:nvPr/>
        </p:nvGrpSpPr>
        <p:grpSpPr>
          <a:xfrm>
            <a:off x="1739174" y="3886200"/>
            <a:ext cx="2967479" cy="2133600"/>
            <a:chOff x="1739174" y="3886200"/>
            <a:chExt cx="2967479" cy="2133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C6EC916-583F-4457-9517-588EB2214BBE}"/>
                </a:ext>
              </a:extLst>
            </p:cNvPr>
            <p:cNvSpPr txBox="1"/>
            <p:nvPr/>
          </p:nvSpPr>
          <p:spPr>
            <a:xfrm>
              <a:off x="1739174" y="5373469"/>
              <a:ext cx="2967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Assuming Equal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Sizes for Simplicity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75C567E-15F4-4802-8152-07853AB7EFDE}"/>
                </a:ext>
              </a:extLst>
            </p:cNvPr>
            <p:cNvCxnSpPr>
              <a:stCxn id="2" idx="0"/>
            </p:cNvCxnSpPr>
            <p:nvPr/>
          </p:nvCxnSpPr>
          <p:spPr>
            <a:xfrm flipV="1">
              <a:off x="3222914" y="3886200"/>
              <a:ext cx="510886" cy="14872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7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D729FF70-EACF-4357-9148-683786C90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75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FE94F06-2B97-46C3-B8CB-E9DDCEF05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724400"/>
            <a:ext cx="190500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1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Hyperplane Has Eqn.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𝒛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𝒛</m:t>
                            </m:r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𝑇𝐿𝐷𝐴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𝑇𝐿𝐷</m:t>
                                </m:r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𝑇𝐿𝐷</m:t>
                                </m:r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 r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 flipV="1">
            <a:off x="4648200" y="5867400"/>
            <a:ext cx="2590800" cy="38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71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5692" y="3036888"/>
            <a:ext cx="6845079" cy="2541330"/>
            <a:chOff x="1115692" y="3036888"/>
            <a:chExt cx="6845079" cy="2541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15692" y="5116553"/>
                  <a:ext cx="68450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Using Boundary: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𝒛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𝒛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𝑇𝐿𝐷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𝑇𝐿𝐷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𝑇𝐿𝐷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5116553"/>
                  <a:ext cx="684507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336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1981200" y="3036888"/>
              <a:ext cx="2895600" cy="21447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0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Functional Data Analysis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Insightful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Decomposition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                                     Vertical Variation</a:t>
            </a:r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</a:t>
            </a:r>
            <a:r>
              <a:rPr lang="en-US" dirty="0" err="1"/>
              <a:t>Horiz’l</a:t>
            </a:r>
            <a:endParaRPr lang="en-US" dirty="0"/>
          </a:p>
          <a:p>
            <a:pPr marL="0" indent="0" algn="l">
              <a:buClrTx/>
              <a:buSzPct val="100000"/>
            </a:pPr>
            <a:r>
              <a:rPr lang="en-US" dirty="0"/>
              <a:t>			    </a:t>
            </a:r>
            <a:r>
              <a:rPr lang="en-US" dirty="0" err="1"/>
              <a:t>Var’n</a:t>
            </a:r>
            <a:endParaRPr lang="en-US" dirty="0"/>
          </a:p>
        </p:txBody>
      </p:sp>
      <p:pic>
        <p:nvPicPr>
          <p:cNvPr id="454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572000"/>
            <a:ext cx="343923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4" y="470971"/>
            <a:ext cx="3439236" cy="22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218" r="75000" b="66868"/>
          <a:stretch/>
        </p:blipFill>
        <p:spPr>
          <a:xfrm>
            <a:off x="304800" y="4572000"/>
            <a:ext cx="3048000" cy="2286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352800" y="5638800"/>
            <a:ext cx="2057400" cy="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454659" idx="0"/>
          </p:cNvCxnSpPr>
          <p:nvPr/>
        </p:nvCxnSpPr>
        <p:spPr bwMode="auto">
          <a:xfrm flipV="1">
            <a:off x="7424382" y="2209800"/>
            <a:ext cx="0" cy="2362200"/>
          </a:xfrm>
          <a:prstGeom prst="straightConnector1">
            <a:avLst/>
          </a:prstGeom>
          <a:noFill/>
          <a:ln w="127000" cap="flat" cmpd="sng" algn="ctr">
            <a:solidFill>
              <a:schemeClr val="tx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945301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(transforming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 to original space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80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to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</m:oMath>
                </a14:m>
                <a:endParaRPr lang="en-US" sz="2800" i="1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641" y="5029200"/>
            <a:ext cx="4274959" cy="1484531"/>
            <a:chOff x="144641" y="5029200"/>
            <a:chExt cx="4274959" cy="1484531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5029200"/>
              <a:ext cx="3581400" cy="685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641" y="5867400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Inner Product of New Data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 &amp;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Transf’d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Direction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7600" y="4840069"/>
            <a:ext cx="5029200" cy="1673661"/>
            <a:chOff x="3657600" y="4840069"/>
            <a:chExt cx="5029200" cy="1673661"/>
          </a:xfrm>
        </p:grpSpPr>
        <p:sp>
          <p:nvSpPr>
            <p:cNvPr id="5" name="Rounded Rectangle 4"/>
            <p:cNvSpPr/>
            <p:nvPr/>
          </p:nvSpPr>
          <p:spPr>
            <a:xfrm>
              <a:off x="3657600" y="5714999"/>
              <a:ext cx="5029200" cy="798731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5170" y="4840069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Inner Product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Center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0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with: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Intercept: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DC00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    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𝝁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a:rPr lang="el-GR" sz="28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52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2685978" y="3048000"/>
            <a:ext cx="3714822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43389" y="3733800"/>
            <a:ext cx="2543211" cy="1727775"/>
            <a:chOff x="4543389" y="3733800"/>
            <a:chExt cx="2543211" cy="172777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572000" y="3733800"/>
              <a:ext cx="8382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43389" y="4938786"/>
              <a:ext cx="181011" cy="166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2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𝝁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a:rPr lang="el-GR" sz="28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free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i.e.  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standardized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essentially 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 out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covariance structure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Euclidean dist. applied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sz="28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sz="28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as key transformation for LDA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LDA is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in </a:t>
                </a:r>
                <a:r>
                  <a:rPr lang="en-US" sz="2800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527" t="-556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0668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LDA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other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than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case)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2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Assume:  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distributions are multivariate    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for   </a:t>
                </a:r>
                <a:r>
                  <a:rPr lang="en-US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 distributional assumption 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covariance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(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ithin Class)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112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3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a location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the likelihood ratio, for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choosing between Class +1 and Class -1, is: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endParaRPr lang="en-US" sz="2400" b="0" i="1" dirty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𝐿𝑅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𝜑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is the Gaussian density,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with covariance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309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Simplifying, using the Gaussian density: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l-GR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𝑤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Gives (critically using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</a:t>
                </a:r>
                <a:r>
                  <a:rPr lang="en-US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</a:t>
                </a:r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sz="2400" b="0" i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Arial Unicode MS" pitchFamily="34" charset="-128"/>
                    <a:cs typeface="Arial Unicode MS" pitchFamily="34" charset="-128"/>
                  </a:rPr>
                  <a:t>=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1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𝑤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𝝁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𝑤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𝝁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sz="2400" b="0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𝐿𝑅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4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400" b="0" i="1" dirty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𝝁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3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1529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6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8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for    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=−1, +1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98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Refined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More Recent Development: 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Better Exploit Manifold Data Space:</a:t>
                </a:r>
              </a:p>
              <a:p>
                <a:pPr marL="0" indent="0" algn="ctr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SRVF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Ø"/>
                </a:pPr>
                <a:r>
                  <a:rPr lang="en-US" dirty="0"/>
                  <a:t> Principal Nested Spheres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Reference:    Yu et al (2017)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DB8CA3-C798-48ED-B740-094DD32E012A}"/>
              </a:ext>
            </a:extLst>
          </p:cNvPr>
          <p:cNvSpPr txBox="1"/>
          <p:nvPr/>
        </p:nvSpPr>
        <p:spPr>
          <a:xfrm>
            <a:off x="5181600" y="10668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9.2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/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 a diffeomorphism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1159D-16BE-45A8-9AA8-AA980CE27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468469"/>
                <a:ext cx="2432845" cy="646331"/>
              </a:xfrm>
              <a:prstGeom prst="rect">
                <a:avLst/>
              </a:prstGeom>
              <a:blipFill>
                <a:blip r:embed="rId3"/>
                <a:stretch>
                  <a:fillRect l="-200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/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So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p>
                      <m:e>
                        <m:acc>
                          <m:accPr>
                            <m:chr m:val="̇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</m:acc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𝑑𝑥</m:t>
                        </m:r>
                      </m:e>
                    </m:nary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8A2D5-0B24-4A25-B233-B6A4758B4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422" y="4343400"/>
                <a:ext cx="2550378" cy="1243161"/>
              </a:xfrm>
              <a:prstGeom prst="rect">
                <a:avLst/>
              </a:prstGeom>
              <a:blipFill>
                <a:blip r:embed="rId4"/>
                <a:stretch>
                  <a:fillRect t="-1478" b="-3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0488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8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so: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func>
                      <m:func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𝐿𝑅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same terms subtract off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133600" y="3547875"/>
            <a:ext cx="76200" cy="126780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7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8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so: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𝐿𝑅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𝝁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𝝁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cross terms have  ±  cancellation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10200" y="3810000"/>
            <a:ext cx="1219200" cy="1676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29400" y="3886200"/>
            <a:ext cx="9144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71600" y="3371671"/>
            <a:ext cx="2971800" cy="1962329"/>
            <a:chOff x="1371600" y="3810000"/>
            <a:chExt cx="2971800" cy="1962329"/>
          </a:xfrm>
        </p:grpSpPr>
        <p:sp>
          <p:nvSpPr>
            <p:cNvPr id="2" name="TextBox 1"/>
            <p:cNvSpPr txBox="1"/>
            <p:nvPr/>
          </p:nvSpPr>
          <p:spPr>
            <a:xfrm>
              <a:off x="1706013" y="4572000"/>
              <a:ext cx="2256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Seen in Above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Nonparametric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Derivation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71600" y="3810000"/>
              <a:ext cx="2971800" cy="6096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48200" y="3352800"/>
            <a:ext cx="3733800" cy="1828800"/>
            <a:chOff x="4648200" y="3810000"/>
            <a:chExt cx="3733800" cy="1828800"/>
          </a:xfrm>
        </p:grpSpPr>
        <p:sp>
          <p:nvSpPr>
            <p:cNvPr id="5" name="TextBox 4"/>
            <p:cNvSpPr txBox="1"/>
            <p:nvPr/>
          </p:nvSpPr>
          <p:spPr>
            <a:xfrm>
              <a:off x="5559169" y="4807803"/>
              <a:ext cx="20681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Similar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Above Center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648200" y="3810000"/>
              <a:ext cx="3733800" cy="60960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8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8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so: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𝐿𝑅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𝝁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l-GR" sz="2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when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𝐿𝑅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sz="24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Likelihood View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Replacing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by maximum likelihood estimates: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Gives the likelihood ratio discrimination rule: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 +1, when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≥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l-GR" sz="24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above, so:     LDA can be viewed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1529" r="-1745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9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Generalization I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Gaussian Likelihood Ratio Discrimination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(a. k. a.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onlinear Discriminant Analysis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  Assume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class distributions are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 is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straightf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num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calc.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(thus can easily implement, and do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discrim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1412" r="-2182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5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0668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hyperplane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display:  for grid of test points, 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color as: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dirty="0">
                <a:solidFill>
                  <a:srgbClr val="E6E1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dirty="0">
                <a:solidFill>
                  <a:srgbClr val="00E3D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intensity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 of assignment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5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 of Classifiers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 bwMode="auto">
          <a:xfrm>
            <a:off x="3627438" y="1524000"/>
            <a:ext cx="5067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2497555"/>
            <a:ext cx="7163400" cy="2628900"/>
            <a:chOff x="228000" y="2468940"/>
            <a:chExt cx="7163400" cy="2628900"/>
          </a:xfrm>
        </p:grpSpPr>
        <p:sp>
          <p:nvSpPr>
            <p:cNvPr id="9" name="TextBox 8"/>
            <p:cNvSpPr txBox="1"/>
            <p:nvPr/>
          </p:nvSpPr>
          <p:spPr>
            <a:xfrm>
              <a:off x="228000" y="2468940"/>
              <a:ext cx="37847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EBE6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Yellow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 Grid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Points Assigned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Plus Class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24600" y="4259640"/>
              <a:ext cx="1066800" cy="838200"/>
            </a:xfrm>
            <a:prstGeom prst="rect">
              <a:avLst/>
            </a:prstGeom>
            <a:solidFill>
              <a:srgbClr val="EBE6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3124200"/>
            <a:ext cx="5715000" cy="3124200"/>
            <a:chOff x="228600" y="3124200"/>
            <a:chExt cx="5715000" cy="312420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4678740"/>
              <a:ext cx="35782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E7E7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Cyan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 Grid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Points Assigned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Minus Class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800" y="3124200"/>
              <a:ext cx="1066800" cy="838200"/>
            </a:xfrm>
            <a:prstGeom prst="rect">
              <a:avLst/>
            </a:prstGeom>
            <a:solidFill>
              <a:srgbClr val="00E7E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5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for Tilted Point Clouds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32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178010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Tilted Point Clouds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928361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for Donut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17411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1066800"/>
            <a:ext cx="3886199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Toy Example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View As Points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C00000"/>
                </a:solidFill>
              </a:rPr>
              <a:t>Tangent Plane PC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PNS 1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Boundary of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>
                <a:solidFill>
                  <a:schemeClr val="tx2"/>
                </a:solidFill>
              </a:rPr>
              <a:t>Nonnegative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err="1">
                <a:solidFill>
                  <a:schemeClr val="tx2"/>
                </a:solidFill>
              </a:rPr>
              <a:t>Orthant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853" t="18932" r="9732"/>
          <a:stretch/>
        </p:blipFill>
        <p:spPr>
          <a:xfrm>
            <a:off x="3726321" y="1131567"/>
            <a:ext cx="5417679" cy="57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22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though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not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for X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73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212460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X </a:t>
            </a:r>
            <a:r>
              <a:rPr lang="en-US" sz="320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Better, but not great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2630119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LDA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8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 Rare Disease Testing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(Often Train on Mostly Rare Cases)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8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is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Modified likelihood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 intercept in LDA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Won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explore further here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Generalization III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Called: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Multiple Discriminant Analysis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al. (2001)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Variate Analysis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Mardia, et al. (1979)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24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Generalization III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LDA-like approach 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classes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Assumption:    Class covariance matrices are the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(similar)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(but not Gaussian, same situation as for LDA)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     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Quantify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of classes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458200" cy="5486400"/>
              </a:xfrm>
              <a:blipFill>
                <a:blip r:embed="rId3"/>
                <a:stretch>
                  <a:fillRect l="-1875" t="-2333" r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63F80F-A95C-4111-BDD1-81ABFD72A71A}"/>
                  </a:ext>
                </a:extLst>
              </p:cNvPr>
              <p:cNvSpPr txBox="1"/>
              <p:nvPr/>
            </p:nvSpPr>
            <p:spPr>
              <a:xfrm>
                <a:off x="6553200" y="5906869"/>
                <a:ext cx="16487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Analog of MD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Classes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63F80F-A95C-4111-BDD1-81ABFD72A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906869"/>
                <a:ext cx="1648785" cy="646331"/>
              </a:xfrm>
              <a:prstGeom prst="rect">
                <a:avLst/>
              </a:prstGeom>
              <a:blipFill>
                <a:blip r:embed="rId4"/>
                <a:stretch>
                  <a:fillRect l="-2963" t="-5660" r="-296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9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(Think Analog of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3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way to find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directions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among the means: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PCA on set of means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  Eigen-analysis of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between class covariance matrix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Aside:  can show:  overall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53001" y="4061522"/>
            <a:ext cx="4000499" cy="1043878"/>
            <a:chOff x="4953001" y="4061522"/>
            <a:chExt cx="4000499" cy="1043878"/>
          </a:xfrm>
        </p:grpSpPr>
        <p:sp>
          <p:nvSpPr>
            <p:cNvPr id="2" name="TextBox 1"/>
            <p:cNvSpPr txBox="1"/>
            <p:nvPr/>
          </p:nvSpPr>
          <p:spPr>
            <a:xfrm>
              <a:off x="6646458" y="4061522"/>
              <a:ext cx="2307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Mean of Means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934200" y="4499124"/>
              <a:ext cx="865779" cy="60627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" idx="2"/>
            </p:cNvCxnSpPr>
            <p:nvPr/>
          </p:nvCxnSpPr>
          <p:spPr>
            <a:xfrm flipH="1">
              <a:off x="4953001" y="4523187"/>
              <a:ext cx="2846978" cy="582213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0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PNS on SRVF Sphere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055" t="22923" r="9270" b="2000"/>
          <a:stretch/>
        </p:blipFill>
        <p:spPr>
          <a:xfrm>
            <a:off x="0" y="1853180"/>
            <a:ext cx="9119642" cy="40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9077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only works like Mean Difference,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can improve by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covariance into account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Improvement of LDA over MD)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95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 (cont.)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PCA only works like Mean Difference,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Expect can improve by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taking covariance into account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Blind application of above ideas suggests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-analysis of: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5390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smarter ways to compute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eigenvalue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representations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(this solves optimization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case: 2 classes,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reduces to standard LDA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 for more:    Section 3.8 of: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al. (2001)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2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LDA sometimes similar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LDA better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LDA is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</a:p>
          <a:p>
            <a:pPr marL="1104900" lvl="1" indent="-533400" eaLnBrk="1" hangingPunct="1"/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Story changes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settings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74DBE6-DB47-478A-A998-C48CEC9A2D64}"/>
              </a:ext>
            </a:extLst>
          </p:cNvPr>
          <p:cNvGrpSpPr/>
          <p:nvPr/>
        </p:nvGrpSpPr>
        <p:grpSpPr>
          <a:xfrm>
            <a:off x="5257800" y="4648200"/>
            <a:ext cx="2424405" cy="1447800"/>
            <a:chOff x="5257800" y="4648200"/>
            <a:chExt cx="2424405" cy="1447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DA2C42-424E-4DD8-BD3C-26BEEEEA95B0}"/>
                </a:ext>
              </a:extLst>
            </p:cNvPr>
            <p:cNvSpPr txBox="1"/>
            <p:nvPr/>
          </p:nvSpPr>
          <p:spPr>
            <a:xfrm>
              <a:off x="5715000" y="4648200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High Dimension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Low Sample Size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34D878D-C039-4286-87F4-00C7D0CD7B53}"/>
                </a:ext>
              </a:extLst>
            </p:cNvPr>
            <p:cNvCxnSpPr/>
            <p:nvPr/>
          </p:nvCxnSpPr>
          <p:spPr>
            <a:xfrm flipH="1">
              <a:off x="5257800" y="5257800"/>
              <a:ext cx="1447800" cy="838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Sample Size,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&lt;   Dimension,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sample covariance matrix,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can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use matrix inverse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the data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(requires root inverse covariance)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</a:p>
              <a:p>
                <a:pPr marL="1009650" lvl="1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Key Idea:   Standardize</a:t>
                </a:r>
              </a:p>
              <a:p>
                <a:pPr marL="1409700" lvl="2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Sample Mean</a:t>
                </a:r>
              </a:p>
              <a:p>
                <a:pPr marL="1409700" lvl="2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 the Data    (i.e. 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009650" lvl="1" indent="-609600" eaLnBrk="1" hangingPunct="1">
                  <a:lnSpc>
                    <a:spcPct val="13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𝟎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𝑰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statistical inference</a:t>
                </a:r>
              </a:p>
              <a:p>
                <a:pPr marL="400050" lvl="1" indent="0" eaLnBrk="1" hangingPunct="1">
                  <a:lnSpc>
                    <a:spcPct val="13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7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by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inverses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called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pseudo inverses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use Moore Penrose inverse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used by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pinv.m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provides useful results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always)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Moore Penrose Generalized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6106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Eigen-Analysis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Symmetric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Matrix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𝜮</m:t>
                    </m:r>
                  </m:oMath>
                </a14:m>
                <a:endParaRPr lang="en-US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𝜮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𝑼</m:t>
                      </m:r>
                      <m:r>
                        <a:rPr lang="el-GR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𝜦</m:t>
                      </m:r>
                      <m:sSup>
                        <m:sSupPr>
                          <m:ctrlP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𝑼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an orthonormal basis matrix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a diagonal matrix of eigen-values: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≥⋯≥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&gt;0=⋯=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610600" cy="5486400"/>
              </a:xfrm>
              <a:blipFill>
                <a:blip r:embed="rId3"/>
                <a:stretch>
                  <a:fillRect l="-1841" t="-1444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C77373-9E7D-4E38-89E4-A36AEB513E36}"/>
              </a:ext>
            </a:extLst>
          </p:cNvPr>
          <p:cNvGrpSpPr/>
          <p:nvPr/>
        </p:nvGrpSpPr>
        <p:grpSpPr>
          <a:xfrm>
            <a:off x="2209800" y="5029200"/>
            <a:ext cx="2133600" cy="1512332"/>
            <a:chOff x="2133600" y="4419600"/>
            <a:chExt cx="2133600" cy="1512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E8CC493-98BE-4021-ADA6-5F1888ADD953}"/>
                    </a:ext>
                  </a:extLst>
                </p:cNvPr>
                <p:cNvSpPr txBox="1"/>
                <p:nvPr/>
              </p:nvSpPr>
              <p:spPr>
                <a:xfrm>
                  <a:off x="2133600" y="5562600"/>
                  <a:ext cx="16003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Rank of </a:t>
                  </a:r>
                  <a14:m>
                    <m:oMath xmlns:m="http://schemas.openxmlformats.org/officeDocument/2006/math">
                      <m:r>
                        <a:rPr lang="el-GR" b="1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𝜮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E8CC493-98BE-4021-ADA6-5F1888ADD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5562600"/>
                  <a:ext cx="160037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435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DB46063-C438-4B61-ACDD-1B4304C5191E}"/>
                </a:ext>
              </a:extLst>
            </p:cNvPr>
            <p:cNvCxnSpPr>
              <a:stCxn id="2" idx="0"/>
            </p:cNvCxnSpPr>
            <p:nvPr/>
          </p:nvCxnSpPr>
          <p:spPr>
            <a:xfrm flipV="1">
              <a:off x="2933788" y="4419600"/>
              <a:ext cx="1333412" cy="1143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0CC84B-2EAE-4222-B956-8C36B73F2555}"/>
              </a:ext>
            </a:extLst>
          </p:cNvPr>
          <p:cNvGrpSpPr/>
          <p:nvPr/>
        </p:nvGrpSpPr>
        <p:grpSpPr>
          <a:xfrm>
            <a:off x="5029200" y="4840070"/>
            <a:ext cx="2005677" cy="1332130"/>
            <a:chOff x="4953000" y="4267201"/>
            <a:chExt cx="2005677" cy="1332130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217C754A-16ED-4FA0-8003-DDD0C8FA7FFF}"/>
                </a:ext>
              </a:extLst>
            </p:cNvPr>
            <p:cNvSpPr/>
            <p:nvPr/>
          </p:nvSpPr>
          <p:spPr>
            <a:xfrm rot="16200000">
              <a:off x="5600700" y="3619501"/>
              <a:ext cx="685800" cy="1981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1E1964-BEAD-4894-8139-3DEAC42DAF48}"/>
                    </a:ext>
                  </a:extLst>
                </p:cNvPr>
                <p:cNvSpPr txBox="1"/>
                <p:nvPr/>
              </p:nvSpPr>
              <p:spPr>
                <a:xfrm>
                  <a:off x="4953000" y="4953000"/>
                  <a:ext cx="20056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 is number </a:t>
                  </a:r>
                </a:p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eigen-values</a:t>
                  </a:r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1E1964-BEAD-4894-8139-3DEAC42DA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4953000"/>
                  <a:ext cx="2005677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128" t="-4673" b="-13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00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Moore Penrose Generalized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6106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𝑼</m:t>
                    </m:r>
                    <m:sSup>
                      <m:sSupPr>
                        <m:ctrl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𝜦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diagonal matrix with entries: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,0,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a generalized inverse in the sense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𝜮</m:t>
                    </m:r>
                    <m:sSup>
                      <m:sSupPr>
                        <m:ctrl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and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𝜮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l-GR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𝜮</m:t>
                    </m:r>
                    <m:sSup>
                      <m:sSupPr>
                        <m:ctrl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l-GR" b="1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610600" cy="5486400"/>
              </a:xfrm>
              <a:blipFill>
                <a:blip r:embed="rId3"/>
                <a:stretch>
                  <a:fillRect l="-184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7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LDA: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66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Curve Registration is </a:t>
            </a:r>
            <a:r>
              <a:rPr lang="en-US" i="1" dirty="0"/>
              <a:t>Slippery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Thus, </a:t>
            </a:r>
            <a:r>
              <a:rPr lang="en-US" u="sng" dirty="0"/>
              <a:t>Careful Mathematics</a:t>
            </a:r>
            <a:r>
              <a:rPr lang="en-US" dirty="0"/>
              <a:t> is Useful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/>
              <a:t> Fisher-Rao Approach: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Gets the Math Right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Intuitively Sensible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Computable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Generalizable</a:t>
            </a:r>
          </a:p>
          <a:p>
            <a:pPr lvl="1">
              <a:buSzPct val="100000"/>
              <a:buFont typeface="Wingdings" pitchFamily="2" charset="2"/>
              <a:buChar char="ü"/>
            </a:pPr>
            <a:r>
              <a:rPr lang="en-US" dirty="0"/>
              <a:t> Worth the Complication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4729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LDA: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replaced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 flipH="1" flipV="1">
            <a:off x="4495800" y="3136200"/>
            <a:ext cx="1600200" cy="250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109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Increasing Dimension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vectors: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Entry 1:      </a:t>
                </a: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Class +1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+2.2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:r>
                  <a:rPr lang="en-US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–</a:t>
                </a:r>
                <a:r>
                  <a:rPr lang="en-US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−2.2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 Entries: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Entries Independent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through dimensions,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=1, 2, ⋯, 1000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6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Dimension Example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609600" y="3371671"/>
            <a:ext cx="6400800" cy="1428929"/>
            <a:chOff x="609600" y="3371671"/>
            <a:chExt cx="6400800" cy="1428929"/>
          </a:xfrm>
        </p:grpSpPr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2667000" y="3787169"/>
              <a:ext cx="4343400" cy="101343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337167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Project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LDA Direction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1828800"/>
            <a:ext cx="3810000" cy="2971800"/>
            <a:chOff x="609600" y="1828800"/>
            <a:chExt cx="38100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828800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Project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Optimal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Direction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180864" y="2428964"/>
              <a:ext cx="2238736" cy="23716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200398"/>
            <a:ext cx="4572000" cy="2602470"/>
            <a:chOff x="609600" y="3200398"/>
            <a:chExt cx="4572000" cy="260247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4971871"/>
              <a:ext cx="1571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Project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Both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2180864" y="3200398"/>
              <a:ext cx="3000736" cy="218696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2</a:t>
                </a:r>
                <a:r>
                  <a:rPr lang="en-US" sz="3200" baseline="300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nd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743200" y="2590800"/>
            <a:ext cx="2057400" cy="232049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Same Projections 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Optimal Direction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3512403"/>
            <a:ext cx="6858000" cy="2278797"/>
            <a:chOff x="228600" y="3512403"/>
            <a:chExt cx="6858000" cy="2278797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3512403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Axes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Here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851160" y="3751048"/>
              <a:ext cx="5235440" cy="2040152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51160" y="3751050"/>
              <a:ext cx="2568440" cy="204015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048000"/>
            <a:ext cx="4495801" cy="1664732"/>
            <a:chOff x="228600" y="3048000"/>
            <a:chExt cx="4495801" cy="1664732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881735"/>
              <a:ext cx="23086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Are Same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Directions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Here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2537244" y="3048000"/>
              <a:ext cx="1501355" cy="14478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2537245" y="3200400"/>
              <a:ext cx="2187156" cy="12954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429000"/>
            <a:ext cx="5638800" cy="2819400"/>
            <a:chOff x="228600" y="3429000"/>
            <a:chExt cx="5638800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Now See 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Dimensions</a:t>
              </a: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024284" y="3429000"/>
              <a:ext cx="3843116" cy="2403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8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3</a:t>
                </a:r>
                <a:r>
                  <a:rPr lang="en-US" sz="3200" baseline="300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 on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2-d subspace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generated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by optimal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by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LDA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>
                <a:blip r:embed="rId3"/>
                <a:stretch>
                  <a:fillRect l="-1868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438400" y="2133600"/>
            <a:ext cx="18288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7024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4" name="EGIncDimClass1FL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dimensions (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2-9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good separation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between LDA and Optimal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generalizability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Dimensions (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10-26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separation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between LDA and Optimal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 generalizability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effect of sampling noise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8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in Increasing Dimensions: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Dimensions (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d=27-37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worse angle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poor generalizability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small within class variation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separation between classes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separation / variation ratio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10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in Increasing Dimensions: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d=38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= degrees of freedom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(need to estimate 2 class means)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variation = 0 ?!?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pile up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 just two points</a:t>
            </a:r>
          </a:p>
          <a:p>
            <a:pPr marL="1104900" lvl="1" indent="-533400" eaLnBrk="1" hangingPunct="1"/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separation / variation ratio?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feels microscopic noise aspects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likely not generalizable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to optimal very large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3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 in Increasing Dimensions: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beyond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d=39-70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 with higher dimension?!?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gets better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generalizability?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noise helps classification?!?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LDA in Increasing Dimensions: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Far beyond </a:t>
                </a: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boun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ry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d=70-1000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1104900" lvl="1" indent="-5334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Quality degrades</a:t>
                </a:r>
              </a:p>
              <a:p>
                <a:pPr marL="1104900" lvl="1" indent="-5334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Projections look terrible</a:t>
                </a:r>
              </a:p>
              <a:p>
                <a:pPr marL="1104900" lvl="1" indent="-5334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(populations overlap)</a:t>
                </a:r>
              </a:p>
              <a:p>
                <a:pPr marL="1104900" lvl="1" indent="-5334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Generalizability falls apart, as well</a:t>
                </a:r>
              </a:p>
              <a:p>
                <a:pPr marL="1104900" lvl="1" indent="-533400" eaLnBrk="1" hangingPunct="1"/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worked out by Bickel &amp;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Levina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(2004)</a:t>
                </a:r>
              </a:p>
              <a:p>
                <a:pPr marL="1104900" lvl="1" indent="-533400" eaLnBrk="1" hangingPunct="1"/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is estimation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covariance matrix</a:t>
                </a:r>
              </a:p>
              <a:p>
                <a:pPr marL="571500" lvl="1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9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Solution: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classically recommended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no better than LDA</a:t>
            </a:r>
          </a:p>
          <a:p>
            <a:pPr marL="1104900" lvl="1" indent="-5334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worse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avoids estimation of covariance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 are very stable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less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4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/>
              <a:t>12:10    Kenya Vazquez Martinez:</a:t>
            </a:r>
          </a:p>
          <a:p>
            <a:pPr algn="ctr" eaLnBrk="1" hangingPunct="1">
              <a:buFontTx/>
              <a:buNone/>
            </a:pPr>
            <a:r>
              <a:rPr lang="en-US" sz="2800" dirty="0" err="1">
                <a:effectLst/>
              </a:rPr>
              <a:t>Kippenhahn</a:t>
            </a:r>
            <a:r>
              <a:rPr lang="en-US" sz="2800" dirty="0">
                <a:effectLst/>
              </a:rPr>
              <a:t> curves of some tridiagonal matrices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Rui Liu,   Nick </a:t>
            </a:r>
            <a:r>
              <a:rPr lang="en-US" dirty="0" err="1"/>
              <a:t>Tapp</a:t>
            </a:r>
            <a:r>
              <a:rPr lang="en-US" dirty="0"/>
              <a:t>-Hughes   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95450-FE09-48CA-94CB-72050412C555}"/>
              </a:ext>
            </a:extLst>
          </p:cNvPr>
          <p:cNvSpPr txBox="1"/>
          <p:nvPr/>
        </p:nvSpPr>
        <p:spPr>
          <a:xfrm>
            <a:off x="7147764" y="1764268"/>
            <a:ext cx="146283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Text,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27821727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20471</TotalTime>
  <Words>3225</Words>
  <Application>Microsoft Office PowerPoint</Application>
  <PresentationFormat>On-screen Show (4:3)</PresentationFormat>
  <Paragraphs>800</Paragraphs>
  <Slides>82</Slides>
  <Notes>78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Arial Unicode MS</vt:lpstr>
      <vt:lpstr>Cambria Math</vt:lpstr>
      <vt:lpstr>Times New Roman</vt:lpstr>
      <vt:lpstr>Wingdings</vt:lpstr>
      <vt:lpstr>2_Default Design</vt:lpstr>
      <vt:lpstr>5_Default Design</vt:lpstr>
      <vt:lpstr>8_Default Design</vt:lpstr>
      <vt:lpstr>Default Design</vt:lpstr>
      <vt:lpstr>Statistics – O. R. 881 Object Oriented Data Analysis</vt:lpstr>
      <vt:lpstr>Current Sections in Textbook</vt:lpstr>
      <vt:lpstr>Functional Data Analysis</vt:lpstr>
      <vt:lpstr>Refined Calculations</vt:lpstr>
      <vt:lpstr>PNS on SRVF Sphere</vt:lpstr>
      <vt:lpstr>PNS on SRVF Sphere</vt:lpstr>
      <vt:lpstr>Overview</vt:lpstr>
      <vt:lpstr>Return to Big Picture</vt:lpstr>
      <vt:lpstr>Classification - Discrimination</vt:lpstr>
      <vt:lpstr>Classification - Discrimination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HDLSS Discrimination</vt:lpstr>
      <vt:lpstr>HDLSS Discrimination</vt:lpstr>
      <vt:lpstr>HDLSS Discrimination</vt:lpstr>
      <vt:lpstr>Moore Penrose Generalized Inverse</vt:lpstr>
      <vt:lpstr>Moore Penrose Generalized Inverse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659</cp:revision>
  <dcterms:created xsi:type="dcterms:W3CDTF">2001-06-08T01:38:43Z</dcterms:created>
  <dcterms:modified xsi:type="dcterms:W3CDTF">2022-03-03T18:29:58Z</dcterms:modified>
</cp:coreProperties>
</file>