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832" r:id="rId2"/>
    <p:sldMasterId id="2147483860" r:id="rId3"/>
    <p:sldMasterId id="2147483873" r:id="rId4"/>
  </p:sldMasterIdLst>
  <p:notesMasterIdLst>
    <p:notesMasterId r:id="rId93"/>
  </p:notesMasterIdLst>
  <p:sldIdLst>
    <p:sldId id="262" r:id="rId5"/>
    <p:sldId id="714" r:id="rId6"/>
    <p:sldId id="2473" r:id="rId7"/>
    <p:sldId id="2486" r:id="rId8"/>
    <p:sldId id="2494" r:id="rId9"/>
    <p:sldId id="2328" r:id="rId10"/>
    <p:sldId id="3661" r:id="rId11"/>
    <p:sldId id="2336" r:id="rId12"/>
    <p:sldId id="3665" r:id="rId13"/>
    <p:sldId id="2331" r:id="rId14"/>
    <p:sldId id="3673" r:id="rId15"/>
    <p:sldId id="2337" r:id="rId16"/>
    <p:sldId id="3676" r:id="rId17"/>
    <p:sldId id="2350" r:id="rId18"/>
    <p:sldId id="2351" r:id="rId19"/>
    <p:sldId id="2353" r:id="rId20"/>
    <p:sldId id="2355" r:id="rId21"/>
    <p:sldId id="2356" r:id="rId22"/>
    <p:sldId id="2360" r:id="rId23"/>
    <p:sldId id="2361" r:id="rId24"/>
    <p:sldId id="2362" r:id="rId25"/>
    <p:sldId id="2363" r:id="rId26"/>
    <p:sldId id="2364" r:id="rId27"/>
    <p:sldId id="2365" r:id="rId28"/>
    <p:sldId id="2366" r:id="rId29"/>
    <p:sldId id="2367" r:id="rId30"/>
    <p:sldId id="2368" r:id="rId31"/>
    <p:sldId id="2148" r:id="rId32"/>
    <p:sldId id="2149" r:id="rId33"/>
    <p:sldId id="2150" r:id="rId34"/>
    <p:sldId id="2151" r:id="rId35"/>
    <p:sldId id="2152" r:id="rId36"/>
    <p:sldId id="2153" r:id="rId37"/>
    <p:sldId id="2154" r:id="rId38"/>
    <p:sldId id="2155" r:id="rId39"/>
    <p:sldId id="2156" r:id="rId40"/>
    <p:sldId id="2157" r:id="rId41"/>
    <p:sldId id="2158" r:id="rId42"/>
    <p:sldId id="2159" r:id="rId43"/>
    <p:sldId id="2412" r:id="rId44"/>
    <p:sldId id="2413" r:id="rId45"/>
    <p:sldId id="2414" r:id="rId46"/>
    <p:sldId id="2415" r:id="rId47"/>
    <p:sldId id="2416" r:id="rId48"/>
    <p:sldId id="2417" r:id="rId49"/>
    <p:sldId id="2418" r:id="rId50"/>
    <p:sldId id="2419" r:id="rId51"/>
    <p:sldId id="2420" r:id="rId52"/>
    <p:sldId id="2421" r:id="rId53"/>
    <p:sldId id="2422" r:id="rId54"/>
    <p:sldId id="2423" r:id="rId55"/>
    <p:sldId id="2424" r:id="rId56"/>
    <p:sldId id="2425" r:id="rId57"/>
    <p:sldId id="2426" r:id="rId58"/>
    <p:sldId id="2430" r:id="rId59"/>
    <p:sldId id="3678" r:id="rId60"/>
    <p:sldId id="2431" r:id="rId61"/>
    <p:sldId id="3679" r:id="rId62"/>
    <p:sldId id="2432" r:id="rId63"/>
    <p:sldId id="2433" r:id="rId64"/>
    <p:sldId id="2434" r:id="rId65"/>
    <p:sldId id="2427" r:id="rId66"/>
    <p:sldId id="2428" r:id="rId67"/>
    <p:sldId id="2436" r:id="rId68"/>
    <p:sldId id="2435" r:id="rId69"/>
    <p:sldId id="2437" r:id="rId70"/>
    <p:sldId id="2438" r:id="rId71"/>
    <p:sldId id="2439" r:id="rId72"/>
    <p:sldId id="2440" r:id="rId73"/>
    <p:sldId id="2441" r:id="rId74"/>
    <p:sldId id="2442" r:id="rId75"/>
    <p:sldId id="2443" r:id="rId76"/>
    <p:sldId id="2444" r:id="rId77"/>
    <p:sldId id="2445" r:id="rId78"/>
    <p:sldId id="2446" r:id="rId79"/>
    <p:sldId id="2447" r:id="rId80"/>
    <p:sldId id="2448" r:id="rId81"/>
    <p:sldId id="2449" r:id="rId82"/>
    <p:sldId id="2450" r:id="rId83"/>
    <p:sldId id="2451" r:id="rId84"/>
    <p:sldId id="2452" r:id="rId85"/>
    <p:sldId id="2453" r:id="rId86"/>
    <p:sldId id="2454" r:id="rId87"/>
    <p:sldId id="2455" r:id="rId88"/>
    <p:sldId id="2456" r:id="rId89"/>
    <p:sldId id="2457" r:id="rId90"/>
    <p:sldId id="2458" r:id="rId91"/>
    <p:sldId id="3631" r:id="rId9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00D5"/>
    <a:srgbClr val="DC00FF"/>
    <a:srgbClr val="FF8C8C"/>
    <a:srgbClr val="0000FF"/>
    <a:srgbClr val="00FF00"/>
    <a:srgbClr val="B4A700"/>
    <a:srgbClr val="D1CC00"/>
    <a:srgbClr val="2DC8FF"/>
    <a:srgbClr val="00FFFF"/>
    <a:srgbClr val="FFE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3945" autoAdjust="0"/>
  </p:normalViewPr>
  <p:slideViewPr>
    <p:cSldViewPr>
      <p:cViewPr varScale="1">
        <p:scale>
          <a:sx n="67" d="100"/>
          <a:sy n="67" d="100"/>
        </p:scale>
        <p:origin x="120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249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viewProps" Target="view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42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FE1F39-C886-45AB-AFBB-03836F30C6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687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0F296B-37B8-4B22-8C22-3F4ED30A37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PEod1FLDe1.ps</a:t>
            </a:r>
          </a:p>
        </p:txBody>
      </p:sp>
    </p:spTree>
    <p:extLst>
      <p:ext uri="{BB962C8B-B14F-4D97-AF65-F5344CB8AC3E}">
        <p14:creationId xmlns:p14="http://schemas.microsoft.com/office/powerpoint/2010/main" val="2085734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1C968B-4D38-4ADC-82F4-450B323226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PEdonFLDe1.ps</a:t>
            </a:r>
          </a:p>
        </p:txBody>
      </p:sp>
    </p:spTree>
    <p:extLst>
      <p:ext uri="{BB962C8B-B14F-4D97-AF65-F5344CB8AC3E}">
        <p14:creationId xmlns:p14="http://schemas.microsoft.com/office/powerpoint/2010/main" val="1698486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2C7320-7374-4381-B449-2F96AB64256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PEdonGLRe1.ps</a:t>
            </a:r>
          </a:p>
        </p:txBody>
      </p:sp>
    </p:spTree>
    <p:extLst>
      <p:ext uri="{BB962C8B-B14F-4D97-AF65-F5344CB8AC3E}">
        <p14:creationId xmlns:p14="http://schemas.microsoft.com/office/powerpoint/2010/main" val="266984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E0E94C-CF45-43F0-B83C-B30E292986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982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895C2F-5883-40FA-B918-BA19C42BB7D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342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0CDB0A-F53F-4C91-B02B-1EEC153CBA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242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8C9902-F653-47C2-ABE3-7D5968BFB2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14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E36DD5-B933-4AC5-9C0B-8414D9818D4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8459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D0C9A3-8735-44A7-97E4-40B7B1CE1A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422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BC217-645B-46AD-B3F6-B3394EE334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29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8DA859-0E8B-4525-B672-A07D8AFBF9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46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99BE2-E9AC-44B8-9E04-7CC9E84CD3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8239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357796-404D-46AC-B291-4C42486335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35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B8415D-77C3-44AA-8E42-FCD76808142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496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22EA6-AADA-4003-B28A-2E1442E473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6922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5CBE46-C4D1-44B5-A818-C22DB422E3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632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740E31-602A-4C57-8E9F-8E5B93E2FD0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8720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3CC14D-B14D-4B86-BFE0-BEFEDE7D06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4978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E426FF-552E-4051-8370-019E0E81D5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365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3C1B2-E0F8-4ADC-8D98-0E1D3BF81E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027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73D8A6-A1D2-486D-AC2C-BE80BD2079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1819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99861D-84EF-4105-A008-7134BFBEF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144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5173B1-2331-4585-AE3A-E5579A776F6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8801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C:\Documents and Settings\J S Marron\My Documents\Research\ComplexPopn\MaxDataPiling\dppic2_2.pdf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096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6CF8F-8928-486F-83C4-DE8B506D8E3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429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14586-8CB9-4AC8-A2D1-335FF98A9F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5670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C:\Documents and Settings\J S Marron\My Documents\Research\ComplexPopn\MaxDataPiling\dppic2_2.pdf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076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2C5209-6A5A-44E6-B632-945954FF5A6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4795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F65D2E-47B0-4220-9D4F-49CB819063A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2054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DFF4E0-51DB-40C3-A324-122170F44A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8202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D514F8-2FF7-41EB-9F2E-C99CFAF8D45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872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B33774-33E2-4F98-9DA9-D713ADB3A6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HDLSStmbMdif.ps</a:t>
            </a:r>
          </a:p>
        </p:txBody>
      </p:sp>
    </p:spTree>
    <p:extLst>
      <p:ext uri="{BB962C8B-B14F-4D97-AF65-F5344CB8AC3E}">
        <p14:creationId xmlns:p14="http://schemas.microsoft.com/office/powerpoint/2010/main" val="27113253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983B08-92EE-49D7-A297-5A70AF701B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7927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983B08-92EE-49D7-A297-5A70AF701B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9352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983B08-92EE-49D7-A297-5A70AF701B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7714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9F12CB-D30C-49EC-B7F4-C68536B760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8068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82D67E-DE89-4048-B6D0-9BE2B2B8EB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398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53E1FB-036F-498D-BAAA-A3781FC74C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722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778C07-7F9B-42A9-B7C0-DB5D26EECF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6235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B655F5-9094-4096-95C3-13D0144EB2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3957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1B4E-F9F9-4572-AD4A-D0A90CEBC3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0528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64A93C-BC41-4A76-B182-9EB7D7A2E29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733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F23D72-3037-4B50-B9B7-AA03543E54B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HDLSSod1FLD.ps</a:t>
            </a:r>
          </a:p>
        </p:txBody>
      </p:sp>
    </p:spTree>
    <p:extLst>
      <p:ext uri="{BB962C8B-B14F-4D97-AF65-F5344CB8AC3E}">
        <p14:creationId xmlns:p14="http://schemas.microsoft.com/office/powerpoint/2010/main" val="30002634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3B86F3-676F-44BE-AD89-D90355D391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5052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BEEA83-C5C1-48C0-A569-7586963623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0326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BEEA83-C5C1-48C0-A569-7586963623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3996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BEEA83-C5C1-48C0-A569-7586963623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8240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2B91FE-128F-4E46-A364-308271F1769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0214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1B4E-F9F9-4572-AD4A-D0A90CEBC3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2935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1B4E-F9F9-4572-AD4A-D0A90CEBC3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1353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1B4E-F9F9-4572-AD4A-D0A90CEBC3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1389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1B4E-F9F9-4572-AD4A-D0A90CEBC3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3593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1B4E-F9F9-4572-AD4A-D0A90CEBC3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756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40ACE2-7C4D-4903-9870-657CE99221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HDLSSod1egFLD.ps</a:t>
            </a:r>
          </a:p>
        </p:txBody>
      </p:sp>
    </p:spTree>
    <p:extLst>
      <p:ext uri="{BB962C8B-B14F-4D97-AF65-F5344CB8AC3E}">
        <p14:creationId xmlns:p14="http://schemas.microsoft.com/office/powerpoint/2010/main" val="34301871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1B4E-F9F9-4572-AD4A-D0A90CEBC3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59369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D9C949-996E-415A-AFF2-19D8B4B997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5431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516083-A880-4D6E-890B-6CFEF2C34E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0340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3B4B77-FD25-494A-9172-327469D0CC1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0086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2889B8-5801-4E30-9821-A388786E48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44476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2889B8-5801-4E30-9821-A388786E48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33629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3533EB-AD10-450A-96E1-423A2AF105E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64690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604CCA-91F1-46F1-B5C0-782C15405DD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95527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F25C80-DAC6-40E3-9A9D-01CB8FCA7A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13802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4445CC-93FF-40F8-8198-39A7CB951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487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76A60-3044-4B80-8ABE-BBD6488EAD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HDLSSod1egFLD.ps</a:t>
            </a:r>
          </a:p>
        </p:txBody>
      </p:sp>
    </p:spTree>
    <p:extLst>
      <p:ext uri="{BB962C8B-B14F-4D97-AF65-F5344CB8AC3E}">
        <p14:creationId xmlns:p14="http://schemas.microsoft.com/office/powerpoint/2010/main" val="167238214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8A0B9-EC2D-4741-8009-47BA3315C8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94231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2DF01E-5AEE-479C-95A4-2B8B23B2843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77160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566E3F-ACA3-40FA-81A5-315E6EF68C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53715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D76E16-6930-4AF7-A9EA-48E3D0395E4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22074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566D69-46AF-46EE-BCA8-077433B1D8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99282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566D69-46AF-46EE-BCA8-077433B1D8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53129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95384032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86328851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5848941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788627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B9E970-A6E5-4E9D-843F-0205B458B0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58506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17425909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7390851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16028255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55151994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58875199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10169852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17558058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0407092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901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6B07B3-CC4E-4520-84A8-C20A341C73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207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37964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3924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1410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6032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0505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942D3-519C-48E9-8145-599F34957D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61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CCE8E-874F-4403-9C19-1D3BCDF1C0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71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EEEAD-7BC6-48E3-BDCC-646BB06A2F1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46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07729-40F3-4768-ACD5-14112E5608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06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5C9F0-5D55-4DFE-9092-5F96355599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41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6B039-2E22-4E6E-8E2D-1A5D1DAEAE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255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8867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4B4B7-75B4-49CD-963A-3110696356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40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381DC-3D06-4E4E-B126-911431B7EB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62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EEA0B-AC12-4912-9E4B-D934B8DE90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70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CACD0-9EF4-4C67-9333-ADDDC38948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674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6CA3C-6BCC-4649-B494-F0EB3BD10B9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29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51D58-6A53-44CA-B606-18A1483F8E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151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68AAF-21D2-433C-B979-2FB62395BA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849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6C375-E755-4C49-A37C-9AA3C877371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3/8/2022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74C3A-2F4D-4D0F-BEA8-B275128FB3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926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DDA0A-FE2D-46DF-97E8-9894066012A0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3/8/2022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13CE9-CFE6-4F39-8BF0-FE3C1D8D07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14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1BCF7-84AE-4EEA-A077-6D6FB4FA9F94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3/8/2022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1DF95-C034-41AE-AD68-51137C2F3AF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692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2435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18898-91F4-4E0F-9FF4-A9399404E3E0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3/8/2022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D0A94-51D5-47DE-B9B4-EBEF4018AF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9524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19EA6-7DEE-499E-B3AE-2CF62236DBD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3/8/2022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8A7-5668-43A5-9DF1-A7C258827B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70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8BCAF-19B8-47C6-97D6-CFB4919A6CD8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3/8/2022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D55F4-EEB7-442E-A056-A9AD7D798A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773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63C95-0D68-4E7B-AD35-EE5A9B0B079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3/8/2022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8790B-BC88-485B-BBBA-022D34101D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913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3F161-FB60-49C1-9270-565AC8D58F72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3/8/2022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83ED4-B554-4E34-A942-1474CDBF47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9146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0F88F-1E23-4B4E-9C93-4EB8417E19EC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3/8/2022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5EB22-F5A1-40B7-96AE-509ECD04B9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130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4B0FA-E4EF-446B-9FCB-0E1B2345225B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3/8/2022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FF23D-0448-4334-BEC1-102629BB08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849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E3388-3EC9-465D-AE6E-B3D9E32AEEEF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3/8/2022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0D4AF-C0F3-49CF-AC95-0E00FA5430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299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DFCAB-25B4-49BF-BA55-0C22A06070FD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3/8/2022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6456A-2F90-46D2-B66F-20B675F8EE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6871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186F7-960F-4135-90B5-3F97C2F343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517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6300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D2E03-395D-43B7-B781-CF5F8DE1CF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63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51814-6E9D-4ED3-B1A9-87061FD155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961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91AE4-F641-4CFA-98AB-BE9EA5E147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36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82D6C-E386-42C8-9FF2-875C32CDF1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2126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A4FD3-08B6-4B18-9685-B19F90A7D2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6870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624A-5666-4AF5-AF31-316774A39A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7005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E860-5585-421F-8ED6-C3DBE48BAC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271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8342-7A8A-4DB8-8743-E9B75FE0F6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888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18456-74D4-4D36-B995-1D08E5D0B3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3265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C58D-F81C-4D04-924D-69930519BE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79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6633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2C35-16AD-4D78-86E9-913C292B48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8437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E4E8-4C69-404E-8CF9-D632E365F1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5048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3801F-20D4-4556-823C-027B25E8000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64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5948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27205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73678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0731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0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81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1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1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FB628BB-C1A7-4DE7-9E5D-D1EBF6A2E9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8536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fld id="{8942BA45-F1BF-4490-913F-58A6AE46DDA1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3/8/2022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2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2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9B3BD31-8219-44C4-881D-F17C42F583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055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707A0F7-4FFF-4748-A9B7-E82C91A192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728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ron.web.un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2.png"/><Relationship Id="rId5" Type="http://schemas.openxmlformats.org/officeDocument/2006/relationships/image" Target="../media/image1010.png"/><Relationship Id="rId4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0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dirty="0"/>
              <a:t>Statistics – O. R. 881</a:t>
            </a:r>
            <a:br>
              <a:rPr lang="en-US" dirty="0"/>
            </a:br>
            <a:r>
              <a:rPr lang="en-US" dirty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>
                <a:hlinkClick r:id="rId3"/>
              </a:rPr>
              <a:t>Steve Marron</a:t>
            </a: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dirty="0"/>
              <a:t>University of North Carolina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21BE02-6D2D-4916-ADF9-DECC22C52028}"/>
              </a:ext>
            </a:extLst>
          </p:cNvPr>
          <p:cNvSpPr txBox="1"/>
          <p:nvPr/>
        </p:nvSpPr>
        <p:spPr>
          <a:xfrm>
            <a:off x="6322794" y="2152471"/>
            <a:ext cx="2287806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Recording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71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Likelihood View (cont.)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Replacing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𝝁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𝝁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and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𝜮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𝑤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by maximum likelihood estimates: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l-GR" sz="28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l-GR" sz="2800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</m:acc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𝑤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Gives the likelihood ratio discrimination rule: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Choose Class +1, when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l-GR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l-GR" sz="2400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24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≥</m:t>
                      </m:r>
                      <m:box>
                        <m:box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l-GR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l-GR" sz="2400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Same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as above, so:     LDA can be viewed as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Likelihood Ratio Rule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53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  <a:blipFill>
                <a:blip r:embed="rId3"/>
                <a:stretch>
                  <a:fillRect l="-1891" t="-1529" r="-1745" b="-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72" name="Rectangle 6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4" name="Rectangle 1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5" name="Rectangle 12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6" name="Rectangle 14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7" name="Rectangle 16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921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Display of Classifiers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 bwMode="auto">
          <a:xfrm>
            <a:off x="3627438" y="1524000"/>
            <a:ext cx="50673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28600" y="2497555"/>
            <a:ext cx="7163400" cy="2628900"/>
            <a:chOff x="228000" y="2468940"/>
            <a:chExt cx="7163400" cy="2628900"/>
          </a:xfrm>
        </p:grpSpPr>
        <p:sp>
          <p:nvSpPr>
            <p:cNvPr id="9" name="TextBox 8"/>
            <p:cNvSpPr txBox="1"/>
            <p:nvPr/>
          </p:nvSpPr>
          <p:spPr>
            <a:xfrm>
              <a:off x="228000" y="2468940"/>
              <a:ext cx="378475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Use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BE6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Yellow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for Grid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Points Assigned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Plus Class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24600" y="4259640"/>
              <a:ext cx="1066800" cy="838200"/>
            </a:xfrm>
            <a:prstGeom prst="rect">
              <a:avLst/>
            </a:prstGeom>
            <a:solidFill>
              <a:srgbClr val="EBE600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8600" y="3124200"/>
            <a:ext cx="5715000" cy="3124200"/>
            <a:chOff x="228600" y="3124200"/>
            <a:chExt cx="5715000" cy="3124200"/>
          </a:xfrm>
        </p:grpSpPr>
        <p:sp>
          <p:nvSpPr>
            <p:cNvPr id="12" name="TextBox 11"/>
            <p:cNvSpPr txBox="1"/>
            <p:nvPr/>
          </p:nvSpPr>
          <p:spPr>
            <a:xfrm>
              <a:off x="228600" y="4678740"/>
              <a:ext cx="357822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Use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E7E7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Cyan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for Grid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Points Assigned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Minus Class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76800" y="3124200"/>
              <a:ext cx="1066800" cy="838200"/>
            </a:xfrm>
            <a:prstGeom prst="rect">
              <a:avLst/>
            </a:prstGeom>
            <a:solidFill>
              <a:srgbClr val="00E7E7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575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for Donut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Poor, no plane can work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530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6316" r="16058" b="11368"/>
          <a:stretch>
            <a:fillRect/>
          </a:stretch>
        </p:blipFill>
        <p:spPr>
          <a:xfrm>
            <a:off x="2208213" y="1612900"/>
            <a:ext cx="5211762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3174111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6316" r="16058" b="11368"/>
          <a:stretch>
            <a:fillRect/>
          </a:stretch>
        </p:blipFill>
        <p:spPr>
          <a:xfrm>
            <a:off x="2208213" y="1612900"/>
            <a:ext cx="5211762" cy="5140325"/>
          </a:xfrm>
          <a:noFill/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for Donut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Works well (good quadratic)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(Even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though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not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Gaussian)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040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Summary of Classical Ideas: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Among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Methods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 and LDA sometimes similar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Sometimes LDA better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LDA is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preferred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Among Complicated Methods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is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best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always use that?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Caution:</a:t>
            </a:r>
          </a:p>
          <a:p>
            <a:pPr marL="1104900" lvl="1" indent="-533400" eaLnBrk="1" hangingPunct="1"/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Story changes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settings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74DBE6-DB47-478A-A998-C48CEC9A2D64}"/>
              </a:ext>
            </a:extLst>
          </p:cNvPr>
          <p:cNvGrpSpPr/>
          <p:nvPr/>
        </p:nvGrpSpPr>
        <p:grpSpPr>
          <a:xfrm>
            <a:off x="5257800" y="4648200"/>
            <a:ext cx="2424405" cy="1447800"/>
            <a:chOff x="5257800" y="4648200"/>
            <a:chExt cx="2424405" cy="14478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5DA2C42-424E-4DD8-BD3C-26BEEEEA95B0}"/>
                </a:ext>
              </a:extLst>
            </p:cNvPr>
            <p:cNvSpPr txBox="1"/>
            <p:nvPr/>
          </p:nvSpPr>
          <p:spPr>
            <a:xfrm>
              <a:off x="5715000" y="4648200"/>
              <a:ext cx="19672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50"/>
                  </a:solidFill>
                </a:rPr>
                <a:t>High Dimension</a:t>
              </a:r>
            </a:p>
            <a:p>
              <a:pPr algn="ctr"/>
              <a:r>
                <a:rPr lang="en-US" dirty="0">
                  <a:solidFill>
                    <a:srgbClr val="00B050"/>
                  </a:solidFill>
                </a:rPr>
                <a:t>Low Sample Size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34D878D-C039-4286-87F4-00C7D0CD7B53}"/>
                </a:ext>
              </a:extLst>
            </p:cNvPr>
            <p:cNvCxnSpPr/>
            <p:nvPr/>
          </p:nvCxnSpPr>
          <p:spPr>
            <a:xfrm flipH="1">
              <a:off x="5257800" y="5257800"/>
              <a:ext cx="1447800" cy="8382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196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08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Main </a:t>
                </a:r>
                <a:r>
                  <a:rPr lang="en-US" dirty="0">
                    <a:solidFill>
                      <a:srgbClr val="00B05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HDLSS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issues:</a:t>
                </a: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Sample Size,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&lt;   Dimension,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</m:oMath>
                </a14:m>
                <a:endParaRPr lang="en-US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Singular sample covariance matrix,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acc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𝜮</m:t>
                        </m:r>
                      </m:e>
                    </m:acc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 can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 use matrix inverse</a:t>
                </a: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can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 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standardize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sphere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the data</a:t>
                </a:r>
              </a:p>
              <a:p>
                <a:pPr marL="609600" indent="-609600" algn="ctr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(requires root inverse covariance)</a:t>
                </a: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 do classical multivariate analysis</a:t>
                </a:r>
              </a:p>
            </p:txBody>
          </p:sp>
        </mc:Choice>
        <mc:Fallback xmlns="">
          <p:sp>
            <p:nvSpPr>
              <p:cNvPr id="4608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409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approach to non-invertible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covariances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Replace by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generalized inverses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Sometimes called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pseudo inverses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there are several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Here use Moore Penrose inverse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 used by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(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pinv.m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Often provides useful results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(but not always)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2028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Application of Generalized Inverse to LDA: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 (Normal) Vector: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𝐿𝐷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l-GR" b="1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𝜮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Intercept: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𝐿𝐷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Have replaced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b="1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Cambria Math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by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b="1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Cambria Math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</a:p>
            </p:txBody>
          </p:sp>
        </mc:Choice>
        <mc:Fallback xmlns="">
          <p:sp>
            <p:nvSpPr>
              <p:cNvPr id="820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89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2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3" name="Rectangle 7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4" name="Rectangle 9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5" name="Rectangle 11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6" name="Line 13"/>
          <p:cNvSpPr>
            <a:spLocks noChangeShapeType="1"/>
          </p:cNvSpPr>
          <p:nvPr/>
        </p:nvSpPr>
        <p:spPr bwMode="auto">
          <a:xfrm flipH="1" flipV="1">
            <a:off x="4495800" y="3136200"/>
            <a:ext cx="1600200" cy="25026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109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Toy Example:    Increasing Dimension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=20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data vectors:</a:t>
                </a: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Entry 1:      </a:t>
                </a:r>
              </a:p>
              <a:p>
                <a:pPr marL="0" indent="0" eaLnBrk="1" hangingPunct="1">
                  <a:lnSpc>
                    <a:spcPct val="110000"/>
                  </a:lnSpc>
                  <a:buNone/>
                </a:pPr>
                <a:r>
                  <a:rPr lang="en-US" dirty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Class +1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+2.2</m:t>
                        </m:r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,1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</a:t>
                </a:r>
                <a:r>
                  <a:rPr lang="en-US" dirty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</a:t>
                </a: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–</a:t>
                </a:r>
                <a:r>
                  <a:rPr lang="en-US" dirty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1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−2.2</m:t>
                        </m:r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,1</m:t>
                        </m:r>
                      </m:e>
                    </m:d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Other Entries: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0,1</m:t>
                        </m:r>
                      </m:e>
                    </m:d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All Entries Independent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Look through dimensions,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=1, 2, ⋯, 1000</m:t>
                    </m:r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922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 rotWithShape="1">
                <a:blip r:embed="rId3"/>
                <a:stretch>
                  <a:fillRect l="-2255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27" name="Rectangle 5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28" name="Rectangle 7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29" name="Rectangle 9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0" name="Rectangle 11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1" name="Rectangle 13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658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90600"/>
            <a:ext cx="83058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Through Increasing Dimensions</a:t>
            </a: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" name="EGIncDimClass1FL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600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8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700D5"/>
            </a:gs>
            <a:gs pos="50000">
              <a:schemeClr val="bg1"/>
            </a:gs>
            <a:gs pos="100000">
              <a:srgbClr val="A700D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Current Sections in Textbook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Today: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 11.1, 11.2 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Next Class: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 11.2, 11.3</a:t>
            </a:r>
          </a:p>
        </p:txBody>
      </p:sp>
    </p:spTree>
    <p:extLst>
      <p:ext uri="{BB962C8B-B14F-4D97-AF65-F5344CB8AC3E}">
        <p14:creationId xmlns:p14="http://schemas.microsoft.com/office/powerpoint/2010/main" val="183440130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in Increasing Dimensions: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Low dimensions (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2-9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Visually good separation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 angle between LDA and Optimal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generalizability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Medium Dimensions (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10-26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 separation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good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?!?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Larger angle between LDA and Optimal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Worse generalizability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Feel effect of sampling noise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810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in Increasing Dimensions: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High Dimensions (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d=27-37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Much worse angle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poor generalizability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very small within class variation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Poor separation between classes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Large separation / variation ratio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105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in Increasing Dimensions: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 (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d=38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38 = degrees of freedom</a:t>
            </a:r>
          </a:p>
          <a:p>
            <a:pPr marL="1104900" lvl="1" indent="-5334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(need to estimate 2 class means)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Within class variation = 0 ?!?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pile up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on just two points</a:t>
            </a:r>
          </a:p>
          <a:p>
            <a:pPr marL="1104900" lvl="1" indent="-533400" eaLnBrk="1" hangingPunct="1"/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Perfect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separation / variation ratio?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only feels microscopic noise aspects</a:t>
            </a:r>
          </a:p>
          <a:p>
            <a:pPr marL="1104900" lvl="1" indent="-5334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likely not generalizable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Angle to optimal very large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4397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in Increasing Dimensions: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Just beyond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 (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d=39-70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Improves with higher dimension?!?</a:t>
            </a:r>
          </a:p>
          <a:p>
            <a:pPr marL="1104900" lvl="1" indent="-533400" eaLnBrk="1" hangingPunct="1"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Angle gets better</a:t>
            </a:r>
          </a:p>
          <a:p>
            <a:pPr marL="1104900" lvl="1" indent="-533400" eaLnBrk="1" hangingPunct="1"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Improving generalizability?</a:t>
            </a:r>
          </a:p>
          <a:p>
            <a:pPr marL="1104900" lvl="1" indent="-533400" eaLnBrk="1" hangingPunct="1">
              <a:lnSpc>
                <a:spcPct val="13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noise helps classification?!?</a:t>
            </a:r>
          </a:p>
          <a:p>
            <a:pPr marL="1104900" lvl="1" indent="-533400" eaLnBrk="1" hangingPunct="1">
              <a:lnSpc>
                <a:spcPct val="130000"/>
              </a:lnSpc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569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34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in Increasing Dimensions:</a:t>
                </a:r>
              </a:p>
              <a:p>
                <a:pPr marL="609600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Far beyond </a:t>
                </a:r>
                <a:r>
                  <a:rPr lang="en-US" dirty="0">
                    <a:solidFill>
                      <a:srgbClr val="00B05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HDLSS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boun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ry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d=70-1000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):</a:t>
                </a:r>
              </a:p>
              <a:p>
                <a:pPr marL="1104900" lvl="1" indent="-5334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Quality degrades</a:t>
                </a:r>
              </a:p>
              <a:p>
                <a:pPr marL="1104900" lvl="1" indent="-5334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Projections look terrible</a:t>
                </a:r>
              </a:p>
              <a:p>
                <a:pPr marL="1104900" lvl="1" indent="-533400" algn="ctr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(populations overlap)</a:t>
                </a:r>
              </a:p>
              <a:p>
                <a:pPr marL="1104900" lvl="1" indent="-5334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Generalizability falls apart, as well</a:t>
                </a:r>
              </a:p>
              <a:p>
                <a:pPr marL="1104900" lvl="1" indent="-533400" eaLnBrk="1" hangingPunct="1"/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Asymptotics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worked out by Bickel &amp;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Levina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(2004)</a:t>
                </a:r>
              </a:p>
              <a:p>
                <a:pPr marL="1104900" lvl="1" indent="-533400" eaLnBrk="1" hangingPunct="1"/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Problem is estimation of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×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covariance matrix</a:t>
                </a:r>
              </a:p>
              <a:p>
                <a:pPr marL="571500" lvl="1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5734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89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0948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Solution: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(Centroid) Method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classically recommended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Usually no better than LDA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Sometimes worse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avoids estimation of covariance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Means are very stable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Expect less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problem</a:t>
            </a: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2445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229600" cy="55626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(Centroid) Method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Data,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dim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EGIncDimClass1M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800" y="1600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6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(Centroid) Method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Far more stable over dimensions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Because is likelihood ratio solution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(for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known variance - Gaussians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Doesn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feel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Eventually becomes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good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?!?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Widening gap between clusters?!?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Careful:   angle to optimal grows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lose generalizability (since noise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inc’s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present some odd effects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89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066800"/>
            <a:ext cx="81534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Strange LDA effect at </a:t>
            </a: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Piling: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each class,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data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 to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single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value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27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4958" r="3206" b="8055"/>
          <a:stretch>
            <a:fillRect/>
          </a:stretch>
        </p:blipFill>
        <p:spPr>
          <a:xfrm>
            <a:off x="3200400" y="1947863"/>
            <a:ext cx="5638800" cy="4308475"/>
          </a:xfrm>
          <a:noFill/>
        </p:spPr>
      </p:pic>
      <p:sp>
        <p:nvSpPr>
          <p:cNvPr id="32774" name="Line 6"/>
          <p:cNvSpPr>
            <a:spLocks noChangeShapeType="1"/>
          </p:cNvSpPr>
          <p:nvPr/>
        </p:nvSpPr>
        <p:spPr bwMode="auto">
          <a:xfrm>
            <a:off x="2667000" y="2209800"/>
            <a:ext cx="4419600" cy="26670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9D6C74-E85C-440F-A9C5-3422A105D8CB}"/>
              </a:ext>
            </a:extLst>
          </p:cNvPr>
          <p:cNvSpPr txBox="1"/>
          <p:nvPr/>
        </p:nvSpPr>
        <p:spPr>
          <a:xfrm>
            <a:off x="7315200" y="838200"/>
            <a:ext cx="1693669" cy="369332"/>
          </a:xfrm>
          <a:prstGeom prst="rect">
            <a:avLst/>
          </a:prstGeom>
          <a:noFill/>
          <a:ln w="25400">
            <a:solidFill>
              <a:srgbClr val="A700D5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700D5"/>
                </a:solidFill>
              </a:rPr>
              <a:t>Text, Sec. 11.1</a:t>
            </a:r>
          </a:p>
        </p:txBody>
      </p:sp>
    </p:spTree>
    <p:extLst>
      <p:ext uri="{BB962C8B-B14F-4D97-AF65-F5344CB8AC3E}">
        <p14:creationId xmlns:p14="http://schemas.microsoft.com/office/powerpoint/2010/main" val="428499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1534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is happening?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Hard to imagine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Since our intuition is 3-dim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Came from our ancestors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Try to understand data piling with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some simple examples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25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tx1"/>
            </a:gs>
            <a:gs pos="100000">
              <a:srgbClr val="92D05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Return to Big Picture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statistical goals of OODA:</a:t>
            </a:r>
          </a:p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Understanding population structure</a:t>
            </a:r>
          </a:p>
          <a:p>
            <a:pPr lvl="1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Low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dim</a:t>
            </a:r>
            <a:r>
              <a:rPr lang="en-US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Projections, PCA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Classification (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e. Discrimination)</a:t>
            </a:r>
          </a:p>
          <a:p>
            <a:pPr lvl="1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Understanding 2+ populations</a:t>
            </a:r>
          </a:p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Time Series of Data Objects</a:t>
            </a:r>
          </a:p>
          <a:p>
            <a:pPr lvl="1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Chemical Spectra, Mortality Data</a:t>
            </a:r>
          </a:p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“Vertical Integration” of Data Types</a:t>
            </a:r>
          </a:p>
          <a:p>
            <a:pPr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57200" y="2971800"/>
            <a:ext cx="7086600" cy="1066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792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 (Ahn &amp; Marron 2010):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the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hyperplane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Generated by </a:t>
                </a:r>
                <a:r>
                  <a:rPr lang="en-US" sz="3200" dirty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Which has dimension = 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line containing the 2 points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Similarly, 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the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hyperplane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Generated by </a:t>
                </a:r>
                <a:r>
                  <a:rPr lang="en-US" sz="3200" dirty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-1</a:t>
                </a:r>
              </a:p>
            </p:txBody>
          </p:sp>
        </mc:Choice>
        <mc:Fallback xmlns="">
          <p:sp>
            <p:nvSpPr>
              <p:cNvPr id="103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2161" t="-556" b="-3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34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3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36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3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" name="AutoShape 2" descr="Image result for jeongyoun ah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" name="AutoShape 4" descr="Image result for jeongyoun ah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258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24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Parallel shifts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 that they pass through the origin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Still have dimension 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now are subspaces</a:t>
                </a:r>
                <a:endParaRPr lang="en-US" sz="3200" dirty="0">
                  <a:solidFill>
                    <a:schemeClr val="bg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05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2161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6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6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815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307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1801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084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23964" r="4712" b="8559"/>
          <a:stretch>
            <a:fillRect/>
          </a:stretch>
        </p:blipFill>
        <p:spPr>
          <a:xfrm>
            <a:off x="1143000" y="1600200"/>
            <a:ext cx="7086600" cy="5018088"/>
          </a:xfrm>
          <a:noFill/>
        </p:spPr>
      </p:pic>
    </p:spTree>
    <p:extLst>
      <p:ext uri="{BB962C8B-B14F-4D97-AF65-F5344CB8AC3E}">
        <p14:creationId xmlns:p14="http://schemas.microsoft.com/office/powerpoint/2010/main" val="2853974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4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Construction 1:   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Subspace generated by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Two dimensional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Shown as </a:t>
                </a:r>
                <a:r>
                  <a:rPr lang="en-US" sz="3200" dirty="0">
                    <a:solidFill>
                      <a:schemeClr val="accent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cyan plane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410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2161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0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0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08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0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020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Construction 1 (cont.):   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 orthogonal to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&amp;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One dimensional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Makes </a:t>
                </a:r>
                <a:r>
                  <a:rPr lang="en-US" sz="3200" dirty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Data project to one point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</a:t>
                </a:r>
                <a:r>
                  <a:rPr lang="en-US" sz="3200" dirty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-1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Data project to one point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Called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Maximal Data Piling Direction</a:t>
                </a:r>
              </a:p>
            </p:txBody>
          </p:sp>
        </mc:Choice>
        <mc:Fallback xmlns="">
          <p:sp>
            <p:nvSpPr>
              <p:cNvPr id="51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667" b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1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13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13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540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307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1801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084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23964" r="4712" b="8559"/>
          <a:stretch>
            <a:fillRect/>
          </a:stretch>
        </p:blipFill>
        <p:spPr>
          <a:xfrm>
            <a:off x="1143000" y="1600200"/>
            <a:ext cx="7086600" cy="5018088"/>
          </a:xfrm>
          <a:noFill/>
        </p:spPr>
      </p:pic>
    </p:spTree>
    <p:extLst>
      <p:ext uri="{BB962C8B-B14F-4D97-AF65-F5344CB8AC3E}">
        <p14:creationId xmlns:p14="http://schemas.microsoft.com/office/powerpoint/2010/main" val="1677457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4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Construction 2:   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e>
                      <m:sup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Subspaces orthogonal to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(respectively)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Projection collapses </a:t>
                </a:r>
                <a:r>
                  <a:rPr lang="en-US" sz="3200" dirty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Projection collapses </a:t>
                </a:r>
                <a:r>
                  <a:rPr lang="en-US" sz="3200" dirty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-1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Both are 2-d (planes)</a:t>
                </a:r>
              </a:p>
            </p:txBody>
          </p:sp>
        </mc:Choice>
        <mc:Fallback xmlns="">
          <p:sp>
            <p:nvSpPr>
              <p:cNvPr id="615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2161" t="-556" b="-5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5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5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5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58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5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60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61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315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Construction 2 (cont.):   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intersection of </a:t>
                </a:r>
                <a:r>
                  <a:rPr lang="en-US" sz="320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Same Maximal Data Piling Direction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Projection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collapses both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 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</a:t>
                </a:r>
                <a:r>
                  <a:rPr lang="en-US" sz="3200" dirty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-1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Intersection of 2-d (planes) is 1-d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717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78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7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8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8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82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83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10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Hyperplanes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generated by Classes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Of Dimensions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(resp.)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Parallel subspaces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shifts to origin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Of Dimensions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(resp.)</a:t>
                </a:r>
              </a:p>
            </p:txBody>
          </p:sp>
        </mc:Choice>
        <mc:Fallback xmlns="">
          <p:sp>
            <p:nvSpPr>
              <p:cNvPr id="82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 rotWithShape="1">
                <a:blip r:embed="rId3"/>
                <a:stretch>
                  <a:fillRect l="-2175" t="-444" b="-3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6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8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1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11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12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1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867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Orthogonal Subspaces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Of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Dim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1  (resp.)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</a:t>
                </a:r>
              </a:p>
              <a:p>
                <a:pPr marL="1104900" lvl="1" indent="-533400" eaLnBrk="1" hangingPunct="1">
                  <a:lnSpc>
                    <a:spcPct val="120000"/>
                  </a:lnSpc>
                </a:pPr>
                <a:r>
                  <a:rPr lang="en-US" sz="28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</a:t>
                </a:r>
                <a:r>
                  <a:rPr lang="en-US" sz="28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28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Dir</a:t>
                </a:r>
                <a:r>
                  <a:rPr lang="en-US" sz="28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 Collapse </a:t>
                </a:r>
                <a:r>
                  <a:rPr lang="en-US" sz="2800" dirty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</a:t>
                </a:r>
              </a:p>
              <a:p>
                <a:pPr marL="1104900" lvl="1" indent="-533400" eaLnBrk="1" hangingPunct="1">
                  <a:lnSpc>
                    <a:spcPct val="120000"/>
                  </a:lnSpc>
                </a:pPr>
                <a:r>
                  <a:rPr lang="en-US" sz="28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</a:t>
                </a:r>
                <a:r>
                  <a:rPr lang="en-US" sz="28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28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Dir</a:t>
                </a:r>
                <a:r>
                  <a:rPr lang="en-US" sz="28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 Collapse </a:t>
                </a:r>
                <a:r>
                  <a:rPr lang="en-US" sz="2800" dirty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-1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Expect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intersection</a:t>
                </a:r>
              </a:p>
            </p:txBody>
          </p:sp>
        </mc:Choice>
        <mc:Fallback xmlns="">
          <p:sp>
            <p:nvSpPr>
              <p:cNvPr id="92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>
                <a:blip r:embed="rId3"/>
                <a:stretch>
                  <a:fillRect l="-2175" t="-444" b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7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8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9" name="Rectangle 2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37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 t="2527" r="8922" b="10104"/>
          <a:stretch>
            <a:fillRect/>
          </a:stretch>
        </p:blipFill>
        <p:spPr>
          <a:xfrm>
            <a:off x="2743200" y="1600200"/>
            <a:ext cx="6175375" cy="5078413"/>
          </a:xfrm>
          <a:noFill/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Classification Basics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9906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Simple Toy Example: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18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 MD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18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&amp; Split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Center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1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(Assume Equal Numbers for Simplicity)</a:t>
            </a:r>
          </a:p>
        </p:txBody>
      </p:sp>
    </p:spTree>
    <p:extLst>
      <p:ext uri="{BB962C8B-B14F-4D97-AF65-F5344CB8AC3E}">
        <p14:creationId xmlns:p14="http://schemas.microsoft.com/office/powerpoint/2010/main" val="2548932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(Ahn &amp; Marron 2010):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Most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intersection collapse all to 0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there is a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great circle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of directions</a:t>
                </a:r>
              </a:p>
              <a:p>
                <a:pPr marL="0" indent="0" eaLnBrk="1" hangingPunct="1">
                  <a:lnSpc>
                    <a:spcPct val="120000"/>
                  </a:lnSpc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algn="ctr" eaLnBrk="1" hangingPunct="1">
                  <a:lnSpc>
                    <a:spcPct val="12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(within subspace generated by data)</a:t>
                </a:r>
              </a:p>
            </p:txBody>
          </p:sp>
        </mc:Choice>
        <mc:Fallback xmlns="">
          <p:sp>
            <p:nvSpPr>
              <p:cNvPr id="102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>
                <a:blip r:embed="rId3"/>
                <a:stretch>
                  <a:fillRect l="-2175" t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6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7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8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9" name="Rectangle 1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29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(Ahn &amp; Marron 2010):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Most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intersection collapse all to 0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there is a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great circle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of directions,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 Classes collapse to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different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points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algn="ctr" eaLnBrk="1" hangingPunct="1">
                  <a:lnSpc>
                    <a:spcPct val="12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(Gap changes along great circle,</a:t>
                </a:r>
              </a:p>
              <a:p>
                <a:pPr marL="0" indent="0" algn="ctr" eaLnBrk="1" hangingPunct="1">
                  <a:lnSpc>
                    <a:spcPct val="12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including sign flips)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02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>
                <a:blip r:embed="rId3"/>
                <a:stretch>
                  <a:fillRect l="-2175" t="-444" b="-2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6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7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8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9" name="Rectangle 1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3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(Ahn &amp; Marron 2010):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Most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intersection collapse all to 0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there is a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great circle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of directions,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 Classes collapse to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different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points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Distance is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max’ed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2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direct’ns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 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±</m:t>
                    </m:r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𝒗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Called </a:t>
                </a: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Maximal Data Piling 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direction(s)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Unique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(up to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±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in subspace of data</a:t>
                </a:r>
              </a:p>
            </p:txBody>
          </p:sp>
        </mc:Choice>
        <mc:Fallback xmlns="">
          <p:sp>
            <p:nvSpPr>
              <p:cNvPr id="102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>
                <a:blip r:embed="rId3"/>
                <a:stretch>
                  <a:fillRect l="-1825" t="-556" b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6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7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8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9" name="Rectangle 1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359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Through Increasing Dimensions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EGIncDimClass1MD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600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9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MDP in Increasing Dimensions: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 </a:t>
            </a: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dimensions (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1-37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Looks similar to FLD?!?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Reason for this?</a:t>
            </a:r>
          </a:p>
          <a:p>
            <a:pPr marL="1104900" lvl="1" indent="-533400" eaLnBrk="1" hangingPunct="1">
              <a:buFontTx/>
              <a:buNone/>
            </a:pPr>
            <a:endParaRPr lang="en-US" sz="28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</a:t>
            </a: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 (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38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Again similar to FLD</a:t>
            </a:r>
            <a:r>
              <a:rPr lang="en-US" sz="28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28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85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in Increasing Dimensions: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</a:t>
            </a: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dimensions (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39-1000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Always have data piling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Gap between grows for larger </a:t>
            </a:r>
            <a:r>
              <a:rPr lang="en-US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 though noise increases?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Angle (</a:t>
            </a:r>
            <a:r>
              <a:rPr lang="en-US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bility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first </a:t>
            </a:r>
            <a:r>
              <a:rPr lang="en-US" sz="2800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improves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39</a:t>
            </a:r>
            <a:r>
              <a:rPr lang="en-US" sz="2800" i="1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180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Then </a:t>
            </a:r>
            <a:r>
              <a:rPr lang="en-US" sz="2800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worsens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200-1000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Eventually noise dominates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Trade-off is where gap near optimal </a:t>
            </a:r>
            <a:r>
              <a:rPr lang="en-US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nce</a:t>
            </a:r>
            <a:endParaRPr lang="en-US" sz="28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4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1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How to compute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?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(Ahn &amp; Marron 2010):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𝒗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𝑀𝐷𝑃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l-GR" sz="3200" b="1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</m:acc>
                        </m:e>
                        <m: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Recall FLD formula: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𝒗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𝐿𝐷</m:t>
                          </m:r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𝐴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l-GR" sz="3200" b="1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𝜮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Only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difference is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global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vs.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within class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Covariance Estimates!</a:t>
                </a:r>
              </a:p>
            </p:txBody>
          </p:sp>
        </mc:Choice>
        <mc:Fallback xmlns="">
          <p:sp>
            <p:nvSpPr>
              <p:cNvPr id="112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1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2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4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72189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Historical Note: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Discovery of MDP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Came from a programming error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Forgetting to use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within class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covariance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LDA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004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Visual similarity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𝐿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𝐷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?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(Ahn &amp; Marron 2010), 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≤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3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𝑣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𝑀𝐷𝑃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bar>
                                    <m:barPr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𝑣</m:t>
                                      </m:r>
                                    </m:e>
                                  </m:ba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𝑀𝐷𝑃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𝑣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𝐿</m:t>
                              </m:r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𝐷</m:t>
                              </m:r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bar>
                                    <m:barPr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𝑣</m:t>
                                      </m:r>
                                    </m:e>
                                  </m:ba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𝐿</m:t>
                                  </m:r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𝐷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directions are the same!</a:t>
                </a: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How can this be?</a:t>
                </a: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Note lengths are different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…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Study from transformation viewpoint</a:t>
                </a: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889" b="-6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6972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</a:t>
            </a:r>
          </a:p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view of </a:t>
            </a:r>
          </a:p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LDA: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FLDegMovingMean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791029"/>
            <a:ext cx="5791200" cy="606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Classification Basics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9906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 Solution: Linear Discriminant Analysis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Gets the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 </a:t>
            </a:r>
            <a:r>
              <a:rPr lang="en-US" sz="3200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</a:t>
            </a:r>
            <a:r>
              <a:rPr lang="en-US" sz="3200" i="1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endParaRPr lang="en-US" sz="3200" i="1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does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 work?</a:t>
            </a:r>
            <a:endParaRPr lang="en-US" sz="3200" i="1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710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 t="2527" r="8922" b="10104"/>
          <a:stretch>
            <a:fillRect/>
          </a:stretch>
        </p:blipFill>
        <p:spPr>
          <a:xfrm>
            <a:off x="2743200" y="1600200"/>
            <a:ext cx="6175375" cy="5078413"/>
          </a:xfrm>
          <a:noFill/>
        </p:spPr>
      </p:pic>
    </p:spTree>
    <p:extLst>
      <p:ext uri="{BB962C8B-B14F-4D97-AF65-F5344CB8AC3E}">
        <p14:creationId xmlns:p14="http://schemas.microsoft.com/office/powerpoint/2010/main" val="31872919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Include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Corres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ponding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MDP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Both give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Result!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FLDnMDPegMovingMean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812537"/>
            <a:ext cx="6629400" cy="604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4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Details: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0977" name="Picture 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17142" r="2574" b="9142"/>
          <a:stretch>
            <a:fillRect/>
          </a:stretch>
        </p:blipFill>
        <p:spPr>
          <a:xfrm>
            <a:off x="3530600" y="1389063"/>
            <a:ext cx="5251450" cy="4660900"/>
          </a:xfrm>
          <a:noFill/>
        </p:spPr>
      </p:pic>
      <p:grpSp>
        <p:nvGrpSpPr>
          <p:cNvPr id="3" name="Group 2"/>
          <p:cNvGrpSpPr/>
          <p:nvPr/>
        </p:nvGrpSpPr>
        <p:grpSpPr>
          <a:xfrm>
            <a:off x="228600" y="1752600"/>
            <a:ext cx="7315200" cy="1535112"/>
            <a:chOff x="228600" y="1752600"/>
            <a:chExt cx="7315200" cy="1535112"/>
          </a:xfrm>
        </p:grpSpPr>
        <p:sp>
          <p:nvSpPr>
            <p:cNvPr id="40978" name="Line 18"/>
            <p:cNvSpPr>
              <a:spLocks noChangeShapeType="1"/>
            </p:cNvSpPr>
            <p:nvPr/>
          </p:nvSpPr>
          <p:spPr bwMode="auto">
            <a:xfrm>
              <a:off x="2895600" y="2362200"/>
              <a:ext cx="1219200" cy="8382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28600" y="1752600"/>
              <a:ext cx="27190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LDA &amp; MDP: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 Separating Plane</a:t>
              </a:r>
            </a:p>
          </p:txBody>
        </p:sp>
        <p:sp>
          <p:nvSpPr>
            <p:cNvPr id="36" name="Line 18"/>
            <p:cNvSpPr>
              <a:spLocks noChangeShapeType="1"/>
            </p:cNvSpPr>
            <p:nvPr/>
          </p:nvSpPr>
          <p:spPr bwMode="auto">
            <a:xfrm flipV="1">
              <a:off x="2895600" y="1905000"/>
              <a:ext cx="3200400" cy="4572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>
              <a:off x="2895600" y="2362199"/>
              <a:ext cx="4648200" cy="925513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8600" y="2510135"/>
            <a:ext cx="7315200" cy="1223665"/>
            <a:chOff x="228600" y="2510135"/>
            <a:chExt cx="7315200" cy="1223665"/>
          </a:xfrm>
        </p:grpSpPr>
        <p:sp>
          <p:nvSpPr>
            <p:cNvPr id="40981" name="Line 21"/>
            <p:cNvSpPr>
              <a:spLocks noChangeShapeType="1"/>
            </p:cNvSpPr>
            <p:nvPr/>
          </p:nvSpPr>
          <p:spPr bwMode="auto">
            <a:xfrm>
              <a:off x="2438400" y="2781300"/>
              <a:ext cx="3581400" cy="8763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8600" y="2510135"/>
              <a:ext cx="23060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 Normal Vector</a:t>
              </a:r>
            </a:p>
          </p:txBody>
        </p:sp>
        <p:sp>
          <p:nvSpPr>
            <p:cNvPr id="39" name="Line 21"/>
            <p:cNvSpPr>
              <a:spLocks noChangeShapeType="1"/>
            </p:cNvSpPr>
            <p:nvPr/>
          </p:nvSpPr>
          <p:spPr bwMode="auto">
            <a:xfrm>
              <a:off x="2438400" y="2781300"/>
              <a:ext cx="5105400" cy="9525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40" name="Line 21"/>
            <p:cNvSpPr>
              <a:spLocks noChangeShapeType="1"/>
            </p:cNvSpPr>
            <p:nvPr/>
          </p:nvSpPr>
          <p:spPr bwMode="auto">
            <a:xfrm>
              <a:off x="2438400" y="2781300"/>
              <a:ext cx="2209800" cy="9525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28600" y="3348335"/>
            <a:ext cx="29624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Computed in Each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Transformed Space,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Shown in Original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304130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Details: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0977" name="Picture 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17142" r="2574" b="9142"/>
          <a:stretch>
            <a:fillRect/>
          </a:stretch>
        </p:blipFill>
        <p:spPr>
          <a:xfrm>
            <a:off x="3530600" y="1389063"/>
            <a:ext cx="5251450" cy="46609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228600" y="1752600"/>
            <a:ext cx="2719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LDA &amp; MDP: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 Separating Plane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8600" y="2510135"/>
            <a:ext cx="230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 Normal Vector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8600" y="2514600"/>
            <a:ext cx="7848600" cy="1752600"/>
            <a:chOff x="228600" y="2514600"/>
            <a:chExt cx="7848600" cy="1752600"/>
          </a:xfrm>
        </p:grpSpPr>
        <p:sp>
          <p:nvSpPr>
            <p:cNvPr id="40984" name="Line 24"/>
            <p:cNvSpPr>
              <a:spLocks noChangeShapeType="1"/>
            </p:cNvSpPr>
            <p:nvPr/>
          </p:nvSpPr>
          <p:spPr bwMode="auto">
            <a:xfrm flipV="1">
              <a:off x="1143000" y="2514600"/>
              <a:ext cx="5334000" cy="1524000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28600" y="3436203"/>
              <a:ext cx="198163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Within Class: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 PC1</a:t>
              </a:r>
            </a:p>
          </p:txBody>
        </p:sp>
        <p:sp>
          <p:nvSpPr>
            <p:cNvPr id="42" name="Line 24"/>
            <p:cNvSpPr>
              <a:spLocks noChangeShapeType="1"/>
            </p:cNvSpPr>
            <p:nvPr/>
          </p:nvSpPr>
          <p:spPr bwMode="auto">
            <a:xfrm flipV="1">
              <a:off x="1143000" y="3436202"/>
              <a:ext cx="6934200" cy="602397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28600" y="2971799"/>
            <a:ext cx="7010400" cy="1676401"/>
            <a:chOff x="228600" y="2971799"/>
            <a:chExt cx="7010400" cy="1676401"/>
          </a:xfrm>
        </p:grpSpPr>
        <p:sp>
          <p:nvSpPr>
            <p:cNvPr id="40986" name="Line 26"/>
            <p:cNvSpPr>
              <a:spLocks noChangeShapeType="1"/>
            </p:cNvSpPr>
            <p:nvPr/>
          </p:nvSpPr>
          <p:spPr bwMode="auto">
            <a:xfrm flipV="1">
              <a:off x="1143000" y="2971799"/>
              <a:ext cx="5257800" cy="1445567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28600" y="4186535"/>
              <a:ext cx="954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 PC2</a:t>
              </a:r>
            </a:p>
          </p:txBody>
        </p:sp>
        <p:sp>
          <p:nvSpPr>
            <p:cNvPr id="44" name="Line 26"/>
            <p:cNvSpPr>
              <a:spLocks noChangeShapeType="1"/>
            </p:cNvSpPr>
            <p:nvPr/>
          </p:nvSpPr>
          <p:spPr bwMode="auto">
            <a:xfrm flipV="1">
              <a:off x="1143000" y="3851701"/>
              <a:ext cx="6096000" cy="565666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28600" y="4907340"/>
            <a:ext cx="28376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Computed for Each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Class Separately</a:t>
            </a:r>
          </a:p>
        </p:txBody>
      </p:sp>
    </p:spTree>
    <p:extLst>
      <p:ext uri="{BB962C8B-B14F-4D97-AF65-F5344CB8AC3E}">
        <p14:creationId xmlns:p14="http://schemas.microsoft.com/office/powerpoint/2010/main" val="74430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Details: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0977" name="Picture 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17142" r="2574" b="9142"/>
          <a:stretch>
            <a:fillRect/>
          </a:stretch>
        </p:blipFill>
        <p:spPr>
          <a:xfrm>
            <a:off x="3530600" y="1389063"/>
            <a:ext cx="5251450" cy="46609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228600" y="1752600"/>
            <a:ext cx="2719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LDA &amp; MDP: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 Separating Plane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8600" y="2510135"/>
            <a:ext cx="230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 Normal Vector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8600" y="3436203"/>
            <a:ext cx="1981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Within Class: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 PC1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8600" y="4186535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 PC2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962964" y="5874603"/>
            <a:ext cx="1691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357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Computed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357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Globally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8600" y="4019549"/>
            <a:ext cx="5562600" cy="1847851"/>
            <a:chOff x="228600" y="4019549"/>
            <a:chExt cx="5562600" cy="1847851"/>
          </a:xfrm>
        </p:grpSpPr>
        <p:grpSp>
          <p:nvGrpSpPr>
            <p:cNvPr id="7" name="Group 6"/>
            <p:cNvGrpSpPr/>
            <p:nvPr/>
          </p:nvGrpSpPr>
          <p:grpSpPr>
            <a:xfrm>
              <a:off x="228600" y="4800600"/>
              <a:ext cx="5562600" cy="1066800"/>
              <a:chOff x="228600" y="4800600"/>
              <a:chExt cx="5562600" cy="1066800"/>
            </a:xfrm>
          </p:grpSpPr>
          <p:sp>
            <p:nvSpPr>
              <p:cNvPr id="40988" name="Line 28"/>
              <p:cNvSpPr>
                <a:spLocks noChangeShapeType="1"/>
              </p:cNvSpPr>
              <p:nvPr/>
            </p:nvSpPr>
            <p:spPr bwMode="auto">
              <a:xfrm flipV="1">
                <a:off x="1182707" y="4800600"/>
                <a:ext cx="4608493" cy="838200"/>
              </a:xfrm>
              <a:prstGeom prst="line">
                <a:avLst/>
              </a:prstGeom>
              <a:noFill/>
              <a:ln w="254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28600" y="5036403"/>
                <a:ext cx="116089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Global: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357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  PC1</a:t>
                </a:r>
              </a:p>
            </p:txBody>
          </p:sp>
        </p:grpSp>
        <p:sp>
          <p:nvSpPr>
            <p:cNvPr id="45" name="Line 28"/>
            <p:cNvSpPr>
              <a:spLocks noChangeShapeType="1"/>
            </p:cNvSpPr>
            <p:nvPr/>
          </p:nvSpPr>
          <p:spPr bwMode="auto">
            <a:xfrm flipV="1">
              <a:off x="1182707" y="4019549"/>
              <a:ext cx="3465493" cy="1624219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8600" y="3657600"/>
            <a:ext cx="5867400" cy="2590800"/>
            <a:chOff x="228600" y="3657600"/>
            <a:chExt cx="5867400" cy="2590800"/>
          </a:xfrm>
        </p:grpSpPr>
        <p:grpSp>
          <p:nvGrpSpPr>
            <p:cNvPr id="8" name="Group 7"/>
            <p:cNvGrpSpPr/>
            <p:nvPr/>
          </p:nvGrpSpPr>
          <p:grpSpPr>
            <a:xfrm>
              <a:off x="228600" y="3657600"/>
              <a:ext cx="5867400" cy="2590800"/>
              <a:chOff x="228600" y="3657600"/>
              <a:chExt cx="5867400" cy="2590800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228600" y="5786735"/>
                <a:ext cx="9541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357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  PC2</a:t>
                </a:r>
              </a:p>
            </p:txBody>
          </p:sp>
          <p:sp>
            <p:nvSpPr>
              <p:cNvPr id="46" name="Line 28"/>
              <p:cNvSpPr>
                <a:spLocks noChangeShapeType="1"/>
              </p:cNvSpPr>
              <p:nvPr/>
            </p:nvSpPr>
            <p:spPr bwMode="auto">
              <a:xfrm flipV="1">
                <a:off x="1143000" y="3657600"/>
                <a:ext cx="4953000" cy="2359966"/>
              </a:xfrm>
              <a:prstGeom prst="line">
                <a:avLst/>
              </a:prstGeom>
              <a:noFill/>
              <a:ln w="254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endParaRPr>
              </a:p>
            </p:txBody>
          </p:sp>
        </p:grpSp>
        <p:sp>
          <p:nvSpPr>
            <p:cNvPr id="47" name="Line 28"/>
            <p:cNvSpPr>
              <a:spLocks noChangeShapeType="1"/>
            </p:cNvSpPr>
            <p:nvPr/>
          </p:nvSpPr>
          <p:spPr bwMode="auto">
            <a:xfrm flipV="1">
              <a:off x="1143000" y="3729335"/>
              <a:ext cx="3208338" cy="2288231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Acknowledgement: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This viewpoint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insight into why LDA = MDP</a:t>
            </a:r>
          </a:p>
          <a:p>
            <a:pPr marL="609600" indent="-609600" algn="ctr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(for low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dim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data)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01543D-6074-4024-B7DA-4D08824B6F3B}"/>
              </a:ext>
            </a:extLst>
          </p:cNvPr>
          <p:cNvGrpSpPr/>
          <p:nvPr/>
        </p:nvGrpSpPr>
        <p:grpSpPr>
          <a:xfrm>
            <a:off x="1066800" y="4053219"/>
            <a:ext cx="8077200" cy="2804781"/>
            <a:chOff x="1066800" y="4053219"/>
            <a:chExt cx="8077200" cy="2804781"/>
          </a:xfrm>
        </p:grpSpPr>
        <p:pic>
          <p:nvPicPr>
            <p:cNvPr id="260098" name="Picture 2" descr="http://itise.ugr.es/2015/img/DanielRectorCarlosIII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68" r="18538" b="53645"/>
            <a:stretch/>
          </p:blipFill>
          <p:spPr bwMode="auto">
            <a:xfrm>
              <a:off x="6944400" y="4053219"/>
              <a:ext cx="2199600" cy="2804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56E3474-467B-464C-983D-E6EB28195BFA}"/>
                </a:ext>
              </a:extLst>
            </p:cNvPr>
            <p:cNvSpPr txBox="1"/>
            <p:nvPr/>
          </p:nvSpPr>
          <p:spPr>
            <a:xfrm>
              <a:off x="1066800" y="4648200"/>
              <a:ext cx="5036956" cy="739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609600" indent="-609600" eaLnBrk="1" hangingPunct="1">
                <a:lnSpc>
                  <a:spcPct val="150000"/>
                </a:lnSpc>
              </a:pPr>
              <a:r>
                <a: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Suggested by Daniel Pe</a:t>
              </a:r>
              <a:r>
                <a:rPr lang="en-US" sz="3200" dirty="0">
                  <a:solidFill>
                    <a:schemeClr val="bg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ñ</a:t>
              </a:r>
              <a:r>
                <a: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586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Another Viewpoint on: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3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𝑣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𝑀𝐷𝑃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bar>
                                    <m:barPr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𝑣</m:t>
                                      </m:r>
                                    </m:e>
                                  </m:ba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𝑀𝐷𝑃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𝑣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𝐿</m:t>
                              </m:r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𝐷</m:t>
                              </m:r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bar>
                                    <m:barPr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𝑣</m:t>
                                      </m:r>
                                    </m:e>
                                  </m:ba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𝐿</m:t>
                                  </m:r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𝐷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&lt;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directions are the same</a:t>
                </a:r>
              </a:p>
              <a:p>
                <a:pPr marL="0" indent="0" eaLnBrk="1" hangingPunct="1">
                  <a:lnSpc>
                    <a:spcPct val="110000"/>
                  </a:lnSpc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eaLnBrk="1" hangingPunct="1">
                  <a:lnSpc>
                    <a:spcPct val="11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Study from </a:t>
                </a: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optimization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viewpoint</a:t>
                </a: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9047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Alternate approach:   Optimization Viewpoint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a direction vector,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𝒗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(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e>
                    </m:d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),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for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⨀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= +,-  define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𝑃</m:t>
                            </m:r>
                          </m:e>
                          <m:sub>
                            <m:r>
                              <a:rPr lang="en-US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𝒗</m:t>
                            </m:r>
                          </m:sub>
                        </m:sSub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𝑋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ba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𝐴𝑣𝑔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𝒗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𝑡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= Average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Proj’n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𝑉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sub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⨀</m:t>
                        </m:r>
                      </m:sup>
                    </m:sSubSup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𝑣𝑎𝑟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(</m:t>
                    </m:r>
                    <m:r>
                      <a:rPr lang="en-US" sz="32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𝒗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𝒙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⨀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= Variance of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Proj’ns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Consider: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max</m:t>
                            </m:r>
                          </m:e>
                          <m:lim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𝑣</m:t>
                                </m:r>
                              </m:e>
                            </m:ba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bar>
                                              <m:barPr>
                                                <m:ctrlP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</m:ctrlPr>
                                              </m:barPr>
                                              <m:e>
                                                <m: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</m:ba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bar>
                                              <m:barPr>
                                                <m:ctrlP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</m:ctrlPr>
                                              </m:barPr>
                                              <m:e>
                                                <m: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</m:ba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</m:e>
                                </m:d>
                              </m:e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bar>
                                  <m:bar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𝑣</m:t>
                                    </m:r>
                                  </m:e>
                                </m:ba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bar>
                                  <m:bar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𝑣</m:t>
                                    </m:r>
                                  </m:e>
                                </m:ba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bSup>
                          </m:den>
                        </m:f>
                      </m:e>
                    </m:func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03176E0-CD78-4B51-985B-638E3D2AC514}"/>
              </a:ext>
            </a:extLst>
          </p:cNvPr>
          <p:cNvGrpSpPr/>
          <p:nvPr/>
        </p:nvGrpSpPr>
        <p:grpSpPr>
          <a:xfrm>
            <a:off x="5181600" y="4267200"/>
            <a:ext cx="3352800" cy="1295399"/>
            <a:chOff x="5897316" y="2021354"/>
            <a:chExt cx="3276600" cy="90719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360366-1565-4EC4-993E-C61E53F0E8F2}"/>
                </a:ext>
              </a:extLst>
            </p:cNvPr>
            <p:cNvSpPr txBox="1"/>
            <p:nvPr/>
          </p:nvSpPr>
          <p:spPr>
            <a:xfrm>
              <a:off x="6934200" y="2021354"/>
              <a:ext cx="223971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Between Class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Variation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8D48836-62AA-4B3A-B52E-EB35E8E6A027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5897316" y="2314858"/>
              <a:ext cx="1036884" cy="613693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104BAB-7ED7-4B12-907B-2FB30EECC941}"/>
              </a:ext>
            </a:extLst>
          </p:cNvPr>
          <p:cNvGrpSpPr/>
          <p:nvPr/>
        </p:nvGrpSpPr>
        <p:grpSpPr>
          <a:xfrm>
            <a:off x="4792273" y="5181600"/>
            <a:ext cx="3352800" cy="914400"/>
            <a:chOff x="5478073" y="2021354"/>
            <a:chExt cx="3352800" cy="91440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3854206-C8A0-4ABB-AADA-5397994D48C5}"/>
                </a:ext>
              </a:extLst>
            </p:cNvPr>
            <p:cNvSpPr txBox="1"/>
            <p:nvPr/>
          </p:nvSpPr>
          <p:spPr>
            <a:xfrm>
              <a:off x="6934200" y="2021354"/>
              <a:ext cx="18966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Within Class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Variation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53A925B-99A9-4AEA-ACC9-F58AA5564F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78073" y="2405476"/>
              <a:ext cx="1532327" cy="530278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470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Consider Optimization: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i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max</m:t>
                              </m:r>
                            </m:e>
                            <m:lim>
                              <m:bar>
                                <m:bar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𝑣</m:t>
                                  </m:r>
                                </m:e>
                              </m:ba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dPr>
                                    <m:e>
                                      <m:bar>
                                        <m:barPr>
                                          <m:pos m:val="top"/>
                                          <m:ctrlPr>
                                            <a:rPr lang="en-US" sz="32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bar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3200" i="1" smtClean="0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𝑃</m:t>
                                              </m:r>
                                            </m:e>
                                            <m:sub>
                                              <m:bar>
                                                <m:barPr>
                                                  <m:ctrlPr>
                                                    <a:rPr lang="en-US" sz="3200" i="1" smtClean="0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Arial Unicode MS" pitchFamily="34" charset="-128"/>
                                                      <a:cs typeface="Arial Unicode MS" pitchFamily="34" charset="-128"/>
                                                    </a:rPr>
                                                  </m:ctrlPr>
                                                </m:barPr>
                                                <m:e>
                                                  <m:r>
                                                    <a:rPr lang="en-US" sz="3200" b="0" i="1" smtClean="0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Arial Unicode MS" pitchFamily="34" charset="-128"/>
                                                      <a:cs typeface="Arial Unicode MS" pitchFamily="34" charset="-128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</m:bar>
                                            </m:sub>
                                          </m:sSub>
                                          <m:sSup>
                                            <m:sSupPr>
                                              <m:ctrlP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𝑋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e>
                                      </m:bar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−</m:t>
                                      </m:r>
                                      <m:bar>
                                        <m:barPr>
                                          <m:pos m:val="top"/>
                                          <m:ctrlPr>
                                            <a:rPr lang="en-US" sz="32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bar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𝑃</m:t>
                                              </m:r>
                                            </m:e>
                                            <m:sub>
                                              <m:bar>
                                                <m:barPr>
                                                  <m:ctrlPr>
                                                    <a:rPr lang="en-US" sz="3200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Arial Unicode MS" pitchFamily="34" charset="-128"/>
                                                      <a:cs typeface="Arial Unicode MS" pitchFamily="34" charset="-128"/>
                                                    </a:rPr>
                                                  </m:ctrlPr>
                                                </m:barPr>
                                                <m:e>
                                                  <m:r>
                                                    <a:rPr lang="en-US" sz="3200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Arial Unicode MS" pitchFamily="34" charset="-128"/>
                                                      <a:cs typeface="Arial Unicode MS" pitchFamily="34" charset="-128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</m:bar>
                                            </m:sub>
                                          </m:sSub>
                                          <m:sSup>
                                            <m:sSupPr>
                                              <m:ctrlP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𝑋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−</m:t>
                                              </m:r>
                                            </m:sup>
                                          </m:sSup>
                                        </m:e>
                                      </m:bar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𝑉</m:t>
                                  </m:r>
                                </m:e>
                                <m:sub>
                                  <m:bar>
                                    <m:barPr>
                                      <m:ctrlPr>
                                        <a:rPr lang="en-US" sz="32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𝑣</m:t>
                                      </m:r>
                                    </m:e>
                                  </m:ba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32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𝑉</m:t>
                                  </m:r>
                                </m:e>
                                <m:sub>
                                  <m:bar>
                                    <m:barPr>
                                      <m:ctrlPr>
                                        <a:rPr lang="en-US" sz="320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𝑣</m:t>
                                      </m:r>
                                    </m:e>
                                  </m:ba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−</m:t>
                                  </m:r>
                                </m:sup>
                              </m:sSubSup>
                            </m:den>
                          </m:f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Seems Sensible and Useful?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“MD</a:t>
                </a:r>
                <a:r>
                  <a:rPr lang="en-US" sz="3200" baseline="300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2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/ Variation”  is Basis of F-Test? 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Study in Context of Visualizations</a:t>
                </a:r>
              </a:p>
              <a:p>
                <a:pPr marL="609600" indent="-609600" algn="ctr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</a:t>
                </a:r>
                <a:r>
                  <a:rPr lang="en-US" sz="3200" dirty="0">
                    <a:solidFill>
                      <a:srgbClr val="00B05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HDLSS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Contexts Require Caution)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585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Now Relate Visualizations to Optimization: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200" i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max</m:t>
                            </m:r>
                          </m:e>
                          <m:lim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𝑣</m:t>
                                </m:r>
                              </m:e>
                            </m:ba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320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 smtClean="0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bar>
                                              <m:barPr>
                                                <m:ctrlPr>
                                                  <a:rPr lang="en-US" sz="3200" i="1" smtClean="0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</m:ctrlPr>
                                              </m:barPr>
                                              <m:e>
                                                <m:r>
                                                  <a:rPr lang="en-US" sz="3200" b="0" i="1" smtClean="0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</m:ba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bar>
                                              <m:barPr>
                                                <m:ctrlP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</m:ctrlPr>
                                              </m:barPr>
                                              <m:e>
                                                <m: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</m:ba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</m:e>
                                </m:d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bar>
                                  <m:barPr>
                                    <m:ctrlPr>
                                      <a:rPr lang="en-US" sz="32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𝑣</m:t>
                                    </m:r>
                                  </m:e>
                                </m:bar>
                              </m:sub>
                              <m:sup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320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bar>
                                  <m:barPr>
                                    <m:ctrlPr>
                                      <a:rPr lang="en-US" sz="320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𝑣</m:t>
                                    </m:r>
                                  </m:e>
                                </m:bar>
                              </m:sub>
                              <m:sup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bSup>
                          </m:den>
                        </m:f>
                      </m:e>
                    </m:func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38F2A0-4895-43D6-B8B9-DAD3AF213F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97" t="33334" r="9617" b="15555"/>
          <a:stretch/>
        </p:blipFill>
        <p:spPr>
          <a:xfrm>
            <a:off x="0" y="3352800"/>
            <a:ext cx="4572000" cy="3505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0BC1F6-8E2E-492E-87C3-C174CF90E1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97" t="33334" r="9617" b="15555"/>
          <a:stretch/>
        </p:blipFill>
        <p:spPr>
          <a:xfrm>
            <a:off x="4572000" y="3352800"/>
            <a:ext cx="4572000" cy="3505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776AFCE-EC25-4308-BC0F-4CAAE2D8DADF}"/>
              </a:ext>
            </a:extLst>
          </p:cNvPr>
          <p:cNvGrpSpPr/>
          <p:nvPr/>
        </p:nvGrpSpPr>
        <p:grpSpPr>
          <a:xfrm>
            <a:off x="6850812" y="2173069"/>
            <a:ext cx="1531188" cy="3541931"/>
            <a:chOff x="6850812" y="2173069"/>
            <a:chExt cx="1531188" cy="35419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7F9BFAE-B209-4B18-BEBA-E32E26EE2131}"/>
                    </a:ext>
                  </a:extLst>
                </p:cNvPr>
                <p:cNvSpPr txBox="1"/>
                <p:nvPr/>
              </p:nvSpPr>
              <p:spPr>
                <a:xfrm>
                  <a:off x="6850812" y="2173069"/>
                  <a:ext cx="153118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2"/>
                      </a:solidFill>
                    </a:rPr>
                    <a:t>This is Better</a:t>
                  </a:r>
                </a:p>
                <a:p>
                  <a:r>
                    <a:rPr lang="en-US" dirty="0">
                      <a:solidFill>
                        <a:schemeClr val="bg2"/>
                      </a:solidFill>
                    </a:rPr>
                    <a:t>For Higher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endParaRPr lang="en-US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7F9BFAE-B209-4B18-BEBA-E32E26EE21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0812" y="2173069"/>
                  <a:ext cx="1531188" cy="646331"/>
                </a:xfrm>
                <a:prstGeom prst="rect">
                  <a:avLst/>
                </a:prstGeom>
                <a:blipFill>
                  <a:blip r:embed="rId6"/>
                  <a:stretch>
                    <a:fillRect l="-3586" t="-4673" r="-2390" b="-130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8B90B29-0BD2-410D-91C2-5777DB725239}"/>
                </a:ext>
              </a:extLst>
            </p:cNvPr>
            <p:cNvCxnSpPr>
              <a:stCxn id="2" idx="2"/>
            </p:cNvCxnSpPr>
            <p:nvPr/>
          </p:nvCxnSpPr>
          <p:spPr>
            <a:xfrm>
              <a:off x="7616406" y="2819400"/>
              <a:ext cx="460794" cy="28956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ACE006-CBD2-4EF1-A41B-1002BA2779CC}"/>
              </a:ext>
            </a:extLst>
          </p:cNvPr>
          <p:cNvGrpSpPr/>
          <p:nvPr/>
        </p:nvGrpSpPr>
        <p:grpSpPr>
          <a:xfrm>
            <a:off x="906467" y="1676400"/>
            <a:ext cx="2446333" cy="2438400"/>
            <a:chOff x="6850812" y="2173069"/>
            <a:chExt cx="2446333" cy="2438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01F338F-E6C5-4271-B100-D64CA30F17DE}"/>
                    </a:ext>
                  </a:extLst>
                </p:cNvPr>
                <p:cNvSpPr txBox="1"/>
                <p:nvPr/>
              </p:nvSpPr>
              <p:spPr>
                <a:xfrm>
                  <a:off x="6850812" y="2173069"/>
                  <a:ext cx="1608133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2"/>
                      </a:solidFill>
                    </a:rPr>
                    <a:t>Yet Lower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dirty="0">
                      <a:solidFill>
                        <a:schemeClr val="bg2"/>
                      </a:solidFill>
                    </a:rPr>
                    <a:t> </a:t>
                  </a:r>
                </a:p>
                <a:p>
                  <a:pPr algn="ctr"/>
                  <a:r>
                    <a:rPr lang="en-US" dirty="0">
                      <a:solidFill>
                        <a:schemeClr val="bg2"/>
                      </a:solidFill>
                    </a:rPr>
                    <a:t>Is More</a:t>
                  </a:r>
                </a:p>
                <a:p>
                  <a:pPr algn="ctr"/>
                  <a:r>
                    <a:rPr lang="en-US" dirty="0">
                      <a:solidFill>
                        <a:schemeClr val="bg2"/>
                      </a:solidFill>
                    </a:rPr>
                    <a:t>Generalizable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01F338F-E6C5-4271-B100-D64CA30F17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0812" y="2173069"/>
                  <a:ext cx="1608133" cy="923330"/>
                </a:xfrm>
                <a:prstGeom prst="rect">
                  <a:avLst/>
                </a:prstGeom>
                <a:blipFill>
                  <a:blip r:embed="rId7"/>
                  <a:stretch>
                    <a:fillRect l="-3030" t="-3311" r="-2652" b="-99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0B6CA00-A84E-4814-9D7E-B102A03C3638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7654879" y="3096399"/>
              <a:ext cx="1642266" cy="151507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941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Alternate approach:   Optimization Viewpoint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Find a direction vector,  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bar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𝑣</m:t>
                        </m:r>
                      </m:e>
                    </m:ba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(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</m:d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),  to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max</m:t>
                            </m:r>
                          </m:e>
                          <m:lim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𝑣</m:t>
                                </m:r>
                              </m:e>
                            </m:ba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bar>
                                              <m:barPr>
                                                <m:ctrlP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</m:ctrlPr>
                                              </m:barPr>
                                              <m:e>
                                                <m: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</m:ba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bar>
                                              <m:barPr>
                                                <m:ctrlP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</m:ctrlPr>
                                              </m:barPr>
                                              <m:e>
                                                <m: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</m:ba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</m:e>
                                </m:d>
                              </m:e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bar>
                                  <m:bar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𝑣</m:t>
                                    </m:r>
                                  </m:e>
                                </m:ba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bar>
                                  <m:bar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𝑣</m:t>
                                    </m:r>
                                  </m:e>
                                </m:ba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bSup>
                          </m:den>
                        </m:f>
                      </m:e>
                    </m:func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Case 1: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≤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𝑛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−2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Solutions are: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𝐿𝐷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𝐴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∝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Cambria Math"/>
                                        <a:cs typeface="Arial Unicode MS" pitchFamily="34" charset="-128"/>
                                      </a:rPr>
                                      <m:t>Σ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acc>
                              </m:e>
                            </m:ba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acc>
                              </m:e>
                            </m:ba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∝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acc>
                              </m:e>
                            </m:ba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acc>
                              </m:e>
                            </m:ba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09800" y="3013770"/>
            <a:ext cx="6470791" cy="3539430"/>
            <a:chOff x="2209800" y="2873660"/>
            <a:chExt cx="6470791" cy="3539430"/>
          </a:xfrm>
        </p:grpSpPr>
        <p:sp>
          <p:nvSpPr>
            <p:cNvPr id="2" name="TextBox 1"/>
            <p:cNvSpPr txBox="1"/>
            <p:nvPr/>
          </p:nvSpPr>
          <p:spPr>
            <a:xfrm>
              <a:off x="6400800" y="2873660"/>
              <a:ext cx="2279791" cy="3539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Common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Practice In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Literature: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Assume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This, But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Not Make It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Very Clear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2209800" y="3517490"/>
              <a:ext cx="2133600" cy="762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11558" y="2217003"/>
            <a:ext cx="2627642" cy="1821597"/>
            <a:chOff x="6211558" y="2217003"/>
            <a:chExt cx="2627642" cy="1821597"/>
          </a:xfrm>
        </p:grpSpPr>
        <p:sp>
          <p:nvSpPr>
            <p:cNvPr id="5" name="TextBox 4"/>
            <p:cNvSpPr txBox="1"/>
            <p:nvPr/>
          </p:nvSpPr>
          <p:spPr>
            <a:xfrm>
              <a:off x="6211558" y="2217003"/>
              <a:ext cx="26276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E.g. Sec. 3.8.2 of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Duda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et al (2001)</a:t>
              </a:r>
            </a:p>
          </p:txBody>
        </p:sp>
        <p:cxnSp>
          <p:nvCxnSpPr>
            <p:cNvPr id="7" name="Straight Arrow Connector 6"/>
            <p:cNvCxnSpPr>
              <a:stCxn id="2" idx="0"/>
            </p:cNvCxnSpPr>
            <p:nvPr/>
          </p:nvCxnSpPr>
          <p:spPr>
            <a:xfrm flipH="1">
              <a:off x="7239000" y="3013770"/>
              <a:ext cx="301696" cy="102483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520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Discriminant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990600"/>
                <a:ext cx="8534400" cy="56388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way to find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correct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cov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 adjustment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Individually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transform subpopulations so</a:t>
                </a: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spherical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about their means</a:t>
                </a: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   </a:t>
                </a:r>
                <a:r>
                  <a:rPr lang="en-US" sz="3200" dirty="0">
                    <a:solidFill>
                      <a:schemeClr val="bg2"/>
                    </a:solidFill>
                    <a:ea typeface="Cambria Math" panose="02040503050406030204" pitchFamily="18" charset="0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⨀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= +,-    define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Sup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𝑖</m:t>
                        </m:r>
                      </m:sub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⨀</m:t>
                        </m:r>
                      </m:sup>
                    </m:sSubSup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32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3200" b="1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bSup>
                      <m:sSub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bSup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𝑖</m:t>
                        </m:r>
                      </m:sub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⨀</m:t>
                        </m:r>
                      </m:sup>
                    </m:sSub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615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990600"/>
                <a:ext cx="8534400" cy="5638800"/>
              </a:xfrm>
              <a:blipFill>
                <a:blip r:embed="rId3"/>
                <a:stretch>
                  <a:fillRect l="-1857" t="-2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5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152" name="Picture 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t="3789" r="12489" b="56837"/>
          <a:stretch>
            <a:fillRect/>
          </a:stretch>
        </p:blipFill>
        <p:spPr>
          <a:xfrm>
            <a:off x="1371600" y="2590800"/>
            <a:ext cx="6808788" cy="2901950"/>
          </a:xfrm>
          <a:noFill/>
        </p:spPr>
      </p:pic>
      <p:sp>
        <p:nvSpPr>
          <p:cNvPr id="6153" name="Rectangle 16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4" name="Line 17"/>
          <p:cNvSpPr>
            <a:spLocks noChangeShapeType="1"/>
          </p:cNvSpPr>
          <p:nvPr/>
        </p:nvSpPr>
        <p:spPr bwMode="auto">
          <a:xfrm>
            <a:off x="3505200" y="35052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5" name="Line 18"/>
          <p:cNvSpPr>
            <a:spLocks noChangeShapeType="1"/>
          </p:cNvSpPr>
          <p:nvPr/>
        </p:nvSpPr>
        <p:spPr bwMode="auto">
          <a:xfrm>
            <a:off x="3886200" y="3962400"/>
            <a:ext cx="16764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6" name="Rectangle 20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7468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max</m:t>
                            </m:r>
                          </m:e>
                          <m:lim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𝑣</m:t>
                                </m:r>
                              </m:e>
                            </m:ba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bar>
                                              <m:barPr>
                                                <m:ctrlP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</m:ctrlPr>
                                              </m:barPr>
                                              <m:e>
                                                <m: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</m:ba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bar>
                                              <m:barPr>
                                                <m:ctrlP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</m:ctrlPr>
                                              </m:barPr>
                                              <m:e>
                                                <m:r>
                                                  <a:rPr lang="en-US" sz="3200" i="1">
                                                    <a:solidFill>
                                                      <a:schemeClr val="bg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Arial Unicode MS" pitchFamily="34" charset="-128"/>
                                                    <a:cs typeface="Arial Unicode MS" pitchFamily="34" charset="-128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</m:ba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</m:e>
                                </m:d>
                              </m:e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bar>
                                  <m:bar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𝑣</m:t>
                                    </m:r>
                                  </m:e>
                                </m:ba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bar>
                                  <m:bar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𝑣</m:t>
                                    </m:r>
                                  </m:e>
                                </m:ba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bSup>
                          </m:den>
                        </m:f>
                      </m:e>
                    </m:func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Case 2: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≥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𝑛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−1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Solution is: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acc>
                              </m:e>
                            </m:ba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acc>
                              </m:e>
                            </m:ba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</a:t>
                </a: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𝐿𝐷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𝐴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Cambria Math"/>
                                        <a:cs typeface="Arial Unicode MS" pitchFamily="34" charset="-128"/>
                                      </a:rPr>
                                      <m:t>Σ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acc>
                              </m:e>
                            </m:ba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acc>
                              </m:e>
                            </m:ba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81000" y="4186297"/>
            <a:ext cx="8027081" cy="2062103"/>
            <a:chOff x="381000" y="2873660"/>
            <a:chExt cx="8027081" cy="2062103"/>
          </a:xfrm>
        </p:grpSpPr>
        <p:sp>
          <p:nvSpPr>
            <p:cNvPr id="18" name="TextBox 17"/>
            <p:cNvSpPr txBox="1"/>
            <p:nvPr/>
          </p:nvSpPr>
          <p:spPr>
            <a:xfrm>
              <a:off x="6400800" y="2873660"/>
              <a:ext cx="2007281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Point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sng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Not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Made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Anywhere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Else???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81000" y="2954563"/>
              <a:ext cx="5334000" cy="1524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55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point of terminology (Ahn &amp; Marron 2010):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MDP is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2 senses:</a:t>
            </a:r>
          </a:p>
          <a:p>
            <a:pPr marL="609600" indent="-609600" eaLnBrk="1" hangingPunct="1">
              <a:lnSpc>
                <a:spcPct val="110000"/>
              </a:lnSpc>
              <a:buFontTx/>
              <a:buAutoNum type="arabicPeriod"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 of data piled</a:t>
            </a:r>
          </a:p>
          <a:p>
            <a:pPr marL="609600" indent="-609600" eaLnBrk="1" hangingPunct="1">
              <a:lnSpc>
                <a:spcPct val="110000"/>
              </a:lnSpc>
              <a:buFontTx/>
              <a:buAutoNum type="arabicPeriod"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Size of gap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(within subspace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by data)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5073" name="Picture 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t="26604" r="8954" b="13795"/>
          <a:stretch>
            <a:fillRect/>
          </a:stretch>
        </p:blipFill>
        <p:spPr>
          <a:xfrm>
            <a:off x="4687888" y="2941638"/>
            <a:ext cx="3854450" cy="3181350"/>
          </a:xfrm>
          <a:noFill/>
        </p:spPr>
      </p:pic>
      <p:grpSp>
        <p:nvGrpSpPr>
          <p:cNvPr id="2" name="Group 1"/>
          <p:cNvGrpSpPr/>
          <p:nvPr/>
        </p:nvGrpSpPr>
        <p:grpSpPr>
          <a:xfrm>
            <a:off x="3276600" y="3200400"/>
            <a:ext cx="4648200" cy="2438400"/>
            <a:chOff x="3276600" y="3200400"/>
            <a:chExt cx="4648200" cy="2438400"/>
          </a:xfrm>
        </p:grpSpPr>
        <p:sp>
          <p:nvSpPr>
            <p:cNvPr id="45074" name="Line 18"/>
            <p:cNvSpPr>
              <a:spLocks noChangeShapeType="1"/>
            </p:cNvSpPr>
            <p:nvPr/>
          </p:nvSpPr>
          <p:spPr bwMode="auto">
            <a:xfrm>
              <a:off x="7391400" y="5638800"/>
              <a:ext cx="533400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45075" name="Line 19"/>
            <p:cNvSpPr>
              <a:spLocks noChangeShapeType="1"/>
            </p:cNvSpPr>
            <p:nvPr/>
          </p:nvSpPr>
          <p:spPr bwMode="auto">
            <a:xfrm>
              <a:off x="3276600" y="3200400"/>
              <a:ext cx="4419600" cy="24384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479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e.g: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rotate 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PCA 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MDP 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</a:t>
            </a:r>
            <a:r>
              <a:rPr lang="en-US" sz="320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ns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CAtoMDPeg1Data002V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990600"/>
            <a:ext cx="64008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MDP for other class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labellings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Always exists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Separation bigger for natural clusters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Could be used for clustering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Consider all directions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one that makes largest gap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hard optimization problem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 2</a:t>
            </a:r>
            <a:r>
              <a:rPr lang="en-US" sz="2800" baseline="30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n-2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possible directions</a:t>
            </a:r>
          </a:p>
          <a:p>
            <a:pPr marL="171450" indent="0" algn="ctr" eaLnBrk="1" hangingPunct="1">
              <a:lnSpc>
                <a:spcPct val="120000"/>
              </a:lnSpc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Ahn, et al. (2012)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3BC66-4AF4-4621-AA23-A7AF460A01A7}"/>
              </a:ext>
            </a:extLst>
          </p:cNvPr>
          <p:cNvSpPr txBox="1"/>
          <p:nvPr/>
        </p:nvSpPr>
        <p:spPr>
          <a:xfrm>
            <a:off x="6705282" y="5678269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Major Challenge:</a:t>
            </a:r>
          </a:p>
          <a:p>
            <a:r>
              <a:rPr lang="en-US" dirty="0">
                <a:solidFill>
                  <a:schemeClr val="bg2"/>
                </a:solidFill>
              </a:rPr>
              <a:t>Fast Computation?</a:t>
            </a:r>
          </a:p>
        </p:txBody>
      </p:sp>
    </p:spTree>
    <p:extLst>
      <p:ext uri="{BB962C8B-B14F-4D97-AF65-F5344CB8AC3E}">
        <p14:creationId xmlns:p14="http://schemas.microsoft.com/office/powerpoint/2010/main" val="387532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Usefulness for Classification?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First Glance:    Terrible, not generalizable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View:   Maybe OK?</a:t>
            </a:r>
          </a:p>
          <a:p>
            <a:pPr eaLnBrk="1" hangingPunct="1">
              <a:buFont typeface="Wingdings" pitchFamily="2" charset="2"/>
              <a:buChar char="§"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Simulation Result:</a:t>
            </a:r>
          </a:p>
          <a:p>
            <a:pPr marL="0" indent="0" algn="ctr" eaLnBrk="1" hangingPunct="1"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Performance for</a:t>
            </a:r>
          </a:p>
          <a:p>
            <a:pPr marL="0" indent="0" algn="ctr" eaLnBrk="1" hangingPunct="1"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Autocorrelated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Errors</a:t>
            </a:r>
          </a:p>
          <a:p>
            <a:pPr marL="0" indent="0" algn="ctr" eaLnBrk="1" hangingPunct="1"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7200" y="4953000"/>
            <a:ext cx="6629400" cy="1524000"/>
            <a:chOff x="457200" y="4953000"/>
            <a:chExt cx="6629400" cy="1524000"/>
          </a:xfrm>
        </p:grpSpPr>
        <p:grpSp>
          <p:nvGrpSpPr>
            <p:cNvPr id="3" name="Group 2"/>
            <p:cNvGrpSpPr/>
            <p:nvPr/>
          </p:nvGrpSpPr>
          <p:grpSpPr>
            <a:xfrm>
              <a:off x="2667000" y="4953000"/>
              <a:ext cx="4038600" cy="1062335"/>
              <a:chOff x="2667000" y="4953000"/>
              <a:chExt cx="4038600" cy="1062335"/>
            </a:xfrm>
          </p:grpSpPr>
          <p:sp>
            <p:nvSpPr>
              <p:cNvPr id="2" name="Left Brace 1"/>
              <p:cNvSpPr/>
              <p:nvPr/>
            </p:nvSpPr>
            <p:spPr>
              <a:xfrm rot="16200000">
                <a:off x="4533900" y="3086100"/>
                <a:ext cx="304800" cy="4038600"/>
              </a:xfrm>
              <a:prstGeom prst="leftBrace">
                <a:avLst>
                  <a:gd name="adj1" fmla="val 8333"/>
                  <a:gd name="adj2" fmla="val 48009"/>
                </a:avLst>
              </a:prstGeom>
              <a:ln w="254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cxnSp>
            <p:nvCxnSpPr>
              <p:cNvPr id="4" name="Straight Connector 3"/>
              <p:cNvCxnSpPr>
                <a:stCxn id="5" idx="0"/>
                <a:endCxn id="2" idx="1"/>
              </p:cNvCxnSpPr>
              <p:nvPr/>
            </p:nvCxnSpPr>
            <p:spPr>
              <a:xfrm flipV="1">
                <a:off x="3771900" y="5257800"/>
                <a:ext cx="833991" cy="757535"/>
              </a:xfrm>
              <a:prstGeom prst="line">
                <a:avLst/>
              </a:prstGeom>
              <a:ln w="254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/>
            <p:cNvSpPr txBox="1"/>
            <p:nvPr/>
          </p:nvSpPr>
          <p:spPr>
            <a:xfrm>
              <a:off x="457200" y="6015335"/>
              <a:ext cx="6629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Reason:  Induces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Stretch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in Data - Miao (2015)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3400" y="4952999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Every Dog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Has His Day</a:t>
            </a:r>
          </a:p>
        </p:txBody>
      </p:sp>
    </p:spTree>
    <p:extLst>
      <p:ext uri="{BB962C8B-B14F-4D97-AF65-F5344CB8AC3E}">
        <p14:creationId xmlns:p14="http://schemas.microsoft.com/office/powerpoint/2010/main" val="30227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Recurring, over-arching, issue: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space is a weird place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11162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Aizerman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Braverman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Rozoner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(1964)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Motivating idea: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Extend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scope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linear discrimination,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By adding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nonlinear components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data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(embedding in a higher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dim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space)</a:t>
            </a:r>
          </a:p>
          <a:p>
            <a:pPr marL="609600" indent="-609600" algn="ctr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 use of name: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nonlinear discrimination?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BA6118-D35A-4C4A-8D46-A881F81DD73D}"/>
              </a:ext>
            </a:extLst>
          </p:cNvPr>
          <p:cNvSpPr txBox="1"/>
          <p:nvPr/>
        </p:nvSpPr>
        <p:spPr>
          <a:xfrm>
            <a:off x="6459731" y="1688068"/>
            <a:ext cx="1693669" cy="369332"/>
          </a:xfrm>
          <a:prstGeom prst="rect">
            <a:avLst/>
          </a:prstGeom>
          <a:noFill/>
          <a:ln w="25400">
            <a:solidFill>
              <a:srgbClr val="A700D5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700D5"/>
                </a:solidFill>
              </a:rPr>
              <a:t>Text: Sec. 11.2</a:t>
            </a:r>
          </a:p>
        </p:txBody>
      </p:sp>
    </p:spTree>
    <p:extLst>
      <p:ext uri="{BB962C8B-B14F-4D97-AF65-F5344CB8AC3E}">
        <p14:creationId xmlns:p14="http://schemas.microsoft.com/office/powerpoint/2010/main" val="165462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Toy Examples: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 1d, 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linear separation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splits the domain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   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: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∈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into only 2 parts</a:t>
                </a:r>
              </a:p>
            </p:txBody>
          </p:sp>
        </mc:Choice>
        <mc:Fallback xmlns="">
          <p:sp>
            <p:nvSpPr>
              <p:cNvPr id="1331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5"/>
                <a:stretch>
                  <a:fillRect l="-180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1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3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3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oly1Embed1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3276600"/>
            <a:ext cx="7795847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7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ly2Embed1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800" y="872067"/>
            <a:ext cx="4038600" cy="5833533"/>
          </a:xfrm>
          <a:prstGeom prst="rect">
            <a:avLst/>
          </a:prstGeom>
        </p:spPr>
      </p:pic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1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4267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in the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quadratic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embedded domain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d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𝑥</m:t>
                                </m:r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𝑡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: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∈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</m:d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⊂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linear separation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give 3 parts </a:t>
                </a:r>
              </a:p>
            </p:txBody>
          </p:sp>
        </mc:Choice>
        <mc:Fallback xmlns="">
          <p:sp>
            <p:nvSpPr>
              <p:cNvPr id="1434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4267200" cy="5486400"/>
              </a:xfrm>
              <a:blipFill>
                <a:blip r:embed="rId6"/>
                <a:stretch>
                  <a:fillRect l="-357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4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4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4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4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4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4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4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4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6" name="Rectangle 1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8" name="Line 21"/>
          <p:cNvSpPr>
            <a:spLocks noChangeShapeType="1"/>
          </p:cNvSpPr>
          <p:nvPr/>
        </p:nvSpPr>
        <p:spPr bwMode="auto">
          <a:xfrm>
            <a:off x="3429000" y="3287712"/>
            <a:ext cx="2971800" cy="151288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6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in the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quadratic embedded domain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d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𝑥</m:t>
                                </m:r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𝑡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: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∈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</m:d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⊂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2</m:t>
                        </m:r>
                      </m:sup>
                    </m:sSup>
                  </m:oMath>
                </a14:m>
                <a:endParaRPr lang="en-US" sz="32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Linear separation can give 3 parts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original data space lies in 1d manifold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very sparse region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curvature of manifold gives: 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better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linear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separation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have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any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2 break points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(2 points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⟹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line)</a:t>
                </a:r>
              </a:p>
            </p:txBody>
          </p:sp>
        </mc:Choice>
        <mc:Fallback xmlns="">
          <p:sp>
            <p:nvSpPr>
              <p:cNvPr id="1536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 b="-4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2" name="Rectangle 1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3" name="Rectangle 20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4" name="Rectangle 22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138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4" t="2527" r="11598" b="11368"/>
          <a:stretch>
            <a:fillRect/>
          </a:stretch>
        </p:blipFill>
        <p:spPr>
          <a:xfrm>
            <a:off x="6170613" y="1073150"/>
            <a:ext cx="2473325" cy="5421313"/>
          </a:xfrm>
          <a:noFill/>
        </p:spPr>
      </p:pic>
      <p:sp>
        <p:nvSpPr>
          <p:cNvPr id="71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Discriminant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152400" y="990600"/>
                <a:ext cx="6248400" cy="56388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 Transformed Space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Separating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Hyperplane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has: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rgbClr val="D357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Transformed Normal Vector: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400" dirty="0">
                    <a:solidFill>
                      <a:srgbClr val="D357FF"/>
                    </a:solidFill>
                    <a:ea typeface="Arial Unicode MS" pitchFamily="34" charset="-128"/>
                    <a:cs typeface="Arial Unicode MS" pitchFamily="34" charset="-128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𝒏</m:t>
                        </m:r>
                      </m:e>
                      <m:sub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𝑇𝐿𝐷</m:t>
                        </m:r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𝐴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400" b="1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+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400" b="1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4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400" b="1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d>
                      <m:dPr>
                        <m:ctrlPr>
                          <a:rPr lang="en-US" sz="240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rgbClr val="D357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Transformed Intercept: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400" dirty="0">
                    <a:solidFill>
                      <a:srgbClr val="D357FF"/>
                    </a:solidFill>
                    <a:ea typeface="Arial Unicode MS" pitchFamily="34" charset="-128"/>
                    <a:cs typeface="Arial Unicode MS" pitchFamily="34" charset="-128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𝝁</m:t>
                        </m:r>
                      </m:e>
                      <m:sub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𝑇𝐿𝐷</m:t>
                        </m:r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𝐴</m:t>
                        </m:r>
                      </m:sub>
                    </m:sSub>
                    <m:r>
                      <a:rPr lang="en-US" sz="2400" i="1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400" b="1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+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400" b="1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4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400" b="1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d>
                      <m:dPr>
                        <m:ctrlPr>
                          <a:rPr lang="en-US" sz="240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rgbClr val="D357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Separating Hyperplane Has Eqn.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400" dirty="0">
                    <a:solidFill>
                      <a:srgbClr val="D357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𝒛</m:t>
                        </m:r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: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400" b="0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r>
                              <a:rPr lang="en-US" sz="2400" b="1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𝒛</m:t>
                            </m:r>
                            <m:r>
                              <a:rPr lang="en-US" sz="2400" b="0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𝑇𝐿𝐷𝐴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=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𝝁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𝑇𝐿𝐷</m:t>
                                </m:r>
                                <m:r>
                                  <a:rPr lang="en-US" sz="2400" b="0" i="1" smtClean="0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𝐴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𝑇𝐿𝐷</m:t>
                                </m:r>
                                <m:r>
                                  <a:rPr lang="en-US" sz="2400" b="0" i="1" smtClean="0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𝐴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717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52400" y="990600"/>
                <a:ext cx="6248400" cy="5638800"/>
              </a:xfrm>
              <a:blipFill>
                <a:blip r:embed="rId4"/>
                <a:stretch>
                  <a:fillRect l="-2439" t="-3135" r="-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0" name="Rectangle 7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1" name="Rectangle 9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3" name="Rectangle 12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4" name="Rectangle 14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6" name="Rectangle 17"/>
          <p:cNvSpPr>
            <a:spLocks noChangeArrowheads="1"/>
          </p:cNvSpPr>
          <p:nvPr/>
        </p:nvSpPr>
        <p:spPr bwMode="auto">
          <a:xfrm>
            <a:off x="0" y="3173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82" name="Line 10"/>
          <p:cNvSpPr>
            <a:spLocks noChangeShapeType="1"/>
          </p:cNvSpPr>
          <p:nvPr/>
        </p:nvSpPr>
        <p:spPr bwMode="auto">
          <a:xfrm flipV="1">
            <a:off x="4648200" y="5867400"/>
            <a:ext cx="2590800" cy="38735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7010400" y="4724400"/>
            <a:ext cx="1143000" cy="1447800"/>
          </a:xfrm>
          <a:prstGeom prst="line">
            <a:avLst/>
          </a:prstGeom>
          <a:noFill/>
          <a:ln w="34925">
            <a:solidFill>
              <a:srgbClr val="FF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3710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Stronger effects for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higher order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polynomial embedding:</a:t>
                </a:r>
              </a:p>
              <a:p>
                <a:pPr marL="609600" indent="-609600" eaLnBrk="1" hangingPunct="1">
                  <a:lnSpc>
                    <a:spcPct val="17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E.g.  for cubic,  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3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𝑡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:</m:t>
                        </m:r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</m:d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⊂</m:t>
                    </m:r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1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linear separation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give 4 parts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(or fewer)</a:t>
                </a:r>
              </a:p>
            </p:txBody>
          </p:sp>
        </mc:Choice>
        <mc:Fallback xmlns="">
          <p:sp>
            <p:nvSpPr>
              <p:cNvPr id="1638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5"/>
                <a:stretch>
                  <a:fillRect l="-1801" t="-1333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9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4" name="Rectangle 19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oly3Embed1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3000" y="16002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5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14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Stronger effects - high. ord. poly. embedding: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original space lies in 1-d manifold, 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even sparser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higher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curvature gives: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improved linear separation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have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any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3 break points 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(3 points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⟹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plane)?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Note:  relatively few 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interesting separating planes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</p:txBody>
          </p:sp>
        </mc:Choice>
        <mc:Fallback xmlns="">
          <p:sp>
            <p:nvSpPr>
              <p:cNvPr id="1741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 r="-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1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7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8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9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1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2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3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6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8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9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0" name="Rectangle 20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0094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View:       for original data matrix: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1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𝑑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𝑑𝑛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add rows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embed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Higher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Dimensional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space</a:t>
                </a:r>
              </a:p>
            </p:txBody>
          </p:sp>
        </mc:Choice>
        <mc:Fallback xmlns="">
          <p:sp>
            <p:nvSpPr>
              <p:cNvPr id="1843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444" b="-1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3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5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5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5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53" name="Rectangle 18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54" name="Rectangle 20"/>
          <p:cNvSpPr>
            <a:spLocks noChangeArrowheads="1"/>
          </p:cNvSpPr>
          <p:nvPr/>
        </p:nvSpPr>
        <p:spPr bwMode="auto">
          <a:xfrm>
            <a:off x="0" y="1638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657600" y="3124200"/>
                <a:ext cx="3935693" cy="3297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11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𝑑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/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1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𝑑𝑛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11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𝑑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1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𝑑𝑛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11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2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  <m:e/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1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2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3124200"/>
                <a:ext cx="3935693" cy="32978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89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2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6388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Embedded Linear Discriminant Analysis: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Choose Class +1, for any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bar>
                          <m:bar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𝑥</m:t>
                            </m:r>
                          </m:e>
                        </m:ba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0</m:t>
                        </m:r>
                      </m:sup>
                    </m:sSup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∈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when: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0</m:t>
                              </m:r>
                            </m:sup>
                          </m:sSup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l-GR" sz="2000" b="1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2000" i="1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≥</m:t>
                      </m:r>
                      <m:box>
                        <m:boxPr>
                          <m:ctrlPr>
                            <a:rPr lang="en-US" sz="2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0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p>
                        <m:sSupPr>
                          <m:ctrlP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20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sz="20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b="1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  <m:t>𝒙</m:t>
                                              </m:r>
                                            </m:e>
                                          </m:acc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  <m:r>
                                        <a:rPr lang="en-US" sz="20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sz="20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b="1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  <m:t>𝒙</m:t>
                                              </m:r>
                                            </m:e>
                                          </m:acc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𝑡</m:t>
                                  </m:r>
                                </m:sup>
                              </m:sSup>
                              <m:acc>
                                <m:accPr>
                                  <m:chr m:val="̂"/>
                                  <m:ctrlPr>
                                    <a:rPr lang="en-US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l-GR" sz="2000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0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0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embedded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space.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Image of class boundaries in original space is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nonlinear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Allows more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complicated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class regions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also do Gaussian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Lik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 Rat. (or others) 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Compute image by classifying points from original space</a:t>
                </a:r>
              </a:p>
            </p:txBody>
          </p:sp>
        </mc:Choice>
        <mc:Fallback xmlns="">
          <p:sp>
            <p:nvSpPr>
              <p:cNvPr id="1946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638800"/>
              </a:xfrm>
              <a:blipFill>
                <a:blip r:embed="rId3"/>
                <a:stretch>
                  <a:fillRect l="-1801" t="-1297" r="-2017" b="-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4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5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6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7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8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9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0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1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2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3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4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5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6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7" name="Rectangle 19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8" name="Rectangle 21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28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Visualization for Toy Examples: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Have Linear Disc. In Embedded Space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Study Effect in Original Data Space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Via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Implied Nonlinear Regions</a:t>
            </a:r>
          </a:p>
          <a:p>
            <a:pPr marL="0" indent="0" eaLnBrk="1" hangingPunct="1"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71495" y="3287714"/>
            <a:ext cx="7201010" cy="2250061"/>
            <a:chOff x="971495" y="3287714"/>
            <a:chExt cx="7201010" cy="2250061"/>
          </a:xfrm>
        </p:grpSpPr>
        <p:cxnSp>
          <p:nvCxnSpPr>
            <p:cNvPr id="3" name="Straight Arrow Connector 2"/>
            <p:cNvCxnSpPr>
              <a:stCxn id="2" idx="0"/>
            </p:cNvCxnSpPr>
            <p:nvPr/>
          </p:nvCxnSpPr>
          <p:spPr>
            <a:xfrm flipV="1">
              <a:off x="4572000" y="3287714"/>
              <a:ext cx="1371600" cy="1665286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971495" y="4953000"/>
              <a:ext cx="72010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Challenge:  </a:t>
              </a:r>
              <a:r>
                <a:rPr kumimoji="0" lang="en-US" sz="32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Hard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to Explicitly Compute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791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Visualization for Toy Examples: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Have Linear Disc. In Embedded Space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Study Effect in Original Data Space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Via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Implied Nonlinear Regions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Approach: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Test Set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Original Space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(dense equally spaced grid)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Apply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embedded discrimination Rule</a:t>
            </a:r>
          </a:p>
          <a:p>
            <a:pPr marL="609600" indent="-609600" eaLnBrk="1" hangingPunct="1"/>
            <a:r>
              <a:rPr lang="en-US" sz="3200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Color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Using the Result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238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Classifier Display Device: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9170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>
          <a:xfrm>
            <a:off x="3627438" y="1524000"/>
            <a:ext cx="5067300" cy="5562600"/>
          </a:xfrm>
          <a:noFill/>
        </p:spPr>
      </p:pic>
      <p:grpSp>
        <p:nvGrpSpPr>
          <p:cNvPr id="4" name="Group 3"/>
          <p:cNvGrpSpPr/>
          <p:nvPr/>
        </p:nvGrpSpPr>
        <p:grpSpPr>
          <a:xfrm>
            <a:off x="228000" y="2468940"/>
            <a:ext cx="7163400" cy="2628900"/>
            <a:chOff x="228000" y="2468940"/>
            <a:chExt cx="7163400" cy="2628900"/>
          </a:xfrm>
        </p:grpSpPr>
        <p:sp>
          <p:nvSpPr>
            <p:cNvPr id="2" name="TextBox 1"/>
            <p:cNvSpPr txBox="1"/>
            <p:nvPr/>
          </p:nvSpPr>
          <p:spPr>
            <a:xfrm>
              <a:off x="228000" y="2468940"/>
              <a:ext cx="378475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Use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BE6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Yellow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for Grid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Points Assigned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Plus Class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6324600" y="4259640"/>
              <a:ext cx="1066800" cy="838200"/>
            </a:xfrm>
            <a:prstGeom prst="rect">
              <a:avLst/>
            </a:prstGeom>
            <a:solidFill>
              <a:srgbClr val="EBE600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8600" y="3124200"/>
            <a:ext cx="5715000" cy="3124200"/>
            <a:chOff x="228600" y="3124200"/>
            <a:chExt cx="5715000" cy="3124200"/>
          </a:xfrm>
        </p:grpSpPr>
        <p:sp>
          <p:nvSpPr>
            <p:cNvPr id="20" name="TextBox 19"/>
            <p:cNvSpPr txBox="1"/>
            <p:nvPr/>
          </p:nvSpPr>
          <p:spPr>
            <a:xfrm>
              <a:off x="228600" y="4678740"/>
              <a:ext cx="357822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Use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E7E7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Cyan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for Grid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Points Assigned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Minus Class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76800" y="3124200"/>
              <a:ext cx="1066800" cy="838200"/>
            </a:xfrm>
            <a:prstGeom prst="rect">
              <a:avLst/>
            </a:prstGeom>
            <a:solidFill>
              <a:srgbClr val="00E7E7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6769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8793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3962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668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Discriminant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2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074821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Thus discrimination rule is: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Classify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to Class +1 when:</a:t>
                </a:r>
              </a:p>
              <a:p>
                <a:pPr marL="609600" indent="-609600" algn="ctr" eaLnBrk="1" hangingPunct="1">
                  <a:lnSpc>
                    <a:spcPct val="8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𝑛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𝐿𝐷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≥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𝜇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𝐿𝐷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𝑛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𝐿𝐷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where: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𝒏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𝐿𝐷𝐴</m:t>
                        </m:r>
                      </m:sub>
                    </m:sSub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b="1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𝒏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𝑇𝐿𝐷𝐴</m:t>
                        </m:r>
                      </m:sub>
                    </m:sSub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b="1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i="1" dirty="0">
                  <a:solidFill>
                    <a:schemeClr val="bg2"/>
                  </a:solidFill>
                  <a:latin typeface="Cambria Math" panose="02040503050406030204" pitchFamily="18" charset="0"/>
                  <a:ea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𝐿𝐷𝐴</m:t>
                        </m:r>
                      </m:sub>
                    </m:sSub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1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b="1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1/2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𝑇𝐿𝐷𝐴</m:t>
                        </m:r>
                      </m:sub>
                    </m:sSub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0</m:t>
                            </m:r>
                          </m:sub>
                        </m:sSub>
                      </m:e>
                      <m:sup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800" b="1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28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≥</m:t>
                    </m:r>
                  </m:oMath>
                </a14:m>
                <a:endParaRPr lang="en-US" sz="2800" i="1" dirty="0">
                  <a:solidFill>
                    <a:schemeClr val="bg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ea typeface="Cambria Math" panose="02040503050406030204" pitchFamily="18" charset="0"/>
                    <a:cs typeface="Arial Unicode MS" pitchFamily="34" charset="-128"/>
                  </a:rPr>
                  <a:t>                                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≥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</m:ctrlPr>
                      </m:sSupPr>
                      <m:e>
                        <m:box>
                          <m:box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2</m:t>
                                </m:r>
                              </m:den>
                            </m:f>
                          </m:e>
                        </m:box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</a:rPr>
                                      <m:t>𝒙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</a:rPr>
                                      <m:t>𝒙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Σ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820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074821"/>
                <a:ext cx="8382000" cy="5181600"/>
              </a:xfrm>
              <a:blipFill>
                <a:blip r:embed="rId3"/>
                <a:stretch>
                  <a:fillRect l="-1891" t="-3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4" name="Rectangle 6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5" name="Rectangle 8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6" name="Rectangle 10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7" name="Rectangle 12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8" name="Rectangle 14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9" name="Rectangle 1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4641" y="5029200"/>
            <a:ext cx="4274959" cy="1484531"/>
            <a:chOff x="144641" y="5029200"/>
            <a:chExt cx="4274959" cy="1484531"/>
          </a:xfrm>
        </p:grpSpPr>
        <p:sp>
          <p:nvSpPr>
            <p:cNvPr id="2" name="Rounded Rectangle 1"/>
            <p:cNvSpPr/>
            <p:nvPr/>
          </p:nvSpPr>
          <p:spPr>
            <a:xfrm>
              <a:off x="838200" y="5029200"/>
              <a:ext cx="3581400" cy="685800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4641" y="5867400"/>
              <a:ext cx="29033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Inner Product of New Data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Point &amp;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Transf’d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Direction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657600" y="4840069"/>
            <a:ext cx="5029200" cy="1673661"/>
            <a:chOff x="3657600" y="4840069"/>
            <a:chExt cx="5029200" cy="1673661"/>
          </a:xfrm>
        </p:grpSpPr>
        <p:sp>
          <p:nvSpPr>
            <p:cNvPr id="5" name="Rounded Rectangle 4"/>
            <p:cNvSpPr/>
            <p:nvPr/>
          </p:nvSpPr>
          <p:spPr>
            <a:xfrm>
              <a:off x="3657600" y="5714999"/>
              <a:ext cx="5029200" cy="798731"/>
            </a:xfrm>
            <a:prstGeom prst="round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05170" y="4840069"/>
              <a:ext cx="2300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Same Inner Product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Of Center Point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40179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0457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Stable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&amp; Very Good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Since No Better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Separation in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Embedded Space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38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2490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3585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02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0076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441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Unstable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Subject to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Overfitting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Much Flexibility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Embedded Space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01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bg1"/>
            </a:gs>
            <a:gs pos="100000">
              <a:srgbClr val="FF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Participant Presentations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1800" dirty="0"/>
          </a:p>
          <a:p>
            <a:pPr eaLnBrk="1" hangingPunct="1">
              <a:buFontTx/>
              <a:buNone/>
            </a:pPr>
            <a:r>
              <a:rPr lang="en-US" dirty="0"/>
              <a:t>12:05    Rui Liu: </a:t>
            </a:r>
          </a:p>
          <a:p>
            <a:pPr algn="ctr" eaLnBrk="1" hangingPunct="1">
              <a:buFontTx/>
              <a:buNone/>
            </a:pPr>
            <a:r>
              <a:rPr lang="en-US" dirty="0"/>
              <a:t>Hi-C Data Analysis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/>
              <a:t>12:10 Nick </a:t>
            </a:r>
            <a:r>
              <a:rPr lang="en-US" dirty="0" err="1"/>
              <a:t>Tapp</a:t>
            </a:r>
            <a:r>
              <a:rPr lang="en-US" dirty="0"/>
              <a:t>-Hughes: </a:t>
            </a:r>
          </a:p>
          <a:p>
            <a:pPr algn="ctr" eaLnBrk="1" hangingPunct="1">
              <a:buFontTx/>
              <a:buNone/>
            </a:pPr>
            <a:r>
              <a:rPr lang="en-US" dirty="0"/>
              <a:t>Introduction to Skeletal Representations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/>
              <a:t>Next Class:   </a:t>
            </a:r>
            <a:r>
              <a:rPr lang="en-US" dirty="0">
                <a:effectLst/>
              </a:rPr>
              <a:t>Brian White, John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65590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Likelihood View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Assume:  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distributions are multivariate    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for   </a:t>
                </a:r>
                <a:r>
                  <a:rPr lang="en-US" dirty="0">
                    <a:solidFill>
                      <a:schemeClr val="bg2"/>
                    </a:solidFill>
                    <a:ea typeface="Cambria Math" panose="02040503050406030204" pitchFamily="18" charset="0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⨀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= +,-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strong distributional assumption 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+ 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common covariance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(</a:t>
                </a:r>
                <a:r>
                  <a:rPr lang="en-US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ithin Class)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endParaRPr lang="en-US" sz="2800" dirty="0"/>
              </a:p>
            </p:txBody>
          </p:sp>
        </mc:Choice>
        <mc:Fallback xmlns="">
          <p:sp>
            <p:nvSpPr>
              <p:cNvPr id="1127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  <a:blipFill>
                <a:blip r:embed="rId3"/>
                <a:stretch>
                  <a:fillRect l="-1891" t="-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272" name="Rectangle 6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273" name="Rectangle 8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310331"/>
      </p:ext>
    </p:extLst>
  </p:cSld>
  <p:clrMapOvr>
    <a:masterClrMapping/>
  </p:clrMapOvr>
</p:sld>
</file>

<file path=ppt/theme/theme1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2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22905</TotalTime>
  <Words>3197</Words>
  <Application>Microsoft Office PowerPoint</Application>
  <PresentationFormat>On-screen Show (4:3)</PresentationFormat>
  <Paragraphs>862</Paragraphs>
  <Slides>88</Slides>
  <Notes>88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88</vt:i4>
      </vt:variant>
    </vt:vector>
  </HeadingPairs>
  <TitlesOfParts>
    <vt:vector size="97" baseType="lpstr">
      <vt:lpstr>Arial</vt:lpstr>
      <vt:lpstr>Arial Unicode MS</vt:lpstr>
      <vt:lpstr>Cambria Math</vt:lpstr>
      <vt:lpstr>Times New Roman</vt:lpstr>
      <vt:lpstr>Wingdings</vt:lpstr>
      <vt:lpstr>2_Default Design</vt:lpstr>
      <vt:lpstr>5_Default Design</vt:lpstr>
      <vt:lpstr>8_Default Design</vt:lpstr>
      <vt:lpstr>Default Design</vt:lpstr>
      <vt:lpstr>Statistics – O. R. 881 Object Oriented Data Analysis</vt:lpstr>
      <vt:lpstr>Current Sections in Textbook</vt:lpstr>
      <vt:lpstr>Return to Big Picture</vt:lpstr>
      <vt:lpstr>Classification Basics</vt:lpstr>
      <vt:lpstr>Classification Basics</vt:lpstr>
      <vt:lpstr>Linear Discriminant Analysis</vt:lpstr>
      <vt:lpstr>Linear Discriminant Analysis</vt:lpstr>
      <vt:lpstr>Linear Discriminant Analysis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Participant Presentations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Marron, James Stephen</cp:lastModifiedBy>
  <cp:revision>678</cp:revision>
  <dcterms:created xsi:type="dcterms:W3CDTF">2001-06-08T01:38:43Z</dcterms:created>
  <dcterms:modified xsi:type="dcterms:W3CDTF">2022-03-08T18:09:17Z</dcterms:modified>
</cp:coreProperties>
</file>