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  <p:sldMasterId id="2147483719" r:id="rId2"/>
    <p:sldMasterId id="2147483760" r:id="rId3"/>
    <p:sldMasterId id="2147483773" r:id="rId4"/>
  </p:sldMasterIdLst>
  <p:notesMasterIdLst>
    <p:notesMasterId r:id="rId84"/>
  </p:notesMasterIdLst>
  <p:sldIdLst>
    <p:sldId id="262" r:id="rId5"/>
    <p:sldId id="714" r:id="rId6"/>
    <p:sldId id="2470" r:id="rId7"/>
    <p:sldId id="2471" r:id="rId8"/>
    <p:sldId id="3677" r:id="rId9"/>
    <p:sldId id="3680" r:id="rId10"/>
    <p:sldId id="2580" r:id="rId11"/>
    <p:sldId id="2336" r:id="rId12"/>
    <p:sldId id="2339" r:id="rId13"/>
    <p:sldId id="2342" r:id="rId14"/>
    <p:sldId id="2250" r:id="rId15"/>
    <p:sldId id="2262" r:id="rId16"/>
    <p:sldId id="3681" r:id="rId17"/>
    <p:sldId id="2292" r:id="rId18"/>
    <p:sldId id="2293" r:id="rId19"/>
    <p:sldId id="1510" r:id="rId20"/>
    <p:sldId id="1511" r:id="rId21"/>
    <p:sldId id="1512" r:id="rId22"/>
    <p:sldId id="1513" r:id="rId23"/>
    <p:sldId id="1514" r:id="rId24"/>
    <p:sldId id="1515" r:id="rId25"/>
    <p:sldId id="1516" r:id="rId26"/>
    <p:sldId id="1517" r:id="rId27"/>
    <p:sldId id="1518" r:id="rId28"/>
    <p:sldId id="1560" r:id="rId29"/>
    <p:sldId id="1520" r:id="rId30"/>
    <p:sldId id="1521" r:id="rId31"/>
    <p:sldId id="1522" r:id="rId32"/>
    <p:sldId id="1523" r:id="rId33"/>
    <p:sldId id="1524" r:id="rId34"/>
    <p:sldId id="1525" r:id="rId35"/>
    <p:sldId id="1526" r:id="rId36"/>
    <p:sldId id="1527" r:id="rId37"/>
    <p:sldId id="1532" r:id="rId38"/>
    <p:sldId id="1528" r:id="rId39"/>
    <p:sldId id="1529" r:id="rId40"/>
    <p:sldId id="1530" r:id="rId41"/>
    <p:sldId id="3693" r:id="rId42"/>
    <p:sldId id="3694" r:id="rId43"/>
    <p:sldId id="1320" r:id="rId44"/>
    <p:sldId id="1321" r:id="rId45"/>
    <p:sldId id="1322" r:id="rId46"/>
    <p:sldId id="1323" r:id="rId47"/>
    <p:sldId id="1324" r:id="rId48"/>
    <p:sldId id="1325" r:id="rId49"/>
    <p:sldId id="1326" r:id="rId50"/>
    <p:sldId id="1327" r:id="rId51"/>
    <p:sldId id="1328" r:id="rId52"/>
    <p:sldId id="1329" r:id="rId53"/>
    <p:sldId id="1330" r:id="rId54"/>
    <p:sldId id="1331" r:id="rId55"/>
    <p:sldId id="1332" r:id="rId56"/>
    <p:sldId id="1333" r:id="rId57"/>
    <p:sldId id="1027" r:id="rId58"/>
    <p:sldId id="3683" r:id="rId59"/>
    <p:sldId id="3684" r:id="rId60"/>
    <p:sldId id="3685" r:id="rId61"/>
    <p:sldId id="3686" r:id="rId62"/>
    <p:sldId id="3688" r:id="rId63"/>
    <p:sldId id="3690" r:id="rId64"/>
    <p:sldId id="3691" r:id="rId65"/>
    <p:sldId id="3692" r:id="rId66"/>
    <p:sldId id="3682" r:id="rId67"/>
    <p:sldId id="1051" r:id="rId68"/>
    <p:sldId id="1052" r:id="rId69"/>
    <p:sldId id="1028" r:id="rId70"/>
    <p:sldId id="876" r:id="rId71"/>
    <p:sldId id="877" r:id="rId72"/>
    <p:sldId id="878" r:id="rId73"/>
    <p:sldId id="879" r:id="rId74"/>
    <p:sldId id="1556" r:id="rId75"/>
    <p:sldId id="1534" r:id="rId76"/>
    <p:sldId id="1535" r:id="rId77"/>
    <p:sldId id="1536" r:id="rId78"/>
    <p:sldId id="1537" r:id="rId79"/>
    <p:sldId id="1538" r:id="rId80"/>
    <p:sldId id="1539" r:id="rId81"/>
    <p:sldId id="1540" r:id="rId82"/>
    <p:sldId id="3631" r:id="rId8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FFB279"/>
    <a:srgbClr val="DA71FF"/>
    <a:srgbClr val="D357FF"/>
    <a:srgbClr val="D1FFD1"/>
    <a:srgbClr val="E1FFE1"/>
    <a:srgbClr val="C8C8FF"/>
    <a:srgbClr val="E1E0FF"/>
    <a:srgbClr val="C8F4FF"/>
    <a:srgbClr val="FFDD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5" autoAdjust="0"/>
    <p:restoredTop sz="94907" autoAdjust="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notesMaster" Target="notesMasters/notesMaster1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theme" Target="theme/them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3542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A48FFD-6486-4047-A7AF-4C95B36DF6B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15362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6F767F-7DB5-4E93-8C07-A02FDEEBC8E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62861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EBEE07-5767-4886-AECA-A10C8FBA734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66823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EBEE07-5767-4886-AECA-A10C8FBA734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74185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8C69C79-5809-47D4-B611-9005F797071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15705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5077B5-AF62-47F7-8FE2-823B91EDF75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98962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DC5077B5-AF62-47F7-8FE2-823B91EDF75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16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5491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DC5077B5-AF62-47F7-8FE2-823B91EDF75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17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4708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DC5077B5-AF62-47F7-8FE2-823B91EDF75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18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3119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7346B46-D54C-420A-8E9B-859D8BF9074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19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826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5BC217-645B-46AD-B3F6-B3394EE334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9298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7346B46-D54C-420A-8E9B-859D8BF9074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20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6953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DC5077B5-AF62-47F7-8FE2-823B91EDF75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21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8885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D73924AA-988D-4CD7-9124-AA65F9021DA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22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2001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D73924AA-988D-4CD7-9124-AA65F9021DA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23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1231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59CFFBC2-6B0A-4080-A38C-0599C5FCF29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24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8776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D007CF01-38C3-44F1-B714-F28FED18D9F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25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2951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80CDF568-8C9A-49BD-9F85-047E3650E3A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26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2295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63DE1E2F-BDE5-4541-AEDD-EA7FEE22391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27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7711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5DBC838-5AF8-42B6-99F8-BFF89DDCC32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28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1692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5DBC838-5AF8-42B6-99F8-BFF89DDCC32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29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207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388805-2FFC-42FB-8DB5-13D13F40428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23972027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5DBC838-5AF8-42B6-99F8-BFF89DDCC32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30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8821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752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65ECE9CF-12B8-47B8-B0C9-B263C34DE835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>
                <a:defRPr/>
              </a:pPr>
              <a:t>31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06175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752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65ECE9CF-12B8-47B8-B0C9-B263C34DE835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>
                <a:defRPr/>
              </a:pPr>
              <a:t>32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40097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A5C80F7-5C9A-4A98-8A48-00E1DA83751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33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25830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752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ECE9CF-12B8-47B8-B0C9-B263C34DE8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108943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72C9C6A3-B8A6-49D5-ABEA-4D9824E50B4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35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60465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52B38E7B-8648-42D9-9B04-6491709DBF1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36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61538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6211B698-7A99-45E3-ACA3-32FB4155D56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37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95235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6211B698-7A99-45E3-ACA3-32FB4155D56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38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28693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6211B698-7A99-45E3-ACA3-32FB4155D56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39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056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388805-2FFC-42FB-8DB5-13D13F40428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64451247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53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459BCC0C-90B7-45BE-9DDB-EE0ACD9B6D2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>
                <a:defRPr/>
              </a:pPr>
              <a:t>40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81278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62075C3C-5BD9-462D-A30F-5F5A5376693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41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65374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62075C3C-5BD9-462D-A30F-5F5A5376693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42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92820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DWD1figEBig.ps</a:t>
            </a:r>
          </a:p>
        </p:txBody>
      </p:sp>
    </p:spTree>
    <p:extLst>
      <p:ext uri="{BB962C8B-B14F-4D97-AF65-F5344CB8AC3E}">
        <p14:creationId xmlns:p14="http://schemas.microsoft.com/office/powerpoint/2010/main" val="309288827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7CD4319E-7495-4C48-AAE2-12A425A5296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44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88932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DWD1figFBig.ps</a:t>
            </a:r>
          </a:p>
        </p:txBody>
      </p:sp>
    </p:spTree>
    <p:extLst>
      <p:ext uri="{BB962C8B-B14F-4D97-AF65-F5344CB8AC3E}">
        <p14:creationId xmlns:p14="http://schemas.microsoft.com/office/powerpoint/2010/main" val="336745687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879E56A5-4AB4-4482-B9CA-0A0AFE12745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46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2438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DWD1figGBig.ps</a:t>
            </a:r>
          </a:p>
        </p:txBody>
      </p:sp>
    </p:spTree>
    <p:extLst>
      <p:ext uri="{BB962C8B-B14F-4D97-AF65-F5344CB8AC3E}">
        <p14:creationId xmlns:p14="http://schemas.microsoft.com/office/powerpoint/2010/main" val="351532705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7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7FD498EC-CC1F-4223-A8CD-A8D72ACA3BE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48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47709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DWD1figHBig.ps</a:t>
            </a:r>
          </a:p>
        </p:txBody>
      </p:sp>
    </p:spTree>
    <p:extLst>
      <p:ext uri="{BB962C8B-B14F-4D97-AF65-F5344CB8AC3E}">
        <p14:creationId xmlns:p14="http://schemas.microsoft.com/office/powerpoint/2010/main" val="3387432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388805-2FFC-42FB-8DB5-13D13F40428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315844906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9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9838521-8F48-4424-9580-0F3903042BF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50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40640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0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0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4DAD4E2A-04F2-4CF4-8F17-57496305192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51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44161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1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C9E4F98C-3FA8-451C-B1EB-F35F95CBB75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52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29688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B6FB95C4-B4C0-4D19-A94C-1DE87A7B608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>
                <a:defRPr/>
              </a:pPr>
              <a:t>53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42228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40FF0B4-ED64-48A8-B33B-E56CEF22DD5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7912579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40FF0B4-ED64-48A8-B33B-E56CEF22DD5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9114367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40FF0B4-ED64-48A8-B33B-E56CEF22DD5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0904710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40FF0B4-ED64-48A8-B33B-E56CEF22DD5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5743375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40FF0B4-ED64-48A8-B33B-E56CEF22DD5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5314553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40FF0B4-ED64-48A8-B33B-E56CEF22DD5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0962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303916-F666-48CA-808B-8EC863DF409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669456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40FF0B4-ED64-48A8-B33B-E56CEF22DD5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6341559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40FF0B4-ED64-48A8-B33B-E56CEF22DD5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3928420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40FF0B4-ED64-48A8-B33B-E56CEF22DD5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5209091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40FF0B4-ED64-48A8-B33B-E56CEF22DD5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2258858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40FF0B4-ED64-48A8-B33B-E56CEF22DD5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2848245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40FF0B4-ED64-48A8-B33B-E56CEF22DD5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8383340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A8702A7-0BC8-4BC1-95E7-BE65149B4B4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4631055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2DE46A4-1729-470C-AB65-D4E42E9D6A9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8870375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297877-9C67-4CE4-ACFE-451829A4307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1872103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B3D4F9-9424-4583-ACCD-608C2346E9F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91081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716C9C-B599-4823-8B95-D97477A4140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295437278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724D153-D32F-406B-A69D-4646A57630D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04208590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40FF0B4-ED64-48A8-B33B-E56CEF22DD5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47273963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CFDB37-7609-4F1F-954C-A617889EFD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4736467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061E4A-339C-4E13-A8C5-489901B40D6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75981073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BDA907-9ADD-40EC-92F9-C37BC433E6B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09648146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28588C-D755-4436-B967-C260D451900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62808604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58D340-CB2F-46D5-8780-2840C5FD472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98319640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C4936C-9A94-4286-B9CB-1B40EA0F82B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303923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DD45EA-7E5D-4D59-8071-701765F35C6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95205625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3901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A48FFD-6486-4047-A7AF-4C95B36DF6B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13416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A48FFD-6486-4047-A7AF-4C95B36DF6B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2454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186F7-960F-4135-90B5-3F97C2F343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390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18456-74D4-4D36-B995-1D08E5D0B3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521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3C58D-F81C-4D04-924D-69930519BE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953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42C35-16AD-4D78-86E9-913C292B48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746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2E4E8-4C69-404E-8CF9-D632E365F1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270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6C375-E755-4C49-A37C-9AA3C877371A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3/22/2022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74C3A-2F4D-4D0F-BEA8-B275128FB3E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9072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DDA0A-FE2D-46DF-97E8-9894066012A0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3/22/2022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13CE9-CFE6-4F39-8BF0-FE3C1D8D07E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9088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1BCF7-84AE-4EEA-A077-6D6FB4FA9F94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3/22/2022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1DF95-C034-41AE-AD68-51137C2F3AF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0206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18898-91F4-4E0F-9FF4-A9399404E3E0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3/22/2022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D0A94-51D5-47DE-B9B4-EBEF4018AFF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4154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19EA6-7DEE-499E-B3AE-2CF62236DBD7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3/22/2022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BF8A7-5668-43A5-9DF1-A7C258827BC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9568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8BCAF-19B8-47C6-97D6-CFB4919A6CD8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3/22/2022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D55F4-EEB7-442E-A056-A9AD7D798A9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385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D2E03-395D-43B7-B781-CF5F8DE1CF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4868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63C95-0D68-4E7B-AD35-EE5A9B0B0797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3/22/2022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8790B-BC88-485B-BBBA-022D34101DD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9193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3F161-FB60-49C1-9270-565AC8D58F72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3/22/2022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83ED4-B554-4E34-A942-1474CDBF47D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7503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0F88F-1E23-4B4E-9C93-4EB8417E19EC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3/22/2022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5EB22-F5A1-40B7-96AE-509ECD04B9D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4935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4B0FA-E4EF-446B-9FCB-0E1B2345225B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3/22/2022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FF23D-0448-4334-BEC1-102629BB080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0108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E3388-3EC9-465D-AE6E-B3D9E32AEEEF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3/22/2022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0D4AF-C0F3-49CF-AC95-0E00FA54303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6768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DFCAB-25B4-49BF-BA55-0C22A06070FD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3/22/2022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6456A-2F90-46D2-B66F-20B675F8EEA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1570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F59749-5358-4A67-AD3B-3AA9090F78F4}" type="datetimeFigureOut">
              <a:rPr lang="en-US">
                <a:solidFill>
                  <a:srgbClr val="FFFFFF"/>
                </a:solidFill>
              </a:rPr>
              <a:pPr/>
              <a:t>3/22/2022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F6337A-D2E8-4C5D-B6C6-9E25900515C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2663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8700CE-E624-413E-83D4-8CBFB59A28FE}" type="datetimeFigureOut">
              <a:rPr lang="en-US">
                <a:solidFill>
                  <a:srgbClr val="FFFFFF"/>
                </a:solidFill>
              </a:rPr>
              <a:pPr/>
              <a:t>3/22/2022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5A3E3C-B8C2-4485-B625-BAD9062657F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4105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5A2F2B-870B-4F8F-9802-B7D9899183EB}" type="datetimeFigureOut">
              <a:rPr lang="en-US">
                <a:solidFill>
                  <a:srgbClr val="FFFFFF"/>
                </a:solidFill>
              </a:rPr>
              <a:pPr/>
              <a:t>3/22/2022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582BAD-F0BB-40E7-B177-5BC7E26E1DF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3917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CA46A4-9119-4458-B96E-DE52551020E7}" type="datetimeFigureOut">
              <a:rPr lang="en-US">
                <a:solidFill>
                  <a:srgbClr val="FFFFFF"/>
                </a:solidFill>
              </a:rPr>
              <a:pPr/>
              <a:t>3/22/2022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77AD2A-08B2-435A-9C3C-E17D7B5D0A9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088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51814-6E9D-4ED3-B1A9-87061FD155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6954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6B0A57-A491-4139-A8D9-7E506CE90340}" type="datetimeFigureOut">
              <a:rPr lang="en-US">
                <a:solidFill>
                  <a:srgbClr val="FFFFFF"/>
                </a:solidFill>
              </a:rPr>
              <a:pPr/>
              <a:t>3/22/2022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787454-42AA-4970-8D73-313C57EBAE1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6465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0CBE31-54AA-4CDD-8E26-7494F8B62907}" type="datetimeFigureOut">
              <a:rPr lang="en-US">
                <a:solidFill>
                  <a:srgbClr val="FFFFFF"/>
                </a:solidFill>
              </a:rPr>
              <a:pPr/>
              <a:t>3/22/2022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21A05D-F13F-47E2-B0F2-0B93CA3494C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4786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6C1F06-7A3C-4F69-A5CC-E04F0EBE9DEF}" type="datetimeFigureOut">
              <a:rPr lang="en-US">
                <a:solidFill>
                  <a:srgbClr val="FFFFFF"/>
                </a:solidFill>
              </a:rPr>
              <a:pPr/>
              <a:t>3/22/2022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6192BB-2EBD-412C-BB0B-A343794ACA6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8899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D0C70B-1BDA-4C69-B590-4A1B5316BBB5}" type="datetimeFigureOut">
              <a:rPr lang="en-US">
                <a:solidFill>
                  <a:srgbClr val="FFFFFF"/>
                </a:solidFill>
              </a:rPr>
              <a:pPr/>
              <a:t>3/22/2022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FAF526-7C64-4E5B-B524-A5AD8E16DE3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1269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C0F3D7-19FE-438D-84E7-D8A428E8D58A}" type="datetimeFigureOut">
              <a:rPr lang="en-US">
                <a:solidFill>
                  <a:srgbClr val="FFFFFF"/>
                </a:solidFill>
              </a:rPr>
              <a:pPr/>
              <a:t>3/22/2022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C5995C-DEC7-4C3B-A4FE-A06380F4270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1752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4E7D53-D5A1-456A-ADF8-A423D1A2050D}" type="datetimeFigureOut">
              <a:rPr lang="en-US">
                <a:solidFill>
                  <a:srgbClr val="FFFFFF"/>
                </a:solidFill>
              </a:rPr>
              <a:pPr/>
              <a:t>3/22/2022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A63808-C978-4D57-B37B-A607634E7E8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7154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27CE0A-C54E-4BA2-8854-4FD739A51494}" type="datetimeFigureOut">
              <a:rPr lang="en-US">
                <a:solidFill>
                  <a:srgbClr val="FFFFFF"/>
                </a:solidFill>
              </a:rPr>
              <a:pPr/>
              <a:t>3/22/2022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3DE102-E961-48D4-9838-A4B910C66D0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8986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9ACFB4-198D-425F-A930-0B8161F9C82F}" type="datetimeFigureOut">
              <a:rPr lang="en-US">
                <a:solidFill>
                  <a:srgbClr val="FFFFFF"/>
                </a:solidFill>
              </a:rPr>
              <a:pPr/>
              <a:t>3/22/2022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57DE44-882D-4B22-9856-79ABEBDD68A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6685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199244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84247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91AE4-F641-4CFA-98AB-BE9EA5E147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7796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326019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573466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033629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161996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781192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7243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985400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228763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774434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80420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82D6C-E386-42C8-9FF2-875C32CDF1E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2254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01767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A4FD3-08B6-4B18-9685-B19F90A7D2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883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A624A-5666-4AF5-AF31-316774A39A9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810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7E860-5585-421F-8ED6-C3DBE48BAC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853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38342-7A8A-4DB8-8743-E9B75FE0F60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605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707A0F7-4FFF-4748-A9B7-E82C91A192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30090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2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fld id="{8942BA45-F1BF-4490-913F-58A6AE46DDA1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3/22/2022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62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2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19B3BD31-8219-44C4-881D-F17C42F583F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43859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2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fld id="{E044BD45-3D39-494C-9E01-81277635F9B7}" type="datetimeFigureOut">
              <a:rPr lang="en-US" smtClean="0">
                <a:solidFill>
                  <a:srgbClr val="FFFFFF"/>
                </a:solidFill>
              </a:rPr>
              <a:pPr/>
              <a:t>3/22/2022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62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62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77930282-9EF3-49FA-9F2B-8DD2CBA7285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11609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522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arron.web.unc.ed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2.png"/><Relationship Id="rId5" Type="http://schemas.openxmlformats.org/officeDocument/2006/relationships/image" Target="../media/image390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2.png"/><Relationship Id="rId5" Type="http://schemas.openxmlformats.org/officeDocument/2006/relationships/image" Target="../media/image39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6.png"/><Relationship Id="rId5" Type="http://schemas.openxmlformats.org/officeDocument/2006/relationships/image" Target="../media/image43.pn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png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3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5.png"/><Relationship Id="rId5" Type="http://schemas.openxmlformats.org/officeDocument/2006/relationships/image" Target="../media/image26.wmf"/><Relationship Id="rId4" Type="http://schemas.openxmlformats.org/officeDocument/2006/relationships/oleObject" Target="../embeddings/oleObject4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44.png"/><Relationship Id="rId4" Type="http://schemas.openxmlformats.org/officeDocument/2006/relationships/notesSlide" Target="../notesSlides/notesSlide6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5" Type="http://schemas.openxmlformats.org/officeDocument/2006/relationships/image" Target="../media/image45.png"/><Relationship Id="rId4" Type="http://schemas.openxmlformats.org/officeDocument/2006/relationships/notesSlide" Target="../notesSlides/notesSlide6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5" Type="http://schemas.openxmlformats.org/officeDocument/2006/relationships/image" Target="../media/image45.png"/><Relationship Id="rId4" Type="http://schemas.openxmlformats.org/officeDocument/2006/relationships/notesSlide" Target="../notesSlides/notesSlide6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5" Type="http://schemas.openxmlformats.org/officeDocument/2006/relationships/image" Target="../media/image46.png"/><Relationship Id="rId4" Type="http://schemas.openxmlformats.org/officeDocument/2006/relationships/notesSlide" Target="../notesSlides/notesSlide6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7.mp4"/><Relationship Id="rId1" Type="http://schemas.microsoft.com/office/2007/relationships/media" Target="../media/media7.mp4"/><Relationship Id="rId5" Type="http://schemas.openxmlformats.org/officeDocument/2006/relationships/image" Target="../media/image46.png"/><Relationship Id="rId4" Type="http://schemas.openxmlformats.org/officeDocument/2006/relationships/notesSlide" Target="../notesSlides/notesSlide70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/>
          <a:lstStyle/>
          <a:p>
            <a:pPr eaLnBrk="1" hangingPunct="1"/>
            <a:r>
              <a:rPr lang="en-US" dirty="0"/>
              <a:t>Statistics – O. R. 881</a:t>
            </a:r>
            <a:br>
              <a:rPr lang="en-US" dirty="0"/>
            </a:br>
            <a:r>
              <a:rPr lang="en-US" dirty="0"/>
              <a:t>Object Oriented Data Analysis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362200"/>
            <a:ext cx="8229600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dirty="0">
                <a:hlinkClick r:id="rId3"/>
              </a:rPr>
              <a:t>Steve Marron</a:t>
            </a:r>
            <a:endParaRPr lang="en-US" dirty="0"/>
          </a:p>
          <a:p>
            <a:pPr algn="ctr" eaLnBrk="1" hangingPunct="1">
              <a:buFontTx/>
              <a:buNone/>
            </a:pPr>
            <a:endParaRPr lang="en-US" dirty="0"/>
          </a:p>
          <a:p>
            <a:pPr algn="ctr" eaLnBrk="1" hangingPunct="1">
              <a:buFontTx/>
              <a:buNone/>
            </a:pPr>
            <a:r>
              <a:rPr lang="en-US" dirty="0"/>
              <a:t>Dept. of Statistics and Operations Research</a:t>
            </a:r>
          </a:p>
          <a:p>
            <a:pPr algn="ctr" eaLnBrk="1" hangingPunct="1">
              <a:buFontTx/>
              <a:buNone/>
            </a:pPr>
            <a:r>
              <a:rPr lang="en-US" dirty="0"/>
              <a:t>University of North Carolina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21BE02-6D2D-4916-ADF9-DECC22C52028}"/>
              </a:ext>
            </a:extLst>
          </p:cNvPr>
          <p:cNvSpPr txBox="1"/>
          <p:nvPr/>
        </p:nvSpPr>
        <p:spPr>
          <a:xfrm>
            <a:off x="6322794" y="2152471"/>
            <a:ext cx="2287806" cy="12003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Start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Recording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59F4367-4420-4386-9EEA-70087F2E7B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33" r="36666" b="28095"/>
          <a:stretch/>
        </p:blipFill>
        <p:spPr>
          <a:xfrm>
            <a:off x="3200400" y="1521792"/>
            <a:ext cx="5486400" cy="5336208"/>
          </a:xfrm>
          <a:prstGeom prst="rect">
            <a:avLst/>
          </a:prstGeom>
        </p:spPr>
      </p:pic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t-SNE Visualization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Perplexity = 30  (Default)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en-US" sz="24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24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Keeps Local</a:t>
            </a:r>
          </a:p>
          <a:p>
            <a:pPr marL="609600" indent="-609600" eaLnBrk="1" hangingPunct="1">
              <a:buFontTx/>
              <a:buNone/>
            </a:pPr>
            <a:r>
              <a:rPr lang="en-US" sz="24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Structure</a:t>
            </a:r>
          </a:p>
          <a:p>
            <a:pPr marL="609600" indent="-609600" eaLnBrk="1" hangingPunct="1">
              <a:buFontTx/>
              <a:buNone/>
            </a:pPr>
            <a:endParaRPr lang="en-US" sz="24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24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Global</a:t>
            </a:r>
          </a:p>
          <a:p>
            <a:pPr marL="609600" indent="-609600" eaLnBrk="1" hangingPunct="1">
              <a:buFontTx/>
              <a:buNone/>
            </a:pPr>
            <a:r>
              <a:rPr lang="en-US" sz="24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Rearangement</a:t>
            </a:r>
            <a:endParaRPr lang="en-US" sz="24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z="24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z="24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z="24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55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5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2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33400" y="5105400"/>
            <a:ext cx="4595813" cy="830997"/>
            <a:chOff x="533400" y="5105400"/>
            <a:chExt cx="4595813" cy="830997"/>
          </a:xfrm>
        </p:grpSpPr>
        <p:sp>
          <p:nvSpPr>
            <p:cNvPr id="3" name="TextBox 2"/>
            <p:cNvSpPr txBox="1"/>
            <p:nvPr/>
          </p:nvSpPr>
          <p:spPr>
            <a:xfrm>
              <a:off x="533400" y="5105400"/>
              <a:ext cx="215315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And 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Outlier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Cluster is Split</a:t>
              </a:r>
            </a:p>
          </p:txBody>
        </p:sp>
        <p:cxnSp>
          <p:nvCxnSpPr>
            <p:cNvPr id="5" name="Straight Arrow Connector 4"/>
            <p:cNvCxnSpPr>
              <a:cxnSpLocks/>
            </p:cNvCxnSpPr>
            <p:nvPr/>
          </p:nvCxnSpPr>
          <p:spPr>
            <a:xfrm>
              <a:off x="2743200" y="5562600"/>
              <a:ext cx="2386013" cy="3810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cxnSpLocks/>
            </p:cNvCxnSpPr>
            <p:nvPr/>
          </p:nvCxnSpPr>
          <p:spPr>
            <a:xfrm>
              <a:off x="2743200" y="5562600"/>
              <a:ext cx="2286000" cy="373797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7445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Motivation:</a:t>
            </a:r>
          </a:p>
          <a:p>
            <a:pPr marL="609600" indent="-609600" eaLnBrk="1" hangingPunct="1">
              <a:lnSpc>
                <a:spcPct val="160000"/>
              </a:lnSpc>
            </a:pPr>
            <a:r>
              <a:rPr lang="en-US" sz="320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Find a linear method that </a:t>
            </a:r>
            <a:r>
              <a:rPr lang="en-US" sz="320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works well</a:t>
            </a:r>
            <a:r>
              <a:rPr lang="en-US" sz="320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sz="320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buFontTx/>
              <a:buNone/>
            </a:pPr>
            <a:r>
              <a:rPr lang="en-US" sz="320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embedded data</a:t>
            </a:r>
          </a:p>
          <a:p>
            <a:pPr marL="609600" indent="-609600" eaLnBrk="1" hangingPunct="1">
              <a:lnSpc>
                <a:spcPct val="160000"/>
              </a:lnSpc>
            </a:pPr>
            <a:r>
              <a:rPr lang="en-US" sz="320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Note:     Embedded data are 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200" i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</a:t>
            </a:r>
            <a:r>
              <a:rPr lang="en-US" sz="320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non-Gaussian</a:t>
            </a:r>
          </a:p>
          <a:p>
            <a:pPr marL="609600" indent="-609600" eaLnBrk="1" hangingPunct="1">
              <a:lnSpc>
                <a:spcPct val="160000"/>
              </a:lnSpc>
            </a:pPr>
            <a:r>
              <a:rPr lang="en-US" sz="320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Suggests value of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200" i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really new approach</a:t>
            </a:r>
            <a:r>
              <a:rPr lang="en-US" sz="320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1410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3603555-C3CA-46D7-B675-0B5D4395D112}"/>
              </a:ext>
            </a:extLst>
          </p:cNvPr>
          <p:cNvSpPr/>
          <p:nvPr/>
        </p:nvSpPr>
        <p:spPr>
          <a:xfrm>
            <a:off x="3124200" y="2057400"/>
            <a:ext cx="3276600" cy="3124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SVMs, Optimization Viewpoint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8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Alternate Approach (than that of Last Class):</a:t>
                </a: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Reparametrize Optimization Problem:</a:t>
                </a:r>
              </a:p>
              <a:p>
                <a:pPr marL="609600" indent="-609600" eaLnBrk="1" hangingPunct="1"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Alternate Goal:  Minimize 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</m:ctrlPr>
                      </m:dPr>
                      <m:e>
                        <m:r>
                          <a:rPr lang="en-US" sz="32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𝒘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(i.e. max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1</m:t>
                        </m:r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sz="32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</m:ctrlPr>
                          </m:dPr>
                          <m:e>
                            <m:r>
                              <a:rPr lang="en-US" sz="3200" b="1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  <m:t>𝒘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</a:t>
                </a:r>
              </a:p>
              <a:p>
                <a:pPr marL="609600" indent="-609600" eaLnBrk="1" hangingPunct="1"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512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>
                <a:blip r:embed="rId3"/>
                <a:stretch>
                  <a:fillRect l="-1801" t="-1444" b="-2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9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0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1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2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3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4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5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6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7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8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9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40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41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42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43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44" name="Rectangle 20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45" name="Rectangle 22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46" name="Rectangle 24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47" name="Rectangle 26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" name="Picture 2" descr="A close-up of a speedometer&#10;&#10;Description automatically generated with medium confidence">
            <a:extLst>
              <a:ext uri="{FF2B5EF4-FFF2-40B4-BE49-F238E27FC236}">
                <a16:creationId xmlns:a16="http://schemas.microsoft.com/office/drawing/2014/main" id="{694D4127-489F-4D02-80EF-C485C0CDEB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133600"/>
            <a:ext cx="3050224" cy="29638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AFA7FCF-F62A-4CCC-AD07-0BF5614FA80E}"/>
                  </a:ext>
                </a:extLst>
              </p:cNvPr>
              <p:cNvSpPr txBox="1"/>
              <p:nvPr/>
            </p:nvSpPr>
            <p:spPr>
              <a:xfrm>
                <a:off x="6705600" y="2514600"/>
                <a:ext cx="2153154" cy="2308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bg2"/>
                    </a:solidFill>
                  </a:rPr>
                  <a:t>Note: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sz="2400" dirty="0">
                    <a:solidFill>
                      <a:schemeClr val="bg2"/>
                    </a:solidFill>
                  </a:rPr>
                  <a:t>  is no</a:t>
                </a:r>
              </a:p>
              <a:p>
                <a:pPr algn="ctr"/>
                <a:r>
                  <a:rPr lang="en-US" sz="2400" dirty="0">
                    <a:solidFill>
                      <a:schemeClr val="bg2"/>
                    </a:solidFill>
                  </a:rPr>
                  <a:t>longer just a</a:t>
                </a:r>
              </a:p>
              <a:p>
                <a:pPr algn="ctr"/>
                <a:r>
                  <a:rPr lang="en-US" sz="2400" dirty="0">
                    <a:solidFill>
                      <a:schemeClr val="bg2"/>
                    </a:solidFill>
                  </a:rPr>
                  <a:t>direction, but </a:t>
                </a:r>
              </a:p>
              <a:p>
                <a:pPr algn="ctr"/>
                <a:r>
                  <a:rPr lang="en-US" sz="2400" dirty="0">
                    <a:solidFill>
                      <a:schemeClr val="bg2"/>
                    </a:solidFill>
                  </a:rPr>
                  <a:t>now captures</a:t>
                </a:r>
              </a:p>
              <a:p>
                <a:pPr algn="ctr"/>
                <a:r>
                  <a:rPr lang="en-US" sz="2400" dirty="0">
                    <a:solidFill>
                      <a:schemeClr val="bg2"/>
                    </a:solidFill>
                  </a:rPr>
                  <a:t>gap between</a:t>
                </a:r>
              </a:p>
              <a:p>
                <a:pPr algn="ctr"/>
                <a:r>
                  <a:rPr lang="en-US" sz="2400" dirty="0">
                    <a:solidFill>
                      <a:schemeClr val="bg2"/>
                    </a:solidFill>
                  </a:rPr>
                  <a:t>classes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AFA7FCF-F62A-4CCC-AD07-0BF5614FA8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2514600"/>
                <a:ext cx="2153154" cy="2308324"/>
              </a:xfrm>
              <a:prstGeom prst="rect">
                <a:avLst/>
              </a:prstGeom>
              <a:blipFill>
                <a:blip r:embed="rId5"/>
                <a:stretch>
                  <a:fillRect l="-3966" t="-1852" r="-3966" b="-5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00BB92C0-BCDE-44E1-AC93-1F4E298C907D}"/>
              </a:ext>
            </a:extLst>
          </p:cNvPr>
          <p:cNvSpPr txBox="1"/>
          <p:nvPr/>
        </p:nvSpPr>
        <p:spPr>
          <a:xfrm>
            <a:off x="1603773" y="3067050"/>
            <a:ext cx="910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</a:rPr>
              <a:t>(Thanks to</a:t>
            </a:r>
          </a:p>
          <a:p>
            <a:pPr algn="ctr"/>
            <a:r>
              <a:rPr lang="en-US" sz="1200" dirty="0">
                <a:solidFill>
                  <a:schemeClr val="bg2"/>
                </a:solidFill>
              </a:rPr>
              <a:t>Wikipedia)</a:t>
            </a:r>
          </a:p>
        </p:txBody>
      </p:sp>
    </p:spTree>
    <p:extLst>
      <p:ext uri="{BB962C8B-B14F-4D97-AF65-F5344CB8AC3E}">
        <p14:creationId xmlns:p14="http://schemas.microsoft.com/office/powerpoint/2010/main" val="174315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128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Alternate Approach (than that of Last Class)</a:t>
                </a: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err="1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Nonseparable</a:t>
                </a: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Version:</a:t>
                </a:r>
              </a:p>
              <a:p>
                <a:pPr marL="609600" indent="-609600" eaLnBrk="1" hangingPunct="1"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Minimize,  over 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𝒘</m:t>
                    </m:r>
                  </m:oMath>
                </a14:m>
                <a:r>
                  <a:rPr lang="en-US" sz="3200" b="1" i="1" dirty="0">
                    <a:solidFill>
                      <a:schemeClr val="bg2"/>
                    </a:solidFill>
                    <a:latin typeface="Cambria Math" panose="02040503050406030204" pitchFamily="18" charset="0"/>
                    <a:ea typeface="Arial Unicode MS" pitchFamily="34" charset="-128"/>
                  </a:rPr>
                  <a:t>  </a:t>
                </a: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and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𝑏</m:t>
                    </m:r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</a:t>
                </a:r>
                <a:endParaRPr lang="en-US" sz="3200" b="1" i="1" dirty="0">
                  <a:solidFill>
                    <a:schemeClr val="bg2"/>
                  </a:solidFill>
                  <a:latin typeface="Cambria Math" panose="02040503050406030204" pitchFamily="18" charset="0"/>
                  <a:ea typeface="Arial Unicode MS" pitchFamily="34" charset="-128"/>
                </a:endParaRPr>
              </a:p>
              <a:p>
                <a:pPr marL="609600" indent="-609600"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</m:ctrlPr>
                            </m:dPr>
                            <m:e>
                              <m:r>
                                <a:rPr lang="en-US" sz="32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  <m:t>𝒘</m:t>
                              </m:r>
                            </m:e>
                          </m:d>
                        </m:e>
                        <m:sup>
                          <m:r>
                            <a:rPr lang="en-US" sz="3200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</a:rPr>
                            <m:t>𝟐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</a:rPr>
                        <m:t>+</m:t>
                      </m:r>
                      <m:r>
                        <a:rPr lang="en-US" sz="32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</a:rPr>
                        <m:t>𝐶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</a:rPr>
                            <m:t>𝑖</m:t>
                          </m:r>
                          <m: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</a:rPr>
                            <m:t>=1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32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3200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200" b="1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</a:rPr>
                                            <m:t>𝒘</m:t>
                                          </m:r>
                                        </m:e>
                                        <m:sup>
                                          <m:r>
                                            <a:rPr lang="en-US" sz="3200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</a:rPr>
                                            <m:t>𝑡</m:t>
                                          </m:r>
                                        </m:sup>
                                      </m:sSup>
                                      <m:sSub>
                                        <m:sSubPr>
                                          <m:ctrlPr>
                                            <a:rPr lang="en-US" sz="3200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b="1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32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</a:rPr>
                                        <m:t>−</m:t>
                                      </m:r>
                                      <m:r>
                                        <a:rPr lang="en-US" sz="32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</a:rPr>
                                        <m:t>𝑏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  <m:t>+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for a </a:t>
                </a:r>
                <a:r>
                  <a:rPr lang="en-US" sz="3200" i="1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Tuning Parameter </a:t>
                </a: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𝐶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&gt;0</m:t>
                    </m:r>
                  </m:oMath>
                </a14:m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  Large  </a:t>
                </a: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Wingdings" panose="05000000000000000000" pitchFamily="2" charset="2"/>
                  </a:rPr>
                  <a:t>  Minimize Violations of Margin</a:t>
                </a:r>
              </a:p>
              <a:p>
                <a:pPr marL="609600" indent="-609600" eaLnBrk="1" hangingPunct="1"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Wingdings" panose="05000000000000000000" pitchFamily="2" charset="2"/>
                  </a:rPr>
                  <a:t>C  Small    Weak Enforcement of Violations</a:t>
                </a: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512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>
                <a:blip r:embed="rId3"/>
                <a:stretch>
                  <a:fillRect l="-1801" t="-1444" r="-576" b="-6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SVMs, Optimization Viewpoint</a:t>
            </a:r>
          </a:p>
        </p:txBody>
      </p:sp>
      <p:sp>
        <p:nvSpPr>
          <p:cNvPr id="5129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0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1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2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3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4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5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6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7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8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9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40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41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42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43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44" name="Rectangle 20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45" name="Rectangle 22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46" name="Rectangle 24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47" name="Rectangle 26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50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SVMs, Tuning Parameter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035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Study Regularization Parameter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𝐶</m:t>
                    </m:r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:</a:t>
                </a:r>
              </a:p>
              <a:p>
                <a:pPr marL="609600" indent="-609600" eaLnBrk="1" hangingPunct="1">
                  <a:lnSpc>
                    <a:spcPct val="110000"/>
                  </a:lnSpc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Controls penalty for violation</a:t>
                </a:r>
              </a:p>
              <a:p>
                <a:pPr marL="609600" indent="-609600" eaLnBrk="1" hangingPunct="1">
                  <a:lnSpc>
                    <a:spcPct val="110000"/>
                  </a:lnSpc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I.e. lying on wrong side of plane</a:t>
                </a:r>
              </a:p>
              <a:p>
                <a:pPr marL="609600" indent="-609600" eaLnBrk="1" hangingPunct="1">
                  <a:lnSpc>
                    <a:spcPct val="110000"/>
                  </a:lnSpc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Appears in slack variables</a:t>
                </a:r>
              </a:p>
              <a:p>
                <a:pPr marL="609600" indent="-609600" eaLnBrk="1" hangingPunct="1">
                  <a:lnSpc>
                    <a:spcPct val="110000"/>
                  </a:lnSpc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Affects performance of SVM</a:t>
                </a: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Study Toy Example:   </a:t>
                </a:r>
              </a:p>
              <a:p>
                <a:pPr marL="609600" indent="-609600" algn="ctr" eaLnBrk="1" hangingPunct="1">
                  <a:lnSpc>
                    <a:spcPct val="110000"/>
                  </a:lnSpc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=50</m:t>
                    </m:r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 Spherical Gaussian data</a:t>
                </a:r>
              </a:p>
            </p:txBody>
          </p:sp>
        </mc:Choice>
        <mc:Fallback xmlns="">
          <p:sp>
            <p:nvSpPr>
              <p:cNvPr id="440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>
                <a:blip r:embed="rId3"/>
                <a:stretch>
                  <a:fillRect l="-1801" t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4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4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4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4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4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4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4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50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51" name="Rectangle 19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52" name="Rectangle 20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53" name="Rectangle 2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54" name="Rectangle 22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9486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SVMs, Tuning Parameter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Toy Example: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=50</m:t>
                    </m:r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 </a:t>
                </a:r>
                <a:r>
                  <a:rPr lang="en-US" sz="3200" dirty="0" err="1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Sph’l</a:t>
                </a: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Gaussian data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>
                <a:blip r:embed="rId5"/>
                <a:stretch>
                  <a:fillRect l="-1801" t="-1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7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71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72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73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74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75" name="Rectangle 19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76" name="Rectangle 20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77" name="Rectangle 2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78" name="Rectangle 22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" name="TwoDprojSVMBayes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95400" y="1447800"/>
            <a:ext cx="65532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79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SVMs, Tuning Parameter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Toy Example: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=50</m:t>
                    </m:r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 </a:t>
                </a:r>
                <a:r>
                  <a:rPr lang="en-US" sz="3200" dirty="0" err="1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Sph’l</a:t>
                </a: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Gaussian data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>
                <a:blip r:embed="rId3"/>
                <a:stretch>
                  <a:fillRect l="-1801" t="-1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507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5071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5072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5073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5074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5075" name="Rectangle 19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5076" name="Rectangle 20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5077" name="Rectangle 2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5078" name="Rectangle 22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35207" t="36598" r="39792" b="20867"/>
          <a:stretch/>
        </p:blipFill>
        <p:spPr>
          <a:xfrm>
            <a:off x="3657600" y="1851612"/>
            <a:ext cx="5486400" cy="5006388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28600" y="6096000"/>
            <a:ext cx="3592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Called </a:t>
            </a:r>
            <a:r>
              <a:rPr lang="en-US" sz="2400" i="1" dirty="0">
                <a:solidFill>
                  <a:srgbClr val="000000"/>
                </a:solidFill>
              </a:rPr>
              <a:t>Hard Margin</a:t>
            </a:r>
            <a:r>
              <a:rPr lang="en-US" sz="2400" dirty="0">
                <a:solidFill>
                  <a:srgbClr val="000000"/>
                </a:solidFill>
              </a:rPr>
              <a:t> SVM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28600" y="4491335"/>
            <a:ext cx="3677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Thus </a:t>
            </a:r>
            <a:r>
              <a:rPr lang="en-US" sz="2400" u="sng" dirty="0">
                <a:solidFill>
                  <a:srgbClr val="000000"/>
                </a:solidFill>
              </a:rPr>
              <a:t>Less Generalizable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28600" y="4948535"/>
            <a:ext cx="2795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(For This Data Set)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28600" y="1676400"/>
            <a:ext cx="5638800" cy="1295400"/>
            <a:chOff x="228600" y="1676400"/>
            <a:chExt cx="5638800" cy="1295400"/>
          </a:xfrm>
        </p:grpSpPr>
        <p:sp>
          <p:nvSpPr>
            <p:cNvPr id="4" name="TextBox 3"/>
            <p:cNvSpPr txBox="1"/>
            <p:nvPr/>
          </p:nvSpPr>
          <p:spPr>
            <a:xfrm>
              <a:off x="228600" y="1676400"/>
              <a:ext cx="31738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</a:rPr>
                <a:t>For Large Values of C</a:t>
              </a: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4419600" y="2438400"/>
              <a:ext cx="1447800" cy="533400"/>
            </a:xfrm>
            <a:prstGeom prst="roundRect">
              <a:avLst/>
            </a:prstGeom>
            <a:no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7" name="Straight Connector 6"/>
            <p:cNvCxnSpPr>
              <a:stCxn id="4" idx="3"/>
              <a:endCxn id="5" idx="1"/>
            </p:cNvCxnSpPr>
            <p:nvPr/>
          </p:nvCxnSpPr>
          <p:spPr>
            <a:xfrm>
              <a:off x="3402482" y="1907233"/>
              <a:ext cx="1017118" cy="797867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304800" y="2667000"/>
            <a:ext cx="7010400" cy="1833265"/>
            <a:chOff x="228600" y="2586335"/>
            <a:chExt cx="7010400" cy="1833265"/>
          </a:xfrm>
        </p:grpSpPr>
        <p:sp>
          <p:nvSpPr>
            <p:cNvPr id="27" name="TextBox 26"/>
            <p:cNvSpPr txBox="1"/>
            <p:nvPr/>
          </p:nvSpPr>
          <p:spPr>
            <a:xfrm>
              <a:off x="228600" y="2586335"/>
              <a:ext cx="26837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</a:rPr>
                <a:t>Lots of Data Piling</a:t>
              </a:r>
            </a:p>
          </p:txBody>
        </p:sp>
        <p:cxnSp>
          <p:nvCxnSpPr>
            <p:cNvPr id="10" name="Straight Arrow Connector 9"/>
            <p:cNvCxnSpPr>
              <a:stCxn id="27" idx="3"/>
            </p:cNvCxnSpPr>
            <p:nvPr/>
          </p:nvCxnSpPr>
          <p:spPr>
            <a:xfrm>
              <a:off x="2912348" y="2817168"/>
              <a:ext cx="4326652" cy="840432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27" idx="3"/>
            </p:cNvCxnSpPr>
            <p:nvPr/>
          </p:nvCxnSpPr>
          <p:spPr>
            <a:xfrm>
              <a:off x="2912348" y="2817168"/>
              <a:ext cx="2650252" cy="1602432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228600" y="3576935"/>
            <a:ext cx="6629400" cy="1147465"/>
            <a:chOff x="228600" y="3576935"/>
            <a:chExt cx="6629400" cy="1147465"/>
          </a:xfrm>
        </p:grpSpPr>
        <p:sp>
          <p:nvSpPr>
            <p:cNvPr id="29" name="TextBox 28"/>
            <p:cNvSpPr txBox="1"/>
            <p:nvPr/>
          </p:nvSpPr>
          <p:spPr>
            <a:xfrm>
              <a:off x="228600" y="3576935"/>
              <a:ext cx="33175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</a:rPr>
                <a:t>Large Angle to Optimal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6248400" y="4114800"/>
              <a:ext cx="609600" cy="609600"/>
            </a:xfrm>
            <a:prstGeom prst="ellipse">
              <a:avLst/>
            </a:prstGeom>
            <a:noFill/>
            <a:ln w="38100">
              <a:solidFill>
                <a:schemeClr val="bg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18" name="Straight Connector 17"/>
            <p:cNvCxnSpPr>
              <a:stCxn id="29" idx="3"/>
            </p:cNvCxnSpPr>
            <p:nvPr/>
          </p:nvCxnSpPr>
          <p:spPr>
            <a:xfrm>
              <a:off x="3546175" y="3807768"/>
              <a:ext cx="2702225" cy="459432"/>
            </a:xfrm>
            <a:prstGeom prst="line">
              <a:avLst/>
            </a:prstGeom>
            <a:ln w="38100">
              <a:solidFill>
                <a:schemeClr val="bg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703AE13-DA5F-4865-B8F6-37EA5D964CB9}"/>
              </a:ext>
            </a:extLst>
          </p:cNvPr>
          <p:cNvGrpSpPr/>
          <p:nvPr/>
        </p:nvGrpSpPr>
        <p:grpSpPr>
          <a:xfrm>
            <a:off x="6170435" y="4266357"/>
            <a:ext cx="2135365" cy="1713974"/>
            <a:chOff x="6170435" y="4266357"/>
            <a:chExt cx="2135365" cy="1713974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D35D36C-6D13-45B0-A14B-2A2A8347B6CC}"/>
                </a:ext>
              </a:extLst>
            </p:cNvPr>
            <p:cNvSpPr txBox="1"/>
            <p:nvPr/>
          </p:nvSpPr>
          <p:spPr>
            <a:xfrm>
              <a:off x="7377341" y="5334000"/>
              <a:ext cx="92845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2"/>
                  </a:solidFill>
                </a:rPr>
                <a:t>But Big</a:t>
              </a:r>
            </a:p>
            <a:p>
              <a:r>
                <a:rPr lang="en-US" dirty="0">
                  <a:solidFill>
                    <a:schemeClr val="bg2"/>
                  </a:solidFill>
                </a:rPr>
                <a:t>Margin</a:t>
              </a:r>
            </a:p>
          </p:txBody>
        </p:sp>
        <p:sp>
          <p:nvSpPr>
            <p:cNvPr id="6" name="Right Brace 5">
              <a:extLst>
                <a:ext uri="{FF2B5EF4-FFF2-40B4-BE49-F238E27FC236}">
                  <a16:creationId xmlns:a16="http://schemas.microsoft.com/office/drawing/2014/main" id="{821C4D72-80D2-460B-B59B-0F214ED5E64A}"/>
                </a:ext>
              </a:extLst>
            </p:cNvPr>
            <p:cNvSpPr/>
            <p:nvPr/>
          </p:nvSpPr>
          <p:spPr>
            <a:xfrm rot="3276417">
              <a:off x="6426081" y="4010711"/>
              <a:ext cx="1277305" cy="1788598"/>
            </a:xfrm>
            <a:prstGeom prst="rightBrace">
              <a:avLst>
                <a:gd name="adj1" fmla="val 8333"/>
                <a:gd name="adj2" fmla="val 47812"/>
              </a:avLst>
            </a:prstGeom>
            <a:ln w="25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1377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SVMs, Tuning Parameter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Toy Example: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=50</m:t>
                    </m:r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 </a:t>
                </a:r>
                <a:r>
                  <a:rPr lang="en-US" sz="3200" dirty="0" err="1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Sph’l</a:t>
                </a: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Gaussian data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>
                <a:blip r:embed="rId5"/>
                <a:stretch>
                  <a:fillRect l="-1801" t="-1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507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5071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5072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5073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5074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5075" name="Rectangle 19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5076" name="Rectangle 20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5077" name="Rectangle 2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5078" name="Rectangle 22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pic>
        <p:nvPicPr>
          <p:cNvPr id="2" name="TwoDprojSVMBayes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95400" y="1447800"/>
            <a:ext cx="65532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25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SVMs, Tuning Parameter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Toy Example: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=50</m:t>
                    </m:r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 </a:t>
                </a:r>
                <a:r>
                  <a:rPr lang="en-US" sz="3200" dirty="0" err="1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Sph’l</a:t>
                </a: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Gaussian data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>
                <a:blip r:embed="rId3"/>
                <a:stretch>
                  <a:fillRect l="-1801" t="-1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507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5071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5072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5073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5074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5075" name="Rectangle 19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5076" name="Rectangle 20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5077" name="Rectangle 2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5078" name="Rectangle 22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35314" t="36599" r="40311" b="17954"/>
          <a:stretch/>
        </p:blipFill>
        <p:spPr>
          <a:xfrm>
            <a:off x="3794760" y="1524000"/>
            <a:ext cx="5349240" cy="5349131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228600" y="1676400"/>
            <a:ext cx="5867400" cy="914400"/>
            <a:chOff x="228600" y="1676400"/>
            <a:chExt cx="5867400" cy="914400"/>
          </a:xfrm>
        </p:grpSpPr>
        <p:sp>
          <p:nvSpPr>
            <p:cNvPr id="26" name="TextBox 25"/>
            <p:cNvSpPr txBox="1"/>
            <p:nvPr/>
          </p:nvSpPr>
          <p:spPr>
            <a:xfrm>
              <a:off x="228600" y="1676400"/>
              <a:ext cx="31562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</a:rPr>
                <a:t>For Small Values of C</a:t>
              </a: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4572000" y="2057400"/>
              <a:ext cx="1524000" cy="533400"/>
            </a:xfrm>
            <a:prstGeom prst="roundRect">
              <a:avLst/>
            </a:prstGeom>
            <a:no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28" name="Straight Connector 27"/>
            <p:cNvCxnSpPr>
              <a:stCxn id="26" idx="3"/>
              <a:endCxn id="27" idx="1"/>
            </p:cNvCxnSpPr>
            <p:nvPr/>
          </p:nvCxnSpPr>
          <p:spPr>
            <a:xfrm>
              <a:off x="3384849" y="1907233"/>
              <a:ext cx="1187151" cy="416867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228600" y="3272135"/>
            <a:ext cx="6705600" cy="1147465"/>
            <a:chOff x="152400" y="3576935"/>
            <a:chExt cx="6705600" cy="1147465"/>
          </a:xfrm>
        </p:grpSpPr>
        <p:sp>
          <p:nvSpPr>
            <p:cNvPr id="31" name="TextBox 30"/>
            <p:cNvSpPr txBox="1"/>
            <p:nvPr/>
          </p:nvSpPr>
          <p:spPr>
            <a:xfrm>
              <a:off x="152400" y="3576935"/>
              <a:ext cx="35740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</a:rPr>
                <a:t>Smaller Angle to Optimal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6248400" y="4114800"/>
              <a:ext cx="609600" cy="609600"/>
            </a:xfrm>
            <a:prstGeom prst="ellipse">
              <a:avLst/>
            </a:prstGeom>
            <a:noFill/>
            <a:ln w="38100">
              <a:solidFill>
                <a:schemeClr val="bg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33" name="Straight Connector 32"/>
            <p:cNvCxnSpPr>
              <a:stCxn id="31" idx="3"/>
            </p:cNvCxnSpPr>
            <p:nvPr/>
          </p:nvCxnSpPr>
          <p:spPr>
            <a:xfrm>
              <a:off x="3726455" y="3807768"/>
              <a:ext cx="2598145" cy="459432"/>
            </a:xfrm>
            <a:prstGeom prst="line">
              <a:avLst/>
            </a:prstGeom>
            <a:ln w="38100">
              <a:solidFill>
                <a:schemeClr val="bg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228600" y="2438400"/>
            <a:ext cx="3473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No Apparent Data Piling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28600" y="4491335"/>
            <a:ext cx="3336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So </a:t>
            </a:r>
            <a:r>
              <a:rPr lang="en-US" sz="2400" u="sng" dirty="0">
                <a:solidFill>
                  <a:srgbClr val="000000"/>
                </a:solidFill>
              </a:rPr>
              <a:t>More Generalizable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28600" y="5786735"/>
            <a:ext cx="2821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Connection to MD?</a:t>
            </a:r>
            <a:endParaRPr lang="en-US" sz="2400" u="sng" dirty="0">
              <a:solidFill>
                <a:srgbClr val="0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28600" y="6167735"/>
            <a:ext cx="2904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Add MD Axis to Plot</a:t>
            </a:r>
            <a:endParaRPr lang="en-US" sz="2400" u="sng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52B4389-E214-4C57-9FF5-AABFC2808186}"/>
                  </a:ext>
                </a:extLst>
              </p:cNvPr>
              <p:cNvSpPr txBox="1"/>
              <p:nvPr/>
            </p:nvSpPr>
            <p:spPr>
              <a:xfrm>
                <a:off x="7330660" y="5223941"/>
                <a:ext cx="1356140" cy="7958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2"/>
                    </a:solidFill>
                  </a:rPr>
                  <a:t>Yet Smaller</a:t>
                </a:r>
              </a:p>
              <a:p>
                <a:pPr algn="ctr"/>
                <a:r>
                  <a:rPr lang="en-US" dirty="0">
                    <a:solidFill>
                      <a:schemeClr val="bg2"/>
                    </a:solidFill>
                  </a:rPr>
                  <a:t>Margin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d>
                      </m:den>
                    </m:f>
                  </m:oMath>
                </a14:m>
                <a:endParaRPr lang="en-US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52B4389-E214-4C57-9FF5-AABFC28081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0660" y="5223941"/>
                <a:ext cx="1356140" cy="795859"/>
              </a:xfrm>
              <a:prstGeom prst="rect">
                <a:avLst/>
              </a:prstGeom>
              <a:blipFill>
                <a:blip r:embed="rId5"/>
                <a:stretch>
                  <a:fillRect l="-4054" t="-4580" r="-4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32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8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SVMs, Tuning Parameter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107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Toy Example: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=50</m:t>
                    </m:r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 </a:t>
                </a:r>
                <a:r>
                  <a:rPr lang="en-US" sz="3200" dirty="0" err="1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Sph’l</a:t>
                </a: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Gaussian data</a:t>
                </a:r>
              </a:p>
              <a:p>
                <a:pPr marL="609600" indent="-60960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Put MD on horizontal axis</a:t>
                </a:r>
              </a:p>
            </p:txBody>
          </p:sp>
        </mc:Choice>
        <mc:Fallback xmlns="">
          <p:sp>
            <p:nvSpPr>
              <p:cNvPr id="471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>
                <a:blip r:embed="rId5"/>
                <a:stretch>
                  <a:fillRect l="-1801" t="-1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711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711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711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711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711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711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712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712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7122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7123" name="Rectangle 19"/>
          <p:cNvSpPr>
            <a:spLocks noChangeArrowheads="1"/>
          </p:cNvSpPr>
          <p:nvPr/>
        </p:nvSpPr>
        <p:spPr bwMode="auto">
          <a:xfrm>
            <a:off x="152400" y="3352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7124" name="Rectangle 20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7125" name="Rectangle 2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7126" name="Rectangle 22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pic>
        <p:nvPicPr>
          <p:cNvPr id="2" name="TwoDprojSVM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52600" y="2095500"/>
            <a:ext cx="5638800" cy="4229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3733800"/>
            <a:ext cx="14307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Note:</a:t>
            </a:r>
          </a:p>
          <a:p>
            <a:r>
              <a:rPr lang="en-US" dirty="0">
                <a:solidFill>
                  <a:schemeClr val="bg2"/>
                </a:solidFill>
              </a:rPr>
              <a:t>For C Small</a:t>
            </a:r>
          </a:p>
          <a:p>
            <a:r>
              <a:rPr lang="en-US" dirty="0">
                <a:solidFill>
                  <a:schemeClr val="bg2"/>
                </a:solidFill>
              </a:rPr>
              <a:t>SVM </a:t>
            </a:r>
            <a:r>
              <a:rPr lang="en-US" dirty="0" err="1">
                <a:solidFill>
                  <a:schemeClr val="bg2"/>
                </a:solidFill>
              </a:rPr>
              <a:t>Dir’n</a:t>
            </a:r>
            <a:r>
              <a:rPr lang="en-US" dirty="0">
                <a:solidFill>
                  <a:schemeClr val="bg2"/>
                </a:solidFill>
              </a:rPr>
              <a:t> =</a:t>
            </a:r>
          </a:p>
          <a:p>
            <a:r>
              <a:rPr lang="en-US" dirty="0">
                <a:solidFill>
                  <a:schemeClr val="bg2"/>
                </a:solidFill>
              </a:rPr>
              <a:t> = MD </a:t>
            </a:r>
            <a:r>
              <a:rPr lang="en-US" dirty="0" err="1">
                <a:solidFill>
                  <a:schemeClr val="bg2"/>
                </a:solidFill>
              </a:rPr>
              <a:t>Dir’n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60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700D5"/>
            </a:gs>
            <a:gs pos="50000">
              <a:schemeClr val="bg1"/>
            </a:gs>
            <a:gs pos="100000">
              <a:srgbClr val="A700D5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Current Sections in Textbook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Today: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dirty="0"/>
              <a:t>Section  11.3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dirty="0"/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Next Class: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dirty="0"/>
              <a:t>Sections  11.3, 11.4</a:t>
            </a:r>
          </a:p>
        </p:txBody>
      </p:sp>
    </p:spTree>
    <p:extLst>
      <p:ext uri="{BB962C8B-B14F-4D97-AF65-F5344CB8AC3E}">
        <p14:creationId xmlns:p14="http://schemas.microsoft.com/office/powerpoint/2010/main" val="183440130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SVMs, Tuning Parameter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107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Toy Example: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=50</m:t>
                    </m:r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 </a:t>
                </a:r>
                <a:r>
                  <a:rPr lang="en-US" sz="3200" dirty="0" err="1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Sph’l</a:t>
                </a: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Gaussian data</a:t>
                </a:r>
              </a:p>
              <a:p>
                <a:pPr marL="609600" indent="-60960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Put MD on horizontal axis</a:t>
                </a:r>
              </a:p>
            </p:txBody>
          </p:sp>
        </mc:Choice>
        <mc:Fallback xmlns="">
          <p:sp>
            <p:nvSpPr>
              <p:cNvPr id="471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>
                <a:blip r:embed="rId3"/>
                <a:stretch>
                  <a:fillRect l="-1801" t="-1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711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711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711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711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711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711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712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712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7122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7123" name="Rectangle 19"/>
          <p:cNvSpPr>
            <a:spLocks noChangeArrowheads="1"/>
          </p:cNvSpPr>
          <p:nvPr/>
        </p:nvSpPr>
        <p:spPr bwMode="auto">
          <a:xfrm>
            <a:off x="152400" y="3352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7124" name="Rectangle 20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7125" name="Rectangle 2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7126" name="Rectangle 22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36563" t="42535" r="40937" b="17844"/>
          <a:stretch/>
        </p:blipFill>
        <p:spPr>
          <a:xfrm>
            <a:off x="4206240" y="2194591"/>
            <a:ext cx="4937760" cy="4663409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228600" y="2362200"/>
            <a:ext cx="6096000" cy="832645"/>
            <a:chOff x="228600" y="1676400"/>
            <a:chExt cx="6096000" cy="832645"/>
          </a:xfrm>
        </p:grpSpPr>
        <p:sp>
          <p:nvSpPr>
            <p:cNvPr id="26" name="TextBox 25"/>
            <p:cNvSpPr txBox="1"/>
            <p:nvPr/>
          </p:nvSpPr>
          <p:spPr>
            <a:xfrm>
              <a:off x="228600" y="1676400"/>
              <a:ext cx="31738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</a:rPr>
                <a:t>For Large Values of C</a:t>
              </a: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4876800" y="1975645"/>
              <a:ext cx="1447800" cy="533400"/>
            </a:xfrm>
            <a:prstGeom prst="roundRect">
              <a:avLst/>
            </a:prstGeom>
            <a:no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28" name="Straight Connector 27"/>
            <p:cNvCxnSpPr>
              <a:stCxn id="26" idx="3"/>
              <a:endCxn id="27" idx="1"/>
            </p:cNvCxnSpPr>
            <p:nvPr/>
          </p:nvCxnSpPr>
          <p:spPr>
            <a:xfrm>
              <a:off x="3402482" y="1907233"/>
              <a:ext cx="1474318" cy="335112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228600" y="3424535"/>
            <a:ext cx="1928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SVM </a:t>
            </a:r>
            <a:r>
              <a:rPr lang="en-US" sz="2400" u="sng" dirty="0">
                <a:solidFill>
                  <a:srgbClr val="000000"/>
                </a:solidFill>
              </a:rPr>
              <a:t>not</a:t>
            </a:r>
            <a:r>
              <a:rPr lang="en-US" sz="2400" dirty="0">
                <a:solidFill>
                  <a:srgbClr val="000000"/>
                </a:solidFill>
              </a:rPr>
              <a:t> MD</a:t>
            </a:r>
            <a:endParaRPr lang="en-US" sz="2400" u="sng" dirty="0">
              <a:solidFill>
                <a:srgbClr val="0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8600" y="5253335"/>
            <a:ext cx="3200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Yet Same for Small C!</a:t>
            </a:r>
            <a:endParaRPr lang="en-US" sz="2400" u="sng" dirty="0">
              <a:solidFill>
                <a:srgbClr val="0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8600" y="5710535"/>
            <a:ext cx="2795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(For This Data Set)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28600" y="3881735"/>
            <a:ext cx="26324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Hard Margin SVM</a:t>
            </a:r>
          </a:p>
          <a:p>
            <a:r>
              <a:rPr lang="en-US" sz="2400" i="1" dirty="0">
                <a:solidFill>
                  <a:srgbClr val="000000"/>
                </a:solidFill>
              </a:rPr>
              <a:t>Clearly Different</a:t>
            </a:r>
          </a:p>
        </p:txBody>
      </p:sp>
    </p:spTree>
    <p:extLst>
      <p:ext uri="{BB962C8B-B14F-4D97-AF65-F5344CB8AC3E}">
        <p14:creationId xmlns:p14="http://schemas.microsoft.com/office/powerpoint/2010/main" val="538546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SVMs, Tuning Parameter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Toy Example: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=50</m:t>
                    </m:r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 </a:t>
                </a:r>
                <a:r>
                  <a:rPr lang="en-US" sz="3200" dirty="0" err="1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Sph’l</a:t>
                </a: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Gaussian data</a:t>
                </a: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Mathematics Behind This:</a:t>
                </a:r>
              </a:p>
              <a:p>
                <a:pPr marL="609600" indent="-60960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Carmichael &amp; Marron (2021)</a:t>
                </a:r>
              </a:p>
              <a:p>
                <a:pPr marL="609600" indent="-609600" algn="ctr" eaLnBrk="1" hangingPunct="1">
                  <a:lnSpc>
                    <a:spcPct val="110000"/>
                  </a:lnSpc>
                  <a:buFontTx/>
                  <a:buNone/>
                </a:pPr>
                <a:endParaRPr lang="en-US" sz="18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eaLnBrk="1" hangingPunct="1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Small C in General:    </a:t>
                </a:r>
                <a:r>
                  <a:rPr lang="en-US" sz="3200" i="1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Trimmed Mean</a:t>
                </a: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eaLnBrk="1" hangingPunct="1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Small Range Between That &amp; Hard Margin</a:t>
                </a:r>
              </a:p>
              <a:p>
                <a:pPr eaLnBrk="1" hangingPunct="1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Established Useful Bounds on Ends</a:t>
                </a:r>
              </a:p>
              <a:p>
                <a:pPr eaLnBrk="1" hangingPunct="1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Very Useful for Coding Cross-Validation</a:t>
                </a: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>
                <a:blip r:embed="rId3"/>
                <a:stretch>
                  <a:fillRect l="-1801" t="-1333" r="-1297" b="-3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507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5071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5072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5073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5074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5075" name="Rectangle 19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5076" name="Rectangle 20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5077" name="Rectangle 2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5078" name="Rectangle 22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43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219200"/>
            <a:ext cx="8458200" cy="51816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Important Extension:</a:t>
            </a:r>
          </a:p>
          <a:p>
            <a:pPr marL="609600" indent="-609600" algn="ctr" eaLnBrk="1" hangingPunct="1">
              <a:lnSpc>
                <a:spcPct val="12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Multi-Class SVMs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Hsu &amp; Lin (2002)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Lee, Lin, &amp; </a:t>
            </a:r>
            <a:r>
              <a:rPr lang="en-US" sz="32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Wahba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(2002) 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Defined for </a:t>
            </a:r>
            <a:r>
              <a:rPr lang="en-US" sz="3200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implicit</a:t>
            </a:r>
            <a:r>
              <a:rPr lang="en-US" sz="3200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version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Direction Based</a:t>
            </a:r>
            <a:r>
              <a:rPr lang="en-US" sz="3200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variation???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9170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26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219200"/>
            <a:ext cx="8458200" cy="51816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 Tuning Parameter Selection: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Joachims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(2000)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Wahba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et al. (1999, 2003)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9170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6003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78"/>
            </a:gs>
            <a:gs pos="50000">
              <a:schemeClr val="tx1"/>
            </a:gs>
            <a:gs pos="100000">
              <a:srgbClr val="FFFF78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Distance Weighted Discrim</a:t>
            </a:r>
            <a:r>
              <a:rPr lang="en-US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00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Improvement of SVM for </a:t>
                </a:r>
                <a:r>
                  <a:rPr lang="en-US" sz="3200" dirty="0">
                    <a:solidFill>
                      <a:srgbClr val="00FF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HDLSS</a:t>
                </a: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Data</a:t>
                </a: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Toy e.g. </a:t>
                </a: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=50</m:t>
                    </m:r>
                  </m:oMath>
                </a14:m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sz="3200" dirty="0" err="1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indep</a:t>
                </a: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𝑁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0,1</m:t>
                        </m:r>
                      </m:e>
                    </m:d>
                  </m:oMath>
                </a14:m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𝜇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±2</m:t>
                    </m:r>
                  </m:oMath>
                </a14:m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=20</m:t>
                    </m:r>
                  </m:oMath>
                </a14:m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(similar to</a:t>
                </a: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earlier movies)    </a:t>
                </a:r>
              </a:p>
            </p:txBody>
          </p:sp>
        </mc:Choice>
        <mc:Fallback xmlns="">
          <p:sp>
            <p:nvSpPr>
              <p:cNvPr id="820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>
                <a:blip r:embed="rId3"/>
                <a:stretch>
                  <a:fillRect l="-1801" t="-1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01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202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203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204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205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206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207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208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209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210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211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212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213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214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215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216" name="Rectangle 19"/>
          <p:cNvSpPr>
            <a:spLocks noChangeArrowheads="1"/>
          </p:cNvSpPr>
          <p:nvPr/>
        </p:nvSpPr>
        <p:spPr bwMode="auto">
          <a:xfrm>
            <a:off x="152400" y="3352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217" name="Rectangle 20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218" name="Rectangle 2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219" name="Rectangle 22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pic>
        <p:nvPicPr>
          <p:cNvPr id="8220" name="Picture 2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6" r="14275"/>
          <a:stretch>
            <a:fillRect/>
          </a:stretch>
        </p:blipFill>
        <p:spPr>
          <a:xfrm>
            <a:off x="3502025" y="1600200"/>
            <a:ext cx="5316538" cy="5005388"/>
          </a:xfrm>
          <a:noFill/>
        </p:spPr>
      </p:pic>
      <p:sp>
        <p:nvSpPr>
          <p:cNvPr id="8221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222" name="Rectangle 2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223" name="Rectangle 30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224" name="Rectangle 32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C624F97-D593-4F74-9D71-5F706478BD08}"/>
              </a:ext>
            </a:extLst>
          </p:cNvPr>
          <p:cNvSpPr txBox="1"/>
          <p:nvPr/>
        </p:nvSpPr>
        <p:spPr>
          <a:xfrm>
            <a:off x="7010400" y="1600200"/>
            <a:ext cx="1693669" cy="369332"/>
          </a:xfrm>
          <a:prstGeom prst="rect">
            <a:avLst/>
          </a:prstGeom>
          <a:noFill/>
          <a:ln w="25400">
            <a:solidFill>
              <a:srgbClr val="A700D5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A700D5"/>
                </a:solidFill>
              </a:rPr>
              <a:t>Text, Sec. 11.4</a:t>
            </a:r>
          </a:p>
        </p:txBody>
      </p:sp>
    </p:spTree>
    <p:extLst>
      <p:ext uri="{BB962C8B-B14F-4D97-AF65-F5344CB8AC3E}">
        <p14:creationId xmlns:p14="http://schemas.microsoft.com/office/powerpoint/2010/main" val="42593158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78"/>
            </a:gs>
            <a:gs pos="50000">
              <a:schemeClr val="tx1"/>
            </a:gs>
            <a:gs pos="100000">
              <a:srgbClr val="FFFF78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Distance Weighted Discrim</a:t>
            </a:r>
            <a:r>
              <a:rPr lang="en-US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e.g.:  Maximal Data Piling Direction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Perfect 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Separation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Gross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Overfitting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Large Angle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Poor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sz="32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Gen</a:t>
            </a:r>
            <a:r>
              <a:rPr lang="en-US" sz="3200" dirty="0" err="1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ability</a:t>
            </a: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0188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0189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019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0191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0192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0193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0194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0195" name="Rectangle 19"/>
          <p:cNvSpPr>
            <a:spLocks noChangeArrowheads="1"/>
          </p:cNvSpPr>
          <p:nvPr/>
        </p:nvSpPr>
        <p:spPr bwMode="auto">
          <a:xfrm>
            <a:off x="152400" y="3352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0196" name="Rectangle 20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0197" name="Rectangle 2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0198" name="Rectangle 22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pic>
        <p:nvPicPr>
          <p:cNvPr id="50199" name="Picture 2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6" r="14275"/>
          <a:stretch>
            <a:fillRect/>
          </a:stretch>
        </p:blipFill>
        <p:spPr>
          <a:xfrm>
            <a:off x="3502025" y="1600200"/>
            <a:ext cx="5316538" cy="5005388"/>
          </a:xfrm>
          <a:noFill/>
        </p:spPr>
      </p:pic>
      <p:sp>
        <p:nvSpPr>
          <p:cNvPr id="50200" name="Rectangle 2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0201" name="Rectangle 2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0202" name="Rectangle 28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0203" name="Rectangle 30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0204" name="Line 32"/>
          <p:cNvSpPr>
            <a:spLocks noChangeShapeType="1"/>
          </p:cNvSpPr>
          <p:nvPr/>
        </p:nvSpPr>
        <p:spPr bwMode="auto">
          <a:xfrm flipH="1" flipV="1">
            <a:off x="4800600" y="1905000"/>
            <a:ext cx="2743200" cy="762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43800" y="16002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MDP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48400" y="3810000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Feels Small Scale</a:t>
            </a:r>
          </a:p>
          <a:p>
            <a:r>
              <a:rPr lang="en-US" dirty="0">
                <a:solidFill>
                  <a:schemeClr val="bg2"/>
                </a:solidFill>
              </a:rPr>
              <a:t>Noise Artifacts</a:t>
            </a:r>
          </a:p>
        </p:txBody>
      </p:sp>
    </p:spTree>
    <p:extLst>
      <p:ext uri="{BB962C8B-B14F-4D97-AF65-F5344CB8AC3E}">
        <p14:creationId xmlns:p14="http://schemas.microsoft.com/office/powerpoint/2010/main" val="306215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78"/>
            </a:gs>
            <a:gs pos="50000">
              <a:schemeClr val="tx1"/>
            </a:gs>
            <a:gs pos="100000">
              <a:srgbClr val="FFFF78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Distance Weighted Discrim</a:t>
            </a:r>
            <a:r>
              <a:rPr lang="en-US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e.g.:  Hard Margin SVM Direction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Bigger Gap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Smaller Angle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Better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sz="32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Gen</a:t>
            </a:r>
            <a:r>
              <a:rPr lang="en-US" sz="3200" dirty="0" err="1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ability</a:t>
            </a: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Feels support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vectors too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strongly???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Ugly </a:t>
            </a:r>
            <a:r>
              <a:rPr lang="en-US" sz="32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subpops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Improvement?</a:t>
            </a: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121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121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121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121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121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121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121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121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1218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1219" name="Rectangle 19"/>
          <p:cNvSpPr>
            <a:spLocks noChangeArrowheads="1"/>
          </p:cNvSpPr>
          <p:nvPr/>
        </p:nvSpPr>
        <p:spPr bwMode="auto">
          <a:xfrm>
            <a:off x="152400" y="3352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1220" name="Rectangle 20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1221" name="Rectangle 2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1222" name="Rectangle 22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pic>
        <p:nvPicPr>
          <p:cNvPr id="51223" name="Picture 2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6" r="14275"/>
          <a:stretch>
            <a:fillRect/>
          </a:stretch>
        </p:blipFill>
        <p:spPr>
          <a:xfrm>
            <a:off x="3502025" y="1600200"/>
            <a:ext cx="5316538" cy="5005388"/>
          </a:xfrm>
          <a:noFill/>
        </p:spPr>
      </p:pic>
      <p:sp>
        <p:nvSpPr>
          <p:cNvPr id="51224" name="Rectangle 2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1225" name="Rectangle 2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1226" name="Rectangle 26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1227" name="Rectangle 27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3000" y="3239869"/>
            <a:ext cx="2390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Similarly Feels Small </a:t>
            </a:r>
          </a:p>
          <a:p>
            <a:r>
              <a:rPr lang="en-US" dirty="0">
                <a:solidFill>
                  <a:schemeClr val="bg2"/>
                </a:solidFill>
              </a:rPr>
              <a:t>Scale Noise Artifacts</a:t>
            </a:r>
          </a:p>
        </p:txBody>
      </p:sp>
    </p:spTree>
    <p:extLst>
      <p:ext uri="{BB962C8B-B14F-4D97-AF65-F5344CB8AC3E}">
        <p14:creationId xmlns:p14="http://schemas.microsoft.com/office/powerpoint/2010/main" val="48410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78"/>
            </a:gs>
            <a:gs pos="50000">
              <a:schemeClr val="tx1"/>
            </a:gs>
            <a:gs pos="100000">
              <a:srgbClr val="FFFF78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Distance Weighted Discrim</a:t>
            </a:r>
            <a:r>
              <a:rPr lang="en-US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e.g.:  Distance Weighted Discrimination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Addresses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these issues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Smaller Angle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Better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sz="32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Gen</a:t>
            </a:r>
            <a:r>
              <a:rPr lang="en-US" sz="3200" dirty="0" err="1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ability</a:t>
            </a: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Nice </a:t>
            </a:r>
            <a:r>
              <a:rPr lang="en-US" sz="32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subpops</a:t>
            </a: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Replaces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 min dist. by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 avg. dist.</a:t>
            </a: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223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223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223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223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223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223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223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224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224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2242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2243" name="Rectangle 19"/>
          <p:cNvSpPr>
            <a:spLocks noChangeArrowheads="1"/>
          </p:cNvSpPr>
          <p:nvPr/>
        </p:nvSpPr>
        <p:spPr bwMode="auto">
          <a:xfrm>
            <a:off x="152400" y="3352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2244" name="Rectangle 20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2245" name="Rectangle 2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2246" name="Rectangle 22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pic>
        <p:nvPicPr>
          <p:cNvPr id="52247" name="Picture 2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6" r="14275"/>
          <a:stretch>
            <a:fillRect/>
          </a:stretch>
        </p:blipFill>
        <p:spPr>
          <a:xfrm>
            <a:off x="3502025" y="1600200"/>
            <a:ext cx="5316538" cy="5005388"/>
          </a:xfrm>
          <a:noFill/>
        </p:spPr>
      </p:pic>
      <p:sp>
        <p:nvSpPr>
          <p:cNvPr id="52248" name="Rectangle 2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2249" name="Rectangle 2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2250" name="Rectangle 26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2251" name="Rectangle 27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58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78"/>
            </a:gs>
            <a:gs pos="50000">
              <a:schemeClr val="tx1"/>
            </a:gs>
            <a:gs pos="100000">
              <a:srgbClr val="FFFF78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Distance Weighted Discrim</a:t>
            </a:r>
            <a:r>
              <a:rPr lang="en-US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Based on Optimization Problem: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“Residuals”: 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22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922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922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922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922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922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922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922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923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923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923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923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923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923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923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9237" name="Rectangle 19"/>
          <p:cNvSpPr>
            <a:spLocks noChangeArrowheads="1"/>
          </p:cNvSpPr>
          <p:nvPr/>
        </p:nvSpPr>
        <p:spPr bwMode="auto">
          <a:xfrm>
            <a:off x="152400" y="3352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9238" name="Rectangle 20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9239" name="Rectangle 2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9240" name="Rectangle 22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9241" name="Rectangle 24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graphicFrame>
        <p:nvGraphicFramePr>
          <p:cNvPr id="9218" name="Object 23"/>
          <p:cNvGraphicFramePr>
            <a:graphicFrameLocks noChangeAspect="1"/>
          </p:cNvGraphicFramePr>
          <p:nvPr/>
        </p:nvGraphicFramePr>
        <p:xfrm>
          <a:off x="6561138" y="1241425"/>
          <a:ext cx="1277937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7" name="Equation" r:id="rId4" imgW="1054080" imgH="787320" progId="Equation.3">
                  <p:embed/>
                </p:oleObj>
              </mc:Choice>
              <mc:Fallback>
                <p:oleObj name="Equation" r:id="rId4" imgW="105408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1138" y="1241425"/>
                        <a:ext cx="1277937" cy="947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" name="Picture 27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3" t="23384" r="7152" b="14615"/>
          <a:stretch>
            <a:fillRect/>
          </a:stretch>
        </p:blipFill>
        <p:spPr>
          <a:xfrm>
            <a:off x="3527425" y="2740025"/>
            <a:ext cx="5616575" cy="4117975"/>
          </a:xfrm>
          <a:noFill/>
        </p:spPr>
      </p:pic>
      <p:sp>
        <p:nvSpPr>
          <p:cNvPr id="4" name="Oval 3"/>
          <p:cNvSpPr/>
          <p:nvPr/>
        </p:nvSpPr>
        <p:spPr>
          <a:xfrm>
            <a:off x="7543800" y="1752600"/>
            <a:ext cx="304800" cy="457200"/>
          </a:xfrm>
          <a:prstGeom prst="ellipse">
            <a:avLst/>
          </a:prstGeom>
          <a:noFill/>
          <a:ln>
            <a:solidFill>
              <a:srgbClr val="D35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6" name="Straight Connector 5"/>
          <p:cNvCxnSpPr>
            <a:endCxn id="4" idx="4"/>
          </p:cNvCxnSpPr>
          <p:nvPr/>
        </p:nvCxnSpPr>
        <p:spPr>
          <a:xfrm flipV="1">
            <a:off x="7696200" y="2209800"/>
            <a:ext cx="0" cy="1524000"/>
          </a:xfrm>
          <a:prstGeom prst="line">
            <a:avLst/>
          </a:prstGeom>
          <a:ln w="25400">
            <a:solidFill>
              <a:srgbClr val="D357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4619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78"/>
            </a:gs>
            <a:gs pos="50000">
              <a:schemeClr val="tx1"/>
            </a:gs>
            <a:gs pos="100000">
              <a:srgbClr val="FFFF78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Distance Weighted Discrim</a:t>
            </a:r>
            <a:r>
              <a:rPr lang="en-US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Based on Optimization Problem: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Uses  “poles” to push plane away from data</a:t>
            </a:r>
          </a:p>
        </p:txBody>
      </p:sp>
      <p:sp>
        <p:nvSpPr>
          <p:cNvPr id="922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922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922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922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922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922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922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922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923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923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923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923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923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923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923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9237" name="Rectangle 19"/>
          <p:cNvSpPr>
            <a:spLocks noChangeArrowheads="1"/>
          </p:cNvSpPr>
          <p:nvPr/>
        </p:nvSpPr>
        <p:spPr bwMode="auto">
          <a:xfrm>
            <a:off x="152400" y="3352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9238" name="Rectangle 20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9239" name="Rectangle 2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9240" name="Rectangle 22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9241" name="Rectangle 24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graphicFrame>
        <p:nvGraphicFramePr>
          <p:cNvPr id="9218" name="Object 23"/>
          <p:cNvGraphicFramePr>
            <a:graphicFrameLocks noChangeAspect="1"/>
          </p:cNvGraphicFramePr>
          <p:nvPr/>
        </p:nvGraphicFramePr>
        <p:xfrm>
          <a:off x="6561138" y="1241425"/>
          <a:ext cx="1277937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1" name="Equation" r:id="rId4" imgW="1054080" imgH="787320" progId="Equation.3">
                  <p:embed/>
                </p:oleObj>
              </mc:Choice>
              <mc:Fallback>
                <p:oleObj name="Equation" r:id="rId4" imgW="105408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1138" y="1241425"/>
                        <a:ext cx="1277937" cy="947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V="1">
            <a:off x="2438400" y="1981200"/>
            <a:ext cx="5105400" cy="38100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2009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3: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Donut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LDA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Original 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 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Bad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41056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78"/>
            </a:gs>
            <a:gs pos="50000">
              <a:schemeClr val="tx1"/>
            </a:gs>
            <a:gs pos="100000">
              <a:srgbClr val="FFFF78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Distance Weighted Discrim</a:t>
            </a:r>
            <a:r>
              <a:rPr lang="en-US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Based on Optimization Problem: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More precisely:    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Work in appropriate penalty for violations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Optimization Method: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Second Order Cone Programming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3200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Still convex</a:t>
            </a:r>
            <a:r>
              <a:rPr lang="en-US" sz="3200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gen</a:t>
            </a:r>
            <a:r>
              <a:rPr lang="en-US" sz="3200" dirty="0" err="1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</a:t>
            </a:r>
            <a:r>
              <a:rPr lang="en-US" sz="32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quad</a:t>
            </a:r>
            <a:r>
              <a:rPr lang="en-US" sz="3200" dirty="0" err="1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program</a:t>
            </a:r>
            <a:r>
              <a:rPr lang="en-US" sz="3200" dirty="0" err="1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</a:t>
            </a: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Allows fast greedy solution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use available fast software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(SDP3,  Michael Todd, et al)</a:t>
            </a:r>
          </a:p>
        </p:txBody>
      </p:sp>
      <p:sp>
        <p:nvSpPr>
          <p:cNvPr id="922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922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922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922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922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922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922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922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923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923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923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923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923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923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923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9237" name="Rectangle 19"/>
          <p:cNvSpPr>
            <a:spLocks noChangeArrowheads="1"/>
          </p:cNvSpPr>
          <p:nvPr/>
        </p:nvSpPr>
        <p:spPr bwMode="auto">
          <a:xfrm>
            <a:off x="152400" y="3352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9238" name="Rectangle 20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9239" name="Rectangle 2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9240" name="Rectangle 22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9241" name="Rectangle 24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graphicFrame>
        <p:nvGraphicFramePr>
          <p:cNvPr id="9218" name="Object 23"/>
          <p:cNvGraphicFramePr>
            <a:graphicFrameLocks noChangeAspect="1"/>
          </p:cNvGraphicFramePr>
          <p:nvPr/>
        </p:nvGraphicFramePr>
        <p:xfrm>
          <a:off x="6561138" y="1241425"/>
          <a:ext cx="1277937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5" name="Equation" r:id="rId4" imgW="1054080" imgH="787320" progId="Equation.3">
                  <p:embed/>
                </p:oleObj>
              </mc:Choice>
              <mc:Fallback>
                <p:oleObj name="Equation" r:id="rId4" imgW="105408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1138" y="1241425"/>
                        <a:ext cx="1277937" cy="947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14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78"/>
            </a:gs>
            <a:gs pos="50000">
              <a:schemeClr val="tx1"/>
            </a:gs>
            <a:gs pos="100000">
              <a:srgbClr val="FFFF78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Distance Weighted Discrim</a:t>
            </a:r>
            <a:r>
              <a:rPr lang="en-US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References for more on DWD: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paper: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Marron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Todd and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Ahn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(2007)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Links to more papers: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Ahn (2006)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 Implementation of DWD: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CRAN (2014)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SDPT3 Software: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Toh et al (1999)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Sparse DWD:    Wang &amp; Zou (2016)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325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325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326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326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326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326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326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326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326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3267" name="Rectangle 19"/>
          <p:cNvSpPr>
            <a:spLocks noChangeArrowheads="1"/>
          </p:cNvSpPr>
          <p:nvPr/>
        </p:nvSpPr>
        <p:spPr bwMode="auto">
          <a:xfrm>
            <a:off x="152400" y="3352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3268" name="Rectangle 20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3269" name="Rectangle 2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3270" name="Rectangle 22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3271" name="Rectangle 24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39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78"/>
            </a:gs>
            <a:gs pos="50000">
              <a:schemeClr val="tx1"/>
            </a:gs>
            <a:gs pos="100000">
              <a:srgbClr val="FFFF78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Distance Weighted Discrim</a:t>
            </a:r>
            <a:r>
              <a:rPr lang="en-US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20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References for more on DWD:</a:t>
            </a:r>
          </a:p>
          <a:p>
            <a:pPr marL="609600" indent="-609600" eaLnBrk="1" hangingPunct="1">
              <a:lnSpc>
                <a:spcPct val="200000"/>
              </a:lnSpc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Faster Version:</a:t>
            </a:r>
          </a:p>
          <a:p>
            <a:pPr marL="0" indent="0" algn="ctr" eaLnBrk="1" hangingPunct="1">
              <a:lnSpc>
                <a:spcPct val="20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Lam et al. (2018)</a:t>
            </a:r>
          </a:p>
          <a:p>
            <a:pPr marL="609600" indent="-609600" eaLnBrk="1" hangingPunct="1">
              <a:lnSpc>
                <a:spcPct val="200000"/>
              </a:lnSpc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(Against </a:t>
            </a: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Heterogeneity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 Version:</a:t>
            </a:r>
          </a:p>
          <a:p>
            <a:pPr marL="609600" indent="-609600" algn="ctr" eaLnBrk="1" hangingPunct="1">
              <a:lnSpc>
                <a:spcPct val="20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Wang &amp; Zou  (2016)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325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325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326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326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326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326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326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326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326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3267" name="Rectangle 19"/>
          <p:cNvSpPr>
            <a:spLocks noChangeArrowheads="1"/>
          </p:cNvSpPr>
          <p:nvPr/>
        </p:nvSpPr>
        <p:spPr bwMode="auto">
          <a:xfrm>
            <a:off x="152400" y="3352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3268" name="Rectangle 20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3269" name="Rectangle 2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3270" name="Rectangle 22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3271" name="Rectangle 24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715000" y="3283803"/>
            <a:ext cx="3124200" cy="1364397"/>
            <a:chOff x="5715000" y="3283803"/>
            <a:chExt cx="3124200" cy="1364397"/>
          </a:xfrm>
        </p:grpSpPr>
        <p:sp>
          <p:nvSpPr>
            <p:cNvPr id="2" name="TextBox 1"/>
            <p:cNvSpPr txBox="1"/>
            <p:nvPr/>
          </p:nvSpPr>
          <p:spPr>
            <a:xfrm>
              <a:off x="6993823" y="3283803"/>
              <a:ext cx="184537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</a:rPr>
                <a:t>Will Discuss</a:t>
              </a:r>
            </a:p>
            <a:p>
              <a:r>
                <a:rPr lang="en-US" sz="2400" dirty="0">
                  <a:solidFill>
                    <a:srgbClr val="000000"/>
                  </a:solidFill>
                </a:rPr>
                <a:t>More Later</a:t>
              </a:r>
              <a:r>
                <a:rPr lang="en-US" dirty="0">
                  <a:solidFill>
                    <a:srgbClr val="000000"/>
                  </a:solidFill>
                </a:rPr>
                <a:t> 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>
              <a:off x="5715000" y="4038600"/>
              <a:ext cx="1278823" cy="60960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4619316" y="1783140"/>
            <a:ext cx="361028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Approach: three-block </a:t>
            </a:r>
          </a:p>
          <a:p>
            <a:r>
              <a:rPr lang="en-US" sz="2400" dirty="0" err="1">
                <a:solidFill>
                  <a:srgbClr val="000000"/>
                </a:solidFill>
              </a:rPr>
              <a:t>semiproximal</a:t>
            </a:r>
            <a:r>
              <a:rPr lang="en-US" sz="2400" dirty="0">
                <a:solidFill>
                  <a:srgbClr val="000000"/>
                </a:solidFill>
              </a:rPr>
              <a:t> alternating </a:t>
            </a:r>
          </a:p>
          <a:p>
            <a:r>
              <a:rPr lang="en-US" sz="2400" dirty="0">
                <a:solidFill>
                  <a:srgbClr val="000000"/>
                </a:solidFill>
              </a:rPr>
              <a:t>direction method of</a:t>
            </a:r>
          </a:p>
          <a:p>
            <a:r>
              <a:rPr lang="en-US" sz="2400" dirty="0">
                <a:solidFill>
                  <a:srgbClr val="000000"/>
                </a:solidFill>
              </a:rPr>
              <a:t>multipliers</a:t>
            </a:r>
          </a:p>
        </p:txBody>
      </p:sp>
    </p:spTree>
    <p:extLst>
      <p:ext uri="{BB962C8B-B14F-4D97-AF65-F5344CB8AC3E}">
        <p14:creationId xmlns:p14="http://schemas.microsoft.com/office/powerpoint/2010/main" val="62184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78"/>
            </a:gs>
            <a:gs pos="50000">
              <a:schemeClr val="tx1"/>
            </a:gs>
            <a:gs pos="100000">
              <a:srgbClr val="FFFF78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Distance Weighted Discrim</a:t>
            </a:r>
            <a:r>
              <a:rPr lang="en-US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2-d Visualization: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Pushes Plane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Away From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All Points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Have Some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Influence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(not just support vectors)</a:t>
            </a:r>
          </a:p>
        </p:txBody>
      </p:sp>
      <p:sp>
        <p:nvSpPr>
          <p:cNvPr id="1024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024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024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024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025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025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025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025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025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025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025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025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025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025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0260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0261" name="Rectangle 19"/>
          <p:cNvSpPr>
            <a:spLocks noChangeArrowheads="1"/>
          </p:cNvSpPr>
          <p:nvPr/>
        </p:nvSpPr>
        <p:spPr bwMode="auto">
          <a:xfrm>
            <a:off x="152400" y="3352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0262" name="Rectangle 20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0263" name="Rectangle 2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0264" name="Rectangle 22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0265" name="Rectangle 23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0266" name="Rectangle 26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graphicFrame>
        <p:nvGraphicFramePr>
          <p:cNvPr id="10242" name="Object 25"/>
          <p:cNvGraphicFramePr>
            <a:graphicFrameLocks noChangeAspect="1"/>
          </p:cNvGraphicFramePr>
          <p:nvPr/>
        </p:nvGraphicFramePr>
        <p:xfrm>
          <a:off x="1295400" y="1524000"/>
          <a:ext cx="1377950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9" name="Equation" r:id="rId4" imgW="1054080" imgH="787320" progId="Equation.3">
                  <p:embed/>
                </p:oleObj>
              </mc:Choice>
              <mc:Fallback>
                <p:oleObj name="Equation" r:id="rId4" imgW="105408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524000"/>
                        <a:ext cx="1377950" cy="1022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67" name="Picture 27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3" t="23384" r="7152" b="14615"/>
          <a:stretch>
            <a:fillRect/>
          </a:stretch>
        </p:blipFill>
        <p:spPr>
          <a:xfrm>
            <a:off x="3041650" y="2008188"/>
            <a:ext cx="5616575" cy="4117975"/>
          </a:xfrm>
          <a:noFill/>
        </p:spPr>
      </p:pic>
    </p:spTree>
    <p:extLst>
      <p:ext uri="{BB962C8B-B14F-4D97-AF65-F5344CB8AC3E}">
        <p14:creationId xmlns:p14="http://schemas.microsoft.com/office/powerpoint/2010/main" val="77991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78"/>
            </a:gs>
            <a:gs pos="50000">
              <a:schemeClr val="tx1"/>
            </a:gs>
            <a:gs pos="100000">
              <a:srgbClr val="FFFF78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Distance Weighted Discrim</a:t>
            </a:r>
            <a:r>
              <a:rPr lang="en-US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251" name="Rectangle 3"/>
              <p:cNvSpPr>
                <a:spLocks noGrp="1" noChangeArrowheads="1"/>
              </p:cNvSpPr>
              <p:nvPr>
                <p:ph sz="half" idx="4294967295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Caution:</a:t>
                </a:r>
              </a:p>
              <a:p>
                <a:pPr marL="609600" indent="-609600" algn="ctr"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Early DWD Versions Assumed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</a:p>
              <a:p>
                <a:pPr marL="609600" indent="-609600" algn="ctr"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(Balanced Sampling)</a:t>
                </a:r>
              </a:p>
              <a:p>
                <a:pPr marL="609600" indent="-609600" eaLnBrk="1" hangingPunct="1">
                  <a:lnSpc>
                    <a:spcPct val="150000"/>
                  </a:lnSpc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Improved Version:</a:t>
                </a:r>
              </a:p>
              <a:p>
                <a:pPr marL="609600" indent="-609600" algn="ctr"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Qiao et al. (2010)</a:t>
                </a:r>
              </a:p>
              <a:p>
                <a:pPr marL="609600" indent="-609600"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Also Includes Arbitrary Class Priors</a:t>
                </a:r>
              </a:p>
            </p:txBody>
          </p:sp>
        </mc:Choice>
        <mc:Fallback xmlns="">
          <p:sp>
            <p:nvSpPr>
              <p:cNvPr id="532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457200" y="914400"/>
                <a:ext cx="8458200" cy="5486400"/>
              </a:xfrm>
              <a:blipFill>
                <a:blip r:embed="rId3"/>
                <a:stretch>
                  <a:fillRect l="-1801" b="-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5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5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6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6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6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6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6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6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6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67" name="Rectangle 19"/>
          <p:cNvSpPr>
            <a:spLocks noChangeArrowheads="1"/>
          </p:cNvSpPr>
          <p:nvPr/>
        </p:nvSpPr>
        <p:spPr bwMode="auto">
          <a:xfrm>
            <a:off x="152400" y="3352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68" name="Rectangle 20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69" name="Rectangle 2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70" name="Rectangle 22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71" name="Rectangle 24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181600" y="2438400"/>
            <a:ext cx="3579570" cy="1745397"/>
            <a:chOff x="5181600" y="2438400"/>
            <a:chExt cx="3579570" cy="17453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5181600" y="3352800"/>
                  <a:ext cx="3579570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2"/>
                      </a:solidFill>
                    </a:rPr>
                    <a:t>If Not, Cutoff </a:t>
                  </a:r>
                  <a14:m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a14:m>
                  <a:r>
                    <a:rPr lang="en-US" sz="2400" dirty="0">
                      <a:solidFill>
                        <a:schemeClr val="bg2"/>
                      </a:solidFill>
                    </a:rPr>
                    <a:t> Is Wrong,</a:t>
                  </a:r>
                </a:p>
                <a:p>
                  <a:r>
                    <a:rPr lang="en-US" sz="2400" dirty="0">
                      <a:solidFill>
                        <a:schemeClr val="bg2"/>
                      </a:solidFill>
                    </a:rPr>
                    <a:t>Can Give Poor Results</a:t>
                  </a: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1600" y="3352800"/>
                  <a:ext cx="3579570" cy="830997"/>
                </a:xfrm>
                <a:prstGeom prst="rect">
                  <a:avLst/>
                </a:prstGeom>
                <a:blipFill>
                  <a:blip r:embed="rId4"/>
                  <a:stretch>
                    <a:fillRect l="-2555" t="-5147" r="-2215" b="-169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Arrow Connector 3"/>
            <p:cNvCxnSpPr/>
            <p:nvPr/>
          </p:nvCxnSpPr>
          <p:spPr>
            <a:xfrm flipV="1">
              <a:off x="7010400" y="2438400"/>
              <a:ext cx="457200" cy="91440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42894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Graphical View, using Toy Example: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428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428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428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428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428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428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428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428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428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4290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pic>
        <p:nvPicPr>
          <p:cNvPr id="542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115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06343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Graphical View, using Toy Example: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5305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5306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5307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5308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5309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531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5311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5312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5313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5314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pic>
        <p:nvPicPr>
          <p:cNvPr id="553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115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67482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Distance Weighted Discrim</a:t>
            </a:r>
            <a:r>
              <a:rPr lang="en-US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Graphical View, using Toy Example: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633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6338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pic>
        <p:nvPicPr>
          <p:cNvPr id="563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115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13664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Distance Weighted Discrim</a:t>
            </a:r>
            <a:r>
              <a:rPr lang="en-US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323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Current Choice of Tuning Parameter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𝐶</m:t>
                    </m:r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:</a:t>
                </a:r>
              </a:p>
              <a:p>
                <a:pPr marL="609600" indent="-609600" algn="ctr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“Large Value Works Well”</a:t>
                </a: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“Hard Margin” Analog Handles Variation Well </a:t>
                </a: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Don’t Need Cross-Validation as with SVM</a:t>
                </a:r>
              </a:p>
              <a:p>
                <a:pPr marL="609600" indent="-609600" algn="ctr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(So DWD much more efficient)</a:t>
                </a:r>
              </a:p>
            </p:txBody>
          </p:sp>
        </mc:Choice>
        <mc:Fallback xmlns="">
          <p:sp>
            <p:nvSpPr>
              <p:cNvPr id="563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>
                <a:blip r:embed="rId3"/>
                <a:stretch>
                  <a:fillRect l="-1801" t="-667" r="-1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633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6338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64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Distance Weighted Discrim</a:t>
            </a:r>
            <a:r>
              <a:rPr lang="en-US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Interesting Open Problem: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Analyze DWD from Viewpoint of:</a:t>
            </a:r>
          </a:p>
          <a:p>
            <a:pPr marL="609600" indent="-609600" algn="ctr" eaLnBrk="1" hangingPunct="1">
              <a:lnSpc>
                <a:spcPct val="12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Carmichael and Marron (2021)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633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6338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545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3: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Donut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LDA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Somewhat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Better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(Parabolic Fold)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29304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88950">
              <a:srgbClr val="FFC000"/>
            </a:gs>
            <a:gs pos="0">
              <a:srgbClr val="FFC000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Discrim</a:t>
            </a:r>
            <a:r>
              <a:rPr lang="en-US" dirty="0" err="1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Simulations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idea:  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Comparison of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  (Hard Margin Version)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DWD  (Distance Weighted Discrimination)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MD (Mean Difference, a.k.a. Centroid)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Linear versions,  across dimensions</a:t>
            </a: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75783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75784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75785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75786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75787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75788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75789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7579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75791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75792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75793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75794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9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88950">
              <a:srgbClr val="FFC000"/>
            </a:gs>
            <a:gs pos="0">
              <a:srgbClr val="FFC000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Discrim</a:t>
            </a:r>
            <a:r>
              <a:rPr lang="en-US" dirty="0" err="1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Simulations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50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Overall Approach:</a:t>
                </a:r>
              </a:p>
              <a:p>
                <a:pPr marL="609600" indent="-609600" eaLnBrk="1" hangingPunct="1">
                  <a:lnSpc>
                    <a:spcPct val="110000"/>
                  </a:lnSpc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Study different known phenomena</a:t>
                </a:r>
              </a:p>
              <a:p>
                <a:pPr marL="1104900" lvl="1" indent="-533400" eaLnBrk="1" hangingPunct="1">
                  <a:lnSpc>
                    <a:spcPct val="110000"/>
                  </a:lnSpc>
                </a:pPr>
                <a:r>
                  <a:rPr lang="en-US" sz="28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Spherical Gaussians</a:t>
                </a:r>
              </a:p>
              <a:p>
                <a:pPr marL="1104900" lvl="1" indent="-533400" eaLnBrk="1" hangingPunct="1">
                  <a:lnSpc>
                    <a:spcPct val="110000"/>
                  </a:lnSpc>
                </a:pPr>
                <a:r>
                  <a:rPr lang="en-US" sz="28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Outliers</a:t>
                </a:r>
              </a:p>
              <a:p>
                <a:pPr marL="1104900" lvl="1" indent="-533400" eaLnBrk="1" hangingPunct="1">
                  <a:lnSpc>
                    <a:spcPct val="110000"/>
                  </a:lnSpc>
                </a:pPr>
                <a:r>
                  <a:rPr lang="en-US" sz="28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Polynomial Embedding</a:t>
                </a:r>
              </a:p>
              <a:p>
                <a:pPr marL="609600" indent="-609600" eaLnBrk="1" hangingPunct="1">
                  <a:lnSpc>
                    <a:spcPct val="110000"/>
                  </a:lnSpc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Common Sample Sizes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𝑛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+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𝑛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−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=25</m:t>
                      </m:r>
                    </m:oMath>
                  </m:oMathPara>
                </a14:m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But wide range of dimensions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𝑑</m:t>
                      </m:r>
                      <m:r>
                        <a:rPr lang="en-US" sz="3200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=10, 40, 100, 400, 1600</m:t>
                      </m:r>
                    </m:oMath>
                  </m:oMathPara>
                </a14:m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615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 rotWithShape="1">
                <a:blip r:embed="rId3"/>
                <a:stretch>
                  <a:fillRect l="-2161" t="-1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51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6152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6153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6154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6155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6156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6157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6158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6159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6160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6161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6162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6163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6164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6165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6166" name="Rectangle 19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6167" name="Rectangle 21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52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88950">
              <a:srgbClr val="FFC000"/>
            </a:gs>
            <a:gs pos="0">
              <a:srgbClr val="FFC000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Discrim</a:t>
            </a:r>
            <a:r>
              <a:rPr lang="en-US" dirty="0" err="1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Simulations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50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50000"/>
                  </a:lnSpc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Criterion for Comparison:</a:t>
                </a:r>
              </a:p>
              <a:p>
                <a:pPr marL="609600" indent="-609600" eaLnBrk="1" hangingPunct="1">
                  <a:lnSpc>
                    <a:spcPct val="150000"/>
                  </a:lnSpc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Based on 100 Simulated Experiments</a:t>
                </a:r>
              </a:p>
              <a:p>
                <a:pPr marL="609600" indent="-609600" eaLnBrk="1" hangingPunct="1">
                  <a:lnSpc>
                    <a:spcPct val="150000"/>
                  </a:lnSpc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Each had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</m:sub>
                    </m:sSub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</m:sub>
                    </m:sSub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=25</m:t>
                    </m:r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Training Data</a:t>
                </a:r>
              </a:p>
              <a:p>
                <a:pPr marL="609600" indent="-609600" eaLnBrk="1" hangingPunct="1">
                  <a:lnSpc>
                    <a:spcPct val="150000"/>
                  </a:lnSpc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Assessed with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200</m:t>
                    </m:r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Test Data Points</a:t>
                </a:r>
              </a:p>
              <a:p>
                <a:pPr marL="609600" indent="-609600" eaLnBrk="1" hangingPunct="1">
                  <a:lnSpc>
                    <a:spcPct val="150000"/>
                  </a:lnSpc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Recorded Misclassification Proportion</a:t>
                </a: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615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>
                <a:blip r:embed="rId3"/>
                <a:stretch>
                  <a:fillRect l="-2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51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6152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6153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6154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6155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6156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6157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6158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6159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6160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6161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6162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6163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6164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6165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6166" name="Rectangle 19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6167" name="Rectangle 21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4127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88950">
              <a:srgbClr val="FFC000"/>
            </a:gs>
            <a:gs pos="0">
              <a:srgbClr val="FFC000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Discrim</a:t>
            </a:r>
            <a:r>
              <a:rPr lang="en-US" dirty="0" err="1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Simulations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Spherical Gaussians:</a:t>
            </a:r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7680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7680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7680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7680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7680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7681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7681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7681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7681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7681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7681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7681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7681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76818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pic>
        <p:nvPicPr>
          <p:cNvPr id="76819" name="Picture 1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600200"/>
            <a:ext cx="7162800" cy="5057775"/>
          </a:xfrm>
          <a:noFill/>
        </p:spPr>
      </p:pic>
    </p:spTree>
    <p:extLst>
      <p:ext uri="{BB962C8B-B14F-4D97-AF65-F5344CB8AC3E}">
        <p14:creationId xmlns:p14="http://schemas.microsoft.com/office/powerpoint/2010/main" val="18121729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88950">
              <a:srgbClr val="FFC000"/>
            </a:gs>
            <a:gs pos="0">
              <a:srgbClr val="FFC000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Discrim</a:t>
            </a:r>
            <a:r>
              <a:rPr lang="en-US" dirty="0" err="1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Simulations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3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Spherical Gaussians:</a:t>
                </a:r>
              </a:p>
              <a:p>
                <a:pPr marL="609600" indent="-609600" eaLnBrk="1" hangingPunct="1"/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Same setup as before</a:t>
                </a:r>
              </a:p>
              <a:p>
                <a:pPr marL="609600" indent="-609600" eaLnBrk="1" hangingPunct="1"/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Means shifted in dim 1 only,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𝜇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±2.2</m:t>
                    </m:r>
                  </m:oMath>
                </a14:m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/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All methods pretty good</a:t>
                </a:r>
              </a:p>
              <a:p>
                <a:pPr marL="609600" indent="-609600" eaLnBrk="1" hangingPunct="1"/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Harder problem for higher dimension</a:t>
                </a:r>
              </a:p>
              <a:p>
                <a:pPr marL="609600" indent="-609600" eaLnBrk="1" hangingPunct="1"/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SVM noticeably worse</a:t>
                </a:r>
              </a:p>
              <a:p>
                <a:pPr marL="609600" indent="-609600" eaLnBrk="1" hangingPunct="1"/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MD best (Likelihood method)</a:t>
                </a:r>
              </a:p>
              <a:p>
                <a:pPr marL="609600" indent="-609600" eaLnBrk="1" hangingPunct="1"/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DWD very close to MD</a:t>
                </a:r>
              </a:p>
              <a:p>
                <a:pPr marL="609600" indent="-609600" eaLnBrk="1" hangingPunct="1"/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Methods converge for higher dimension??</a:t>
                </a:r>
              </a:p>
            </p:txBody>
          </p:sp>
        </mc:Choice>
        <mc:Fallback xmlns="">
          <p:sp>
            <p:nvSpPr>
              <p:cNvPr id="717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 rotWithShape="1">
                <a:blip r:embed="rId3"/>
                <a:stretch>
                  <a:fillRect l="-2161" t="-1444" r="-793" b="-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717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717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717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717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717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718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718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718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718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718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718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718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718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7188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7189" name="Rectangle 19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87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88950">
              <a:srgbClr val="FFC000"/>
            </a:gs>
            <a:gs pos="0">
              <a:srgbClr val="FFC000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Discrim</a:t>
            </a:r>
            <a:r>
              <a:rPr lang="en-US" dirty="0" err="1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Simulations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 Mixture:</a:t>
            </a:r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7783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7783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7783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7783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7783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7783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7783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7783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7783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7783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7784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7784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77842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pic>
        <p:nvPicPr>
          <p:cNvPr id="77843" name="Picture 1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600200"/>
            <a:ext cx="7162800" cy="5057775"/>
          </a:xfrm>
          <a:noFill/>
        </p:spPr>
      </p:pic>
    </p:spTree>
    <p:extLst>
      <p:ext uri="{BB962C8B-B14F-4D97-AF65-F5344CB8AC3E}">
        <p14:creationId xmlns:p14="http://schemas.microsoft.com/office/powerpoint/2010/main" val="1463816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88950">
              <a:srgbClr val="FFC000"/>
            </a:gs>
            <a:gs pos="0">
              <a:srgbClr val="FFC000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Discrim</a:t>
            </a:r>
            <a:r>
              <a:rPr lang="en-US" dirty="0" err="1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Simulations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7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Outlier Mixture:</a:t>
                </a: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80% dim. 1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𝜇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±2.2</m:t>
                    </m:r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  other dims 0</a:t>
                </a: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20% dim. 1  ±100,  dim. 2  ±500,  others 0</a:t>
                </a:r>
              </a:p>
              <a:p>
                <a:pPr marL="609600" indent="-609600" eaLnBrk="1" hangingPunct="1"/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MD is a disaster, driven by outliers</a:t>
                </a:r>
              </a:p>
              <a:p>
                <a:pPr marL="609600" indent="-609600" eaLnBrk="1" hangingPunct="1"/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SVM &amp; DWD are both very robust</a:t>
                </a:r>
              </a:p>
              <a:p>
                <a:pPr marL="609600" indent="-609600" eaLnBrk="1" hangingPunct="1"/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SVM is best</a:t>
                </a:r>
              </a:p>
              <a:p>
                <a:pPr marL="609600" indent="-609600" eaLnBrk="1" hangingPunct="1"/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DWD very close to SVM (</a:t>
                </a:r>
                <a:r>
                  <a:rPr lang="en-US" sz="3200" dirty="0" err="1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insig</a:t>
                </a:r>
                <a:r>
                  <a:rPr lang="en-US" sz="3200" dirty="0" err="1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sz="3200" dirty="0" err="1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</a:t>
                </a: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difference)</a:t>
                </a:r>
              </a:p>
              <a:p>
                <a:pPr marL="609600" indent="-609600" eaLnBrk="1" hangingPunct="1"/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Methods converge for higher dimension??</a:t>
                </a:r>
              </a:p>
              <a:p>
                <a:pPr marL="609600" indent="-609600" algn="ctr" eaLnBrk="1" hangingPunct="1"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Ignore RLR (a mistake)</a:t>
                </a:r>
              </a:p>
            </p:txBody>
          </p:sp>
        </mc:Choice>
        <mc:Fallback xmlns="">
          <p:sp>
            <p:nvSpPr>
              <p:cNvPr id="819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 rotWithShape="1">
                <a:blip r:embed="rId3"/>
                <a:stretch>
                  <a:fillRect l="-2161" t="-1444" r="-793" b="-8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19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20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20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20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20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20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20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20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20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20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20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21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21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212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213" name="Rectangle 19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21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88950">
              <a:srgbClr val="FFC000"/>
            </a:gs>
            <a:gs pos="0">
              <a:srgbClr val="FFC000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Discrim</a:t>
            </a:r>
            <a:r>
              <a:rPr lang="en-US" dirty="0" err="1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Simulations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Wobble Mixture:</a:t>
            </a:r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7885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7885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7885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7885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7885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7885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7886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7886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7886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7886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7886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7886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7886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pic>
        <p:nvPicPr>
          <p:cNvPr id="78867" name="Picture 1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600200"/>
            <a:ext cx="7162800" cy="5057775"/>
          </a:xfrm>
          <a:noFill/>
        </p:spPr>
      </p:pic>
    </p:spTree>
    <p:extLst>
      <p:ext uri="{BB962C8B-B14F-4D97-AF65-F5344CB8AC3E}">
        <p14:creationId xmlns:p14="http://schemas.microsoft.com/office/powerpoint/2010/main" val="92512824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88950">
              <a:srgbClr val="FFC000"/>
            </a:gs>
            <a:gs pos="0">
              <a:srgbClr val="FFC000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Discrim</a:t>
            </a:r>
            <a:r>
              <a:rPr lang="en-US" dirty="0" err="1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Simulations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1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Wobble Mixture:</a:t>
                </a: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80% dim. 1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𝜇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±2.2</m:t>
                    </m:r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  other dims 0</a:t>
                </a: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20% dim. 1  ±0.1,  rand dim  ±100,  others 0</a:t>
                </a:r>
              </a:p>
              <a:p>
                <a:pPr marL="609600" indent="-609600" eaLnBrk="1" hangingPunct="1"/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MD still very bad, driven by outliers</a:t>
                </a:r>
              </a:p>
              <a:p>
                <a:pPr marL="609600" indent="-609600" eaLnBrk="1" hangingPunct="1"/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SVM &amp; DWD are both very robust</a:t>
                </a:r>
              </a:p>
              <a:p>
                <a:pPr marL="609600" indent="-609600" eaLnBrk="1" hangingPunct="1"/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SVM loses (affected by </a:t>
                </a:r>
                <a:r>
                  <a:rPr lang="en-US" sz="3200" i="1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margin push</a:t>
                </a: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</a:t>
                </a:r>
              </a:p>
              <a:p>
                <a:pPr marL="609600" indent="-609600" eaLnBrk="1" hangingPunct="1"/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DWD slightly better (by </a:t>
                </a:r>
                <a:r>
                  <a:rPr lang="en-US" sz="3200" i="1" dirty="0" err="1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</a:t>
                </a:r>
                <a:r>
                  <a:rPr lang="en-US" sz="3200" i="1" dirty="0" err="1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sz="3200" i="1" dirty="0" err="1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ted</a:t>
                </a:r>
                <a:r>
                  <a:rPr lang="en-US" sz="3200" i="1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influence</a:t>
                </a: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</a:t>
                </a:r>
              </a:p>
              <a:p>
                <a:pPr marL="609600" indent="-609600" eaLnBrk="1" hangingPunct="1"/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Methods converge for higher dimension??</a:t>
                </a:r>
              </a:p>
              <a:p>
                <a:pPr marL="609600" indent="-609600" algn="ctr" eaLnBrk="1" hangingPunct="1"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Ignore RLR (a mistake)</a:t>
                </a:r>
              </a:p>
            </p:txBody>
          </p:sp>
        </mc:Choice>
        <mc:Fallback xmlns="">
          <p:sp>
            <p:nvSpPr>
              <p:cNvPr id="922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 rotWithShape="1">
                <a:blip r:embed="rId3"/>
                <a:stretch>
                  <a:fillRect l="-2161" t="-1444" r="-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2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922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922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922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922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922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922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922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923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923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923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923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923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923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923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9237" name="Rectangle 19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79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88950">
              <a:srgbClr val="FFC000"/>
            </a:gs>
            <a:gs pos="0">
              <a:srgbClr val="FFC000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Discrim</a:t>
            </a:r>
            <a:r>
              <a:rPr lang="en-US" dirty="0" err="1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Simulations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Nested Spheres:</a:t>
            </a:r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7987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7988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7988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7988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7988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7988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7988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7988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7988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7988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7988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79890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pic>
        <p:nvPicPr>
          <p:cNvPr id="79891" name="Picture 1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600200"/>
            <a:ext cx="7162800" cy="5057775"/>
          </a:xfrm>
          <a:noFill/>
        </p:spPr>
      </p:pic>
    </p:spTree>
    <p:extLst>
      <p:ext uri="{BB962C8B-B14F-4D97-AF65-F5344CB8AC3E}">
        <p14:creationId xmlns:p14="http://schemas.microsoft.com/office/powerpoint/2010/main" val="2967241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3: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Donut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LDA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Good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Performance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(Slice of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sz="32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Paraboloid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402442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88950">
              <a:srgbClr val="FFC000"/>
            </a:gs>
            <a:gs pos="0">
              <a:srgbClr val="FFC000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Discrim</a:t>
            </a:r>
            <a:r>
              <a:rPr lang="en-US" dirty="0" err="1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Simulations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Nested Spheres: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en-US" sz="3200" baseline="30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d/2 dim</a:t>
            </a:r>
            <a:r>
              <a:rPr lang="en-US" sz="3200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s, Gaussian with </a:t>
            </a:r>
            <a:r>
              <a:rPr lang="en-US" sz="32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var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1 or C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3200" baseline="30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nd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d/2 dim</a:t>
            </a:r>
            <a:r>
              <a:rPr lang="en-US" sz="3200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s, the squares of the 1</a:t>
            </a:r>
            <a:r>
              <a:rPr lang="en-US" sz="3200" baseline="30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dim</a:t>
            </a:r>
            <a:r>
              <a:rPr lang="en-US" sz="3200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(as for 2</a:t>
            </a:r>
            <a:r>
              <a:rPr lang="en-US" sz="3200" baseline="30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nd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degree polynomial embedding) 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Each method best somewhere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MD best in highest d (data non-Gaussian)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Methods not comparable (realistic)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Methods converge for higher dimension??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3200" dirty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space is a strange place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Ignore RLR (a mistake)</a:t>
            </a:r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0902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0903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0904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0905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0906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0907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0908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0909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091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0911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0912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0913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0914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0915" name="Rectangle 19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05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88950">
              <a:srgbClr val="FFC000"/>
            </a:gs>
            <a:gs pos="0">
              <a:srgbClr val="FFC000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Discrim</a:t>
            </a:r>
            <a:r>
              <a:rPr lang="en-US" dirty="0" err="1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Simulations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Conclusions:  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Everything (sensible) is best </a:t>
            </a:r>
            <a:r>
              <a:rPr lang="en-US" sz="3200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sometimes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DWD often </a:t>
            </a:r>
            <a:r>
              <a:rPr lang="en-US" sz="3200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 near best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MD weak beyond Gaussian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Caution about simulations (and examples):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 easy to cherry pick best ones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3200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Good practice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Machine Learning</a:t>
            </a:r>
          </a:p>
          <a:p>
            <a:pPr marL="1104900" lvl="1" indent="-533400" eaLnBrk="1" hangingPunct="1">
              <a:lnSpc>
                <a:spcPct val="90000"/>
              </a:lnSpc>
            </a:pPr>
            <a:r>
              <a:rPr lang="en-US" sz="2800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28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Ignore method proposed, but read</a:t>
            </a:r>
          </a:p>
          <a:p>
            <a:pPr marL="1104900" lvl="1" indent="-533400" eaLnBrk="1" hangingPunct="1">
              <a:lnSpc>
                <a:spcPct val="90000"/>
              </a:lnSpc>
              <a:buFontTx/>
              <a:buNone/>
            </a:pPr>
            <a:r>
              <a:rPr lang="en-US" sz="28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	paper for useful comparison of others</a:t>
            </a:r>
            <a:r>
              <a:rPr lang="en-US" sz="2800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sz="28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192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192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192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192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193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193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193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193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193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193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193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193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1938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95600" y="3048000"/>
            <a:ext cx="3368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Every Dog Has his Day</a:t>
            </a:r>
          </a:p>
        </p:txBody>
      </p:sp>
    </p:spTree>
    <p:extLst>
      <p:ext uri="{BB962C8B-B14F-4D97-AF65-F5344CB8AC3E}">
        <p14:creationId xmlns:p14="http://schemas.microsoft.com/office/powerpoint/2010/main" val="382236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88950">
              <a:srgbClr val="FFC000"/>
            </a:gs>
            <a:gs pos="0">
              <a:srgbClr val="FFC000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Discrim</a:t>
            </a:r>
            <a:r>
              <a:rPr lang="en-US" dirty="0" err="1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Simulations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Caution:  There are additional players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Regularized Logistic Regression 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looks also very competitive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Interesting Phenomenon: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All methods </a:t>
            </a:r>
            <a:r>
              <a:rPr lang="en-US" sz="3200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come together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in very high dimensions???</a:t>
            </a:r>
          </a:p>
        </p:txBody>
      </p:sp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295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295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295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295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295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295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295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295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295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295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296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296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2962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64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88950">
              <a:srgbClr val="FFC000"/>
            </a:gs>
            <a:gs pos="0">
              <a:srgbClr val="FFC000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Discrim</a:t>
            </a:r>
            <a:r>
              <a:rPr lang="en-US" dirty="0" err="1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Simulations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we say more about: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All methods </a:t>
            </a: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come together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in very high dimensions???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Mathematical Statistical Question:</a:t>
            </a:r>
          </a:p>
          <a:p>
            <a:pPr marL="609600" indent="-609600" algn="ctr" eaLnBrk="1" hangingPunct="1">
              <a:lnSpc>
                <a:spcPct val="12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Mathematics behind this???</a:t>
            </a:r>
          </a:p>
          <a:p>
            <a:pPr marL="609600" indent="-609600" algn="ctr" eaLnBrk="1" hangingPunct="1">
              <a:lnSpc>
                <a:spcPct val="12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Will Investigate Later</a:t>
            </a: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61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382000" cy="454025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DWD in </a:t>
            </a: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Testing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153400" cy="5029200"/>
          </a:xfrm>
        </p:spPr>
        <p:txBody>
          <a:bodyPr/>
          <a:lstStyle/>
          <a:p>
            <a:pPr marL="171450" indent="0" eaLnBrk="1" hangingPunct="1"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Recall Permutation Based 2-Class  </a:t>
            </a:r>
            <a:endParaRPr lang="en-US" altLang="ko-KR" dirty="0">
              <a:solidFill>
                <a:schemeClr val="bg2"/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pPr marL="171450" indent="0" eaLnBrk="1" hangingPunct="1"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Hypothesis Test</a:t>
            </a:r>
          </a:p>
          <a:p>
            <a:pPr marL="171450" indent="0" algn="ctr" eaLnBrk="1" hangingPunct="1"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(Reflecting Visual Impression)</a:t>
            </a:r>
          </a:p>
          <a:p>
            <a:pPr marL="171450" indent="0" eaLnBrk="1" hangingPunct="1">
              <a:buNone/>
            </a:pPr>
            <a:endParaRPr lang="en-US" altLang="ko-KR" sz="3600" dirty="0">
              <a:solidFill>
                <a:schemeClr val="bg2"/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pPr marL="171450" indent="0" eaLnBrk="1" hangingPunct="1"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Recall Application:  Pan Cancer Data</a:t>
            </a:r>
          </a:p>
          <a:p>
            <a:pPr marL="171450" indent="0" eaLnBrk="1" hangingPunct="1"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Studied Data Scaling in Context of</a:t>
            </a:r>
          </a:p>
          <a:p>
            <a:pPr marL="171450" indent="0" eaLnBrk="1" hangingPunct="1"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Comparing Ovarian (</a:t>
            </a:r>
            <a:r>
              <a:rPr lang="en-US" altLang="ko-KR" sz="3600" b="1" dirty="0">
                <a:solidFill>
                  <a:srgbClr val="DC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</a:t>
            </a:r>
            <a:r>
              <a:rPr lang="en-US" altLang="ko-KR" sz="36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 &amp; Uterine (</a:t>
            </a:r>
            <a:r>
              <a:rPr lang="en-US" altLang="ko-KR" sz="3600" b="1" dirty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+</a:t>
            </a:r>
            <a:r>
              <a:rPr lang="en-US" altLang="ko-KR" sz="36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lang="en-US" altLang="ko-KR" sz="3600" dirty="0">
              <a:solidFill>
                <a:schemeClr val="bg2"/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pPr marL="171450" indent="0" eaLnBrk="1" hangingPunct="1">
              <a:buNone/>
            </a:pPr>
            <a:endParaRPr lang="en-US" altLang="ko-KR" sz="3600" dirty="0">
              <a:solidFill>
                <a:schemeClr val="bg2"/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pPr marL="171450" indent="0" eaLnBrk="1" hangingPunct="1">
              <a:buNone/>
            </a:pPr>
            <a:endParaRPr lang="en-US" altLang="ko-KR" sz="3600" dirty="0">
              <a:solidFill>
                <a:schemeClr val="bg2"/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75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382000" cy="454025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DWD in </a:t>
            </a: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Testing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153400" cy="5029200"/>
          </a:xfrm>
        </p:spPr>
        <p:txBody>
          <a:bodyPr/>
          <a:lstStyle/>
          <a:p>
            <a:pPr marL="171450" indent="0" eaLnBrk="1" hangingPunct="1"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Comparison of </a:t>
            </a:r>
            <a:r>
              <a:rPr lang="en-US" altLang="ko-KR" sz="36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Scalings</a:t>
            </a:r>
            <a:endParaRPr lang="en-US" altLang="ko-KR" sz="3600" dirty="0">
              <a:solidFill>
                <a:schemeClr val="bg2"/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pPr marL="171450" indent="0" eaLnBrk="1" hangingPunct="1">
              <a:buNone/>
            </a:pPr>
            <a:endParaRPr lang="en-US" altLang="ko-KR" sz="3600" dirty="0">
              <a:solidFill>
                <a:schemeClr val="bg2"/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pPr marL="171450" indent="0" eaLnBrk="1" hangingPunct="1">
              <a:buNone/>
            </a:pPr>
            <a:endParaRPr lang="en-US" altLang="ko-KR" sz="3600" dirty="0">
              <a:solidFill>
                <a:schemeClr val="bg2"/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pPr marL="171450" indent="0" eaLnBrk="1" hangingPunct="1">
              <a:buNone/>
            </a:pPr>
            <a:endParaRPr lang="en-US" altLang="ko-KR" sz="3600" dirty="0">
              <a:solidFill>
                <a:schemeClr val="bg2"/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43CC69-F443-46B1-93FA-CEC476867D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26" t="40909" r="25703" b="22727"/>
          <a:stretch/>
        </p:blipFill>
        <p:spPr>
          <a:xfrm>
            <a:off x="1828800" y="1600200"/>
            <a:ext cx="7315200" cy="5257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3D2CD75-A8BE-4E12-A5DA-10F6768A8678}"/>
              </a:ext>
            </a:extLst>
          </p:cNvPr>
          <p:cNvSpPr txBox="1"/>
          <p:nvPr/>
        </p:nvSpPr>
        <p:spPr>
          <a:xfrm>
            <a:off x="2754045" y="2209800"/>
            <a:ext cx="979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Original</a:t>
            </a:r>
          </a:p>
          <a:p>
            <a:pPr algn="ctr"/>
            <a:r>
              <a:rPr lang="en-US" dirty="0">
                <a:solidFill>
                  <a:schemeClr val="bg2"/>
                </a:solidFill>
              </a:rPr>
              <a:t>Scale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32ED29-BEDA-45CB-B213-2EBA7D10834C}"/>
              </a:ext>
            </a:extLst>
          </p:cNvPr>
          <p:cNvSpPr txBox="1"/>
          <p:nvPr/>
        </p:nvSpPr>
        <p:spPr>
          <a:xfrm>
            <a:off x="5522149" y="2209800"/>
            <a:ext cx="1031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Zoomed</a:t>
            </a:r>
          </a:p>
          <a:p>
            <a:pPr algn="ctr"/>
            <a:r>
              <a:rPr lang="en-US" dirty="0">
                <a:solidFill>
                  <a:schemeClr val="bg2"/>
                </a:solidFill>
              </a:rPr>
              <a:t>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700641-41C7-4EFC-A3C7-E17370E52C8E}"/>
              </a:ext>
            </a:extLst>
          </p:cNvPr>
          <p:cNvSpPr txBox="1"/>
          <p:nvPr/>
        </p:nvSpPr>
        <p:spPr>
          <a:xfrm>
            <a:off x="7924800" y="2209800"/>
            <a:ext cx="761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Log</a:t>
            </a:r>
          </a:p>
          <a:p>
            <a:pPr algn="ctr"/>
            <a:r>
              <a:rPr lang="en-US" dirty="0">
                <a:solidFill>
                  <a:schemeClr val="bg2"/>
                </a:solidFill>
              </a:rPr>
              <a:t>Scale</a:t>
            </a:r>
          </a:p>
        </p:txBody>
      </p:sp>
    </p:spTree>
    <p:extLst>
      <p:ext uri="{BB962C8B-B14F-4D97-AF65-F5344CB8AC3E}">
        <p14:creationId xmlns:p14="http://schemas.microsoft.com/office/powerpoint/2010/main" val="425381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382000" cy="454025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DWD in </a:t>
            </a: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Testing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153400" cy="5029200"/>
          </a:xfrm>
        </p:spPr>
        <p:txBody>
          <a:bodyPr/>
          <a:lstStyle/>
          <a:p>
            <a:pPr marL="171450" indent="0" eaLnBrk="1" hangingPunct="1"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Compare DWD &amp; MD </a:t>
            </a:r>
          </a:p>
          <a:p>
            <a:pPr marL="171450" indent="0" algn="ctr" eaLnBrk="1" hangingPunct="1">
              <a:buNone/>
            </a:pPr>
            <a:r>
              <a:rPr lang="en-US" altLang="ko-KR" sz="3600" dirty="0" err="1">
                <a:solidFill>
                  <a:schemeClr val="bg2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DiProPerm</a:t>
            </a:r>
            <a:r>
              <a:rPr lang="en-US" altLang="ko-KR" sz="3600" dirty="0">
                <a:solidFill>
                  <a:schemeClr val="bg2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 Performance</a:t>
            </a:r>
          </a:p>
          <a:p>
            <a:pPr marL="171450" indent="0" eaLnBrk="1" hangingPunct="1">
              <a:buNone/>
            </a:pPr>
            <a:endParaRPr lang="en-US" altLang="ko-KR" sz="3600" dirty="0">
              <a:solidFill>
                <a:schemeClr val="bg2"/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pPr marL="171450" indent="0" eaLnBrk="1" hangingPunct="1"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Using Log Scale Data Comparing</a:t>
            </a:r>
          </a:p>
          <a:p>
            <a:pPr marL="171450" indent="0" algn="ctr" eaLnBrk="1" hangingPunct="1"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Ovarian (</a:t>
            </a:r>
            <a:r>
              <a:rPr lang="en-US" altLang="ko-KR" sz="3600" b="1" dirty="0">
                <a:solidFill>
                  <a:srgbClr val="DC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</a:t>
            </a:r>
            <a:r>
              <a:rPr lang="en-US" altLang="ko-KR" sz="36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 vs. Uterine (</a:t>
            </a:r>
            <a:r>
              <a:rPr lang="en-US" altLang="ko-KR" sz="3600" b="1" dirty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+</a:t>
            </a:r>
            <a:r>
              <a:rPr lang="en-US" altLang="ko-KR" sz="36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lang="en-US" altLang="ko-KR" sz="3600" dirty="0">
              <a:solidFill>
                <a:schemeClr val="bg2"/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pPr marL="171450" indent="0" eaLnBrk="1" hangingPunct="1">
              <a:buNone/>
            </a:pPr>
            <a:endParaRPr lang="en-US" altLang="ko-KR" sz="3600" dirty="0">
              <a:solidFill>
                <a:schemeClr val="bg2"/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pPr marL="171450" indent="0" eaLnBrk="1" hangingPunct="1">
              <a:buNone/>
            </a:pPr>
            <a:endParaRPr lang="en-US" altLang="ko-KR" sz="3600" dirty="0">
              <a:solidFill>
                <a:schemeClr val="bg2"/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pPr marL="171450" indent="0" eaLnBrk="1" hangingPunct="1">
              <a:buNone/>
            </a:pPr>
            <a:endParaRPr lang="en-US" altLang="ko-KR" sz="3600" dirty="0">
              <a:solidFill>
                <a:schemeClr val="bg2"/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10375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382000" cy="454025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DWD in </a:t>
            </a: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Testing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153400" cy="5029200"/>
          </a:xfrm>
        </p:spPr>
        <p:txBody>
          <a:bodyPr/>
          <a:lstStyle/>
          <a:p>
            <a:pPr marL="171450" indent="0" eaLnBrk="1" hangingPunct="1"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Compare DWD &amp; MD </a:t>
            </a:r>
          </a:p>
          <a:p>
            <a:pPr marL="171450" indent="0" eaLnBrk="1" hangingPunct="1">
              <a:buNone/>
            </a:pPr>
            <a:endParaRPr lang="en-US" altLang="ko-KR" sz="3600" dirty="0">
              <a:solidFill>
                <a:schemeClr val="bg2"/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pPr marL="171450" indent="0" eaLnBrk="1" hangingPunct="1">
              <a:buNone/>
            </a:pPr>
            <a:endParaRPr lang="en-US" altLang="ko-KR" sz="3600" dirty="0">
              <a:solidFill>
                <a:schemeClr val="bg2"/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pPr marL="171450" indent="0" eaLnBrk="1" hangingPunct="1">
              <a:buNone/>
            </a:pPr>
            <a:endParaRPr lang="en-US" altLang="ko-KR" sz="3600" dirty="0">
              <a:solidFill>
                <a:schemeClr val="bg2"/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A27A5383-2687-4B84-9B4C-B389806220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00200"/>
            <a:ext cx="6834575" cy="2674399"/>
          </a:xfrm>
          <a:prstGeom prst="rect">
            <a:avLst/>
          </a:prstGeom>
        </p:spPr>
      </p:pic>
      <p:pic>
        <p:nvPicPr>
          <p:cNvPr id="5" name="Picture 4" descr="Chart&#10;&#10;Description automatically generated with medium confidence">
            <a:extLst>
              <a:ext uri="{FF2B5EF4-FFF2-40B4-BE49-F238E27FC236}">
                <a16:creationId xmlns:a16="http://schemas.microsoft.com/office/drawing/2014/main" id="{5B00F7B5-798B-45C8-8A1F-26D1049FF9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183601"/>
            <a:ext cx="6834575" cy="267439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B6E97FB-886A-4425-8E39-5AEEBE4AD2BC}"/>
              </a:ext>
            </a:extLst>
          </p:cNvPr>
          <p:cNvGrpSpPr/>
          <p:nvPr/>
        </p:nvGrpSpPr>
        <p:grpSpPr>
          <a:xfrm>
            <a:off x="4114800" y="2340864"/>
            <a:ext cx="4535678" cy="2807208"/>
            <a:chOff x="4114800" y="2340864"/>
            <a:chExt cx="4535678" cy="280720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33E33FE-DE9C-406B-91CB-16E5997D6D2E}"/>
                </a:ext>
              </a:extLst>
            </p:cNvPr>
            <p:cNvSpPr txBox="1"/>
            <p:nvPr/>
          </p:nvSpPr>
          <p:spPr>
            <a:xfrm>
              <a:off x="6858000" y="3600271"/>
              <a:ext cx="179247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</a:rPr>
                <a:t>DWD Gives</a:t>
              </a:r>
            </a:p>
            <a:p>
              <a:pPr algn="ctr"/>
              <a:r>
                <a:rPr lang="en-US" sz="2400" dirty="0">
                  <a:solidFill>
                    <a:srgbClr val="FF0000"/>
                  </a:solidFill>
                </a:rPr>
                <a:t>Stronger</a:t>
              </a:r>
            </a:p>
            <a:p>
              <a:pPr algn="ctr"/>
              <a:r>
                <a:rPr lang="en-US" sz="2400" dirty="0">
                  <a:solidFill>
                    <a:srgbClr val="FF0000"/>
                  </a:solidFill>
                </a:rPr>
                <a:t>Inference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15A4651-0B33-40BC-B561-78FBD283C0E9}"/>
                </a:ext>
              </a:extLst>
            </p:cNvPr>
            <p:cNvSpPr/>
            <p:nvPr/>
          </p:nvSpPr>
          <p:spPr>
            <a:xfrm>
              <a:off x="4191000" y="2340864"/>
              <a:ext cx="1066800" cy="2286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C3702AF-C215-4116-8A76-8EE15ACF21EB}"/>
                </a:ext>
              </a:extLst>
            </p:cNvPr>
            <p:cNvSpPr/>
            <p:nvPr/>
          </p:nvSpPr>
          <p:spPr>
            <a:xfrm>
              <a:off x="4114800" y="4919472"/>
              <a:ext cx="1066800" cy="2286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985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>
                <a:lumMod val="75000"/>
              </a:schemeClr>
            </a:gs>
            <a:gs pos="50000">
              <a:schemeClr val="tx1"/>
            </a:gs>
            <a:gs pos="100000">
              <a:schemeClr val="tx1">
                <a:lumMod val="75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454025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Visualization by DWD, SVM, MD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2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76200" y="1066800"/>
                <a:ext cx="8534400" cy="5029200"/>
              </a:xfrm>
            </p:spPr>
            <p:txBody>
              <a:bodyPr/>
              <a:lstStyle/>
              <a:p>
                <a:pPr marL="171450" indent="0" eaLnBrk="1" hangingPunct="1">
                  <a:buNone/>
                </a:pPr>
                <a:r>
                  <a:rPr lang="en-US" altLang="ko-KR" sz="3600" dirty="0">
                    <a:solidFill>
                      <a:schemeClr val="bg2"/>
                    </a:solidFill>
                    <a:latin typeface="Arial" panose="020B0604020202020204" pitchFamily="34" charset="0"/>
                    <a:ea typeface="Gulim" pitchFamily="34" charset="-127"/>
                    <a:cs typeface="Arial" panose="020B0604020202020204" pitchFamily="34" charset="0"/>
                  </a:rPr>
                  <a:t>Toy Example:</a:t>
                </a:r>
              </a:p>
              <a:p>
                <a:pPr marL="171450" indent="0" eaLnBrk="1" hangingPunct="1">
                  <a:buNone/>
                </a:pPr>
                <a:endParaRPr lang="en-US" altLang="ko-KR" sz="3600" dirty="0">
                  <a:solidFill>
                    <a:schemeClr val="bg2"/>
                  </a:solidFill>
                  <a:latin typeface="Arial" panose="020B0604020202020204" pitchFamily="34" charset="0"/>
                  <a:ea typeface="Gulim" pitchFamily="34" charset="-127"/>
                  <a:cs typeface="Arial" panose="020B0604020202020204" pitchFamily="34" charset="0"/>
                </a:endParaRPr>
              </a:p>
              <a:p>
                <a:pPr marL="171450" indent="0" eaLnBrk="1" hangingPunct="1">
                  <a:buNone/>
                </a:pPr>
                <a:r>
                  <a:rPr lang="en-US" altLang="ko-KR" sz="3600" dirty="0">
                    <a:solidFill>
                      <a:schemeClr val="bg2"/>
                    </a:solidFill>
                    <a:latin typeface="Arial" panose="020B0604020202020204" pitchFamily="34" charset="0"/>
                    <a:ea typeface="Gulim" pitchFamily="34" charset="-127"/>
                    <a:cs typeface="Arial" panose="020B0604020202020204" pitchFamily="34" charset="0"/>
                  </a:rPr>
                  <a:t>4 Clusters,</a:t>
                </a:r>
              </a:p>
              <a:p>
                <a:pPr marL="171450" indent="0" eaLnBrk="1" hangingPunct="1">
                  <a:buNone/>
                </a:pPr>
                <a:r>
                  <a:rPr lang="en-US" altLang="ko-KR" sz="3600" dirty="0">
                    <a:solidFill>
                      <a:schemeClr val="bg2"/>
                    </a:solidFill>
                    <a:latin typeface="Arial" panose="020B0604020202020204" pitchFamily="34" charset="0"/>
                    <a:ea typeface="Gulim" pitchFamily="34" charset="-127"/>
                    <a:cs typeface="Arial" panose="020B0604020202020204" pitchFamily="34" charset="0"/>
                  </a:rPr>
                  <a:t>Symmetric</a:t>
                </a:r>
              </a:p>
              <a:p>
                <a:pPr marL="171450" indent="0" eaLnBrk="1" hangingPunct="1">
                  <a:buNone/>
                </a:pPr>
                <a:r>
                  <a:rPr lang="en-US" altLang="ko-KR" sz="3600" dirty="0">
                    <a:solidFill>
                      <a:schemeClr val="bg2"/>
                    </a:solidFill>
                    <a:latin typeface="Arial" panose="020B0604020202020204" pitchFamily="34" charset="0"/>
                    <a:ea typeface="Gulim" pitchFamily="34" charset="-127"/>
                    <a:cs typeface="Arial" panose="020B0604020202020204" pitchFamily="34" charset="0"/>
                  </a:rPr>
                  <a:t>Gaussians,</a:t>
                </a:r>
              </a:p>
              <a:p>
                <a:pPr marL="171450" indent="0" eaLnBrk="1" hangingPunct="1">
                  <a:buNone/>
                </a:pPr>
                <a:r>
                  <a:rPr lang="en-US" altLang="ko-KR" sz="3600" dirty="0">
                    <a:solidFill>
                      <a:schemeClr val="bg2"/>
                    </a:solidFill>
                    <a:latin typeface="Arial" panose="020B0604020202020204" pitchFamily="34" charset="0"/>
                    <a:ea typeface="Gulim" pitchFamily="34" charset="-127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altLang="ko-KR" sz="3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Gulim" pitchFamily="34" charset="-127"/>
                        <a:cs typeface="Arial" panose="020B0604020202020204" pitchFamily="34" charset="0"/>
                      </a:rPr>
                      <m:t>𝑑</m:t>
                    </m:r>
                    <m:r>
                      <a:rPr lang="en-US" altLang="ko-KR" sz="3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Gulim" pitchFamily="34" charset="-127"/>
                        <a:cs typeface="Arial" panose="020B0604020202020204" pitchFamily="34" charset="0"/>
                      </a:rPr>
                      <m:t>=200</m:t>
                    </m:r>
                  </m:oMath>
                </a14:m>
                <a:endParaRPr lang="en-US" altLang="ko-KR" sz="3600" dirty="0">
                  <a:solidFill>
                    <a:schemeClr val="bg2"/>
                  </a:solidFill>
                  <a:latin typeface="Arial" panose="020B0604020202020204" pitchFamily="34" charset="0"/>
                  <a:ea typeface="Gulim" pitchFamily="34" charset="-127"/>
                  <a:cs typeface="Arial" panose="020B0604020202020204" pitchFamily="34" charset="0"/>
                </a:endParaRPr>
              </a:p>
              <a:p>
                <a:pPr marL="171450" indent="0" eaLnBrk="1" hangingPunct="1">
                  <a:buNone/>
                </a:pPr>
                <a:endParaRPr lang="en-US" altLang="ko-KR" sz="3600" dirty="0">
                  <a:solidFill>
                    <a:schemeClr val="bg2"/>
                  </a:solidFill>
                  <a:latin typeface="Arial" panose="020B0604020202020204" pitchFamily="34" charset="0"/>
                  <a:ea typeface="Gulim" pitchFamily="34" charset="-127"/>
                  <a:cs typeface="Arial" panose="020B0604020202020204" pitchFamily="34" charset="0"/>
                </a:endParaRPr>
              </a:p>
              <a:p>
                <a:pPr marL="171450" indent="0" eaLnBrk="1" hangingPunct="1">
                  <a:buNone/>
                </a:pPr>
                <a:endParaRPr lang="en-US" altLang="ko-KR" sz="3600" dirty="0">
                  <a:solidFill>
                    <a:schemeClr val="bg2"/>
                  </a:solidFill>
                  <a:latin typeface="Arial" panose="020B0604020202020204" pitchFamily="34" charset="0"/>
                  <a:ea typeface="Gulim" pitchFamily="34" charset="-127"/>
                  <a:cs typeface="Arial" panose="020B0604020202020204" pitchFamily="34" charset="0"/>
                </a:endParaRPr>
              </a:p>
              <a:p>
                <a:pPr marL="171450" indent="0" eaLnBrk="1" hangingPunct="1">
                  <a:buNone/>
                </a:pPr>
                <a:endParaRPr lang="en-US" altLang="ko-KR" sz="3600" dirty="0">
                  <a:solidFill>
                    <a:schemeClr val="bg2"/>
                  </a:solidFill>
                  <a:latin typeface="Arial" panose="020B0604020202020204" pitchFamily="34" charset="0"/>
                  <a:ea typeface="Gulim" pitchFamily="34" charset="-127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6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200" y="1066800"/>
                <a:ext cx="8534400" cy="5029200"/>
              </a:xfrm>
              <a:blipFill>
                <a:blip r:embed="rId3"/>
                <a:stretch>
                  <a:fillRect l="-214" t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2">
            <a:extLst>
              <a:ext uri="{FF2B5EF4-FFF2-40B4-BE49-F238E27FC236}">
                <a16:creationId xmlns:a16="http://schemas.microsoft.com/office/drawing/2014/main" id="{DFFF1559-B06B-4B98-9026-AC16AC2B9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505" y="1323975"/>
            <a:ext cx="5243496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384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>
                <a:lumMod val="75000"/>
              </a:schemeClr>
            </a:gs>
            <a:gs pos="50000">
              <a:schemeClr val="tx1"/>
            </a:gs>
            <a:gs pos="100000">
              <a:schemeClr val="tx1">
                <a:lumMod val="75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454025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Visualization by DWD, SVM, MD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066800"/>
            <a:ext cx="8534400" cy="5029200"/>
          </a:xfrm>
        </p:spPr>
        <p:txBody>
          <a:bodyPr/>
          <a:lstStyle/>
          <a:p>
            <a:pPr marL="171450" indent="0" eaLnBrk="1" hangingPunct="1"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Toy Example:</a:t>
            </a:r>
          </a:p>
          <a:p>
            <a:pPr marL="171450" indent="0" eaLnBrk="1" hangingPunct="1">
              <a:buNone/>
            </a:pPr>
            <a:endParaRPr lang="en-US" altLang="ko-KR" sz="3600" dirty="0">
              <a:solidFill>
                <a:schemeClr val="bg2"/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pPr marL="171450" indent="0" eaLnBrk="1" hangingPunct="1"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Train DWD</a:t>
            </a:r>
          </a:p>
          <a:p>
            <a:pPr marL="171450" indent="0" eaLnBrk="1" hangingPunct="1"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On These</a:t>
            </a:r>
          </a:p>
          <a:p>
            <a:pPr marL="171450" indent="0" eaLnBrk="1" hangingPunct="1"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2 Classes</a:t>
            </a:r>
          </a:p>
          <a:p>
            <a:pPr marL="171450" indent="0" eaLnBrk="1" hangingPunct="1">
              <a:buNone/>
            </a:pPr>
            <a:endParaRPr lang="en-US" altLang="ko-KR" sz="3600" dirty="0">
              <a:solidFill>
                <a:schemeClr val="bg2"/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pPr marL="171450" indent="0" eaLnBrk="1" hangingPunct="1">
              <a:buNone/>
            </a:pPr>
            <a:endParaRPr lang="en-US" altLang="ko-KR" sz="3600" dirty="0">
              <a:solidFill>
                <a:schemeClr val="bg2"/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pPr marL="171450" indent="0" eaLnBrk="1" hangingPunct="1">
              <a:buNone/>
            </a:pPr>
            <a:endParaRPr lang="en-US" altLang="ko-KR" sz="3600" dirty="0">
              <a:solidFill>
                <a:schemeClr val="bg2"/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1E4733A-BD77-4150-A571-76BF2FCEA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505" y="1323975"/>
            <a:ext cx="5243496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0230B71C-EBBB-4548-9351-0A5B77331104}"/>
              </a:ext>
            </a:extLst>
          </p:cNvPr>
          <p:cNvSpPr/>
          <p:nvPr/>
        </p:nvSpPr>
        <p:spPr bwMode="auto">
          <a:xfrm rot="20674367">
            <a:off x="4600381" y="4081356"/>
            <a:ext cx="1676400" cy="440437"/>
          </a:xfrm>
          <a:prstGeom prst="round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0276CDFE-F540-4516-B0B8-C56DFA214BC3}"/>
              </a:ext>
            </a:extLst>
          </p:cNvPr>
          <p:cNvSpPr/>
          <p:nvPr/>
        </p:nvSpPr>
        <p:spPr bwMode="auto">
          <a:xfrm rot="20674367">
            <a:off x="4447981" y="3535524"/>
            <a:ext cx="1676400" cy="440437"/>
          </a:xfrm>
          <a:prstGeom prst="round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252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13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Na</a:t>
                </a:r>
                <a:r>
                  <a:rPr lang="en-US" sz="3200" dirty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ï</a:t>
                </a: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ve Embedding, Radial basis functions:</a:t>
                </a: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At some </a:t>
                </a:r>
                <a:r>
                  <a:rPr lang="en-US" sz="3200" dirty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“</a:t>
                </a: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grid points</a:t>
                </a:r>
                <a:r>
                  <a:rPr lang="en-US" sz="3200" dirty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”</a:t>
                </a: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𝒈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320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⋯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,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𝒈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</a:t>
                </a: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For a </a:t>
                </a:r>
                <a:r>
                  <a:rPr lang="en-US" sz="3200" dirty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“</a:t>
                </a: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bandwidth</a:t>
                </a:r>
                <a:r>
                  <a:rPr lang="en-US" sz="3200" dirty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”</a:t>
                </a: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(i.e. standard </a:t>
                </a:r>
                <a:r>
                  <a:rPr lang="en-US" sz="3200" dirty="0" err="1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dev</a:t>
                </a:r>
                <a:r>
                  <a:rPr lang="en-US" sz="3200" dirty="0" err="1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sz="3200" dirty="0" err="1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</a:t>
                </a: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 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𝜎</m:t>
                    </m:r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</a:t>
                </a: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Consider  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dim</a:t>
                </a:r>
                <a:r>
                  <a:rPr lang="en-US" sz="3200" dirty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al)  functions:</a:t>
                </a: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𝜑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𝜎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𝒙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𝒈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 Unicode MS" pitchFamily="34" charset="-128"/>
                        </a:rPr>
                        <m:t>⋯,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𝜑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𝜎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𝒙</m:t>
                          </m:r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𝒈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Replace data matrix with:</a:t>
                </a:r>
                <a:endParaRPr lang="en-US" sz="24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151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>
                <a:blip r:embed="rId3"/>
                <a:stretch>
                  <a:fillRect l="-1801" t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1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8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9" name="Rectangle 20"/>
          <p:cNvSpPr>
            <a:spLocks noChangeArrowheads="1"/>
          </p:cNvSpPr>
          <p:nvPr/>
        </p:nvSpPr>
        <p:spPr bwMode="auto">
          <a:xfrm>
            <a:off x="0" y="3211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30" name="Rectangle 22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31" name="Rectangle 2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32" name="Rectangle 26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33" name="Rectangle 28"/>
          <p:cNvSpPr>
            <a:spLocks noChangeArrowheads="1"/>
          </p:cNvSpPr>
          <p:nvPr/>
        </p:nvSpPr>
        <p:spPr bwMode="auto">
          <a:xfrm>
            <a:off x="0" y="2716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548672" y="4763030"/>
                <a:ext cx="5710153" cy="1479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𝜎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0" lang="en-US" sz="2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28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kumimoji="0" lang="en-US" sz="2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kumimoji="0" lang="en-US" sz="2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28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𝒈</m:t>
                                        </m:r>
                                      </m:e>
                                      <m:sub>
                                        <m:r>
                                          <a:rPr kumimoji="0" lang="en-US" sz="2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r>
                                  <a:rPr kumimoji="0" 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𝜎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0" lang="en-US" sz="2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28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kumimoji="0" lang="en-US" sz="2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kumimoji="0" lang="en-US" sz="2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28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𝒈</m:t>
                                        </m:r>
                                      </m:e>
                                      <m:sub>
                                        <m:r>
                                          <a:rPr kumimoji="0" lang="en-US" sz="2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kumimoji="0" 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kumimoji="0" 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kumimoji="0" 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𝜎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0" lang="en-US" sz="2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28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kumimoji="0" lang="en-US" sz="2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kumimoji="0" lang="en-US" sz="2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28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𝒈</m:t>
                                        </m:r>
                                      </m:e>
                                      <m:sub>
                                        <m:r>
                                          <a:rPr kumimoji="0" lang="en-US" sz="2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r>
                                  <a:rPr kumimoji="0" 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𝜎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0" lang="en-US" sz="2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28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kumimoji="0" lang="en-US" sz="2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kumimoji="0" lang="en-US" sz="2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28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𝒈</m:t>
                                        </m:r>
                                      </m:e>
                                      <m:sub>
                                        <m:r>
                                          <a:rPr kumimoji="0" lang="en-US" sz="2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672" y="4763030"/>
                <a:ext cx="5710153" cy="14795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568020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>
                <a:lumMod val="75000"/>
              </a:schemeClr>
            </a:gs>
            <a:gs pos="50000">
              <a:schemeClr val="tx1"/>
            </a:gs>
            <a:gs pos="100000">
              <a:schemeClr val="tx1">
                <a:lumMod val="75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454025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Visualization by DWD, SVM, MD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066800"/>
            <a:ext cx="8534400" cy="5029200"/>
          </a:xfrm>
        </p:spPr>
        <p:txBody>
          <a:bodyPr/>
          <a:lstStyle/>
          <a:p>
            <a:pPr marL="171450" indent="0" eaLnBrk="1" hangingPunct="1"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Toy Example:</a:t>
            </a:r>
          </a:p>
          <a:p>
            <a:pPr marL="171450" indent="0" eaLnBrk="1" hangingPunct="1">
              <a:buNone/>
            </a:pPr>
            <a:endParaRPr lang="en-US" altLang="ko-KR" sz="3600" dirty="0">
              <a:solidFill>
                <a:schemeClr val="bg2"/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pPr marL="171450" indent="0" eaLnBrk="1" hangingPunct="1">
              <a:buNone/>
            </a:pPr>
            <a:endParaRPr lang="en-US" altLang="ko-KR" sz="3600" dirty="0">
              <a:solidFill>
                <a:schemeClr val="bg2"/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pPr marL="171450" indent="0" eaLnBrk="1" hangingPunct="1">
              <a:buNone/>
            </a:pPr>
            <a:endParaRPr lang="en-US" altLang="ko-KR" sz="3600" dirty="0">
              <a:solidFill>
                <a:schemeClr val="bg2"/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pPr marL="171450" indent="0" eaLnBrk="1" hangingPunct="1">
              <a:buNone/>
            </a:pPr>
            <a:endParaRPr lang="en-US" altLang="ko-KR" sz="3600" dirty="0">
              <a:solidFill>
                <a:schemeClr val="bg2"/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pPr marL="171450" indent="0" eaLnBrk="1" hangingPunct="1"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Train SVM &amp; MD</a:t>
            </a:r>
          </a:p>
          <a:p>
            <a:pPr marL="171450" indent="0" eaLnBrk="1" hangingPunct="1"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On These</a:t>
            </a:r>
          </a:p>
          <a:p>
            <a:pPr marL="171450" indent="0" eaLnBrk="1" hangingPunct="1"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2 Classes</a:t>
            </a:r>
          </a:p>
          <a:p>
            <a:pPr marL="171450" indent="0" eaLnBrk="1" hangingPunct="1">
              <a:buNone/>
            </a:pPr>
            <a:endParaRPr lang="en-US" altLang="ko-KR" sz="3600" dirty="0">
              <a:solidFill>
                <a:schemeClr val="bg2"/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pPr marL="171450" indent="0" eaLnBrk="1" hangingPunct="1">
              <a:buNone/>
            </a:pPr>
            <a:endParaRPr lang="en-US" altLang="ko-KR" sz="3600" dirty="0">
              <a:solidFill>
                <a:schemeClr val="bg2"/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1E4733A-BD77-4150-A571-76BF2FCEA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505" y="1323975"/>
            <a:ext cx="5243496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8">
            <a:extLst>
              <a:ext uri="{FF2B5EF4-FFF2-40B4-BE49-F238E27FC236}">
                <a16:creationId xmlns:a16="http://schemas.microsoft.com/office/drawing/2014/main" id="{3413C1B7-2917-4A1B-867F-BCB792D21FEA}"/>
              </a:ext>
            </a:extLst>
          </p:cNvPr>
          <p:cNvSpPr/>
          <p:nvPr/>
        </p:nvSpPr>
        <p:spPr bwMode="auto">
          <a:xfrm rot="4456103">
            <a:off x="4381909" y="3821849"/>
            <a:ext cx="1212344" cy="523049"/>
          </a:xfrm>
          <a:prstGeom prst="round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9A6AF567-A43D-4D56-89E0-8BBA566A2A9B}"/>
              </a:ext>
            </a:extLst>
          </p:cNvPr>
          <p:cNvSpPr/>
          <p:nvPr/>
        </p:nvSpPr>
        <p:spPr bwMode="auto">
          <a:xfrm rot="4456103">
            <a:off x="5143910" y="3669449"/>
            <a:ext cx="1212344" cy="523049"/>
          </a:xfrm>
          <a:prstGeom prst="round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45140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>
                <a:lumMod val="75000"/>
              </a:schemeClr>
            </a:gs>
            <a:gs pos="50000">
              <a:schemeClr val="tx1"/>
            </a:gs>
            <a:gs pos="100000">
              <a:schemeClr val="tx1">
                <a:lumMod val="75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454025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Visualization by DWD, SVM, MD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066800"/>
            <a:ext cx="8534400" cy="5029200"/>
          </a:xfrm>
        </p:spPr>
        <p:txBody>
          <a:bodyPr/>
          <a:lstStyle/>
          <a:p>
            <a:pPr marL="171450" indent="0" eaLnBrk="1" hangingPunct="1"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Toy Example:</a:t>
            </a:r>
          </a:p>
          <a:p>
            <a:pPr marL="171450" indent="0" eaLnBrk="1" hangingPunct="1">
              <a:buNone/>
            </a:pPr>
            <a:endParaRPr lang="en-US" altLang="ko-KR" sz="3600" dirty="0">
              <a:solidFill>
                <a:schemeClr val="bg2"/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pPr marL="171450" indent="0" eaLnBrk="1" hangingPunct="1"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Use Those</a:t>
            </a:r>
          </a:p>
          <a:p>
            <a:pPr marL="171450" indent="0" eaLnBrk="1" hangingPunct="1"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Directions</a:t>
            </a:r>
          </a:p>
          <a:p>
            <a:pPr marL="171450" indent="0" eaLnBrk="1" hangingPunct="1"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In Scatterplot</a:t>
            </a:r>
          </a:p>
          <a:p>
            <a:pPr marL="171450" indent="0" eaLnBrk="1" hangingPunct="1"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Matrix View</a:t>
            </a:r>
          </a:p>
          <a:p>
            <a:pPr marL="171450" indent="0" eaLnBrk="1" hangingPunct="1">
              <a:buNone/>
            </a:pPr>
            <a:endParaRPr lang="en-US" altLang="ko-KR" sz="3600" dirty="0">
              <a:solidFill>
                <a:schemeClr val="bg2"/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D8AFD5E-177F-4C2D-9489-8EA851620E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2" t="6046" r="14575" b="5135"/>
          <a:stretch/>
        </p:blipFill>
        <p:spPr bwMode="auto">
          <a:xfrm>
            <a:off x="3657600" y="991200"/>
            <a:ext cx="5029200" cy="4145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48FAEAB-B72B-42F2-8E3F-C30817806FE5}"/>
              </a:ext>
            </a:extLst>
          </p:cNvPr>
          <p:cNvGrpSpPr/>
          <p:nvPr/>
        </p:nvGrpSpPr>
        <p:grpSpPr>
          <a:xfrm>
            <a:off x="789513" y="2133600"/>
            <a:ext cx="7362913" cy="4191000"/>
            <a:chOff x="789513" y="2133600"/>
            <a:chExt cx="7362913" cy="419100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311EE3A-B553-4190-A02D-45F6C2A9C9A5}"/>
                </a:ext>
              </a:extLst>
            </p:cNvPr>
            <p:cNvSpPr txBox="1"/>
            <p:nvPr/>
          </p:nvSpPr>
          <p:spPr>
            <a:xfrm>
              <a:off x="789513" y="5739825"/>
              <a:ext cx="736291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bg2"/>
                  </a:solidFill>
                </a:rPr>
                <a:t>SVM Data Piling Leaves Lines in Plots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DCF6E15C-6100-45CE-A60B-C93D5E9F7A95}"/>
                </a:ext>
              </a:extLst>
            </p:cNvPr>
            <p:cNvCxnSpPr>
              <a:stCxn id="3" idx="0"/>
            </p:cNvCxnSpPr>
            <p:nvPr/>
          </p:nvCxnSpPr>
          <p:spPr>
            <a:xfrm flipV="1">
              <a:off x="4470970" y="2133600"/>
              <a:ext cx="1396430" cy="3606225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1887FDCB-6DF5-4D19-892C-4B1619DBC117}"/>
                </a:ext>
              </a:extLst>
            </p:cNvPr>
            <p:cNvCxnSpPr>
              <a:cxnSpLocks/>
              <a:stCxn id="3" idx="0"/>
            </p:cNvCxnSpPr>
            <p:nvPr/>
          </p:nvCxnSpPr>
          <p:spPr>
            <a:xfrm flipV="1">
              <a:off x="4470970" y="3200400"/>
              <a:ext cx="3149030" cy="2539425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9028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>
                <a:lumMod val="75000"/>
              </a:schemeClr>
            </a:gs>
            <a:gs pos="50000">
              <a:schemeClr val="tx1"/>
            </a:gs>
            <a:gs pos="100000">
              <a:schemeClr val="tx1">
                <a:lumMod val="75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454025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Visualization by DWD, SVM, MD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066800"/>
            <a:ext cx="8534400" cy="5029200"/>
          </a:xfrm>
        </p:spPr>
        <p:txBody>
          <a:bodyPr/>
          <a:lstStyle/>
          <a:p>
            <a:pPr marL="171450" indent="0" eaLnBrk="1" hangingPunct="1"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Toy Example:</a:t>
            </a:r>
          </a:p>
          <a:p>
            <a:pPr marL="171450" indent="0" eaLnBrk="1" hangingPunct="1">
              <a:buNone/>
            </a:pPr>
            <a:endParaRPr lang="en-US" altLang="ko-KR" sz="3600" dirty="0">
              <a:solidFill>
                <a:schemeClr val="bg2"/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pPr marL="171450" indent="0" eaLnBrk="1" hangingPunct="1"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MD Has</a:t>
            </a:r>
          </a:p>
          <a:p>
            <a:pPr marL="171450" indent="0" eaLnBrk="1" hangingPunct="1"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Strong</a:t>
            </a:r>
          </a:p>
          <a:p>
            <a:pPr marL="171450" indent="0" eaLnBrk="1" hangingPunct="1"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Overlap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D8AFD5E-177F-4C2D-9489-8EA851620E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2" t="6046" r="14575" b="5135"/>
          <a:stretch/>
        </p:blipFill>
        <p:spPr bwMode="auto">
          <a:xfrm>
            <a:off x="3657600" y="991200"/>
            <a:ext cx="5029200" cy="4145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07B0E98-4DD2-41FA-A54D-A35DD23CDC5B}"/>
              </a:ext>
            </a:extLst>
          </p:cNvPr>
          <p:cNvCxnSpPr>
            <a:cxnSpLocks/>
          </p:cNvCxnSpPr>
          <p:nvPr/>
        </p:nvCxnSpPr>
        <p:spPr>
          <a:xfrm>
            <a:off x="2057400" y="4038600"/>
            <a:ext cx="5867400" cy="762000"/>
          </a:xfrm>
          <a:prstGeom prst="straightConnector1">
            <a:avLst/>
          </a:prstGeom>
          <a:ln w="254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19C00E7-8AD6-4283-B242-8EE0F584A366}"/>
              </a:ext>
            </a:extLst>
          </p:cNvPr>
          <p:cNvGrpSpPr/>
          <p:nvPr/>
        </p:nvGrpSpPr>
        <p:grpSpPr>
          <a:xfrm>
            <a:off x="304800" y="2286000"/>
            <a:ext cx="6398483" cy="4038600"/>
            <a:chOff x="304800" y="2286000"/>
            <a:chExt cx="6398483" cy="403860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EF9B42E-3ED0-4CA0-82EA-E7CB4275CE94}"/>
                </a:ext>
              </a:extLst>
            </p:cNvPr>
            <p:cNvSpPr txBox="1"/>
            <p:nvPr/>
          </p:nvSpPr>
          <p:spPr>
            <a:xfrm>
              <a:off x="304800" y="5739825"/>
              <a:ext cx="639848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bg2"/>
                  </a:solidFill>
                </a:rPr>
                <a:t>DWD Gives Superior Visualization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D744E7D7-3DBB-4A82-B2F0-B6751194908D}"/>
                </a:ext>
              </a:extLst>
            </p:cNvPr>
            <p:cNvCxnSpPr>
              <a:cxnSpLocks/>
              <a:stCxn id="19" idx="0"/>
            </p:cNvCxnSpPr>
            <p:nvPr/>
          </p:nvCxnSpPr>
          <p:spPr>
            <a:xfrm flipV="1">
              <a:off x="3504042" y="2286000"/>
              <a:ext cx="1067958" cy="3453825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E0F4CA7D-0F85-4081-ACD1-04B32F8D75CB}"/>
                </a:ext>
              </a:extLst>
            </p:cNvPr>
            <p:cNvCxnSpPr>
              <a:cxnSpLocks/>
              <a:stCxn id="19" idx="0"/>
            </p:cNvCxnSpPr>
            <p:nvPr/>
          </p:nvCxnSpPr>
          <p:spPr>
            <a:xfrm flipV="1">
              <a:off x="3504042" y="4724400"/>
              <a:ext cx="1144158" cy="1015425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2828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382000" cy="454025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Batch and Source Adjustment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153400" cy="5029200"/>
          </a:xfrm>
        </p:spPr>
        <p:txBody>
          <a:bodyPr/>
          <a:lstStyle/>
          <a:p>
            <a:pPr marL="571500" lvl="1" indent="0" algn="ctr" eaLnBrk="1" hangingPunct="1">
              <a:buNone/>
            </a:pPr>
            <a:endParaRPr lang="en-US" altLang="ko-KR" sz="3200" dirty="0">
              <a:solidFill>
                <a:schemeClr val="bg2"/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pPr marL="571500" lvl="1" indent="0" algn="ctr" eaLnBrk="1" hangingPunct="1">
              <a:buNone/>
            </a:pPr>
            <a:endParaRPr lang="en-US" altLang="ko-KR" sz="3200" dirty="0">
              <a:solidFill>
                <a:schemeClr val="bg2"/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pPr marL="571500" lvl="1" indent="0" algn="ctr" eaLnBrk="1" hangingPunct="1">
              <a:buNone/>
            </a:pPr>
            <a:r>
              <a:rPr lang="en-US" altLang="ko-KR" sz="3200" dirty="0">
                <a:solidFill>
                  <a:schemeClr val="bg2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Important Application</a:t>
            </a:r>
          </a:p>
          <a:p>
            <a:pPr marL="571500" lvl="1" indent="0" algn="ctr" eaLnBrk="1" hangingPunct="1">
              <a:buNone/>
            </a:pPr>
            <a:r>
              <a:rPr lang="en-US" altLang="ko-KR" sz="3200" dirty="0">
                <a:solidFill>
                  <a:schemeClr val="bg2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of</a:t>
            </a:r>
          </a:p>
          <a:p>
            <a:pPr marL="571500" lvl="1" indent="0" algn="ctr" eaLnBrk="1" hangingPunct="1">
              <a:buNone/>
            </a:pPr>
            <a:r>
              <a:rPr lang="en-US" altLang="ko-KR" sz="3200" dirty="0">
                <a:solidFill>
                  <a:schemeClr val="bg2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Distance Weighted Discrimination</a:t>
            </a:r>
          </a:p>
          <a:p>
            <a:pPr marL="571500" lvl="1" indent="0" algn="ctr" eaLnBrk="1" hangingPunct="1">
              <a:buNone/>
            </a:pPr>
            <a:endParaRPr lang="en-US" altLang="ko-KR" sz="3200" dirty="0">
              <a:solidFill>
                <a:schemeClr val="bg2"/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87958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382000" cy="454025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Batch and Source Adjustment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610600" cy="5029200"/>
          </a:xfrm>
        </p:spPr>
        <p:txBody>
          <a:bodyPr/>
          <a:lstStyle/>
          <a:p>
            <a:pPr marL="457200" indent="-457200"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Stanford Breast Cancer Data</a:t>
            </a:r>
          </a:p>
          <a:p>
            <a:pPr marL="0" indent="0" algn="ctr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From Perou et al (2000)</a:t>
            </a:r>
          </a:p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Microarray for Measuring Gene Expression</a:t>
            </a:r>
          </a:p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Old Style:  Arrays Printed in Lab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6184" y="4108703"/>
            <a:ext cx="4789716" cy="27492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" y="4108704"/>
            <a:ext cx="4112195" cy="274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27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382000" cy="454025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Batch and Source Adjustment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610600" cy="5029200"/>
          </a:xfrm>
        </p:spPr>
        <p:txBody>
          <a:bodyPr/>
          <a:lstStyle/>
          <a:p>
            <a:pPr marL="457200" indent="-457200"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Stanford Breast Cancer Data</a:t>
            </a:r>
          </a:p>
          <a:p>
            <a:pPr marL="0" indent="0" algn="ctr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From Perou et al (2000)</a:t>
            </a:r>
          </a:p>
          <a:p>
            <a:pPr marL="457200" indent="-457200"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Analysis in Benito et al (2004) </a:t>
            </a:r>
          </a:p>
          <a:p>
            <a:pPr marL="457200" indent="-457200"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Adjust for Source Effects</a:t>
            </a:r>
          </a:p>
          <a:p>
            <a:pPr marL="1027113" lvl="1" indent="-455613" eaLnBrk="1" hangingPunct="1"/>
            <a:r>
              <a:rPr lang="en-US" altLang="ko-KR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sources of mRNA </a:t>
            </a:r>
          </a:p>
          <a:p>
            <a:pPr marL="457200" indent="-457200"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Adjust for Batch Effects</a:t>
            </a:r>
          </a:p>
          <a:p>
            <a:pPr marL="1027113" lvl="1" indent="-455613" eaLnBrk="1" hangingPunct="1"/>
            <a:r>
              <a:rPr lang="en-US" altLang="ko-KR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Arrays fabricated at different times</a:t>
            </a:r>
          </a:p>
          <a:p>
            <a:pPr marL="1027113" lvl="1" indent="-455613" eaLnBrk="1" hangingPunct="1"/>
            <a:endParaRPr lang="en-US" altLang="ko-KR" sz="2400" dirty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6256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Idea Behind Adjustment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4876800"/>
            <a:ext cx="7696200" cy="1752600"/>
          </a:xfrm>
        </p:spPr>
        <p:txBody>
          <a:bodyPr/>
          <a:lstStyle/>
          <a:p>
            <a:pPr marL="457200" indent="-457200" eaLnBrk="1" hangingPunct="1"/>
            <a:r>
              <a:rPr lang="en-US" altLang="ko-KR" sz="28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Early Approach:         Alter et al (2000)</a:t>
            </a:r>
          </a:p>
          <a:p>
            <a:pPr marL="457200" indent="-457200" eaLnBrk="1" hangingPunct="1"/>
            <a:r>
              <a:rPr lang="en-US" altLang="ko-KR" sz="2800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Squash Out</a:t>
            </a:r>
            <a:r>
              <a:rPr lang="en-US" altLang="ko-KR" sz="28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PC1 direction</a:t>
            </a:r>
          </a:p>
          <a:p>
            <a:pPr marL="457200" indent="-457200" eaLnBrk="1" hangingPunct="1"/>
            <a:r>
              <a:rPr lang="en-US" altLang="ko-KR" sz="28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Eliminates variation in that direction</a:t>
            </a:r>
          </a:p>
        </p:txBody>
      </p:sp>
      <p:pic>
        <p:nvPicPr>
          <p:cNvPr id="3" name="BiasAdjustToyEgEasyPC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95400" y="965200"/>
            <a:ext cx="65024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74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DWD:  Why not PC1?</a:t>
            </a:r>
          </a:p>
        </p:txBody>
      </p:sp>
      <p:sp>
        <p:nvSpPr>
          <p:cNvPr id="62467" name="Text Box 4"/>
          <p:cNvSpPr txBox="1">
            <a:spLocks noChangeArrowheads="1"/>
          </p:cNvSpPr>
          <p:nvPr/>
        </p:nvSpPr>
        <p:spPr bwMode="auto">
          <a:xfrm>
            <a:off x="381000" y="5257800"/>
            <a:ext cx="8213725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sz="2800" dirty="0">
                <a:solidFill>
                  <a:srgbClr val="000000"/>
                </a:solidFill>
                <a:latin typeface="Tahoma" charset="0"/>
              </a:rPr>
              <a:t> PC 1 Direction feels </a:t>
            </a:r>
            <a:r>
              <a:rPr lang="en-US" sz="2800" i="1" dirty="0">
                <a:solidFill>
                  <a:srgbClr val="000000"/>
                </a:solidFill>
                <a:latin typeface="Tahoma" charset="0"/>
              </a:rPr>
              <a:t>variation</a:t>
            </a:r>
            <a:r>
              <a:rPr lang="en-US" sz="2800" dirty="0">
                <a:solidFill>
                  <a:srgbClr val="000000"/>
                </a:solidFill>
                <a:latin typeface="Tahoma" charset="0"/>
              </a:rPr>
              <a:t>, not classes</a:t>
            </a:r>
          </a:p>
          <a:p>
            <a:pPr eaLnBrk="1" hangingPunct="1"/>
            <a:endParaRPr lang="en-US" sz="1200" dirty="0">
              <a:solidFill>
                <a:srgbClr val="000000"/>
              </a:solidFill>
              <a:latin typeface="Tahoma" charset="0"/>
            </a:endParaRPr>
          </a:p>
          <a:p>
            <a:pPr eaLnBrk="1" hangingPunct="1">
              <a:buFontTx/>
              <a:buChar char="-"/>
            </a:pPr>
            <a:r>
              <a:rPr lang="en-US" sz="2800" dirty="0">
                <a:solidFill>
                  <a:srgbClr val="000000"/>
                </a:solidFill>
                <a:latin typeface="Tahoma" charset="0"/>
              </a:rPr>
              <a:t> Also eliminates (important?) within class variation</a:t>
            </a:r>
          </a:p>
        </p:txBody>
      </p:sp>
      <p:pic>
        <p:nvPicPr>
          <p:cNvPr id="3" name="BiasAdjustToyEgMediumPC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0600" y="1117600"/>
            <a:ext cx="71628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67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DWD:  Why not PC1?</a:t>
            </a: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228600" y="5181600"/>
            <a:ext cx="8816975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n-US" sz="2800" dirty="0">
                <a:solidFill>
                  <a:srgbClr val="000000"/>
                </a:solidFill>
                <a:latin typeface="Tahoma" charset="0"/>
              </a:rPr>
              <a:t> Direction driven by </a:t>
            </a:r>
            <a:r>
              <a:rPr lang="en-US" sz="2800" i="1" dirty="0">
                <a:solidFill>
                  <a:srgbClr val="000000"/>
                </a:solidFill>
                <a:latin typeface="Tahoma" charset="0"/>
              </a:rPr>
              <a:t>classes</a:t>
            </a:r>
          </a:p>
          <a:p>
            <a:pPr eaLnBrk="1" hangingPunct="1">
              <a:lnSpc>
                <a:spcPct val="80000"/>
              </a:lnSpc>
            </a:pPr>
            <a:endParaRPr lang="en-US" sz="2800" i="1" dirty="0">
              <a:solidFill>
                <a:srgbClr val="000000"/>
              </a:solidFill>
              <a:latin typeface="Tahoma" charset="0"/>
            </a:endParaRP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n-US" sz="2800" dirty="0">
                <a:solidFill>
                  <a:srgbClr val="000000"/>
                </a:solidFill>
                <a:latin typeface="Tahoma" charset="0"/>
              </a:rPr>
              <a:t> “Sliding” maintains (important?) within class variation</a:t>
            </a:r>
          </a:p>
        </p:txBody>
      </p:sp>
      <p:pic>
        <p:nvPicPr>
          <p:cNvPr id="3" name="BiasAdjustToyEgMediumDWD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44600" y="1143000"/>
            <a:ext cx="6756400" cy="33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58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 g. even worse for PCA</a:t>
            </a: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762000" y="5562600"/>
            <a:ext cx="6024563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sz="3200">
                <a:solidFill>
                  <a:srgbClr val="000000"/>
                </a:solidFill>
                <a:latin typeface="Tahoma" charset="0"/>
              </a:rPr>
              <a:t>  PC1 direction is worst possible</a:t>
            </a:r>
            <a:endParaRPr lang="en-US" sz="3200" i="1">
              <a:solidFill>
                <a:srgbClr val="000000"/>
              </a:solidFill>
              <a:latin typeface="Tahoma" charset="0"/>
            </a:endParaRPr>
          </a:p>
          <a:p>
            <a:pPr eaLnBrk="1" hangingPunct="1"/>
            <a:endParaRPr lang="en-US">
              <a:solidFill>
                <a:srgbClr val="000000"/>
              </a:solidFill>
              <a:latin typeface="Tahoma" charset="0"/>
            </a:endParaRPr>
          </a:p>
        </p:txBody>
      </p:sp>
      <p:pic>
        <p:nvPicPr>
          <p:cNvPr id="3" name="BiasAdjustToyEgHardPC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5200" y="1066800"/>
            <a:ext cx="7264400" cy="363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07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4:     Checkerboard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Radial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Basis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Embedding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+ LDA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Is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Excellent!</a:t>
            </a: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964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964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964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964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964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964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964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964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964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69650" name="Picture 1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2" r="13382"/>
          <a:stretch>
            <a:fillRect/>
          </a:stretch>
        </p:blipFill>
        <p:spPr>
          <a:xfrm>
            <a:off x="3627438" y="1524000"/>
            <a:ext cx="5067300" cy="5562600"/>
          </a:xfrm>
          <a:noFill/>
        </p:spPr>
      </p:pic>
    </p:spTree>
    <p:extLst>
      <p:ext uri="{BB962C8B-B14F-4D97-AF65-F5344CB8AC3E}">
        <p14:creationId xmlns:p14="http://schemas.microsoft.com/office/powerpoint/2010/main" val="133125845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easy for DWD</a:t>
            </a: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762000" y="5562600"/>
            <a:ext cx="7235825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000000"/>
                </a:solidFill>
                <a:latin typeface="Tahoma" charset="0"/>
              </a:rPr>
              <a:t>Since DWD uses class label information</a:t>
            </a:r>
          </a:p>
          <a:p>
            <a:pPr eaLnBrk="1" hangingPunct="1"/>
            <a:endParaRPr lang="en-US">
              <a:solidFill>
                <a:srgbClr val="000000"/>
              </a:solidFill>
              <a:latin typeface="Tahoma" charset="0"/>
            </a:endParaRPr>
          </a:p>
        </p:txBody>
      </p:sp>
      <p:pic>
        <p:nvPicPr>
          <p:cNvPr id="3" name="BiasAdjustToyEgHardDWD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5200" y="1066800"/>
            <a:ext cx="7264400" cy="363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69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382000" cy="454025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Batch and Source Adjustment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2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447800"/>
                <a:ext cx="8610600" cy="50292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Try Out Real Data:</a:t>
                </a:r>
              </a:p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Stanford Breast Cancer Data</a:t>
                </a:r>
              </a:p>
              <a:p>
                <a:pPr marL="0" indent="0" algn="ctr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From Perou et al (2000)</a:t>
                </a:r>
              </a:p>
              <a:p>
                <a:pPr marL="0" indent="0" eaLnBrk="1" hangingPunct="1">
                  <a:buNone/>
                </a:pP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=1753</m:t>
                    </m:r>
                  </m:oMath>
                </a14:m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“Intrinsic” Genes</a:t>
                </a:r>
              </a:p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𝑛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=107</m:t>
                    </m:r>
                  </m:oMath>
                </a14:m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 Breast Cancer Patients</a:t>
                </a:r>
              </a:p>
              <a:p>
                <a:pPr marL="0" indent="0" eaLnBrk="1" hangingPunct="1">
                  <a:buNone/>
                </a:pP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Discovered With Clustering:   Subtypes</a:t>
                </a:r>
              </a:p>
            </p:txBody>
          </p:sp>
        </mc:Choice>
        <mc:Fallback xmlns="">
          <p:sp>
            <p:nvSpPr>
              <p:cNvPr id="266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447800"/>
                <a:ext cx="8610600" cy="5029200"/>
              </a:xfrm>
              <a:blipFill rotWithShape="0">
                <a:blip r:embed="rId3"/>
                <a:stretch>
                  <a:fillRect l="-1841" t="-1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9328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uiExpand="1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57200"/>
            <a:ext cx="8151812" cy="492125"/>
          </a:xfrm>
        </p:spPr>
        <p:txBody>
          <a:bodyPr/>
          <a:lstStyle/>
          <a:p>
            <a:pPr eaLnBrk="1" hangingPunct="1"/>
            <a:r>
              <a:rPr lang="en-US" altLang="ko-KR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</a:t>
            </a:r>
            <a:r>
              <a:rPr lang="en-US" altLang="ko-KR" sz="32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Raw Breast Cancer data</a:t>
            </a:r>
          </a:p>
        </p:txBody>
      </p:sp>
      <p:pic>
        <p:nvPicPr>
          <p:cNvPr id="286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9AC4BA-C716-4315-95F4-91D18C6CE254}"/>
              </a:ext>
            </a:extLst>
          </p:cNvPr>
          <p:cNvSpPr txBox="1"/>
          <p:nvPr/>
        </p:nvSpPr>
        <p:spPr>
          <a:xfrm>
            <a:off x="1066800" y="3657600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See Some</a:t>
            </a:r>
          </a:p>
          <a:p>
            <a:pPr algn="ctr"/>
            <a:r>
              <a:rPr lang="en-US" dirty="0">
                <a:solidFill>
                  <a:schemeClr val="bg2"/>
                </a:solidFill>
              </a:rPr>
              <a:t>Clusters?</a:t>
            </a:r>
          </a:p>
        </p:txBody>
      </p:sp>
    </p:spTree>
    <p:extLst>
      <p:ext uri="{BB962C8B-B14F-4D97-AF65-F5344CB8AC3E}">
        <p14:creationId xmlns:p14="http://schemas.microsoft.com/office/powerpoint/2010/main" val="193253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458200" cy="492125"/>
          </a:xfrm>
        </p:spPr>
        <p:txBody>
          <a:bodyPr/>
          <a:lstStyle/>
          <a:p>
            <a:pPr eaLnBrk="1" hangingPunct="1"/>
            <a:r>
              <a:rPr lang="en-US" altLang="ko-KR" sz="36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</a:t>
            </a:r>
            <a:r>
              <a:rPr lang="en-US" altLang="ko-KR" sz="36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36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Source Colors</a:t>
            </a:r>
          </a:p>
        </p:txBody>
      </p:sp>
      <p:pic>
        <p:nvPicPr>
          <p:cNvPr id="296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923905-9207-484F-A81F-86CE32901DCD}"/>
              </a:ext>
            </a:extLst>
          </p:cNvPr>
          <p:cNvSpPr txBox="1"/>
          <p:nvPr/>
        </p:nvSpPr>
        <p:spPr>
          <a:xfrm>
            <a:off x="939731" y="4114800"/>
            <a:ext cx="2108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Color By Ink Used </a:t>
            </a:r>
          </a:p>
          <a:p>
            <a:pPr algn="ctr"/>
            <a:r>
              <a:rPr lang="en-US" dirty="0">
                <a:solidFill>
                  <a:schemeClr val="bg2"/>
                </a:solidFill>
              </a:rPr>
              <a:t>to Print Chips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1EAC2C-FCFE-4D35-B510-3D79F967C842}"/>
              </a:ext>
            </a:extLst>
          </p:cNvPr>
          <p:cNvSpPr txBox="1"/>
          <p:nvPr/>
        </p:nvSpPr>
        <p:spPr>
          <a:xfrm>
            <a:off x="843555" y="4916269"/>
            <a:ext cx="2300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Bad News, Since</a:t>
            </a:r>
          </a:p>
          <a:p>
            <a:pPr algn="ctr"/>
            <a:r>
              <a:rPr lang="en-US" dirty="0">
                <a:solidFill>
                  <a:schemeClr val="bg2"/>
                </a:solidFill>
              </a:rPr>
              <a:t>This Dominates PC1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CE3860-36F3-4BF5-A8AF-F8DFD8D7F176}"/>
              </a:ext>
            </a:extLst>
          </p:cNvPr>
          <p:cNvSpPr txBox="1"/>
          <p:nvPr/>
        </p:nvSpPr>
        <p:spPr>
          <a:xfrm>
            <a:off x="990600" y="5754469"/>
            <a:ext cx="19543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Yet Want to Find</a:t>
            </a:r>
          </a:p>
          <a:p>
            <a:pPr algn="ctr"/>
            <a:r>
              <a:rPr lang="en-US" dirty="0">
                <a:solidFill>
                  <a:schemeClr val="bg2"/>
                </a:solidFill>
              </a:rPr>
              <a:t>Cancer Subtypes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383BA27-7408-446F-941B-53909FA6FE2F}"/>
              </a:ext>
            </a:extLst>
          </p:cNvPr>
          <p:cNvGrpSpPr/>
          <p:nvPr/>
        </p:nvGrpSpPr>
        <p:grpSpPr>
          <a:xfrm>
            <a:off x="3581400" y="2209800"/>
            <a:ext cx="2025308" cy="4400729"/>
            <a:chOff x="3581400" y="2209800"/>
            <a:chExt cx="2025308" cy="440072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1F9962C-F2A3-4826-976C-20B73F2D1450}"/>
                </a:ext>
              </a:extLst>
            </p:cNvPr>
            <p:cNvSpPr txBox="1"/>
            <p:nvPr/>
          </p:nvSpPr>
          <p:spPr>
            <a:xfrm>
              <a:off x="3895983" y="5410200"/>
              <a:ext cx="1710725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2"/>
                  </a:solidFill>
                </a:rPr>
                <a:t>Squishing PC1</a:t>
              </a:r>
            </a:p>
            <a:p>
              <a:pPr algn="ctr"/>
              <a:r>
                <a:rPr lang="en-US" dirty="0">
                  <a:solidFill>
                    <a:schemeClr val="bg2"/>
                  </a:solidFill>
                </a:rPr>
                <a:t>Not So Good </a:t>
              </a:r>
            </a:p>
            <a:p>
              <a:pPr algn="ctr"/>
              <a:r>
                <a:rPr lang="en-US" dirty="0">
                  <a:solidFill>
                    <a:schemeClr val="bg2"/>
                  </a:solidFill>
                </a:rPr>
                <a:t>Since PC2 </a:t>
              </a:r>
            </a:p>
            <a:p>
              <a:pPr algn="ctr"/>
              <a:r>
                <a:rPr lang="en-US" dirty="0">
                  <a:solidFill>
                    <a:schemeClr val="bg2"/>
                  </a:solidFill>
                </a:rPr>
                <a:t>Also Involved</a:t>
              </a:r>
            </a:p>
          </p:txBody>
        </p:sp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F058563D-1210-45FA-833E-6816199697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81400" y="2209800"/>
              <a:ext cx="228600" cy="381000"/>
            </a:xfrm>
            <a:prstGeom prst="straightConnector1">
              <a:avLst/>
            </a:prstGeom>
            <a:ln w="635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3647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8153400" cy="492125"/>
          </a:xfrm>
        </p:spPr>
        <p:txBody>
          <a:bodyPr/>
          <a:lstStyle/>
          <a:p>
            <a:pPr eaLnBrk="1" hangingPunct="1"/>
            <a:r>
              <a:rPr lang="en-US" altLang="ko-KR" sz="36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</a:t>
            </a:r>
            <a:r>
              <a:rPr lang="en-US" altLang="ko-KR" sz="36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36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Batch Colors</a:t>
            </a:r>
          </a:p>
        </p:txBody>
      </p:sp>
      <p:pic>
        <p:nvPicPr>
          <p:cNvPr id="307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6C9E2A-C38B-4916-A6C6-1E3595940539}"/>
              </a:ext>
            </a:extLst>
          </p:cNvPr>
          <p:cNvSpPr txBox="1"/>
          <p:nvPr/>
        </p:nvSpPr>
        <p:spPr>
          <a:xfrm>
            <a:off x="990600" y="5477470"/>
            <a:ext cx="13901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Color By </a:t>
            </a:r>
          </a:p>
          <a:p>
            <a:pPr algn="ctr"/>
            <a:r>
              <a:rPr lang="en-US" dirty="0">
                <a:solidFill>
                  <a:schemeClr val="bg2"/>
                </a:solidFill>
              </a:rPr>
              <a:t>Fabrication </a:t>
            </a:r>
          </a:p>
          <a:p>
            <a:pPr algn="ctr"/>
            <a:r>
              <a:rPr lang="en-US" dirty="0">
                <a:solidFill>
                  <a:schemeClr val="bg2"/>
                </a:solidFill>
              </a:rPr>
              <a:t>Batch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CF3F0B-3EAD-4AE8-88A1-0DFA6DC79ACC}"/>
              </a:ext>
            </a:extLst>
          </p:cNvPr>
          <p:cNvSpPr txBox="1"/>
          <p:nvPr/>
        </p:nvSpPr>
        <p:spPr>
          <a:xfrm>
            <a:off x="2514600" y="5486400"/>
            <a:ext cx="12875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This</a:t>
            </a:r>
          </a:p>
          <a:p>
            <a:pPr algn="ctr"/>
            <a:r>
              <a:rPr lang="en-US" dirty="0">
                <a:solidFill>
                  <a:schemeClr val="bg2"/>
                </a:solidFill>
              </a:rPr>
              <a:t>Dominates</a:t>
            </a:r>
          </a:p>
          <a:p>
            <a:pPr algn="ctr"/>
            <a:r>
              <a:rPr lang="en-US" dirty="0">
                <a:solidFill>
                  <a:schemeClr val="bg2"/>
                </a:solidFill>
              </a:rPr>
              <a:t>PC4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ECA487-79FD-465F-A262-67A0E805C3BE}"/>
              </a:ext>
            </a:extLst>
          </p:cNvPr>
          <p:cNvSpPr txBox="1"/>
          <p:nvPr/>
        </p:nvSpPr>
        <p:spPr>
          <a:xfrm>
            <a:off x="4038600" y="5486400"/>
            <a:ext cx="15526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Is There</a:t>
            </a:r>
          </a:p>
          <a:p>
            <a:pPr algn="ctr"/>
            <a:r>
              <a:rPr lang="en-US" dirty="0">
                <a:solidFill>
                  <a:schemeClr val="bg2"/>
                </a:solidFill>
              </a:rPr>
              <a:t>Any Biology</a:t>
            </a:r>
          </a:p>
          <a:p>
            <a:pPr algn="ctr"/>
            <a:r>
              <a:rPr lang="en-US" dirty="0">
                <a:solidFill>
                  <a:schemeClr val="bg2"/>
                </a:solidFill>
              </a:rPr>
              <a:t>In This Data?</a:t>
            </a:r>
          </a:p>
        </p:txBody>
      </p:sp>
    </p:spTree>
    <p:extLst>
      <p:ext uri="{BB962C8B-B14F-4D97-AF65-F5344CB8AC3E}">
        <p14:creationId xmlns:p14="http://schemas.microsoft.com/office/powerpoint/2010/main" val="249277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57200"/>
            <a:ext cx="8151812" cy="492125"/>
          </a:xfrm>
        </p:spPr>
        <p:txBody>
          <a:bodyPr/>
          <a:lstStyle/>
          <a:p>
            <a:pPr eaLnBrk="1" hangingPunct="1"/>
            <a:r>
              <a:rPr lang="en-US" altLang="ko-KR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</a:t>
            </a:r>
            <a:r>
              <a:rPr lang="en-US" altLang="ko-KR" sz="32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Biological Class Colors</a:t>
            </a:r>
          </a:p>
        </p:txBody>
      </p:sp>
      <p:pic>
        <p:nvPicPr>
          <p:cNvPr id="317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FC990D-74F9-49AE-AFD5-DB784BD60F96}"/>
              </a:ext>
            </a:extLst>
          </p:cNvPr>
          <p:cNvSpPr txBox="1"/>
          <p:nvPr/>
        </p:nvSpPr>
        <p:spPr>
          <a:xfrm>
            <a:off x="1420631" y="3581400"/>
            <a:ext cx="11464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Color By </a:t>
            </a:r>
          </a:p>
          <a:p>
            <a:pPr algn="ctr"/>
            <a:r>
              <a:rPr lang="en-US" dirty="0">
                <a:solidFill>
                  <a:schemeClr val="bg2"/>
                </a:solidFill>
              </a:rPr>
              <a:t>Cancer</a:t>
            </a:r>
          </a:p>
          <a:p>
            <a:pPr algn="ctr"/>
            <a:r>
              <a:rPr lang="en-US" dirty="0">
                <a:solidFill>
                  <a:schemeClr val="bg2"/>
                </a:solidFill>
              </a:rPr>
              <a:t>Subtypes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71974A-3F42-4AC2-B15C-8E72CD021224}"/>
              </a:ext>
            </a:extLst>
          </p:cNvPr>
          <p:cNvSpPr txBox="1"/>
          <p:nvPr/>
        </p:nvSpPr>
        <p:spPr>
          <a:xfrm>
            <a:off x="810001" y="4791670"/>
            <a:ext cx="23903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Important Biology</a:t>
            </a:r>
          </a:p>
          <a:p>
            <a:pPr algn="ctr"/>
            <a:r>
              <a:rPr lang="en-US" dirty="0">
                <a:solidFill>
                  <a:schemeClr val="bg2"/>
                </a:solidFill>
              </a:rPr>
              <a:t>Appears in PCs 2 &amp;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719149-11F6-4371-A0CB-41C44DF2BDF3}"/>
              </a:ext>
            </a:extLst>
          </p:cNvPr>
          <p:cNvSpPr txBox="1"/>
          <p:nvPr/>
        </p:nvSpPr>
        <p:spPr>
          <a:xfrm>
            <a:off x="931834" y="5678269"/>
            <a:ext cx="2146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Strongly Motivates</a:t>
            </a:r>
          </a:p>
          <a:p>
            <a:pPr algn="ctr"/>
            <a:r>
              <a:rPr lang="en-US" dirty="0">
                <a:solidFill>
                  <a:schemeClr val="bg2"/>
                </a:solidFill>
              </a:rPr>
              <a:t>Adjustment of Data</a:t>
            </a:r>
          </a:p>
        </p:txBody>
      </p:sp>
    </p:spTree>
    <p:extLst>
      <p:ext uri="{BB962C8B-B14F-4D97-AF65-F5344CB8AC3E}">
        <p14:creationId xmlns:p14="http://schemas.microsoft.com/office/powerpoint/2010/main" val="308936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57200"/>
            <a:ext cx="8304212" cy="492125"/>
          </a:xfrm>
        </p:spPr>
        <p:txBody>
          <a:bodyPr/>
          <a:lstStyle/>
          <a:p>
            <a:pPr eaLnBrk="1" hangingPunct="1"/>
            <a:r>
              <a:rPr lang="en-US" altLang="ko-KR" sz="28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</a:t>
            </a:r>
            <a:r>
              <a:rPr lang="en-US" altLang="ko-KR" sz="28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28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Biological Class Col. &amp; Symbols</a:t>
            </a:r>
          </a:p>
        </p:txBody>
      </p:sp>
      <p:pic>
        <p:nvPicPr>
          <p:cNvPr id="327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815142-43A8-4F6F-B15C-C32B5A9116A8}"/>
              </a:ext>
            </a:extLst>
          </p:cNvPr>
          <p:cNvSpPr txBox="1"/>
          <p:nvPr/>
        </p:nvSpPr>
        <p:spPr>
          <a:xfrm>
            <a:off x="3685163" y="5602069"/>
            <a:ext cx="1877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Follow Subtypes</a:t>
            </a:r>
          </a:p>
          <a:p>
            <a:pPr algn="ctr"/>
            <a:r>
              <a:rPr lang="en-US" dirty="0">
                <a:solidFill>
                  <a:schemeClr val="bg2"/>
                </a:solidFill>
              </a:rPr>
              <a:t>Using Symbols</a:t>
            </a:r>
          </a:p>
        </p:txBody>
      </p:sp>
    </p:spTree>
    <p:extLst>
      <p:ext uri="{BB962C8B-B14F-4D97-AF65-F5344CB8AC3E}">
        <p14:creationId xmlns:p14="http://schemas.microsoft.com/office/powerpoint/2010/main" val="285730291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57200"/>
            <a:ext cx="8228012" cy="492125"/>
          </a:xfrm>
        </p:spPr>
        <p:txBody>
          <a:bodyPr/>
          <a:lstStyle/>
          <a:p>
            <a:pPr eaLnBrk="1" hangingPunct="1"/>
            <a:r>
              <a:rPr lang="en-US" altLang="ko-KR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</a:t>
            </a:r>
            <a:r>
              <a:rPr lang="en-US" altLang="ko-KR" sz="32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Biological Class Symbols</a:t>
            </a:r>
          </a:p>
        </p:txBody>
      </p:sp>
      <p:pic>
        <p:nvPicPr>
          <p:cNvPr id="337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481E8A-268F-4558-9BB1-18AF6EAA79AB}"/>
              </a:ext>
            </a:extLst>
          </p:cNvPr>
          <p:cNvSpPr txBox="1"/>
          <p:nvPr/>
        </p:nvSpPr>
        <p:spPr>
          <a:xfrm>
            <a:off x="3048000" y="4267200"/>
            <a:ext cx="12320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Switch Off</a:t>
            </a:r>
          </a:p>
          <a:p>
            <a:pPr algn="ctr"/>
            <a:r>
              <a:rPr lang="en-US" dirty="0">
                <a:solidFill>
                  <a:schemeClr val="bg2"/>
                </a:solidFill>
              </a:rPr>
              <a:t>Subtype </a:t>
            </a:r>
          </a:p>
          <a:p>
            <a:pPr algn="ctr"/>
            <a:r>
              <a:rPr lang="en-US" dirty="0">
                <a:solidFill>
                  <a:schemeClr val="bg2"/>
                </a:solidFill>
              </a:rPr>
              <a:t>Colors</a:t>
            </a:r>
          </a:p>
        </p:txBody>
      </p:sp>
    </p:spTree>
    <p:extLst>
      <p:ext uri="{BB962C8B-B14F-4D97-AF65-F5344CB8AC3E}">
        <p14:creationId xmlns:p14="http://schemas.microsoft.com/office/powerpoint/2010/main" val="96036353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382000" cy="492125"/>
          </a:xfrm>
        </p:spPr>
        <p:txBody>
          <a:bodyPr/>
          <a:lstStyle/>
          <a:p>
            <a:pPr eaLnBrk="1" hangingPunct="1"/>
            <a:r>
              <a:rPr lang="en-US" altLang="ko-KR" sz="36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</a:t>
            </a:r>
            <a:r>
              <a:rPr lang="en-US" altLang="ko-KR" sz="36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36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Source Colors</a:t>
            </a:r>
          </a:p>
        </p:txBody>
      </p:sp>
      <p:pic>
        <p:nvPicPr>
          <p:cNvPr id="348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155A3B-B849-4628-95F3-D79E5AEDDD12}"/>
              </a:ext>
            </a:extLst>
          </p:cNvPr>
          <p:cNvSpPr txBox="1"/>
          <p:nvPr/>
        </p:nvSpPr>
        <p:spPr>
          <a:xfrm>
            <a:off x="1497014" y="3200400"/>
            <a:ext cx="11336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Return to</a:t>
            </a:r>
          </a:p>
          <a:p>
            <a:pPr algn="ctr"/>
            <a:r>
              <a:rPr lang="en-US" dirty="0">
                <a:solidFill>
                  <a:schemeClr val="bg2"/>
                </a:solidFill>
              </a:rPr>
              <a:t>Source</a:t>
            </a:r>
          </a:p>
          <a:p>
            <a:pPr algn="ctr"/>
            <a:r>
              <a:rPr lang="en-US" dirty="0">
                <a:solidFill>
                  <a:schemeClr val="bg2"/>
                </a:solidFill>
              </a:rPr>
              <a:t>Colors</a:t>
            </a:r>
          </a:p>
        </p:txBody>
      </p:sp>
    </p:spTree>
    <p:extLst>
      <p:ext uri="{BB962C8B-B14F-4D97-AF65-F5344CB8AC3E}">
        <p14:creationId xmlns:p14="http://schemas.microsoft.com/office/powerpoint/2010/main" val="119485989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Participant Presentations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12:10    Alice Peng: </a:t>
            </a:r>
          </a:p>
          <a:p>
            <a:pPr algn="ctr" eaLnBrk="1" hangingPunct="1">
              <a:buFontTx/>
              <a:buNone/>
            </a:pPr>
            <a:r>
              <a:rPr lang="en-US" dirty="0"/>
              <a:t>Studying Epstein-Barr with qPCR and PCA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Next Class:    Jordan </a:t>
            </a:r>
            <a:r>
              <a:rPr lang="en-US" dirty="0" err="1"/>
              <a:t>Valone</a:t>
            </a:r>
            <a:r>
              <a:rPr lang="en-US" dirty="0"/>
              <a:t>, Darius Bost</a:t>
            </a:r>
          </a:p>
        </p:txBody>
      </p:sp>
    </p:spTree>
    <p:extLst>
      <p:ext uri="{BB962C8B-B14F-4D97-AF65-F5344CB8AC3E}">
        <p14:creationId xmlns:p14="http://schemas.microsoft.com/office/powerpoint/2010/main" val="92665590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t-SNE Visualization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Idea:</a:t>
            </a:r>
          </a:p>
          <a:p>
            <a:pPr marL="609600" indent="-609600" algn="ctr" eaLnBrk="1" hangingPunct="1">
              <a:lnSpc>
                <a:spcPct val="14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</a:t>
            </a:r>
          </a:p>
          <a:p>
            <a:pPr marL="609600" indent="-609600" algn="ctr" eaLnBrk="1" hangingPunct="1">
              <a:lnSpc>
                <a:spcPct val="14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lnSpc>
                <a:spcPct val="14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Space</a:t>
            </a:r>
          </a:p>
          <a:p>
            <a:pPr marL="609600" indent="-609600" algn="ctr" eaLnBrk="1" hangingPunct="1">
              <a:lnSpc>
                <a:spcPct val="14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lnSpc>
                <a:spcPct val="14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MDS Type </a:t>
            </a:r>
            <a:r>
              <a:rPr lang="en-US" sz="3200" i="1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Representers</a:t>
            </a:r>
            <a:endParaRPr lang="en-US" sz="3200" i="1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55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5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2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495800" y="2438400"/>
            <a:ext cx="2971800" cy="914400"/>
            <a:chOff x="4495800" y="2438400"/>
            <a:chExt cx="2971800" cy="914400"/>
          </a:xfrm>
        </p:grpSpPr>
        <p:sp>
          <p:nvSpPr>
            <p:cNvPr id="2" name="Down Arrow 1"/>
            <p:cNvSpPr/>
            <p:nvPr/>
          </p:nvSpPr>
          <p:spPr>
            <a:xfrm>
              <a:off x="4495800" y="2438400"/>
              <a:ext cx="457200" cy="914400"/>
            </a:xfrm>
            <a:prstGeom prst="downArrow">
              <a:avLst/>
            </a:prstGeom>
            <a:gradFill>
              <a:gsLst>
                <a:gs pos="0">
                  <a:schemeClr val="tx1"/>
                </a:gs>
                <a:gs pos="97000">
                  <a:srgbClr val="FF0000"/>
                </a:gs>
              </a:gsLst>
              <a:lin ang="5400000" scaled="0"/>
            </a:gradFill>
            <a:ln w="508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005066" y="2438400"/>
              <a:ext cx="246253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Gaussian Kernel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Transformation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495800" y="3962400"/>
            <a:ext cx="2753598" cy="914400"/>
            <a:chOff x="4495800" y="2438400"/>
            <a:chExt cx="2753598" cy="914400"/>
          </a:xfrm>
        </p:grpSpPr>
        <p:sp>
          <p:nvSpPr>
            <p:cNvPr id="24" name="Down Arrow 23"/>
            <p:cNvSpPr/>
            <p:nvPr/>
          </p:nvSpPr>
          <p:spPr>
            <a:xfrm rot="10800000">
              <a:off x="4495800" y="2438400"/>
              <a:ext cx="457200" cy="914400"/>
            </a:xfrm>
            <a:prstGeom prst="downArrow">
              <a:avLst/>
            </a:prstGeom>
            <a:gradFill>
              <a:gsLst>
                <a:gs pos="0">
                  <a:schemeClr val="tx1"/>
                </a:gs>
                <a:gs pos="97000">
                  <a:srgbClr val="7030A0"/>
                </a:gs>
              </a:gsLst>
              <a:lin ang="5400000" scaled="0"/>
            </a:gradFill>
            <a:ln w="50800">
              <a:solidFill>
                <a:schemeClr val="bg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005066" y="2438400"/>
              <a:ext cx="224433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Cauchy Kernel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Transformation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347466" y="1868269"/>
            <a:ext cx="3757934" cy="798731"/>
            <a:chOff x="1447800" y="1868269"/>
            <a:chExt cx="3757934" cy="798731"/>
          </a:xfrm>
        </p:grpSpPr>
        <p:sp>
          <p:nvSpPr>
            <p:cNvPr id="5" name="TextBox 4"/>
            <p:cNvSpPr txBox="1"/>
            <p:nvPr/>
          </p:nvSpPr>
          <p:spPr>
            <a:xfrm>
              <a:off x="1447800" y="1868269"/>
              <a:ext cx="205293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Induces Kernel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PCA Type Locality</a:t>
              </a:r>
            </a:p>
          </p:txBody>
        </p:sp>
        <p:cxnSp>
          <p:nvCxnSpPr>
            <p:cNvPr id="7" name="Straight Arrow Connector 6"/>
            <p:cNvCxnSpPr>
              <a:stCxn id="5" idx="3"/>
            </p:cNvCxnSpPr>
            <p:nvPr/>
          </p:nvCxnSpPr>
          <p:spPr>
            <a:xfrm>
              <a:off x="3500734" y="2191435"/>
              <a:ext cx="1705000" cy="475565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533400" y="4268567"/>
            <a:ext cx="4572000" cy="646331"/>
            <a:chOff x="1447800" y="1868269"/>
            <a:chExt cx="4572000" cy="646331"/>
          </a:xfrm>
        </p:grpSpPr>
        <p:sp>
          <p:nvSpPr>
            <p:cNvPr id="31" name="TextBox 30"/>
            <p:cNvSpPr txBox="1"/>
            <p:nvPr/>
          </p:nvSpPr>
          <p:spPr>
            <a:xfrm>
              <a:off x="1447800" y="1868269"/>
              <a:ext cx="16337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Pushes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Away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sng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Farther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Points</a:t>
              </a:r>
            </a:p>
          </p:txBody>
        </p:sp>
        <p:cxnSp>
          <p:nvCxnSpPr>
            <p:cNvPr id="32" name="Straight Arrow Connector 31"/>
            <p:cNvCxnSpPr>
              <a:stCxn id="31" idx="3"/>
            </p:cNvCxnSpPr>
            <p:nvPr/>
          </p:nvCxnSpPr>
          <p:spPr>
            <a:xfrm flipV="1">
              <a:off x="3081581" y="1868269"/>
              <a:ext cx="2938219" cy="323166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5638800" y="3810000"/>
            <a:ext cx="3073966" cy="2590800"/>
            <a:chOff x="5638800" y="3810000"/>
            <a:chExt cx="3073966" cy="2590800"/>
          </a:xfrm>
        </p:grpSpPr>
        <p:sp>
          <p:nvSpPr>
            <p:cNvPr id="12" name="TextBox 11"/>
            <p:cNvSpPr txBox="1"/>
            <p:nvPr/>
          </p:nvSpPr>
          <p:spPr>
            <a:xfrm>
              <a:off x="6553200" y="5754469"/>
              <a:ext cx="215956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Optimization: Make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Close As Possible</a:t>
              </a:r>
            </a:p>
          </p:txBody>
        </p:sp>
        <p:cxnSp>
          <p:nvCxnSpPr>
            <p:cNvPr id="14" name="Straight Arrow Connector 13"/>
            <p:cNvCxnSpPr>
              <a:stCxn id="12" idx="0"/>
            </p:cNvCxnSpPr>
            <p:nvPr/>
          </p:nvCxnSpPr>
          <p:spPr>
            <a:xfrm flipH="1" flipV="1">
              <a:off x="5638800" y="3810000"/>
              <a:ext cx="1994183" cy="1944469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C03E1E8-00E1-4438-8505-5C9033D14C9A}"/>
              </a:ext>
            </a:extLst>
          </p:cNvPr>
          <p:cNvGrpSpPr/>
          <p:nvPr/>
        </p:nvGrpSpPr>
        <p:grpSpPr>
          <a:xfrm>
            <a:off x="914400" y="5486400"/>
            <a:ext cx="2775119" cy="1179731"/>
            <a:chOff x="914400" y="5486400"/>
            <a:chExt cx="2775119" cy="117973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4FD8E0D-BB2B-411B-BAAE-99201EB140E7}"/>
                </a:ext>
              </a:extLst>
            </p:cNvPr>
            <p:cNvSpPr txBox="1"/>
            <p:nvPr/>
          </p:nvSpPr>
          <p:spPr>
            <a:xfrm>
              <a:off x="914400" y="6019800"/>
              <a:ext cx="277511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Recall Multi Dimensional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Scaling = Auto-Encoder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74A3C429-3C3B-4510-A306-8C3D2B43DF56}"/>
                </a:ext>
              </a:extLst>
            </p:cNvPr>
            <p:cNvCxnSpPr>
              <a:stCxn id="6" idx="0"/>
            </p:cNvCxnSpPr>
            <p:nvPr/>
          </p:nvCxnSpPr>
          <p:spPr>
            <a:xfrm flipV="1">
              <a:off x="2301960" y="5486400"/>
              <a:ext cx="441240" cy="533400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1538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t-SNE Visualization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57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4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Same Toy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ℝ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 Unicode MS" pitchFamily="34" charset="-128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Example</a:t>
                </a:r>
              </a:p>
              <a:p>
                <a:pPr marL="609600" indent="-609600" eaLnBrk="1" hangingPunct="1">
                  <a:lnSpc>
                    <a:spcPct val="140000"/>
                  </a:lnSpc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4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4(?) Quite</a:t>
                </a:r>
              </a:p>
              <a:p>
                <a:pPr marL="609600" indent="-609600" eaLnBrk="1" hangingPunct="1">
                  <a:lnSpc>
                    <a:spcPct val="14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Diverse</a:t>
                </a:r>
              </a:p>
              <a:p>
                <a:pPr marL="609600" indent="-609600" eaLnBrk="1" hangingPunct="1">
                  <a:lnSpc>
                    <a:spcPct val="14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Clusters </a:t>
                </a:r>
              </a:p>
            </p:txBody>
          </p:sp>
        </mc:Choice>
        <mc:Fallback xmlns="">
          <p:sp>
            <p:nvSpPr>
              <p:cNvPr id="2355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>
                <a:blip r:embed="rId3"/>
                <a:stretch>
                  <a:fillRect l="-1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5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2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8463" y="2195554"/>
            <a:ext cx="6035537" cy="466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17661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8_Default Design">
  <a:themeElements>
    <a:clrScheme name="2_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2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5_Default Design">
  <a:themeElements>
    <a:clrScheme name="2_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2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11320</TotalTime>
  <Words>2365</Words>
  <Application>Microsoft Office PowerPoint</Application>
  <PresentationFormat>On-screen Show (4:3)</PresentationFormat>
  <Paragraphs>693</Paragraphs>
  <Slides>79</Slides>
  <Notes>79</Notes>
  <HiddenSlides>0</HiddenSlides>
  <MMClips>8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90" baseType="lpstr">
      <vt:lpstr>Arial</vt:lpstr>
      <vt:lpstr>Arial Unicode MS</vt:lpstr>
      <vt:lpstr>Cambria Math</vt:lpstr>
      <vt:lpstr>Tahoma</vt:lpstr>
      <vt:lpstr>Times New Roman</vt:lpstr>
      <vt:lpstr>Wingdings</vt:lpstr>
      <vt:lpstr>Default Design</vt:lpstr>
      <vt:lpstr>8_Default Design</vt:lpstr>
      <vt:lpstr>15_Default Design</vt:lpstr>
      <vt:lpstr>2_Default Design</vt:lpstr>
      <vt:lpstr>Equation</vt:lpstr>
      <vt:lpstr>Statistics – O. R. 881 Object Oriented Data Analysis</vt:lpstr>
      <vt:lpstr>Current Sections in Textbook</vt:lpstr>
      <vt:lpstr>Kernel Embedding</vt:lpstr>
      <vt:lpstr>Kernel Embedding</vt:lpstr>
      <vt:lpstr>Kernel Embedding</vt:lpstr>
      <vt:lpstr>Kernel Embedding</vt:lpstr>
      <vt:lpstr>Kernel Embedding</vt:lpstr>
      <vt:lpstr>t-SNE Visualization</vt:lpstr>
      <vt:lpstr>t-SNE Visualization</vt:lpstr>
      <vt:lpstr>t-SNE Visualization</vt:lpstr>
      <vt:lpstr>Support Vector Machines</vt:lpstr>
      <vt:lpstr>SVMs, Optimization Viewpoint</vt:lpstr>
      <vt:lpstr>SVMs, Optimization Viewpoint</vt:lpstr>
      <vt:lpstr>SVMs, Tuning Parameter </vt:lpstr>
      <vt:lpstr>SVMs, Tuning Parameter </vt:lpstr>
      <vt:lpstr>SVMs, Tuning Parameter </vt:lpstr>
      <vt:lpstr>SVMs, Tuning Parameter </vt:lpstr>
      <vt:lpstr>SVMs, Tuning Parameter </vt:lpstr>
      <vt:lpstr>SVMs, Tuning Parameter </vt:lpstr>
      <vt:lpstr>SVMs, Tuning Parameter </vt:lpstr>
      <vt:lpstr>SVMs, Tuning Parameter </vt:lpstr>
      <vt:lpstr>Support Vector Machines</vt:lpstr>
      <vt:lpstr>Support Vector Machines</vt:lpstr>
      <vt:lpstr>Distance Weighted Discrim’n </vt:lpstr>
      <vt:lpstr>Distance Weighted Discrim’n </vt:lpstr>
      <vt:lpstr>Distance Weighted Discrim’n </vt:lpstr>
      <vt:lpstr>Distance Weighted Discrim’n </vt:lpstr>
      <vt:lpstr>Distance Weighted Discrim’n </vt:lpstr>
      <vt:lpstr>Distance Weighted Discrim’n </vt:lpstr>
      <vt:lpstr>Distance Weighted Discrim’n </vt:lpstr>
      <vt:lpstr>Distance Weighted Discrim’n </vt:lpstr>
      <vt:lpstr>Distance Weighted Discrim’n </vt:lpstr>
      <vt:lpstr>Distance Weighted Discrim’n </vt:lpstr>
      <vt:lpstr>Distance Weighted Discrim’n </vt:lpstr>
      <vt:lpstr>Support Vector Machines</vt:lpstr>
      <vt:lpstr>Support Vector Machines</vt:lpstr>
      <vt:lpstr>Distance Weighted Discrim’n </vt:lpstr>
      <vt:lpstr>Distance Weighted Discrim’n </vt:lpstr>
      <vt:lpstr>Distance Weighted Discrim’n </vt:lpstr>
      <vt:lpstr>HDLSS Discrim’n Simulations</vt:lpstr>
      <vt:lpstr>HDLSS Discrim’n Simulations</vt:lpstr>
      <vt:lpstr>HDLSS Discrim’n Simulations</vt:lpstr>
      <vt:lpstr>HDLSS Discrim’n Simulations</vt:lpstr>
      <vt:lpstr>HDLSS Discrim’n Simulations</vt:lpstr>
      <vt:lpstr>HDLSS Discrim’n Simulations</vt:lpstr>
      <vt:lpstr>HDLSS Discrim’n Simulations</vt:lpstr>
      <vt:lpstr>HDLSS Discrim’n Simulations</vt:lpstr>
      <vt:lpstr>HDLSS Discrim’n Simulations</vt:lpstr>
      <vt:lpstr>HDLSS Discrim’n Simulations</vt:lpstr>
      <vt:lpstr>HDLSS Discrim’n Simulations</vt:lpstr>
      <vt:lpstr>HDLSS Discrim’n Simulations</vt:lpstr>
      <vt:lpstr>HDLSS Discrim’n Simulations</vt:lpstr>
      <vt:lpstr>HDLSS Discrim’n Simulations</vt:lpstr>
      <vt:lpstr>DWD in DiProPerm Testing</vt:lpstr>
      <vt:lpstr>DWD in DiProPerm Testing</vt:lpstr>
      <vt:lpstr>DWD in DiProPerm Testing</vt:lpstr>
      <vt:lpstr>DWD in DiProPerm Testing</vt:lpstr>
      <vt:lpstr>Visualization by DWD, SVM, MD</vt:lpstr>
      <vt:lpstr>Visualization by DWD, SVM, MD</vt:lpstr>
      <vt:lpstr>Visualization by DWD, SVM, MD</vt:lpstr>
      <vt:lpstr>Visualization by DWD, SVM, MD</vt:lpstr>
      <vt:lpstr>Visualization by DWD, SVM, MD</vt:lpstr>
      <vt:lpstr>Batch and Source Adjustment</vt:lpstr>
      <vt:lpstr>Batch and Source Adjustment</vt:lpstr>
      <vt:lpstr>Batch and Source Adjustment</vt:lpstr>
      <vt:lpstr>Idea Behind Adjustment</vt:lpstr>
      <vt:lpstr>DWD:  Why not PC1?</vt:lpstr>
      <vt:lpstr>DWD:  Why not PC1?</vt:lpstr>
      <vt:lpstr>E. g. even worse for PCA</vt:lpstr>
      <vt:lpstr>But easy for DWD</vt:lpstr>
      <vt:lpstr>Batch and Source Adjustment</vt:lpstr>
      <vt:lpstr>Source Batch Adj:  Raw Breast Cancer data</vt:lpstr>
      <vt:lpstr>Source Batch Adj:  Source Colors</vt:lpstr>
      <vt:lpstr>Source Batch Adj:  Batch Colors</vt:lpstr>
      <vt:lpstr>Source Batch Adj:  Biological Class Colors</vt:lpstr>
      <vt:lpstr>Source Batch Adj:  Biological Class Col. &amp; Symbols</vt:lpstr>
      <vt:lpstr>Source Batch Adj:  Biological Class Symbols</vt:lpstr>
      <vt:lpstr>Source Batch Adj:  Source Colors</vt:lpstr>
      <vt:lpstr>Participant Presentations</vt:lpstr>
    </vt:vector>
  </TitlesOfParts>
  <Company>Dell Computer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Marron, James Stephen</cp:lastModifiedBy>
  <cp:revision>341</cp:revision>
  <dcterms:created xsi:type="dcterms:W3CDTF">2001-06-08T01:38:43Z</dcterms:created>
  <dcterms:modified xsi:type="dcterms:W3CDTF">2022-03-22T17:30:32Z</dcterms:modified>
</cp:coreProperties>
</file>