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19" r:id="rId3"/>
    <p:sldMasterId id="2147483763" r:id="rId4"/>
  </p:sldMasterIdLst>
  <p:notesMasterIdLst>
    <p:notesMasterId r:id="rId115"/>
  </p:notesMasterIdLst>
  <p:sldIdLst>
    <p:sldId id="262" r:id="rId5"/>
    <p:sldId id="714" r:id="rId6"/>
    <p:sldId id="1510" r:id="rId7"/>
    <p:sldId id="1512" r:id="rId8"/>
    <p:sldId id="3762" r:id="rId9"/>
    <p:sldId id="3763" r:id="rId10"/>
    <p:sldId id="3764" r:id="rId11"/>
    <p:sldId id="1331" r:id="rId12"/>
    <p:sldId id="3685" r:id="rId13"/>
    <p:sldId id="3692" r:id="rId14"/>
    <p:sldId id="3682" r:id="rId15"/>
    <p:sldId id="1556" r:id="rId16"/>
    <p:sldId id="3753" r:id="rId17"/>
    <p:sldId id="3754" r:id="rId18"/>
    <p:sldId id="3755" r:id="rId19"/>
    <p:sldId id="3756" r:id="rId20"/>
    <p:sldId id="3757" r:id="rId21"/>
    <p:sldId id="3758" r:id="rId22"/>
    <p:sldId id="3759" r:id="rId23"/>
    <p:sldId id="3760" r:id="rId24"/>
    <p:sldId id="1542" r:id="rId25"/>
    <p:sldId id="1543" r:id="rId26"/>
    <p:sldId id="1544" r:id="rId27"/>
    <p:sldId id="1545" r:id="rId28"/>
    <p:sldId id="1546" r:id="rId29"/>
    <p:sldId id="1547" r:id="rId30"/>
    <p:sldId id="1548" r:id="rId31"/>
    <p:sldId id="1549" r:id="rId32"/>
    <p:sldId id="3761" r:id="rId33"/>
    <p:sldId id="1551" r:id="rId34"/>
    <p:sldId id="1552" r:id="rId35"/>
    <p:sldId id="1553" r:id="rId36"/>
    <p:sldId id="1554" r:id="rId37"/>
    <p:sldId id="1555" r:id="rId38"/>
    <p:sldId id="1513" r:id="rId39"/>
    <p:sldId id="1514" r:id="rId40"/>
    <p:sldId id="1515" r:id="rId41"/>
    <p:sldId id="1516" r:id="rId42"/>
    <p:sldId id="1517" r:id="rId43"/>
    <p:sldId id="1538" r:id="rId44"/>
    <p:sldId id="1518" r:id="rId45"/>
    <p:sldId id="1519" r:id="rId46"/>
    <p:sldId id="1520" r:id="rId47"/>
    <p:sldId id="1521" r:id="rId48"/>
    <p:sldId id="1522" r:id="rId49"/>
    <p:sldId id="1523" r:id="rId50"/>
    <p:sldId id="1524" r:id="rId51"/>
    <p:sldId id="1525" r:id="rId52"/>
    <p:sldId id="1526" r:id="rId53"/>
    <p:sldId id="1527" r:id="rId54"/>
    <p:sldId id="1528" r:id="rId55"/>
    <p:sldId id="1529" r:id="rId56"/>
    <p:sldId id="1530" r:id="rId57"/>
    <p:sldId id="1531" r:id="rId58"/>
    <p:sldId id="1532" r:id="rId59"/>
    <p:sldId id="1533" r:id="rId60"/>
    <p:sldId id="1534" r:id="rId61"/>
    <p:sldId id="1535" r:id="rId62"/>
    <p:sldId id="1536" r:id="rId63"/>
    <p:sldId id="1537" r:id="rId64"/>
    <p:sldId id="1341" r:id="rId65"/>
    <p:sldId id="1342" r:id="rId66"/>
    <p:sldId id="1343" r:id="rId67"/>
    <p:sldId id="1344" r:id="rId68"/>
    <p:sldId id="1345" r:id="rId69"/>
    <p:sldId id="1346" r:id="rId70"/>
    <p:sldId id="1347" r:id="rId71"/>
    <p:sldId id="1348" r:id="rId72"/>
    <p:sldId id="1349" r:id="rId73"/>
    <p:sldId id="1350" r:id="rId74"/>
    <p:sldId id="1351" r:id="rId75"/>
    <p:sldId id="1352" r:id="rId76"/>
    <p:sldId id="1353" r:id="rId77"/>
    <p:sldId id="1354" r:id="rId78"/>
    <p:sldId id="3730" r:id="rId79"/>
    <p:sldId id="3731" r:id="rId80"/>
    <p:sldId id="3641" r:id="rId81"/>
    <p:sldId id="3732" r:id="rId82"/>
    <p:sldId id="3733" r:id="rId83"/>
    <p:sldId id="3734" r:id="rId84"/>
    <p:sldId id="3735" r:id="rId85"/>
    <p:sldId id="3736" r:id="rId86"/>
    <p:sldId id="3737" r:id="rId87"/>
    <p:sldId id="3738" r:id="rId88"/>
    <p:sldId id="3739" r:id="rId89"/>
    <p:sldId id="3742" r:id="rId90"/>
    <p:sldId id="3743" r:id="rId91"/>
    <p:sldId id="3744" r:id="rId92"/>
    <p:sldId id="3745" r:id="rId93"/>
    <p:sldId id="3746" r:id="rId94"/>
    <p:sldId id="3747" r:id="rId95"/>
    <p:sldId id="3748" r:id="rId96"/>
    <p:sldId id="3749" r:id="rId97"/>
    <p:sldId id="3750" r:id="rId98"/>
    <p:sldId id="3751" r:id="rId99"/>
    <p:sldId id="3752" r:id="rId100"/>
    <p:sldId id="2473" r:id="rId101"/>
    <p:sldId id="3631" r:id="rId102"/>
    <p:sldId id="3639" r:id="rId103"/>
    <p:sldId id="3638" r:id="rId104"/>
    <p:sldId id="3640" r:id="rId105"/>
    <p:sldId id="3633" r:id="rId106"/>
    <p:sldId id="3643" r:id="rId107"/>
    <p:sldId id="3642" r:id="rId108"/>
    <p:sldId id="3644" r:id="rId109"/>
    <p:sldId id="709" r:id="rId110"/>
    <p:sldId id="710" r:id="rId111"/>
    <p:sldId id="711" r:id="rId112"/>
    <p:sldId id="3645" r:id="rId113"/>
    <p:sldId id="3632" r:id="rId1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1FF"/>
    <a:srgbClr val="99FF99"/>
    <a:srgbClr val="0000FF"/>
    <a:srgbClr val="D357FF"/>
    <a:srgbClr val="FFB279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viewProps" Target="viewProp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209091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6168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8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3306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21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7500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1833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1464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84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1119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40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58858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3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27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FDB37-7609-4F1F-954C-A617889EFD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73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61E4A-339C-4E13-A8C5-489901B40D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98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DA907-9ADD-40EC-92F9-C37BC433E6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4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588C-D755-4436-B967-C260D45190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808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8D340-CB2F-46D5-8780-2840C5FD47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319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4936C-9A94-4286-B9CB-1B40EA0F82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3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45EA-7E5D-4D59-8071-701765F35C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20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3D974-8C72-48A9-B0D8-22E872185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955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5EAB-8533-4166-9173-28AF6A76D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598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B796C-487B-4265-B3EE-4BF05FCEB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472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63151-F544-40BB-AD45-1D0151ACC5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9964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EC626-1ACC-416B-9819-3E3BBA3116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216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2DD81-7494-4F93-8DA5-51D485209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559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7480B-451F-4986-BDF0-BC1AD24F3A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335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09376-2139-464B-AF76-6C67225252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761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3ECE7-CB3F-4832-B97B-1F04C758F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562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F8BEA7-7BA3-45DF-8926-541D2D6AC9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23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49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BA130-8188-4C5D-BD8A-512A71AE09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606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FB2B3-B1C0-4865-A43F-C9EA7290E8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561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AA047-D2F4-41F2-9AB7-6C63B719F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898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E99A9-4B77-4FBE-A03E-5EA548073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656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2C82B-61F1-4EB0-9359-AA53771D03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217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56D3E-64FD-4CE3-AD47-065E3318B3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694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51799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4437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7194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61C3557-D25E-47FB-9F02-19F33A230864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776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311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13590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7600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6C6A6-A21C-4F0C-8587-C5A498988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686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291E7-E007-4764-943D-306D2C3046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6630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50754-5815-43E8-AA6A-80914F5363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719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A42F3-BF89-4079-9F0F-09CA1C30EF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7082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2ADA-E150-416C-8440-FF1FDD1E0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010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2532B-0719-402C-999E-FBA1DB980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7312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B55A8-9063-450C-AECD-FF3BBB03D7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2518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E0EDDB-52E9-4C43-865A-0F2A40765BF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60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CDF568-8C9A-49BD-9F85-047E3650E3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295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BFA1B-ECBB-4D34-BE25-CE54F63312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8234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E824A-A4C1-4227-89AD-97B262F72E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80229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254489-CC4C-4429-8A54-B45466945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8278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23D87-8465-4D8E-B488-DA8F823A4D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4231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54AA3-A99E-4536-99AF-0B17359AFE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2804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A27F3E-F2E3-4C62-9721-94BD3CB445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2319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A76FF-C381-4D35-A0D1-3A244D486E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1929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52706-6E80-4B41-B85E-A23CC1FB15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0710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5350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6D7AA-9D74-4C36-9EDA-9F71EC8F3FB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7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DE1E2F-BDE5-4541-AEDD-EA7FEE2239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711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89D91-AB83-4B28-9E0C-B07EB84A90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76124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F6151-7541-4BD0-8A4C-3A7E10BF4B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249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74B86-CA49-4AAF-9044-F721F1874D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216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621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756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959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401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956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6930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6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BC838-5AF8-42B6-99F8-BFF89DDCC3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692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927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174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507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530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8853C-3257-402A-9199-66ACF0E12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4747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843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828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961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937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3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AD4E2A-04F2-4CF4-8F17-5749630519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416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732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272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780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8205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4800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255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0993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698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509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0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4337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714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743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1636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7861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1391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96388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708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37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69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6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24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179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660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639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29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55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54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072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33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09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11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7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18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1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6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43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3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77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1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67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4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3/24/2022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17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85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0.png"/><Relationship Id="rId9" Type="http://schemas.openxmlformats.org/officeDocument/2006/relationships/image" Target="../media/image17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nci.nih.gov/datasetsNature2000.js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71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75000"/>
              </a:schemeClr>
            </a:gs>
            <a:gs pos="50000">
              <a:schemeClr val="tx1"/>
            </a:gs>
            <a:gs pos="100000">
              <a:schemeClr val="tx1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by DWD, SVM, MD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534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Toy Example: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MD Has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Strong</a:t>
            </a:r>
          </a:p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Overlap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8AFD5E-177F-4C2D-9489-8EA851620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6046" r="14575" b="5135"/>
          <a:stretch/>
        </p:blipFill>
        <p:spPr bwMode="auto">
          <a:xfrm>
            <a:off x="3657600" y="991200"/>
            <a:ext cx="5029200" cy="41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7B0E98-4DD2-41FA-A54D-A35DD23CDC5B}"/>
              </a:ext>
            </a:extLst>
          </p:cNvPr>
          <p:cNvCxnSpPr>
            <a:cxnSpLocks/>
          </p:cNvCxnSpPr>
          <p:nvPr/>
        </p:nvCxnSpPr>
        <p:spPr>
          <a:xfrm>
            <a:off x="2057400" y="4038600"/>
            <a:ext cx="58674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9C00E7-8AD6-4283-B242-8EE0F584A366}"/>
              </a:ext>
            </a:extLst>
          </p:cNvPr>
          <p:cNvGrpSpPr/>
          <p:nvPr/>
        </p:nvGrpSpPr>
        <p:grpSpPr>
          <a:xfrm>
            <a:off x="304800" y="2286000"/>
            <a:ext cx="6398483" cy="4038600"/>
            <a:chOff x="304800" y="2286000"/>
            <a:chExt cx="6398483" cy="40386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F9B42E-3ED0-4CA0-82EA-E7CB4275CE94}"/>
                </a:ext>
              </a:extLst>
            </p:cNvPr>
            <p:cNvSpPr txBox="1"/>
            <p:nvPr/>
          </p:nvSpPr>
          <p:spPr>
            <a:xfrm>
              <a:off x="304800" y="5739825"/>
              <a:ext cx="6398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DWD Gives Superior Visualization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44E7D7-3DBB-4A82-B2F0-B6751194908D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504042" y="2286000"/>
              <a:ext cx="1067958" cy="34538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0F4CA7D-0F85-4081-ACD1-04B32F8D75CB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504042" y="4724400"/>
              <a:ext cx="1144158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2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Deep Example: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The </a:t>
            </a:r>
          </a:p>
          <a:p>
            <a:pPr eaLnBrk="1" hangingPunct="1">
              <a:buFontTx/>
              <a:buNone/>
            </a:pPr>
            <a:r>
              <a:rPr lang="en-US" dirty="0"/>
              <a:t>Cancer </a:t>
            </a:r>
          </a:p>
          <a:p>
            <a:pPr eaLnBrk="1" hangingPunct="1">
              <a:buFontTx/>
              <a:buNone/>
            </a:pPr>
            <a:r>
              <a:rPr lang="en-US" dirty="0"/>
              <a:t>Genome </a:t>
            </a:r>
          </a:p>
          <a:p>
            <a:pPr eaLnBrk="1" hangingPunct="1">
              <a:buFontTx/>
              <a:buNone/>
            </a:pPr>
            <a:r>
              <a:rPr lang="en-US" dirty="0"/>
              <a:t>Atlas </a:t>
            </a:r>
          </a:p>
          <a:p>
            <a:pPr eaLnBrk="1" hangingPunct="1">
              <a:buFontTx/>
              <a:buNone/>
            </a:pPr>
            <a:r>
              <a:rPr lang="en-US" dirty="0"/>
              <a:t>(TCGA)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A3CB03-E6D5-4394-87EF-2893E1D410DC}"/>
              </a:ext>
            </a:extLst>
          </p:cNvPr>
          <p:cNvGrpSpPr/>
          <p:nvPr/>
        </p:nvGrpSpPr>
        <p:grpSpPr>
          <a:xfrm>
            <a:off x="3200400" y="1356979"/>
            <a:ext cx="5867400" cy="5501021"/>
            <a:chOff x="457198" y="1352862"/>
            <a:chExt cx="5943601" cy="5032459"/>
          </a:xfrm>
        </p:grpSpPr>
        <p:pic>
          <p:nvPicPr>
            <p:cNvPr id="5" name="Picture 2" descr="Integrated data set for comparing and contrasting multiple tumor types.">
              <a:extLst>
                <a:ext uri="{FF2B5EF4-FFF2-40B4-BE49-F238E27FC236}">
                  <a16:creationId xmlns:a16="http://schemas.microsoft.com/office/drawing/2014/main" id="{60B671B1-D34B-4817-A6AF-3B5DB111C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1352862"/>
              <a:ext cx="5857876" cy="43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C11A90-1C7B-42DF-BBA1-4A185D2F2897}"/>
                </a:ext>
              </a:extLst>
            </p:cNvPr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672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n-US" dirty="0"/>
                  <a:t>The Cancer Genome Atlas (TCGA)</a:t>
                </a:r>
              </a:p>
              <a:p>
                <a:pPr eaLnBrk="1" hangingPunct="1">
                  <a:buNone/>
                </a:pPr>
                <a:endParaRPr lang="en-US" dirty="0"/>
              </a:p>
              <a:p>
                <a:pPr eaLnBrk="1" hangingPunct="1">
                  <a:buNone/>
                </a:pPr>
                <a:r>
                  <a:rPr lang="en-US" dirty="0"/>
                  <a:t>Additional Statistical Challenge: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/>
                  <a:t>Data Heterogeneity</a:t>
                </a:r>
              </a:p>
              <a:p>
                <a:pPr eaLnBrk="1" hangingPunct="1">
                  <a:buNone/>
                </a:pPr>
                <a:endParaRPr lang="en-US" dirty="0"/>
              </a:p>
              <a:p>
                <a:pPr eaLnBrk="1" hangingPunct="1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en-US" dirty="0"/>
                  <a:t>  Massive Cross-Lab Collaboration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Needed Because of Diversity of Cancer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(not 1 Disease, But 100s or 1000s?)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73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Common Data Structure: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Multi-Block Analysis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err="1"/>
              <a:t>Synomyns</a:t>
            </a:r>
            <a:r>
              <a:rPr lang="en-US" dirty="0"/>
              <a:t>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Data Fusion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Multi-View (Machine Learning)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/>
              <a:t>  Functional Factor Models  </a:t>
            </a:r>
          </a:p>
        </p:txBody>
      </p:sp>
    </p:spTree>
    <p:extLst>
      <p:ext uri="{BB962C8B-B14F-4D97-AF65-F5344CB8AC3E}">
        <p14:creationId xmlns:p14="http://schemas.microsoft.com/office/powerpoint/2010/main" val="2569859522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Multi-Block Data Structure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Blocks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Data Matrices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B53B1-2FE4-4B02-8969-1CE98A488FA7}"/>
              </a:ext>
            </a:extLst>
          </p:cNvPr>
          <p:cNvSpPr/>
          <p:nvPr/>
        </p:nvSpPr>
        <p:spPr bwMode="auto">
          <a:xfrm>
            <a:off x="7086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26EDC3-3EC6-42E3-81E6-36A566DD8621}"/>
              </a:ext>
            </a:extLst>
          </p:cNvPr>
          <p:cNvGrpSpPr/>
          <p:nvPr/>
        </p:nvGrpSpPr>
        <p:grpSpPr>
          <a:xfrm>
            <a:off x="838200" y="1524000"/>
            <a:ext cx="6781800" cy="5029200"/>
            <a:chOff x="838200" y="1524000"/>
            <a:chExt cx="6781800" cy="5029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9E989A-A97D-4351-9E28-29661F63BCE9}"/>
                </a:ext>
              </a:extLst>
            </p:cNvPr>
            <p:cNvSpPr txBox="1"/>
            <p:nvPr/>
          </p:nvSpPr>
          <p:spPr>
            <a:xfrm>
              <a:off x="838200" y="4190999"/>
              <a:ext cx="4831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Convention:</a:t>
              </a:r>
            </a:p>
            <a:p>
              <a:r>
                <a:rPr lang="en-US" sz="3200" dirty="0">
                  <a:solidFill>
                    <a:srgbClr val="0000FF"/>
                  </a:solidFill>
                </a:rPr>
                <a:t>Columns</a:t>
              </a:r>
              <a:r>
                <a:rPr lang="en-US" sz="3200" dirty="0"/>
                <a:t> as </a:t>
              </a:r>
              <a:r>
                <a:rPr lang="en-US" sz="3200" u="sng" dirty="0"/>
                <a:t>Data Objects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F86783-3E24-41CD-8615-0269181DEC0B}"/>
                </a:ext>
              </a:extLst>
            </p:cNvPr>
            <p:cNvGrpSpPr/>
            <p:nvPr/>
          </p:nvGrpSpPr>
          <p:grpSpPr>
            <a:xfrm>
              <a:off x="7467600" y="1524000"/>
              <a:ext cx="152400" cy="5029200"/>
              <a:chOff x="7467600" y="1524000"/>
              <a:chExt cx="152400" cy="5029200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419938A6-D55D-4582-B7F3-DDB89EBE6270}"/>
                  </a:ext>
                </a:extLst>
              </p:cNvPr>
              <p:cNvSpPr/>
              <p:nvPr/>
            </p:nvSpPr>
            <p:spPr bwMode="auto">
              <a:xfrm>
                <a:off x="7467600" y="1524000"/>
                <a:ext cx="152400" cy="228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Rounded Rectangle 11">
                <a:extLst>
                  <a:ext uri="{FF2B5EF4-FFF2-40B4-BE49-F238E27FC236}">
                    <a16:creationId xmlns:a16="http://schemas.microsoft.com/office/drawing/2014/main" id="{676BA5FA-6829-434E-8F26-BAD7AEDA5FE9}"/>
                  </a:ext>
                </a:extLst>
              </p:cNvPr>
              <p:cNvSpPr/>
              <p:nvPr/>
            </p:nvSpPr>
            <p:spPr bwMode="auto">
              <a:xfrm>
                <a:off x="7467600" y="6108412"/>
                <a:ext cx="152400" cy="44478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" name="Rounded Rectangle 12">
                <a:extLst>
                  <a:ext uri="{FF2B5EF4-FFF2-40B4-BE49-F238E27FC236}">
                    <a16:creationId xmlns:a16="http://schemas.microsoft.com/office/drawing/2014/main" id="{945E3A15-7B07-42C9-8038-65D36AFE5431}"/>
                  </a:ext>
                </a:extLst>
              </p:cNvPr>
              <p:cNvSpPr/>
              <p:nvPr/>
            </p:nvSpPr>
            <p:spPr bwMode="auto">
              <a:xfrm>
                <a:off x="7467600" y="4191000"/>
                <a:ext cx="152400" cy="14991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FB2D9D-EBD5-4157-BB87-16C33FC79350}"/>
              </a:ext>
            </a:extLst>
          </p:cNvPr>
          <p:cNvSpPr txBox="1"/>
          <p:nvPr/>
        </p:nvSpPr>
        <p:spPr>
          <a:xfrm>
            <a:off x="866739" y="5486400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I.e. Common Patients,</a:t>
            </a:r>
          </a:p>
          <a:p>
            <a:r>
              <a:rPr lang="en-US" sz="3200" dirty="0"/>
              <a:t>Experimental Units…</a:t>
            </a:r>
          </a:p>
        </p:txBody>
      </p:sp>
    </p:spTree>
    <p:extLst>
      <p:ext uri="{BB962C8B-B14F-4D97-AF65-F5344CB8AC3E}">
        <p14:creationId xmlns:p14="http://schemas.microsoft.com/office/powerpoint/2010/main" val="219956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  Block Notation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01500-8133-4AD5-A906-311137ECA5B4}"/>
              </a:ext>
            </a:extLst>
          </p:cNvPr>
          <p:cNvGrpSpPr/>
          <p:nvPr/>
        </p:nvGrpSpPr>
        <p:grpSpPr>
          <a:xfrm>
            <a:off x="533400" y="3429000"/>
            <a:ext cx="6669387" cy="2286000"/>
            <a:chOff x="533400" y="3429000"/>
            <a:chExt cx="6669387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/>
                <p:nvPr/>
              </p:nvSpPr>
              <p:spPr>
                <a:xfrm>
                  <a:off x="533400" y="3429000"/>
                  <a:ext cx="528907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variables</a:t>
                  </a:r>
                </a:p>
                <a:p>
                  <a:r>
                    <a:rPr lang="en-US" sz="3200" dirty="0">
                      <a:solidFill>
                        <a:srgbClr val="000000"/>
                      </a:solidFill>
                    </a:rPr>
                    <a:t>             (i.e. features)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429000"/>
                  <a:ext cx="5289077" cy="1077218"/>
                </a:xfrm>
                <a:prstGeom prst="rect">
                  <a:avLst/>
                </a:prstGeom>
                <a:blipFill>
                  <a:blip r:embed="rId4"/>
                  <a:stretch>
                    <a:fillRect t="-7386" r="-2076" b="-1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/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/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4FC58-4D8D-4E8B-9A88-B136F0075C7F}"/>
              </a:ext>
            </a:extLst>
          </p:cNvPr>
          <p:cNvGrpSpPr/>
          <p:nvPr/>
        </p:nvGrpSpPr>
        <p:grpSpPr>
          <a:xfrm>
            <a:off x="533400" y="3743251"/>
            <a:ext cx="8474360" cy="2372618"/>
            <a:chOff x="533400" y="3733800"/>
            <a:chExt cx="8474360" cy="23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/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cases </a:t>
                  </a:r>
                </a:p>
                <a:p>
                  <a:r>
                    <a:rPr lang="en-US" sz="3200" dirty="0">
                      <a:solidFill>
                        <a:srgbClr val="000000"/>
                      </a:solidFill>
                    </a:rPr>
                    <a:t>      (i.e. subjects or samples)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blipFill>
                  <a:blip r:embed="rId8"/>
                  <a:stretch>
                    <a:fillRect t="-7386" r="-22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ABB302-0261-46FF-BD08-2D5F492EFFCB}"/>
                    </a:ext>
                  </a:extLst>
                </p:cNvPr>
                <p:cNvSpPr txBox="1"/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A013DF-765B-43BF-87CB-9B35A163DDB9}"/>
              </a:ext>
            </a:extLst>
          </p:cNvPr>
          <p:cNvSpPr txBox="1"/>
          <p:nvPr/>
        </p:nvSpPr>
        <p:spPr>
          <a:xfrm>
            <a:off x="2288659" y="6183868"/>
            <a:ext cx="185178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(Must Be Same)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6179B-8EB9-468C-A144-D39D0714A94E}"/>
              </a:ext>
            </a:extLst>
          </p:cNvPr>
          <p:cNvSpPr txBox="1"/>
          <p:nvPr/>
        </p:nvSpPr>
        <p:spPr>
          <a:xfrm>
            <a:off x="1983859" y="2983468"/>
            <a:ext cx="203998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(Can Be Different)</a:t>
            </a:r>
          </a:p>
        </p:txBody>
      </p:sp>
    </p:spTree>
    <p:extLst>
      <p:ext uri="{BB962C8B-B14F-4D97-AF65-F5344CB8AC3E}">
        <p14:creationId xmlns:p14="http://schemas.microsoft.com/office/powerpoint/2010/main" val="3211202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As in PCA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(Recall Spanish Mortality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08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2411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5947F-5F12-4607-BC42-F7C2A9CCEFE5}"/>
              </a:ext>
            </a:extLst>
          </p:cNvPr>
          <p:cNvSpPr txBox="1"/>
          <p:nvPr/>
        </p:nvSpPr>
        <p:spPr>
          <a:xfrm>
            <a:off x="6972868" y="2293203"/>
            <a:ext cx="17139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68071841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CA591-4E6E-4601-8484-954956C4EA8D}"/>
              </a:ext>
            </a:extLst>
          </p:cNvPr>
          <p:cNvSpPr txBox="1"/>
          <p:nvPr/>
        </p:nvSpPr>
        <p:spPr>
          <a:xfrm>
            <a:off x="6939207" y="1143000"/>
            <a:ext cx="1781257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534331181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As in PCA</a:t>
            </a:r>
          </a:p>
          <a:p>
            <a:pPr eaLnBrk="1" hangingPunct="1">
              <a:buFontTx/>
              <a:buNone/>
            </a:pP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/>
              <a:t>But Replace Maximal </a:t>
            </a:r>
            <a:r>
              <a:rPr lang="en-US" i="1" dirty="0"/>
              <a:t>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With Maximal </a:t>
            </a:r>
            <a:r>
              <a:rPr lang="en-US" i="1" dirty="0"/>
              <a:t>Commonality</a:t>
            </a:r>
          </a:p>
          <a:p>
            <a:pPr eaLnBrk="1" hangingPunct="1">
              <a:buFontTx/>
              <a:buNone/>
            </a:pPr>
            <a:r>
              <a:rPr lang="en-US" dirty="0"/>
              <a:t>        (&amp; Maybe Maximal </a:t>
            </a:r>
            <a:r>
              <a:rPr lang="en-US" i="1" dirty="0"/>
              <a:t>Difference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0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Important Application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of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Distance Weighted Discrimination</a:t>
            </a: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795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12:05    Jordan </a:t>
            </a:r>
            <a:r>
              <a:rPr lang="en-US" dirty="0" err="1"/>
              <a:t>Valone</a:t>
            </a:r>
            <a:r>
              <a:rPr lang="en-US" dirty="0"/>
              <a:t>: </a:t>
            </a:r>
          </a:p>
          <a:p>
            <a:pPr algn="ctr" eaLnBrk="1" hangingPunct="1">
              <a:buFontTx/>
              <a:buNone/>
            </a:pPr>
            <a:r>
              <a:rPr lang="en-US" dirty="0">
                <a:effectLst/>
              </a:rPr>
              <a:t>Context specific effects of genetic variation in response to </a:t>
            </a:r>
            <a:r>
              <a:rPr lang="en-US" dirty="0" err="1">
                <a:effectLst/>
              </a:rPr>
              <a:t>Wnt</a:t>
            </a:r>
            <a:r>
              <a:rPr lang="en-US" dirty="0">
                <a:effectLst/>
              </a:rPr>
              <a:t> pathway activation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12:10    Darius Bost: </a:t>
            </a:r>
          </a:p>
          <a:p>
            <a:pPr eaLnBrk="1" hangingPunct="1">
              <a:buFontTx/>
              <a:buNone/>
            </a:pPr>
            <a:r>
              <a:rPr lang="en-US" dirty="0"/>
              <a:t>Meta-analysis of Predicted Expression on Addiction Traits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</a:t>
            </a:r>
            <a:r>
              <a:rPr lang="en-US" dirty="0">
                <a:effectLst/>
              </a:rPr>
              <a:t>Minji Kim, </a:t>
            </a:r>
            <a:r>
              <a:rPr lang="en-US" dirty="0"/>
              <a:t>Parvathi </a:t>
            </a:r>
            <a:r>
              <a:rPr lang="en-US" dirty="0" err="1"/>
              <a:t>Meyyappan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316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Try Out Real Data: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Stanford Breast Cancer Data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Perou et al (2000)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=1753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“Intrinsic” Genes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=107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Breast Cancer Patients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Discovered With Clustering:   Subtypes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  <a:blipFill rotWithShape="0">
                <a:blip r:embed="rId3"/>
                <a:stretch>
                  <a:fillRect l="-1841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2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Raw Breast Cancer data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9AC4BA-C716-4315-95F4-91D18C6CE254}"/>
              </a:ext>
            </a:extLst>
          </p:cNvPr>
          <p:cNvSpPr txBox="1"/>
          <p:nvPr/>
        </p:nvSpPr>
        <p:spPr>
          <a:xfrm>
            <a:off x="1066800" y="36576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 Some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Clusters?</a:t>
            </a:r>
          </a:p>
        </p:txBody>
      </p:sp>
    </p:spTree>
    <p:extLst>
      <p:ext uri="{BB962C8B-B14F-4D97-AF65-F5344CB8AC3E}">
        <p14:creationId xmlns:p14="http://schemas.microsoft.com/office/powerpoint/2010/main" val="193253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23905-9207-484F-A81F-86CE32901DCD}"/>
              </a:ext>
            </a:extLst>
          </p:cNvPr>
          <p:cNvSpPr txBox="1"/>
          <p:nvPr/>
        </p:nvSpPr>
        <p:spPr>
          <a:xfrm>
            <a:off x="939731" y="41148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Ink Used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Print Chips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EAC2C-FCFE-4D35-B510-3D79F967C842}"/>
              </a:ext>
            </a:extLst>
          </p:cNvPr>
          <p:cNvSpPr txBox="1"/>
          <p:nvPr/>
        </p:nvSpPr>
        <p:spPr>
          <a:xfrm>
            <a:off x="843555" y="4916269"/>
            <a:ext cx="23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Bad News, Since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Dominates PC1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E3860-36F3-4BF5-A8AF-F8DFD8D7F176}"/>
              </a:ext>
            </a:extLst>
          </p:cNvPr>
          <p:cNvSpPr txBox="1"/>
          <p:nvPr/>
        </p:nvSpPr>
        <p:spPr>
          <a:xfrm>
            <a:off x="990600" y="57544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Want to Find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 Subtypes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3BA27-7408-446F-941B-53909FA6FE2F}"/>
              </a:ext>
            </a:extLst>
          </p:cNvPr>
          <p:cNvGrpSpPr/>
          <p:nvPr/>
        </p:nvGrpSpPr>
        <p:grpSpPr>
          <a:xfrm>
            <a:off x="3581400" y="2209800"/>
            <a:ext cx="2025308" cy="4400729"/>
            <a:chOff x="3581400" y="2209800"/>
            <a:chExt cx="2025308" cy="4400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9962C-F2A3-4826-976C-20B73F2D1450}"/>
                </a:ext>
              </a:extLst>
            </p:cNvPr>
            <p:cNvSpPr txBox="1"/>
            <p:nvPr/>
          </p:nvSpPr>
          <p:spPr>
            <a:xfrm>
              <a:off x="3895983" y="5410200"/>
              <a:ext cx="17107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Squishing PC1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So Good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Since PC2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Also Involved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058563D-1210-45FA-833E-681619969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2209800"/>
              <a:ext cx="228600" cy="381000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64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Batch Colors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C9E2A-C38B-4916-A6C6-1E3595940539}"/>
              </a:ext>
            </a:extLst>
          </p:cNvPr>
          <p:cNvSpPr txBox="1"/>
          <p:nvPr/>
        </p:nvSpPr>
        <p:spPr>
          <a:xfrm>
            <a:off x="990600" y="5477470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Fabrication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3F0B-3EAD-4AE8-88A1-0DFA6DC79ACC}"/>
              </a:ext>
            </a:extLst>
          </p:cNvPr>
          <p:cNvSpPr txBox="1"/>
          <p:nvPr/>
        </p:nvSpPr>
        <p:spPr>
          <a:xfrm>
            <a:off x="2514600" y="5486400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Dominates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CA487-79FD-465F-A262-67A0E805C3BE}"/>
              </a:ext>
            </a:extLst>
          </p:cNvPr>
          <p:cNvSpPr txBox="1"/>
          <p:nvPr/>
        </p:nvSpPr>
        <p:spPr>
          <a:xfrm>
            <a:off x="4038600" y="5486400"/>
            <a:ext cx="1552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Any Biology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This Data?</a:t>
            </a:r>
          </a:p>
        </p:txBody>
      </p:sp>
    </p:spTree>
    <p:extLst>
      <p:ext uri="{BB962C8B-B14F-4D97-AF65-F5344CB8AC3E}">
        <p14:creationId xmlns:p14="http://schemas.microsoft.com/office/powerpoint/2010/main" val="249277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Colors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C990D-74F9-49AE-AFD5-DB784BD60F96}"/>
              </a:ext>
            </a:extLst>
          </p:cNvPr>
          <p:cNvSpPr txBox="1"/>
          <p:nvPr/>
        </p:nvSpPr>
        <p:spPr>
          <a:xfrm>
            <a:off x="1420631" y="3581400"/>
            <a:ext cx="1146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1974A-3F42-4AC2-B15C-8E72CD021224}"/>
              </a:ext>
            </a:extLst>
          </p:cNvPr>
          <p:cNvSpPr txBox="1"/>
          <p:nvPr/>
        </p:nvSpPr>
        <p:spPr>
          <a:xfrm>
            <a:off x="810001" y="4791670"/>
            <a:ext cx="23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Biology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Appears in PCs 2 &amp;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19149-11F6-4371-A0CB-41C44DF2BDF3}"/>
              </a:ext>
            </a:extLst>
          </p:cNvPr>
          <p:cNvSpPr txBox="1"/>
          <p:nvPr/>
        </p:nvSpPr>
        <p:spPr>
          <a:xfrm>
            <a:off x="931834" y="567826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Strongly Motivates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Adjustment of Data</a:t>
            </a:r>
          </a:p>
        </p:txBody>
      </p:sp>
    </p:spTree>
    <p:extLst>
      <p:ext uri="{BB962C8B-B14F-4D97-AF65-F5344CB8AC3E}">
        <p14:creationId xmlns:p14="http://schemas.microsoft.com/office/powerpoint/2010/main" val="308936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Col. &amp; Symbols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815142-43A8-4F6F-B15C-C32B5A9116A8}"/>
              </a:ext>
            </a:extLst>
          </p:cNvPr>
          <p:cNvSpPr txBox="1"/>
          <p:nvPr/>
        </p:nvSpPr>
        <p:spPr>
          <a:xfrm>
            <a:off x="3685163" y="560206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 Subtypes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Symbols</a:t>
            </a:r>
          </a:p>
        </p:txBody>
      </p:sp>
    </p:spTree>
    <p:extLst>
      <p:ext uri="{BB962C8B-B14F-4D97-AF65-F5344CB8AC3E}">
        <p14:creationId xmlns:p14="http://schemas.microsoft.com/office/powerpoint/2010/main" val="285730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Symbols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481E8A-268F-4558-9BB1-18AF6EAA79AB}"/>
              </a:ext>
            </a:extLst>
          </p:cNvPr>
          <p:cNvSpPr txBox="1"/>
          <p:nvPr/>
        </p:nvSpPr>
        <p:spPr>
          <a:xfrm>
            <a:off x="3048000" y="4267200"/>
            <a:ext cx="1232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Switch Off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Subtype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96036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55A3B-B849-4628-95F3-D79E5AEDDD12}"/>
              </a:ext>
            </a:extLst>
          </p:cNvPr>
          <p:cNvSpPr txBox="1"/>
          <p:nvPr/>
        </p:nvSpPr>
        <p:spPr>
          <a:xfrm>
            <a:off x="1497014" y="3200400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119485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11.4, 17.2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17.2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3FE6D-AEDB-45C1-BF79-B44F152175DE}"/>
              </a:ext>
            </a:extLst>
          </p:cNvPr>
          <p:cNvSpPr txBox="1"/>
          <p:nvPr/>
        </p:nvSpPr>
        <p:spPr>
          <a:xfrm>
            <a:off x="1291833" y="4182070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Replace PC4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2C1C5-D8E7-455E-8BA3-1088C1E95C4E}"/>
              </a:ext>
            </a:extLst>
          </p:cNvPr>
          <p:cNvSpPr txBox="1"/>
          <p:nvPr/>
        </p:nvSpPr>
        <p:spPr>
          <a:xfrm>
            <a:off x="3581400" y="555367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Much Farther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Apart Than in PC1</a:t>
            </a:r>
          </a:p>
        </p:txBody>
      </p:sp>
    </p:spTree>
    <p:extLst>
      <p:ext uri="{BB962C8B-B14F-4D97-AF65-F5344CB8AC3E}">
        <p14:creationId xmlns:p14="http://schemas.microsoft.com/office/powerpoint/2010/main" val="8718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73C08-ADD9-4B0F-BB26-532799445D10}"/>
              </a:ext>
            </a:extLst>
          </p:cNvPr>
          <p:cNvSpPr txBox="1"/>
          <p:nvPr/>
        </p:nvSpPr>
        <p:spPr>
          <a:xfrm>
            <a:off x="1439309" y="510540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BEC63-DB0B-4EB5-88C9-6B46B5F34C31}"/>
              </a:ext>
            </a:extLst>
          </p:cNvPr>
          <p:cNvSpPr txBox="1"/>
          <p:nvPr/>
        </p:nvSpPr>
        <p:spPr>
          <a:xfrm>
            <a:off x="1219200" y="601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Until Means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the Same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1EBF4F-3D77-462B-9E1D-0286AA37BAB4}"/>
              </a:ext>
            </a:extLst>
          </p:cNvPr>
          <p:cNvGrpSpPr/>
          <p:nvPr/>
        </p:nvGrpSpPr>
        <p:grpSpPr>
          <a:xfrm>
            <a:off x="3200400" y="2590800"/>
            <a:ext cx="2286000" cy="3618131"/>
            <a:chOff x="3200400" y="2590800"/>
            <a:chExt cx="2286000" cy="36181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49E915-393F-4CAC-8A15-9355EA916068}"/>
                </a:ext>
              </a:extLst>
            </p:cNvPr>
            <p:cNvSpPr txBox="1"/>
            <p:nvPr/>
          </p:nvSpPr>
          <p:spPr>
            <a:xfrm>
              <a:off x="3200400" y="5562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How Subtypes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Come Together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365E0BE-677D-4F5C-AB64-91D602E86B00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3733800" y="2590800"/>
              <a:ext cx="609600" cy="2971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8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PCA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2EBD3-3447-49C9-B756-EE20F9D57AF4}"/>
              </a:ext>
            </a:extLst>
          </p:cNvPr>
          <p:cNvSpPr txBox="1"/>
          <p:nvPr/>
        </p:nvSpPr>
        <p:spPr>
          <a:xfrm>
            <a:off x="1143000" y="3200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PC4</a:t>
            </a:r>
          </a:p>
        </p:txBody>
      </p:sp>
    </p:spTree>
    <p:extLst>
      <p:ext uri="{BB962C8B-B14F-4D97-AF65-F5344CB8AC3E}">
        <p14:creationId xmlns:p14="http://schemas.microsoft.com/office/powerpoint/2010/main" val="49083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Colored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29F8F-2810-434F-919E-D58F8B0084D5}"/>
              </a:ext>
            </a:extLst>
          </p:cNvPr>
          <p:cNvSpPr txBox="1"/>
          <p:nvPr/>
        </p:nvSpPr>
        <p:spPr>
          <a:xfrm>
            <a:off x="957054" y="42026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Subtype Colors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F34DB-1565-4AC7-BA94-AD9D57626205}"/>
              </a:ext>
            </a:extLst>
          </p:cNvPr>
          <p:cNvSpPr txBox="1"/>
          <p:nvPr/>
        </p:nvSpPr>
        <p:spPr>
          <a:xfrm>
            <a:off x="1143000" y="4812268"/>
            <a:ext cx="1403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 Very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Successful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Adjustment</a:t>
            </a:r>
          </a:p>
        </p:txBody>
      </p:sp>
    </p:spTree>
    <p:extLst>
      <p:ext uri="{BB962C8B-B14F-4D97-AF65-F5344CB8AC3E}">
        <p14:creationId xmlns:p14="http://schemas.microsoft.com/office/powerpoint/2010/main" val="14727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Colored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D5BFC-E4F1-408B-996F-CD132A45D2F1}"/>
              </a:ext>
            </a:extLst>
          </p:cNvPr>
          <p:cNvSpPr txBox="1"/>
          <p:nvPr/>
        </p:nvSpPr>
        <p:spPr>
          <a:xfrm>
            <a:off x="2696795" y="43434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 Consider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Batch Colors</a:t>
            </a:r>
          </a:p>
        </p:txBody>
      </p:sp>
    </p:spTree>
    <p:extLst>
      <p:ext uri="{BB962C8B-B14F-4D97-AF65-F5344CB8AC3E}">
        <p14:creationId xmlns:p14="http://schemas.microsoft.com/office/powerpoint/2010/main" val="1972512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96E67-8950-4CBA-99B9-49C520D1A98D}"/>
              </a:ext>
            </a:extLst>
          </p:cNvPr>
          <p:cNvSpPr txBox="1"/>
          <p:nvPr/>
        </p:nvSpPr>
        <p:spPr>
          <a:xfrm>
            <a:off x="888841" y="5429071"/>
            <a:ext cx="2997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Don’t Want to Replace PC4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DWD, Since Will Miss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 of Adjustment,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 Add PC5 (to Replace)</a:t>
            </a:r>
          </a:p>
        </p:txBody>
      </p:sp>
    </p:spTree>
    <p:extLst>
      <p:ext uri="{BB962C8B-B14F-4D97-AF65-F5344CB8AC3E}">
        <p14:creationId xmlns:p14="http://schemas.microsoft.com/office/powerpoint/2010/main" val="127754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1,2 vs. 3 DWD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4E2F8-20E0-440F-A525-6C84A4E1ACB9}"/>
              </a:ext>
            </a:extLst>
          </p:cNvPr>
          <p:cNvSpPr txBox="1"/>
          <p:nvPr/>
        </p:nvSpPr>
        <p:spPr>
          <a:xfrm>
            <a:off x="988903" y="4724400"/>
            <a:ext cx="3583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Replace PC5 With DWD Trained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Blue vs. (Green &amp; Red)</a:t>
            </a:r>
          </a:p>
        </p:txBody>
      </p:sp>
    </p:spTree>
    <p:extLst>
      <p:ext uri="{BB962C8B-B14F-4D97-AF65-F5344CB8AC3E}">
        <p14:creationId xmlns:p14="http://schemas.microsoft.com/office/powerpoint/2010/main" val="3829932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Adjusted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FDAE3-E8DA-408F-B8EE-36A5C32B9F2C}"/>
              </a:ext>
            </a:extLst>
          </p:cNvPr>
          <p:cNvSpPr txBox="1"/>
          <p:nvPr/>
        </p:nvSpPr>
        <p:spPr>
          <a:xfrm>
            <a:off x="1219200" y="296287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3191F0-F4FD-4F1E-A176-3E6B096D3288}"/>
              </a:ext>
            </a:extLst>
          </p:cNvPr>
          <p:cNvGrpSpPr/>
          <p:nvPr/>
        </p:nvGrpSpPr>
        <p:grpSpPr>
          <a:xfrm>
            <a:off x="3599860" y="5410200"/>
            <a:ext cx="1505540" cy="1219200"/>
            <a:chOff x="3599860" y="5410200"/>
            <a:chExt cx="1505540" cy="1219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2C19CF-7EC0-485C-8B24-A9D9AE1F62E8}"/>
                </a:ext>
              </a:extLst>
            </p:cNvPr>
            <p:cNvSpPr txBox="1"/>
            <p:nvPr/>
          </p:nvSpPr>
          <p:spPr>
            <a:xfrm>
              <a:off x="3599860" y="5983069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Impact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PC4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1DC2556-F343-41DE-9448-DB1CD39ADF14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4352630" y="5410200"/>
              <a:ext cx="600370" cy="5728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9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EE988-CAD0-4ADC-AFBF-C4CB9596B1FD}"/>
              </a:ext>
            </a:extLst>
          </p:cNvPr>
          <p:cNvSpPr txBox="1"/>
          <p:nvPr/>
        </p:nvSpPr>
        <p:spPr>
          <a:xfrm>
            <a:off x="1066800" y="6260068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to PC5</a:t>
            </a:r>
          </a:p>
        </p:txBody>
      </p:sp>
    </p:spTree>
    <p:extLst>
      <p:ext uri="{BB962C8B-B14F-4D97-AF65-F5344CB8AC3E}">
        <p14:creationId xmlns:p14="http://schemas.microsoft.com/office/powerpoint/2010/main" val="2781092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DWD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4065D-6045-4ED3-BC46-54ED45A3DD7D}"/>
              </a:ext>
            </a:extLst>
          </p:cNvPr>
          <p:cNvSpPr txBox="1"/>
          <p:nvPr/>
        </p:nvSpPr>
        <p:spPr>
          <a:xfrm>
            <a:off x="1495485" y="472440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DWD Trained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(Green &amp; Blue) vs. Red</a:t>
            </a:r>
          </a:p>
        </p:txBody>
      </p:sp>
    </p:spTree>
    <p:extLst>
      <p:ext uri="{BB962C8B-B14F-4D97-AF65-F5344CB8AC3E}">
        <p14:creationId xmlns:p14="http://schemas.microsoft.com/office/powerpoint/2010/main" val="47840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207" t="36598" r="39792" b="20867"/>
          <a:stretch/>
        </p:blipFill>
        <p:spPr>
          <a:xfrm>
            <a:off x="3657600" y="1851612"/>
            <a:ext cx="5486400" cy="50063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609600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 Margin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SVM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449133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Thus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Less Generalizable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4948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(For This Data Set)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1676400"/>
            <a:ext cx="5638800" cy="1295400"/>
            <a:chOff x="228600" y="1676400"/>
            <a:chExt cx="5638800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Large Values of C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19600" y="2438400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3402482" y="1907233"/>
              <a:ext cx="1017118" cy="797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2667000"/>
            <a:ext cx="7010400" cy="1833265"/>
            <a:chOff x="228600" y="2586335"/>
            <a:chExt cx="7010400" cy="1833265"/>
          </a:xfrm>
        </p:grpSpPr>
        <p:sp>
          <p:nvSpPr>
            <p:cNvPr id="27" name="TextBox 26"/>
            <p:cNvSpPr txBox="1"/>
            <p:nvPr/>
          </p:nvSpPr>
          <p:spPr>
            <a:xfrm>
              <a:off x="228600" y="2586335"/>
              <a:ext cx="2683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Lots of Data Piling</a:t>
              </a:r>
            </a:p>
          </p:txBody>
        </p:sp>
        <p:cxnSp>
          <p:nvCxnSpPr>
            <p:cNvPr id="10" name="Straight Arrow Connector 9"/>
            <p:cNvCxnSpPr>
              <a:stCxn id="27" idx="3"/>
            </p:cNvCxnSpPr>
            <p:nvPr/>
          </p:nvCxnSpPr>
          <p:spPr>
            <a:xfrm>
              <a:off x="2912348" y="2817168"/>
              <a:ext cx="4326652" cy="840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3"/>
            </p:cNvCxnSpPr>
            <p:nvPr/>
          </p:nvCxnSpPr>
          <p:spPr>
            <a:xfrm>
              <a:off x="2912348" y="2817168"/>
              <a:ext cx="2650252" cy="1602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8600" y="3576935"/>
            <a:ext cx="6629400" cy="1147465"/>
            <a:chOff x="228600" y="3576935"/>
            <a:chExt cx="6629400" cy="1147465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3576935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Large Angle to Optimal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>
              <a:stCxn id="29" idx="3"/>
            </p:cNvCxnSpPr>
            <p:nvPr/>
          </p:nvCxnSpPr>
          <p:spPr>
            <a:xfrm>
              <a:off x="3546175" y="3807768"/>
              <a:ext cx="270222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3AE13-DA5F-4865-B8F6-37EA5D964CB9}"/>
              </a:ext>
            </a:extLst>
          </p:cNvPr>
          <p:cNvGrpSpPr/>
          <p:nvPr/>
        </p:nvGrpSpPr>
        <p:grpSpPr>
          <a:xfrm>
            <a:off x="6170435" y="4266357"/>
            <a:ext cx="2135365" cy="1713974"/>
            <a:chOff x="6170435" y="4266357"/>
            <a:chExt cx="2135365" cy="17139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35D36C-6D13-45B0-A14B-2A2A8347B6CC}"/>
                </a:ext>
              </a:extLst>
            </p:cNvPr>
            <p:cNvSpPr txBox="1"/>
            <p:nvPr/>
          </p:nvSpPr>
          <p:spPr>
            <a:xfrm>
              <a:off x="7377341" y="5334000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Big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Margin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21C4D72-80D2-460B-B59B-0F214ED5E64A}"/>
                </a:ext>
              </a:extLst>
            </p:cNvPr>
            <p:cNvSpPr/>
            <p:nvPr/>
          </p:nvSpPr>
          <p:spPr>
            <a:xfrm rot="3276417">
              <a:off x="6426081" y="4010711"/>
              <a:ext cx="1277305" cy="1788598"/>
            </a:xfrm>
            <a:prstGeom prst="rightBrace">
              <a:avLst>
                <a:gd name="adj1" fmla="val 8333"/>
                <a:gd name="adj2" fmla="val 47812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778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endParaRPr lang="en-US" altLang="ko-KR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8AF8B-DD16-4BFE-B80C-CCA740AADBB1}"/>
              </a:ext>
            </a:extLst>
          </p:cNvPr>
          <p:cNvSpPr txBox="1"/>
          <p:nvPr/>
        </p:nvSpPr>
        <p:spPr>
          <a:xfrm>
            <a:off x="1219200" y="296287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3941824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 view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D3B55-BCF7-48CC-9846-11884B8026C5}"/>
              </a:ext>
            </a:extLst>
          </p:cNvPr>
          <p:cNvSpPr txBox="1"/>
          <p:nvPr/>
        </p:nvSpPr>
        <p:spPr>
          <a:xfrm>
            <a:off x="3705397" y="4791670"/>
            <a:ext cx="94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PC5</a:t>
            </a:r>
          </a:p>
        </p:txBody>
      </p:sp>
    </p:spTree>
    <p:extLst>
      <p:ext uri="{BB962C8B-B14F-4D97-AF65-F5344CB8AC3E}">
        <p14:creationId xmlns:p14="http://schemas.microsoft.com/office/powerpoint/2010/main" val="2154228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4 PC view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47800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AED8D-42EB-411A-B7A0-8D8C6CC3B875}"/>
              </a:ext>
            </a:extLst>
          </p:cNvPr>
          <p:cNvSpPr txBox="1"/>
          <p:nvPr/>
        </p:nvSpPr>
        <p:spPr>
          <a:xfrm>
            <a:off x="4189404" y="5602069"/>
            <a:ext cx="137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 Back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 PCs View</a:t>
            </a:r>
          </a:p>
        </p:txBody>
      </p:sp>
    </p:spTree>
    <p:extLst>
      <p:ext uri="{BB962C8B-B14F-4D97-AF65-F5344CB8AC3E}">
        <p14:creationId xmlns:p14="http://schemas.microsoft.com/office/powerpoint/2010/main" val="278748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Colors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7E359-788E-4522-BADB-5CC252CF2B86}"/>
              </a:ext>
            </a:extLst>
          </p:cNvPr>
          <p:cNvSpPr txBox="1"/>
          <p:nvPr/>
        </p:nvSpPr>
        <p:spPr>
          <a:xfrm>
            <a:off x="1062761" y="4343400"/>
            <a:ext cx="25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Return Subtype Colors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9C20F-9E69-41BE-A5CD-53979DC42C9E}"/>
              </a:ext>
            </a:extLst>
          </p:cNvPr>
          <p:cNvSpPr txBox="1"/>
          <p:nvPr/>
        </p:nvSpPr>
        <p:spPr>
          <a:xfrm>
            <a:off x="838200" y="4992469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Subtypes Distinguished,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Successful Adjustment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5AC69-F6B6-4A45-984C-2DF27F8C8792}"/>
              </a:ext>
            </a:extLst>
          </p:cNvPr>
          <p:cNvSpPr txBox="1"/>
          <p:nvPr/>
        </p:nvSpPr>
        <p:spPr>
          <a:xfrm>
            <a:off x="942954" y="5906869"/>
            <a:ext cx="2899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After adjusting, These 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Longer PC Directions</a:t>
            </a:r>
          </a:p>
        </p:txBody>
      </p:sp>
    </p:spTree>
    <p:extLst>
      <p:ext uri="{BB962C8B-B14F-4D97-AF65-F5344CB8AC3E}">
        <p14:creationId xmlns:p14="http://schemas.microsoft.com/office/powerpoint/2010/main" val="16963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7D14C-8CE7-4096-ACF3-F16383A63AFC}"/>
              </a:ext>
            </a:extLst>
          </p:cNvPr>
          <p:cNvSpPr txBox="1"/>
          <p:nvPr/>
        </p:nvSpPr>
        <p:spPr>
          <a:xfrm>
            <a:off x="3048000" y="5498068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Recompute PC Axes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ACE00-ED2D-4561-BF04-4F732DFB331B}"/>
              </a:ext>
            </a:extLst>
          </p:cNvPr>
          <p:cNvSpPr txBox="1"/>
          <p:nvPr/>
        </p:nvSpPr>
        <p:spPr>
          <a:xfrm>
            <a:off x="2670512" y="6031468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&amp; 2 Now About Biology</a:t>
            </a:r>
          </a:p>
        </p:txBody>
      </p:sp>
    </p:spTree>
    <p:extLst>
      <p:ext uri="{BB962C8B-B14F-4D97-AF65-F5344CB8AC3E}">
        <p14:creationId xmlns:p14="http://schemas.microsoft.com/office/powerpoint/2010/main" val="39568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does not solve all  problems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991547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Tahoma" charset="0"/>
              </a:rPr>
              <a:t>Only handles means, not differing variation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Tahoma" charset="0"/>
              </a:rPr>
              <a:t>Alternative:  </a:t>
            </a:r>
            <a:r>
              <a:rPr lang="en-US" sz="3200" dirty="0" err="1">
                <a:solidFill>
                  <a:srgbClr val="000000"/>
                </a:solidFill>
                <a:latin typeface="Tahoma" charset="0"/>
              </a:rPr>
              <a:t>Shabalin</a:t>
            </a:r>
            <a:r>
              <a:rPr lang="en-US" sz="3200" dirty="0">
                <a:solidFill>
                  <a:srgbClr val="000000"/>
                </a:solidFill>
                <a:latin typeface="Tahoma" charset="0"/>
              </a:rPr>
              <a:t> et al (2008)</a:t>
            </a:r>
          </a:p>
        </p:txBody>
      </p:sp>
      <p:pic>
        <p:nvPicPr>
          <p:cNvPr id="3" name="BiasAdjustToyEgV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295400"/>
            <a:ext cx="701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Web available: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http://discover.nci.nih.gov/datasetsNature2000.jsp</a:t>
            </a:r>
            <a:endParaRPr lang="en-US" altLang="ko-KR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cDNA and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Affymetrix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Platforms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from Breast Cancer Data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had no common samples</a:t>
            </a:r>
          </a:p>
          <a:p>
            <a:pPr marL="171450" indent="0" eaLnBrk="1" hangingPunct="1">
              <a:lnSpc>
                <a:spcPct val="110000"/>
              </a:lnSpc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Liu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9166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71450" indent="0" eaLnBrk="1" hangingPunct="1">
              <a:lnSpc>
                <a:spcPct val="11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Previously Studied,   (8/27/2019)</a:t>
            </a:r>
          </a:p>
          <a:p>
            <a:pPr marL="62865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Illustrating Limitations of PCA Views</a:t>
            </a:r>
          </a:p>
          <a:p>
            <a:pPr marL="62865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Used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Focus on Types</a:t>
            </a:r>
          </a:p>
        </p:txBody>
      </p:sp>
    </p:spTree>
    <p:extLst>
      <p:ext uri="{BB962C8B-B14F-4D97-AF65-F5344CB8AC3E}">
        <p14:creationId xmlns:p14="http://schemas.microsoft.com/office/powerpoint/2010/main" val="7223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51941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391400" y="2606457"/>
            <a:ext cx="12442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Now </a:t>
            </a:r>
          </a:p>
          <a:p>
            <a:r>
              <a:rPr lang="en-US" sz="2800" dirty="0">
                <a:solidFill>
                  <a:schemeClr val="bg2"/>
                </a:solidFill>
              </a:rPr>
              <a:t>Study</a:t>
            </a:r>
          </a:p>
          <a:p>
            <a:r>
              <a:rPr lang="en-US" sz="2800" dirty="0">
                <a:solidFill>
                  <a:schemeClr val="bg2"/>
                </a:solidFill>
              </a:rPr>
              <a:t>Where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This </a:t>
            </a:r>
          </a:p>
          <a:p>
            <a:r>
              <a:rPr lang="en-US" sz="2800" dirty="0">
                <a:solidFill>
                  <a:schemeClr val="bg2"/>
                </a:solidFill>
              </a:rPr>
              <a:t>Data</a:t>
            </a:r>
          </a:p>
          <a:p>
            <a:r>
              <a:rPr lang="en-US" sz="2800" dirty="0">
                <a:solidFill>
                  <a:schemeClr val="bg2"/>
                </a:solidFill>
              </a:rPr>
              <a:t>Came </a:t>
            </a:r>
          </a:p>
          <a:p>
            <a:r>
              <a:rPr lang="en-US" sz="2800" dirty="0">
                <a:solidFill>
                  <a:schemeClr val="bg2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8479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14" t="36599" r="40311" b="17954"/>
          <a:stretch/>
        </p:blipFill>
        <p:spPr>
          <a:xfrm>
            <a:off x="3794760" y="1524000"/>
            <a:ext cx="5349240" cy="534913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1676400"/>
            <a:ext cx="5867400" cy="914400"/>
            <a:chOff x="228600" y="1676400"/>
            <a:chExt cx="5867400" cy="914400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5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Small Values of C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0" y="2057400"/>
              <a:ext cx="15240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384849" y="1907233"/>
              <a:ext cx="1187151" cy="416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8600" y="3272135"/>
            <a:ext cx="6705600" cy="1147465"/>
            <a:chOff x="152400" y="3576935"/>
            <a:chExt cx="6705600" cy="1147465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3576935"/>
              <a:ext cx="3574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Smaller Angle to Optimal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3" name="Straight Connector 32"/>
            <p:cNvCxnSpPr>
              <a:stCxn id="31" idx="3"/>
            </p:cNvCxnSpPr>
            <p:nvPr/>
          </p:nvCxnSpPr>
          <p:spPr>
            <a:xfrm>
              <a:off x="3726455" y="3807768"/>
              <a:ext cx="259814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8600" y="2438400"/>
            <a:ext cx="347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Apparent Data Piling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4491335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Generalizable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5786735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Connection to MD?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6167735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 MD Axis to Plot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B4389-E214-4C57-9FF5-AABFC2808186}"/>
                  </a:ext>
                </a:extLst>
              </p:cNvPr>
              <p:cNvSpPr txBox="1"/>
              <p:nvPr/>
            </p:nvSpPr>
            <p:spPr>
              <a:xfrm>
                <a:off x="7330660" y="5223941"/>
                <a:ext cx="1356140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Yet Smaller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Margin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2B4389-E214-4C57-9FF5-AABFC2808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660" y="5223941"/>
                <a:ext cx="1356140" cy="795859"/>
              </a:xfrm>
              <a:prstGeom prst="rect">
                <a:avLst/>
              </a:prstGeom>
              <a:blipFill>
                <a:blip r:embed="rId5"/>
                <a:stretch>
                  <a:fillRect l="-4054" t="-4580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23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DWD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Appl’n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Did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Effectiveness of Adjustment</a:t>
            </a:r>
          </a:p>
        </p:txBody>
      </p:sp>
    </p:spTree>
    <p:extLst>
      <p:ext uri="{BB962C8B-B14F-4D97-AF65-F5344CB8AC3E}">
        <p14:creationId xmlns:p14="http://schemas.microsoft.com/office/powerpoint/2010/main" val="29168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4C2E9-E13F-42B2-83FB-5AEBF3B100BF}"/>
              </a:ext>
            </a:extLst>
          </p:cNvPr>
          <p:cNvSpPr txBox="1"/>
          <p:nvPr/>
        </p:nvSpPr>
        <p:spPr>
          <a:xfrm>
            <a:off x="736779" y="334387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Common Samples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Connected by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Dashed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A192C-3867-4AD5-A48B-77BB122F5A7E}"/>
              </a:ext>
            </a:extLst>
          </p:cNvPr>
          <p:cNvSpPr txBox="1"/>
          <p:nvPr/>
        </p:nvSpPr>
        <p:spPr>
          <a:xfrm>
            <a:off x="914400" y="448687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Huge Platform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CCA31-1047-4415-A7B2-6566BC3372BD}"/>
              </a:ext>
            </a:extLst>
          </p:cNvPr>
          <p:cNvSpPr txBox="1"/>
          <p:nvPr/>
        </p:nvSpPr>
        <p:spPr>
          <a:xfrm>
            <a:off x="1074704" y="54496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Fortunately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Systematic</a:t>
            </a:r>
          </a:p>
        </p:txBody>
      </p:sp>
    </p:spTree>
    <p:extLst>
      <p:ext uri="{BB962C8B-B14F-4D97-AF65-F5344CB8AC3E}">
        <p14:creationId xmlns:p14="http://schemas.microsoft.com/office/powerpoint/2010/main" val="2896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28C19-EA44-49A2-8201-DE3D227D0C5C}"/>
              </a:ext>
            </a:extLst>
          </p:cNvPr>
          <p:cNvSpPr txBox="1"/>
          <p:nvPr/>
        </p:nvSpPr>
        <p:spPr>
          <a:xfrm>
            <a:off x="2550521" y="6248400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Use Common Colors</a:t>
            </a:r>
          </a:p>
        </p:txBody>
      </p:sp>
    </p:spTree>
    <p:extLst>
      <p:ext uri="{BB962C8B-B14F-4D97-AF65-F5344CB8AC3E}">
        <p14:creationId xmlns:p14="http://schemas.microsoft.com/office/powerpoint/2010/main" val="3812135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30B9F-A724-4D04-91D0-D657B24FE3D2}"/>
              </a:ext>
            </a:extLst>
          </p:cNvPr>
          <p:cNvSpPr txBox="1"/>
          <p:nvPr/>
        </p:nvSpPr>
        <p:spPr>
          <a:xfrm>
            <a:off x="1125258" y="441960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Points Down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Along Diagonal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(to make space)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CEA7E-18F6-4014-9C67-0E49B8494B87}"/>
              </a:ext>
            </a:extLst>
          </p:cNvPr>
          <p:cNvSpPr txBox="1"/>
          <p:nvPr/>
        </p:nvSpPr>
        <p:spPr>
          <a:xfrm>
            <a:off x="1371600" y="547747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Color </a:t>
            </a:r>
            <a:r>
              <a:rPr lang="en-US" dirty="0">
                <a:solidFill>
                  <a:schemeClr val="bg1"/>
                </a:solidFill>
              </a:rPr>
              <a:t>Blue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For “Before”</a:t>
            </a:r>
          </a:p>
        </p:txBody>
      </p:sp>
    </p:spTree>
    <p:extLst>
      <p:ext uri="{BB962C8B-B14F-4D97-AF65-F5344CB8AC3E}">
        <p14:creationId xmlns:p14="http://schemas.microsoft.com/office/powerpoint/2010/main" val="17494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CB9B3-BB6F-450E-AE20-B1330F4F54CE}"/>
              </a:ext>
            </a:extLst>
          </p:cNvPr>
          <p:cNvSpPr txBox="1"/>
          <p:nvPr/>
        </p:nvSpPr>
        <p:spPr>
          <a:xfrm>
            <a:off x="2584356" y="441067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Add On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Points for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“After” DWD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0290C-DC97-48EA-B39D-BC6D2C6045AC}"/>
              </a:ext>
            </a:extLst>
          </p:cNvPr>
          <p:cNvSpPr txBox="1"/>
          <p:nvPr/>
        </p:nvSpPr>
        <p:spPr>
          <a:xfrm>
            <a:off x="2290491" y="5706070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Show  </a:t>
            </a:r>
            <a:r>
              <a:rPr lang="en-US" dirty="0">
                <a:solidFill>
                  <a:schemeClr val="bg1"/>
                </a:solidFill>
              </a:rPr>
              <a:t>Blue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Red</a:t>
            </a:r>
          </a:p>
          <a:p>
            <a:pPr algn="ctr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Difference as </a:t>
            </a:r>
          </a:p>
          <a:p>
            <a:pPr algn="ctr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Black Lines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new scales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06087-26A8-4B51-BCC9-0972A34335F8}"/>
              </a:ext>
            </a:extLst>
          </p:cNvPr>
          <p:cNvSpPr txBox="1"/>
          <p:nvPr/>
        </p:nvSpPr>
        <p:spPr>
          <a:xfrm>
            <a:off x="609600" y="407806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Rescale Axes to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Focus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2"/>
                </a:solidFill>
              </a:rPr>
              <a:t> Only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D7B2BF-DD69-45DC-80E8-2F7E79C0A094}"/>
              </a:ext>
            </a:extLst>
          </p:cNvPr>
          <p:cNvCxnSpPr>
            <a:stCxn id="4" idx="0"/>
          </p:cNvCxnSpPr>
          <p:nvPr/>
        </p:nvCxnSpPr>
        <p:spPr>
          <a:xfrm flipV="1">
            <a:off x="1689383" y="2971800"/>
            <a:ext cx="1079783" cy="1106269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72B357-2E44-4DEF-B03B-69C02626781B}"/>
              </a:ext>
            </a:extLst>
          </p:cNvPr>
          <p:cNvCxnSpPr>
            <a:cxnSpLocks/>
          </p:cNvCxnSpPr>
          <p:nvPr/>
        </p:nvCxnSpPr>
        <p:spPr>
          <a:xfrm flipV="1">
            <a:off x="1676400" y="1981200"/>
            <a:ext cx="1295400" cy="2096869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43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3246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72F11-A863-40B6-98F4-ADDCF2B1D693}"/>
              </a:ext>
            </a:extLst>
          </p:cNvPr>
          <p:cNvSpPr txBox="1"/>
          <p:nvPr/>
        </p:nvSpPr>
        <p:spPr>
          <a:xfrm>
            <a:off x="3080772" y="52578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Turn Off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All But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85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adjusted data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49E1A-E601-47C8-B7C6-669EB2E256CF}"/>
              </a:ext>
            </a:extLst>
          </p:cNvPr>
          <p:cNvSpPr txBox="1"/>
          <p:nvPr/>
        </p:nvSpPr>
        <p:spPr>
          <a:xfrm>
            <a:off x="990600" y="449580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Down to Middle</a:t>
            </a:r>
          </a:p>
        </p:txBody>
      </p:sp>
    </p:spTree>
    <p:extLst>
      <p:ext uri="{BB962C8B-B14F-4D97-AF65-F5344CB8AC3E}">
        <p14:creationId xmlns:p14="http://schemas.microsoft.com/office/powerpoint/2010/main" val="137205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6EF94-6068-424D-80D8-5DC47537378C}"/>
              </a:ext>
            </a:extLst>
          </p:cNvPr>
          <p:cNvSpPr txBox="1"/>
          <p:nvPr/>
        </p:nvSpPr>
        <p:spPr>
          <a:xfrm>
            <a:off x="1048278" y="5248870"/>
            <a:ext cx="2236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Further Down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To Become </a:t>
            </a:r>
            <a:r>
              <a:rPr lang="en-US" dirty="0">
                <a:solidFill>
                  <a:schemeClr val="bg1"/>
                </a:solidFill>
              </a:rPr>
              <a:t>“Before”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For Next Step</a:t>
            </a:r>
          </a:p>
        </p:txBody>
      </p:sp>
    </p:spTree>
    <p:extLst>
      <p:ext uri="{BB962C8B-B14F-4D97-AF65-F5344CB8AC3E}">
        <p14:creationId xmlns:p14="http://schemas.microsoft.com/office/powerpoint/2010/main" val="270950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F759B-106C-4230-8AB3-7EE79D595848}"/>
              </a:ext>
            </a:extLst>
          </p:cNvPr>
          <p:cNvSpPr txBox="1"/>
          <p:nvPr/>
        </p:nvSpPr>
        <p:spPr>
          <a:xfrm>
            <a:off x="1295400" y="445906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Subtract Trait Means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(i.e. Means of Columns)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0780CE-0841-411A-817F-7C04BA50B20B}"/>
              </a:ext>
            </a:extLst>
          </p:cNvPr>
          <p:cNvGrpSpPr/>
          <p:nvPr/>
        </p:nvGrpSpPr>
        <p:grpSpPr>
          <a:xfrm>
            <a:off x="762000" y="2667000"/>
            <a:ext cx="1950086" cy="1371600"/>
            <a:chOff x="762000" y="2667000"/>
            <a:chExt cx="1950086" cy="1371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6E7AF1-2272-468C-9B95-DA5A67D13ADA}"/>
                </a:ext>
              </a:extLst>
            </p:cNvPr>
            <p:cNvSpPr txBox="1"/>
            <p:nvPr/>
          </p:nvSpPr>
          <p:spPr>
            <a:xfrm>
              <a:off x="762000" y="3392269"/>
              <a:ext cx="1950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Impacts Variation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In PC1 Direction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DFB496-1F88-4DBD-B26D-0F9D4D89A1AE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737043" y="2667000"/>
              <a:ext cx="167957" cy="7252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Hard Margin SVM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32398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Similarly Feels Small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Scale Noise Artifacts</a:t>
            </a:r>
          </a:p>
        </p:txBody>
      </p:sp>
    </p:spTree>
    <p:extLst>
      <p:ext uri="{BB962C8B-B14F-4D97-AF65-F5344CB8AC3E}">
        <p14:creationId xmlns:p14="http://schemas.microsoft.com/office/powerpoint/2010/main" val="484108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Mean Adj., Rescaled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18B15-93B8-4D43-9663-404C8DD29277}"/>
              </a:ext>
            </a:extLst>
          </p:cNvPr>
          <p:cNvSpPr txBox="1"/>
          <p:nvPr/>
        </p:nvSpPr>
        <p:spPr>
          <a:xfrm>
            <a:off x="2209800" y="537346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Rescale Axes to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Focus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2"/>
                </a:solidFill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3857274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&amp; Column Mean Adj.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26C45-B37A-4D6A-8654-3002EF2DBF42}"/>
              </a:ext>
            </a:extLst>
          </p:cNvPr>
          <p:cNvSpPr txBox="1"/>
          <p:nvPr/>
        </p:nvSpPr>
        <p:spPr>
          <a:xfrm>
            <a:off x="914400" y="33922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Turn Off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All But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92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&amp; Column Mean Adjusted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B8A69-7BD9-4FA7-918E-3595F6CEDEDE}"/>
              </a:ext>
            </a:extLst>
          </p:cNvPr>
          <p:cNvSpPr txBox="1"/>
          <p:nvPr/>
        </p:nvSpPr>
        <p:spPr>
          <a:xfrm>
            <a:off x="990600" y="449580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Down to Middle</a:t>
            </a:r>
          </a:p>
        </p:txBody>
      </p:sp>
    </p:spTree>
    <p:extLst>
      <p:ext uri="{BB962C8B-B14F-4D97-AF65-F5344CB8AC3E}">
        <p14:creationId xmlns:p14="http://schemas.microsoft.com/office/powerpoint/2010/main" val="38832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CE1EE8-61E2-4787-B610-C59C9EA90160}"/>
              </a:ext>
            </a:extLst>
          </p:cNvPr>
          <p:cNvSpPr txBox="1"/>
          <p:nvPr/>
        </p:nvSpPr>
        <p:spPr>
          <a:xfrm>
            <a:off x="1048278" y="5248870"/>
            <a:ext cx="2236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Further Down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To Become </a:t>
            </a:r>
            <a:r>
              <a:rPr lang="en-US" dirty="0">
                <a:solidFill>
                  <a:schemeClr val="bg1"/>
                </a:solidFill>
              </a:rPr>
              <a:t>“Before”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For Next Step</a:t>
            </a:r>
          </a:p>
        </p:txBody>
      </p:sp>
    </p:spTree>
    <p:extLst>
      <p:ext uri="{BB962C8B-B14F-4D97-AF65-F5344CB8AC3E}">
        <p14:creationId xmlns:p14="http://schemas.microsoft.com/office/powerpoint/2010/main" val="2553773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S.D. Adjustment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E1A98-B76B-463D-A8D2-33B0B4C14386}"/>
              </a:ext>
            </a:extLst>
          </p:cNvPr>
          <p:cNvSpPr txBox="1"/>
          <p:nvPr/>
        </p:nvSpPr>
        <p:spPr>
          <a:xfrm>
            <a:off x="1066800" y="457200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Standardize Columns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(Divide Columns by SD)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77100-4F48-4C6D-A2CD-7953E7E48D0D}"/>
              </a:ext>
            </a:extLst>
          </p:cNvPr>
          <p:cNvSpPr txBox="1"/>
          <p:nvPr/>
        </p:nvSpPr>
        <p:spPr>
          <a:xfrm>
            <a:off x="1244535" y="5715000"/>
            <a:ext cx="386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Reduces </a:t>
            </a:r>
            <a:r>
              <a:rPr lang="en-US" dirty="0">
                <a:solidFill>
                  <a:schemeClr val="bg1"/>
                </a:solidFill>
              </a:rPr>
              <a:t>Blue</a:t>
            </a:r>
            <a:r>
              <a:rPr lang="en-US" dirty="0">
                <a:solidFill>
                  <a:schemeClr val="bg2"/>
                </a:solidFill>
              </a:rPr>
              <a:t> Variation Everywhere</a:t>
            </a:r>
          </a:p>
        </p:txBody>
      </p:sp>
    </p:spTree>
    <p:extLst>
      <p:ext uri="{BB962C8B-B14F-4D97-AF65-F5344CB8AC3E}">
        <p14:creationId xmlns:p14="http://schemas.microsoft.com/office/powerpoint/2010/main" val="27713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S.D. Adj., Rescaled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DC2FB-FC94-43E7-B7EC-5FBE2A6DD6FC}"/>
              </a:ext>
            </a:extLst>
          </p:cNvPr>
          <p:cNvSpPr txBox="1"/>
          <p:nvPr/>
        </p:nvSpPr>
        <p:spPr>
          <a:xfrm>
            <a:off x="762000" y="39624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Rescale Axes to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Focus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2"/>
                </a:solidFill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1445956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055C2-2C19-412D-91B8-95CEF5FF52BA}"/>
              </a:ext>
            </a:extLst>
          </p:cNvPr>
          <p:cNvSpPr txBox="1"/>
          <p:nvPr/>
        </p:nvSpPr>
        <p:spPr>
          <a:xfrm>
            <a:off x="1099572" y="43828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Turn Off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All But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32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1600"/>
            <a:ext cx="7786687" cy="5500688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DAF27-1944-44D5-8705-A3DE0EF119AB}"/>
              </a:ext>
            </a:extLst>
          </p:cNvPr>
          <p:cNvSpPr txBox="1"/>
          <p:nvPr/>
        </p:nvSpPr>
        <p:spPr>
          <a:xfrm>
            <a:off x="990600" y="5029200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Slide Down to Middle</a:t>
            </a:r>
          </a:p>
        </p:txBody>
      </p:sp>
    </p:spTree>
    <p:extLst>
      <p:ext uri="{BB962C8B-B14F-4D97-AF65-F5344CB8AC3E}">
        <p14:creationId xmlns:p14="http://schemas.microsoft.com/office/powerpoint/2010/main" val="4164274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10" name="Group 9"/>
          <p:cNvGrpSpPr/>
          <p:nvPr/>
        </p:nvGrpSpPr>
        <p:grpSpPr>
          <a:xfrm>
            <a:off x="1905000" y="2971800"/>
            <a:ext cx="5257800" cy="3505200"/>
            <a:chOff x="1905000" y="2971800"/>
            <a:chExt cx="5257800" cy="3505200"/>
          </a:xfrm>
        </p:grpSpPr>
        <p:sp>
          <p:nvSpPr>
            <p:cNvPr id="2" name="TextBox 1"/>
            <p:cNvSpPr txBox="1"/>
            <p:nvPr/>
          </p:nvSpPr>
          <p:spPr>
            <a:xfrm>
              <a:off x="1905000" y="5646003"/>
              <a:ext cx="2904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Next Study Clusters</a:t>
              </a:r>
            </a:p>
            <a:p>
              <a:r>
                <a:rPr lang="en-US" sz="2400" dirty="0">
                  <a:solidFill>
                    <a:schemeClr val="bg2"/>
                  </a:solidFill>
                </a:rPr>
                <a:t>Using “Brushing”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5181600" y="320040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29400" y="297180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810000" y="3657600"/>
              <a:ext cx="1447801" cy="1988403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3810001" y="3427085"/>
              <a:ext cx="2897514" cy="221891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7D67E6-EAD9-4FD8-B416-E66A12F5C654}"/>
              </a:ext>
            </a:extLst>
          </p:cNvPr>
          <p:cNvSpPr txBox="1"/>
          <p:nvPr/>
        </p:nvSpPr>
        <p:spPr>
          <a:xfrm>
            <a:off x="609600" y="3962400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Return Original Colors</a:t>
            </a:r>
          </a:p>
        </p:txBody>
      </p:sp>
    </p:spTree>
    <p:extLst>
      <p:ext uri="{BB962C8B-B14F-4D97-AF65-F5344CB8AC3E}">
        <p14:creationId xmlns:p14="http://schemas.microsoft.com/office/powerpoint/2010/main" val="287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Cluster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66750" y="4067175"/>
            <a:ext cx="2438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BREAST.MDAMB435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BREAST.MDN  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MELAN.MALME3M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MELAN.SKMEL2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MELAN.SKMEL5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MELAN.SKMEL28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MELAN.M14   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MELAN.UACC62   </a:t>
            </a: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MELAN.UACC257</a:t>
            </a:r>
            <a:r>
              <a:rPr lang="en-US">
                <a:solidFill>
                  <a:srgbClr val="FFFFFF"/>
                </a:solidFill>
                <a:latin typeface="Tahoma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4143375"/>
            <a:ext cx="3054901" cy="1647825"/>
            <a:chOff x="2667000" y="4143375"/>
            <a:chExt cx="3054901" cy="1647825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5329535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Known </a:t>
              </a:r>
              <a:r>
                <a:rPr lang="en-US" sz="2400" dirty="0" err="1">
                  <a:solidFill>
                    <a:schemeClr val="bg2"/>
                  </a:solidFill>
                </a:rPr>
                <a:t>Mislabellings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2667000" y="4143375"/>
              <a:ext cx="228600" cy="504825"/>
            </a:xfrm>
            <a:prstGeom prst="righ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endCxn id="2" idx="0"/>
            </p:cNvCxnSpPr>
            <p:nvPr/>
          </p:nvCxnSpPr>
          <p:spPr>
            <a:xfrm>
              <a:off x="2895600" y="4419600"/>
              <a:ext cx="1336951" cy="9099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1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875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 Cluster</a:t>
            </a: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93738" y="4067175"/>
            <a:ext cx="18272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LEUK.CCRFCEM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LEUK.K562   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LEUK.MOLT4  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LEUK.HL60   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LEUK.RPMI8266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  <a:latin typeface="Tahoma" charset="0"/>
              </a:rPr>
              <a:t>LEUK.SR </a:t>
            </a:r>
          </a:p>
        </p:txBody>
      </p:sp>
    </p:spTree>
    <p:extLst>
      <p:ext uri="{BB962C8B-B14F-4D97-AF65-F5344CB8AC3E}">
        <p14:creationId xmlns:p14="http://schemas.microsoft.com/office/powerpoint/2010/main" val="19604874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using SVM?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295400"/>
            <a:ext cx="8131175" cy="4768850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Problem:  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Proj’d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Distrib’al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Triangular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Dist’ns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(opposite skewed)</a:t>
            </a:r>
          </a:p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allow sensible </a:t>
            </a:r>
            <a:r>
              <a:rPr lang="en-US" sz="3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shift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34560825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using SVM?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295400"/>
            <a:ext cx="8131175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Nicely Fixed by DWD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Dist’ns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near Gaussian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to shift</a:t>
            </a:r>
            <a:endParaRPr lang="en-US" sz="32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2833531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Improves SVM for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Routinely Used in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Perou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Lessons from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Wistar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Statistical Power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means, i.e. point cloud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centerpoints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Answer:    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9356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means, i.e. point cloud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centerpoints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30320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 Example:</a:t>
            </a: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red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and </a:t>
            </a: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blue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Goal:  bring together</a:t>
            </a:r>
          </a:p>
          <a:p>
            <a:pPr marL="571500" lvl="1" indent="0" algn="ctr">
              <a:buNone/>
            </a:pPr>
            <a:r>
              <a:rPr lang="en-US" altLang="ko-KR" sz="3200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+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rgbClr val="FF0000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      and also      </a:t>
            </a: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+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Challenge: </a:t>
            </a:r>
            <a:r>
              <a:rPr lang="en-US" altLang="ko-KR" sz="3200" i="1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unequal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biological </a:t>
            </a:r>
            <a:r>
              <a:rPr lang="en-US" altLang="ko-KR" sz="3200" u="sng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ratios</a:t>
            </a: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within batches</a:t>
            </a:r>
          </a:p>
          <a:p>
            <a:pPr marL="0" indent="0" algn="l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C64CC-F732-4F4C-8E6F-A37B26AF71E0}"/>
              </a:ext>
            </a:extLst>
          </p:cNvPr>
          <p:cNvGrpSpPr/>
          <p:nvPr/>
        </p:nvGrpSpPr>
        <p:grpSpPr>
          <a:xfrm>
            <a:off x="4648200" y="1600200"/>
            <a:ext cx="2590800" cy="1524000"/>
            <a:chOff x="4648200" y="1600200"/>
            <a:chExt cx="2590800" cy="1524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4F1CDD-3BEA-4649-8F6A-18C6D69E17BD}"/>
                </a:ext>
              </a:extLst>
            </p:cNvPr>
            <p:cNvSpPr txBox="1"/>
            <p:nvPr/>
          </p:nvSpPr>
          <p:spPr>
            <a:xfrm>
              <a:off x="4648200" y="1600200"/>
              <a:ext cx="1723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Adjusted Along</a:t>
              </a:r>
            </a:p>
            <a:p>
              <a:r>
                <a:rPr lang="en-US" dirty="0">
                  <a:solidFill>
                    <a:srgbClr val="DA71FF"/>
                  </a:solidFill>
                </a:rPr>
                <a:t>DWD Direction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C301320-4F16-4969-ABDE-53B23043EB6E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6371813" y="1923366"/>
              <a:ext cx="867187" cy="5912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6FFD8DE-D9B9-442E-A135-789936DBFBF4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5105400" y="2246531"/>
              <a:ext cx="404607" cy="877669"/>
            </a:xfrm>
            <a:prstGeom prst="straightConnector1">
              <a:avLst/>
            </a:prstGeom>
            <a:ln w="25400">
              <a:solidFill>
                <a:srgbClr val="DA7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ADBFCF-C576-4C9C-A398-1EC2CA959523}"/>
              </a:ext>
            </a:extLst>
          </p:cNvPr>
          <p:cNvGrpSpPr/>
          <p:nvPr/>
        </p:nvGrpSpPr>
        <p:grpSpPr>
          <a:xfrm>
            <a:off x="3657600" y="4876800"/>
            <a:ext cx="3352800" cy="1676400"/>
            <a:chOff x="3657600" y="4876800"/>
            <a:chExt cx="3019013" cy="1676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0A57C-DD59-4C22-A54D-EA5B5CBC7A85}"/>
                </a:ext>
              </a:extLst>
            </p:cNvPr>
            <p:cNvSpPr txBox="1"/>
            <p:nvPr/>
          </p:nvSpPr>
          <p:spPr>
            <a:xfrm>
              <a:off x="3657600" y="5906869"/>
              <a:ext cx="1723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Adjusted Along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MD Direction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880F69-8B0C-4834-B054-3AE51E10AA0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5381213" y="5638800"/>
              <a:ext cx="1295400" cy="59123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10B84AC-1105-427E-A5F1-4F63B0C7C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0967" y="4876800"/>
              <a:ext cx="350656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6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(Through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“decimation”)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1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257800"/>
            <a:ext cx="7772400" cy="1846659"/>
            <a:chOff x="152400" y="5257800"/>
            <a:chExt cx="7772400" cy="1846659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257800"/>
              <a:ext cx="300915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(Diminishing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Discriminatory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Power)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3161557" y="5410200"/>
              <a:ext cx="4763243" cy="77093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21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92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619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1355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81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</a:t>
              </a: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Losing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Distinction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Be Studied</a:t>
              </a: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04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382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066800"/>
            <a:ext cx="8094662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mathematics behind this?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Investigate Later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33B112-6121-467A-A9CA-DAB09B67623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ker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  <a:endParaRPr lang="en-US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Linear Classifiers Good When Each Class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8047"/>
            <a:ext cx="4953000" cy="34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Linear Classifiers Good When Each Class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Hard When All Members Of One Class Are Outliers in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9207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961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Cases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Randomly Degraded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986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Xiong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Dittmer &amp; Marron  (2016)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19490" name="Picture 2" descr="https://media.licdn.com/mpr/mpr/shrinknp_200_200/AAEAAQAAAAAAAAQ8AAAAJGVhMmU5NDlhLThkNGItNDM3Yy05ZTM1LTViZTdkNzgyZWUwZ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r="16661" b="46740"/>
          <a:stretch/>
        </p:blipFill>
        <p:spPr bwMode="auto">
          <a:xfrm>
            <a:off x="0" y="4724400"/>
            <a:ext cx="20137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https://unclineberger.org/images/carousel-images/dirk-dittmer-phd-global-oncology-vir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7" r="19878"/>
          <a:stretch/>
        </p:blipFill>
        <p:spPr bwMode="auto">
          <a:xfrm>
            <a:off x="7239000" y="4713519"/>
            <a:ext cx="1905000" cy="2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2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048000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Every Dog Has his Day</a:t>
            </a:r>
          </a:p>
        </p:txBody>
      </p:sp>
    </p:spTree>
    <p:extLst>
      <p:ext uri="{BB962C8B-B14F-4D97-AF65-F5344CB8AC3E}">
        <p14:creationId xmlns:p14="http://schemas.microsoft.com/office/powerpoint/2010/main" val="38223682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Motivating Example:    Virus Hunting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Based on DNA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DNA in Sample is Amplified &amp; Cut Up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Matched to Known Virus Genome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Data Objects:     Counts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07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“Reads” Matched to Virus Genome &amp; </a:t>
                </a:r>
                <a:r>
                  <a:rPr lang="en-US" sz="2400" u="sng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Counted</a:t>
                </a: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give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Content Placeholder 7" descr="Screen Shot 2012-11-03 at 9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>
            <a:fillRect/>
          </a:stretch>
        </p:blipFill>
        <p:spPr>
          <a:xfrm>
            <a:off x="216213" y="1704190"/>
            <a:ext cx="8713890" cy="500141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38200" y="1447800"/>
            <a:ext cx="2286000" cy="3048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52800" y="1447800"/>
            <a:ext cx="609600" cy="9144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034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1: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Highly Variable DNA Amplification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 by Dividing by Total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1865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 by Dividing by Total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 lie on </a:t>
                </a: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Simplex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≥0,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Compositional Data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6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0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581602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Corners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Mostly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Non-0</a:t>
              </a: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Center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Almost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All 0</a:t>
              </a: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0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-5 &lt;&lt; -3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10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Class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Center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Class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Really in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Multiple Corners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25397" r="13876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Classify Using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870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71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in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5029200"/>
          </a:xfrm>
        </p:spPr>
        <p:txBody>
          <a:bodyPr/>
          <a:lstStyle/>
          <a:p>
            <a:pPr marL="171450" indent="0" eaLnBrk="1" hangingPunct="1"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Compare DWD &amp; MD </a:t>
            </a: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171450" indent="0" eaLnBrk="1" hangingPunct="1">
              <a:buNone/>
            </a:pPr>
            <a:endParaRPr lang="en-US" altLang="ko-KR" sz="36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7A5383-2687-4B84-9B4C-B38980622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6834575" cy="2674399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5B00F7B5-798B-45C8-8A1F-26D1049FF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3601"/>
            <a:ext cx="6834575" cy="26743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6E97FB-886A-4425-8E39-5AEEBE4AD2BC}"/>
              </a:ext>
            </a:extLst>
          </p:cNvPr>
          <p:cNvGrpSpPr/>
          <p:nvPr/>
        </p:nvGrpSpPr>
        <p:grpSpPr>
          <a:xfrm>
            <a:off x="4114800" y="2340864"/>
            <a:ext cx="4535678" cy="2807208"/>
            <a:chOff x="4114800" y="2340864"/>
            <a:chExt cx="4535678" cy="28072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3E33FE-DE9C-406B-91CB-16E5997D6D2E}"/>
                </a:ext>
              </a:extLst>
            </p:cNvPr>
            <p:cNvSpPr txBox="1"/>
            <p:nvPr/>
          </p:nvSpPr>
          <p:spPr>
            <a:xfrm>
              <a:off x="6858000" y="3600271"/>
              <a:ext cx="17924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DWD Gives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Inference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5A4651-0B33-40BC-B561-78FBD283C0E9}"/>
                </a:ext>
              </a:extLst>
            </p:cNvPr>
            <p:cNvSpPr/>
            <p:nvPr/>
          </p:nvSpPr>
          <p:spPr>
            <a:xfrm>
              <a:off x="4191000" y="2340864"/>
              <a:ext cx="10668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3702AF-C215-4116-8A76-8EE15ACF21EB}"/>
                </a:ext>
              </a:extLst>
            </p:cNvPr>
            <p:cNvSpPr/>
            <p:nvPr/>
          </p:nvSpPr>
          <p:spPr>
            <a:xfrm>
              <a:off x="4114800" y="4919472"/>
              <a:ext cx="10668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75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 Data Result: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+  (+)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–  (o)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+  (*)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 (*)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-  (x)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4" t="32153" r="4493" b="10698"/>
          <a:stretch/>
        </p:blipFill>
        <p:spPr bwMode="auto">
          <a:xfrm>
            <a:off x="4775348" y="2286000"/>
            <a:ext cx="43686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Above Radial DWD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0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629400" y="4343400"/>
            <a:ext cx="2438400" cy="21454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4818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Methods All Poor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1" y="2133600"/>
            <a:ext cx="7086599" cy="2362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4848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8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2628" r="9612" b="22769"/>
          <a:stretch/>
        </p:blipFill>
        <p:spPr bwMode="auto">
          <a:xfrm>
            <a:off x="1580050" y="1752600"/>
            <a:ext cx="7589970" cy="48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Verify With Simulation Study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Very Similar Behavior!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9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4400" r="3830" b="16124"/>
          <a:stretch/>
        </p:blipFill>
        <p:spPr bwMode="auto">
          <a:xfrm>
            <a:off x="1023662" y="1828800"/>
            <a:ext cx="8120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With Simulation Study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Stunning Test </a:t>
                </a:r>
                <a:r>
                  <a:rPr lang="en-US" dirty="0" err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Classificat’n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Rates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grows!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4195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5181600"/>
            <a:ext cx="7086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FE994-76A5-4B34-8DD0-6C850456F01B}"/>
              </a:ext>
            </a:extLst>
          </p:cNvPr>
          <p:cNvSpPr txBox="1"/>
          <p:nvPr/>
        </p:nvSpPr>
        <p:spPr>
          <a:xfrm>
            <a:off x="6705600" y="1066800"/>
            <a:ext cx="17107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Text, Sec. 17.2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Important Example:    Cancer Research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Late 1990s – early 2000s</a:t>
            </a:r>
          </a:p>
          <a:p>
            <a:pPr algn="ctr" eaLnBrk="1" hangingPunct="1">
              <a:buNone/>
            </a:pPr>
            <a:r>
              <a:rPr lang="en-US" dirty="0"/>
              <a:t>Microarrays for gene expression</a:t>
            </a:r>
          </a:p>
          <a:p>
            <a:pPr eaLnBrk="1" hangingPunct="1">
              <a:buNone/>
            </a:pPr>
            <a:r>
              <a:rPr lang="en-US" dirty="0"/>
              <a:t>Hype:  “Will Cure Cancer”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Hmm, afraid not…</a:t>
            </a:r>
          </a:p>
          <a:p>
            <a:pPr eaLnBrk="1" hangingPunct="1">
              <a:buNone/>
            </a:pPr>
            <a:r>
              <a:rPr lang="en-US" dirty="0"/>
              <a:t>Response:</a:t>
            </a:r>
          </a:p>
          <a:p>
            <a:pPr eaLnBrk="1" hangingPunct="1">
              <a:buNone/>
            </a:pPr>
            <a:r>
              <a:rPr lang="en-US" dirty="0"/>
              <a:t>Have $$$, so measure </a:t>
            </a:r>
            <a:r>
              <a:rPr lang="en-US" u="sng" dirty="0"/>
              <a:t>much</a:t>
            </a:r>
            <a:r>
              <a:rPr lang="en-US" dirty="0"/>
              <a:t> more…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238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13281</TotalTime>
  <Words>2694</Words>
  <Application>Microsoft Office PowerPoint</Application>
  <PresentationFormat>On-screen Show (4:3)</PresentationFormat>
  <Paragraphs>811</Paragraphs>
  <Slides>110</Slides>
  <Notes>110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1" baseType="lpstr">
      <vt:lpstr>Arial</vt:lpstr>
      <vt:lpstr>Arial Unicode MS</vt:lpstr>
      <vt:lpstr>Cambria Math</vt:lpstr>
      <vt:lpstr>Tahoma</vt:lpstr>
      <vt:lpstr>Times New Roman</vt:lpstr>
      <vt:lpstr>Wingdings</vt:lpstr>
      <vt:lpstr>Default Design</vt:lpstr>
      <vt:lpstr>2_Default Design</vt:lpstr>
      <vt:lpstr>1_Default Design</vt:lpstr>
      <vt:lpstr>15_Default Design</vt:lpstr>
      <vt:lpstr>Equation</vt:lpstr>
      <vt:lpstr>Statistics – O. R. 881 Object Oriented Data Analysis</vt:lpstr>
      <vt:lpstr>Current Sections in Textbook</vt:lpstr>
      <vt:lpstr>SVMs, Tuning Parameter </vt:lpstr>
      <vt:lpstr>SVMs, Tuning Parameter </vt:lpstr>
      <vt:lpstr>Distance Weighted Discrim’n </vt:lpstr>
      <vt:lpstr>Distance Weighted Discrim’n </vt:lpstr>
      <vt:lpstr>Distance Weighted Discrim’n </vt:lpstr>
      <vt:lpstr>HDLSS Discrim’n Simulations</vt:lpstr>
      <vt:lpstr>DWD in DiProPerm Testing</vt:lpstr>
      <vt:lpstr>Visualization by DWD, SVM, MD</vt:lpstr>
      <vt:lpstr>Batch and Source Adjustment</vt:lpstr>
      <vt:lpstr>Batch and Source Adjustment</vt:lpstr>
      <vt:lpstr>Source Batch Adj:  Raw Breast Cancer data</vt:lpstr>
      <vt:lpstr>Source Batch Adj:  Source Colors</vt:lpstr>
      <vt:lpstr>Source Batch Adj:  Batch Colors</vt:lpstr>
      <vt:lpstr>Source Batch Adj:  Biological Class Colors</vt:lpstr>
      <vt:lpstr>Source Batch Adj:  Biological Class Col. &amp; Symbols</vt:lpstr>
      <vt:lpstr>Source Batch Adj:  Biological Class Symbols</vt:lpstr>
      <vt:lpstr>Source Batch Adj:  Source Colors</vt:lpstr>
      <vt:lpstr>Source Batch Adj:  PC 1-3 &amp; DWD direction</vt:lpstr>
      <vt:lpstr>Source Batch Adj:  DWD Source Adjustment</vt:lpstr>
      <vt:lpstr>Source Batch Adj:  Source Adj’d, PCA view</vt:lpstr>
      <vt:lpstr>Source Batch Adj:  Source Adj’d, Class Colored</vt:lpstr>
      <vt:lpstr>Source Batch Adj:  Source Adj’d, Batch Colored</vt:lpstr>
      <vt:lpstr>Source Batch Adj:  Source Adj’d, 5 PCs</vt:lpstr>
      <vt:lpstr>Source Batch Adj:  S. Adj’d, Batch 1,2 vs. 3 DWD</vt:lpstr>
      <vt:lpstr>Source Batch Adj:  S. &amp; B1,2 vs. 3 Adjusted</vt:lpstr>
      <vt:lpstr>Source Batch Adj:  S. &amp; B1,2 vs. 3 Adj’d, 5 PCs</vt:lpstr>
      <vt:lpstr>Source Batch Adj:  S. &amp; B Adj’d, B1 vs. 2 DWD</vt:lpstr>
      <vt:lpstr>Source Batch Adj:  S. &amp; B Adj’d, B1 vs. 2 Adj’d</vt:lpstr>
      <vt:lpstr>Source Batch Adj:  S. &amp; B Adj’d, 5 PC view</vt:lpstr>
      <vt:lpstr>Source Batch Adj:  S. &amp; B Adj’d, 4 PC view</vt:lpstr>
      <vt:lpstr>Source Batch Adj:  S. &amp; B Adj’d, Class Colors</vt:lpstr>
      <vt:lpstr>Source Batch Adj:  S. &amp; B Adj’d, Adj’d PCA</vt:lpstr>
      <vt:lpstr>DWD does not solve all  problems</vt:lpstr>
      <vt:lpstr>Interesting Benchmark Data Set</vt:lpstr>
      <vt:lpstr>Interesting Benchmark Data Set</vt:lpstr>
      <vt:lpstr>NCI 60:  Can we find classes Using PCA view?</vt:lpstr>
      <vt:lpstr>NCI 60:  Views using DWD Dir’ns (focus on biology)</vt:lpstr>
      <vt:lpstr>Recall DWD Appl’n: Visualization</vt:lpstr>
      <vt:lpstr>NCI 60:  Raw Data, Platform Colored</vt:lpstr>
      <vt:lpstr>NCI 60:  Raw Data</vt:lpstr>
      <vt:lpstr>NCI 60:  Raw Data, Before DWD Adjustment</vt:lpstr>
      <vt:lpstr>NCI 60:  Before &amp; After DWD adjustment</vt:lpstr>
      <vt:lpstr>NCI 60:  Before &amp; After, new scales</vt:lpstr>
      <vt:lpstr>NCI 60:  After DWD</vt:lpstr>
      <vt:lpstr>NCI 60:  DWD adjusted data</vt:lpstr>
      <vt:lpstr>NCI 60:  Before Column Mean Adjustment</vt:lpstr>
      <vt:lpstr>NCI 60:  Before &amp; After Column Mean Adjustment</vt:lpstr>
      <vt:lpstr>NCI 60:  Before &amp; After Col. Mean Adj., Rescaled</vt:lpstr>
      <vt:lpstr>NCI 60:  After DWD &amp; Column Mean Adj.</vt:lpstr>
      <vt:lpstr>NCI 60:  DWD &amp; Column Mean Adjusted</vt:lpstr>
      <vt:lpstr>NCI 60:  Before Column Stand. Dev. Adjustment</vt:lpstr>
      <vt:lpstr>NCI 60:  Before and After Column S.D. Adjustment</vt:lpstr>
      <vt:lpstr>NCI 60:  Before and After Col. S.D. Adj., Rescaled</vt:lpstr>
      <vt:lpstr>NCI 60:  After Column Stand. Dev. adjustment</vt:lpstr>
      <vt:lpstr>NCI 60:  Fully Adjusted Data</vt:lpstr>
      <vt:lpstr>NCI 60:  Fully Adjusted Data, Platform Colored</vt:lpstr>
      <vt:lpstr>NCI 60:  Fully Adjusted Data, Melanoma Cluster</vt:lpstr>
      <vt:lpstr>NCI 60:  Fully Adjusted Data, Leukemia Cluster</vt:lpstr>
      <vt:lpstr>Why not adjust using SVM?</vt:lpstr>
      <vt:lpstr>Why not adjust using SVM?</vt:lpstr>
      <vt:lpstr>Why not adjust by means?</vt:lpstr>
      <vt:lpstr>Why not adjust by means?</vt:lpstr>
      <vt:lpstr>Why not adjust by means?</vt:lpstr>
      <vt:lpstr>Why not adjust by means?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PowerPoint Presentation</vt:lpstr>
      <vt:lpstr>Radial DWD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Virus Hunting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Radial DWD</vt:lpstr>
      <vt:lpstr>Radial DWD</vt:lpstr>
      <vt:lpstr>Return to Big Picture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A Taste of OODA Examples</vt:lpstr>
      <vt:lpstr>A Taste of OODA Examples</vt:lpstr>
      <vt:lpstr>A Taste of OODA Examples</vt:lpstr>
      <vt:lpstr>Data Integration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393</cp:revision>
  <dcterms:created xsi:type="dcterms:W3CDTF">2001-06-08T01:38:43Z</dcterms:created>
  <dcterms:modified xsi:type="dcterms:W3CDTF">2022-03-24T17:18:32Z</dcterms:modified>
</cp:coreProperties>
</file>