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5" r:id="rId1"/>
    <p:sldMasterId id="2147483719" r:id="rId2"/>
    <p:sldMasterId id="2147483734" r:id="rId3"/>
    <p:sldMasterId id="2147483749" r:id="rId4"/>
  </p:sldMasterIdLst>
  <p:notesMasterIdLst>
    <p:notesMasterId r:id="rId72"/>
  </p:notesMasterIdLst>
  <p:sldIdLst>
    <p:sldId id="262" r:id="rId5"/>
    <p:sldId id="714" r:id="rId6"/>
    <p:sldId id="1556" r:id="rId7"/>
    <p:sldId id="3754" r:id="rId8"/>
    <p:sldId id="3760" r:id="rId9"/>
    <p:sldId id="1542" r:id="rId10"/>
    <p:sldId id="1555" r:id="rId11"/>
    <p:sldId id="1518" r:id="rId12"/>
    <p:sldId id="1536" r:id="rId13"/>
    <p:sldId id="1344" r:id="rId14"/>
    <p:sldId id="1352" r:id="rId15"/>
    <p:sldId id="3641" r:id="rId16"/>
    <p:sldId id="3738" r:id="rId17"/>
    <p:sldId id="3745" r:id="rId18"/>
    <p:sldId id="3746" r:id="rId19"/>
    <p:sldId id="3750" r:id="rId20"/>
    <p:sldId id="2473" r:id="rId21"/>
    <p:sldId id="3631" r:id="rId22"/>
    <p:sldId id="3642" r:id="rId23"/>
    <p:sldId id="3645" r:id="rId24"/>
    <p:sldId id="3646" r:id="rId25"/>
    <p:sldId id="1550" r:id="rId26"/>
    <p:sldId id="3575" r:id="rId27"/>
    <p:sldId id="3647" r:id="rId28"/>
    <p:sldId id="3634" r:id="rId29"/>
    <p:sldId id="3766" r:id="rId30"/>
    <p:sldId id="3765" r:id="rId31"/>
    <p:sldId id="3635" r:id="rId32"/>
    <p:sldId id="3769" r:id="rId33"/>
    <p:sldId id="3770" r:id="rId34"/>
    <p:sldId id="3771" r:id="rId35"/>
    <p:sldId id="3772" r:id="rId36"/>
    <p:sldId id="3773" r:id="rId37"/>
    <p:sldId id="3774" r:id="rId38"/>
    <p:sldId id="3775" r:id="rId39"/>
    <p:sldId id="3767" r:id="rId40"/>
    <p:sldId id="3636" r:id="rId41"/>
    <p:sldId id="3776" r:id="rId42"/>
    <p:sldId id="3777" r:id="rId43"/>
    <p:sldId id="3768" r:id="rId44"/>
    <p:sldId id="3637" r:id="rId45"/>
    <p:sldId id="3648" r:id="rId46"/>
    <p:sldId id="3650" r:id="rId47"/>
    <p:sldId id="3651" r:id="rId48"/>
    <p:sldId id="3652" r:id="rId49"/>
    <p:sldId id="3649" r:id="rId50"/>
    <p:sldId id="3654" r:id="rId51"/>
    <p:sldId id="3655" r:id="rId52"/>
    <p:sldId id="3656" r:id="rId53"/>
    <p:sldId id="3657" r:id="rId54"/>
    <p:sldId id="3658" r:id="rId55"/>
    <p:sldId id="3659" r:id="rId56"/>
    <p:sldId id="3660" r:id="rId57"/>
    <p:sldId id="3661" r:id="rId58"/>
    <p:sldId id="3662" r:id="rId59"/>
    <p:sldId id="3663" r:id="rId60"/>
    <p:sldId id="3664" r:id="rId61"/>
    <p:sldId id="3665" r:id="rId62"/>
    <p:sldId id="3666" r:id="rId63"/>
    <p:sldId id="3667" r:id="rId64"/>
    <p:sldId id="3668" r:id="rId65"/>
    <p:sldId id="3669" r:id="rId66"/>
    <p:sldId id="3670" r:id="rId67"/>
    <p:sldId id="3671" r:id="rId68"/>
    <p:sldId id="3672" r:id="rId69"/>
    <p:sldId id="3673" r:id="rId70"/>
    <p:sldId id="3632" r:id="rId7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FF00"/>
    <a:srgbClr val="DA71FF"/>
    <a:srgbClr val="00C800"/>
    <a:srgbClr val="99FF99"/>
    <a:srgbClr val="D357FF"/>
    <a:srgbClr val="FFB279"/>
    <a:srgbClr val="D1FFD1"/>
    <a:srgbClr val="E1FFE1"/>
    <a:srgbClr val="C8C8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5" autoAdjust="0"/>
    <p:restoredTop sz="94907" autoAdjust="0"/>
  </p:normalViewPr>
  <p:slideViewPr>
    <p:cSldViewPr>
      <p:cViewPr varScale="1">
        <p:scale>
          <a:sx n="67" d="100"/>
          <a:sy n="67" d="100"/>
        </p:scale>
        <p:origin x="1266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viewProps" Target="viewProp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tableStyles" Target="tableStyles.xml"/><Relationship Id="rId7" Type="http://schemas.openxmlformats.org/officeDocument/2006/relationships/slide" Target="slides/slide3.xml"/><Relationship Id="rId71" Type="http://schemas.openxmlformats.org/officeDocument/2006/relationships/slide" Target="slides/slide6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52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A4C0FB1F-073C-49F3-B714-73CBCAB95A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0987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35420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18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218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FBDC94C-CCD0-4775-9FEC-D6588A0BB82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50756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239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AA14D85-E86C-4D5A-8BF0-C9A2E3C8F34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99507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8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FB95C4-B4C0-4D19-A94C-1DE87A7B60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16961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8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FB95C4-B4C0-4D19-A94C-1DE87A7B60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11480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8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FB95C4-B4C0-4D19-A94C-1DE87A7B60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64086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8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FB95C4-B4C0-4D19-A94C-1DE87A7B60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13714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8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FB95C4-B4C0-4D19-A94C-1DE87A7B60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29139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73D8A6-A1D2-486D-AC2C-BE80BD2079C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31819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39015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08750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5BC217-645B-46AD-B3F6-B3394EE334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79298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97405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36549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D310886-A42A-46D8-AF4A-8CFD3FE6BF3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25248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42561C9-B9ED-408C-8F11-9F708EFA354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8835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574448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826437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420062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965233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075799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73258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40FF0B4-ED64-48A8-B33B-E56CEF22DD5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4727396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903364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905779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960434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362530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701435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47268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692251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712402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449018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01269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3061E4A-339C-4E13-A8C5-489901B40D6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7598107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934213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743146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729655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550412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059018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889175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953578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75350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115614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18746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BF3D974-8C72-48A9-B0D8-22E87218573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3395529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625769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539398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0908633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762933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5493556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4647787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6627085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3448895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823677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37092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4BF5EAB-8533-4166-9173-28AF6A76D99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39598689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7183901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8089696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2239989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4938822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3045847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5712172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5065058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31314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22C82B-61F1-4EB0-9359-AA53771D036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57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042172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BF86BF3-385B-479D-B840-94D0935C5F3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76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76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337600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D26D7AA-9D74-4C36-9EDA-9F71EC8F3FB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96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966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3175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C204E-063C-4EE9-8940-A7589E04F28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789543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8B6C2-0BE7-40B0-8C6E-D878A5C0BD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85609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7A010-AE76-4916-A07B-A7AF71F5F7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607389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533EB-74C5-4C7C-A078-E2FDABED3A2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351311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C331E-F313-4595-9770-5193DCA43F5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007306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186F7-960F-4135-90B5-3F97C2F3433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2800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D2E03-395D-43B7-B781-CF5F8DE1CF4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7900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151814-6E9D-4ED3-B1A9-87061FD155A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5525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891AE4-F641-4CFA-98AB-BE9EA5E1477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0347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482D6C-E386-42C8-9FF2-875C32CDF1E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2311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8A4FD3-08B6-4B18-9685-B19F90A7D27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55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0BAD0-2FA2-4CD5-B3B7-96138F8457A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358664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5A624A-5666-4AF5-AF31-316774A39A9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3006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D7E860-5585-421F-8ED6-C3DBE48BAC8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7765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38342-7A8A-4DB8-8743-E9B75FE0F60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6597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218456-74D4-4D36-B995-1D08E5D0B31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3950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43C58D-F81C-4D04-924D-69930519BEF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9824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B42C35-16AD-4D78-86E9-913C292B48C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9368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B2E4E8-4C69-404E-8CF9-D632E365F16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9730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5F740F-A7AB-43A9-8E90-0554C93065F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7221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186F7-960F-4135-90B5-3F97C2F3433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7746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D2E03-395D-43B7-B781-CF5F8DE1CF4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082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DFD86-2316-4429-979D-65D2B0A6786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072909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151814-6E9D-4ED3-B1A9-87061FD155A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5082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891AE4-F641-4CFA-98AB-BE9EA5E1477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5817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482D6C-E386-42C8-9FF2-875C32CDF1E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559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8A4FD3-08B6-4B18-9685-B19F90A7D27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05219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5A624A-5666-4AF5-AF31-316774A39A9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38994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D7E860-5585-421F-8ED6-C3DBE48BAC8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06887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38342-7A8A-4DB8-8743-E9B75FE0F60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7919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218456-74D4-4D36-B995-1D08E5D0B31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75173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43C58D-F81C-4D04-924D-69930519BEF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94310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B42C35-16AD-4D78-86E9-913C292B48C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348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8DA27-54EA-406E-8F3B-047F3EFFE64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374729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B2E4E8-4C69-404E-8CF9-D632E365F16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37040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95F740F-A7AB-43A9-8E90-0554C93065F8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048002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F59749-5358-4A67-AD3B-3AA9090F78F4}" type="datetimeFigureOut">
              <a:rPr lang="en-US">
                <a:solidFill>
                  <a:srgbClr val="FFFFFF"/>
                </a:solidFill>
              </a:rPr>
              <a:pPr/>
              <a:t>3/30/2022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F6337A-D2E8-4C5D-B6C6-9E25900515C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63714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8700CE-E624-413E-83D4-8CBFB59A28FE}" type="datetimeFigureOut">
              <a:rPr lang="en-US">
                <a:solidFill>
                  <a:srgbClr val="FFFFFF"/>
                </a:solidFill>
              </a:rPr>
              <a:pPr/>
              <a:t>3/30/2022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5A3E3C-B8C2-4485-B625-BAD9062657F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1355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5A2F2B-870B-4F8F-9802-B7D9899183EB}" type="datetimeFigureOut">
              <a:rPr lang="en-US">
                <a:solidFill>
                  <a:srgbClr val="FFFFFF"/>
                </a:solidFill>
              </a:rPr>
              <a:pPr/>
              <a:t>3/30/2022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582BAD-F0BB-40E7-B177-5BC7E26E1DF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9134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CA46A4-9119-4458-B96E-DE52551020E7}" type="datetimeFigureOut">
              <a:rPr lang="en-US">
                <a:solidFill>
                  <a:srgbClr val="FFFFFF"/>
                </a:solidFill>
              </a:rPr>
              <a:pPr/>
              <a:t>3/30/2022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77AD2A-08B2-435A-9C3C-E17D7B5D0A9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02059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6B0A57-A491-4139-A8D9-7E506CE90340}" type="datetimeFigureOut">
              <a:rPr lang="en-US">
                <a:solidFill>
                  <a:srgbClr val="FFFFFF"/>
                </a:solidFill>
              </a:rPr>
              <a:pPr/>
              <a:t>3/30/2022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787454-42AA-4970-8D73-313C57EBAE1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98056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0CBE31-54AA-4CDD-8E26-7494F8B62907}" type="datetimeFigureOut">
              <a:rPr lang="en-US">
                <a:solidFill>
                  <a:srgbClr val="FFFFFF"/>
                </a:solidFill>
              </a:rPr>
              <a:pPr/>
              <a:t>3/30/2022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21A05D-F13F-47E2-B0F2-0B93CA3494C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26363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6C1F06-7A3C-4F69-A5CC-E04F0EBE9DEF}" type="datetimeFigureOut">
              <a:rPr lang="en-US">
                <a:solidFill>
                  <a:srgbClr val="FFFFFF"/>
                </a:solidFill>
              </a:rPr>
              <a:pPr/>
              <a:t>3/30/2022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6192BB-2EBD-412C-BB0B-A343794ACA6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01099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D0C70B-1BDA-4C69-B590-4A1B5316BBB5}" type="datetimeFigureOut">
              <a:rPr lang="en-US">
                <a:solidFill>
                  <a:srgbClr val="FFFFFF"/>
                </a:solidFill>
              </a:rPr>
              <a:pPr/>
              <a:t>3/30/2022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FAF526-7C64-4E5B-B524-A5AD8E16DE32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330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93B65-3342-4BD7-938C-7072CF849C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981830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C0F3D7-19FE-438D-84E7-D8A428E8D58A}" type="datetimeFigureOut">
              <a:rPr lang="en-US">
                <a:solidFill>
                  <a:srgbClr val="FFFFFF"/>
                </a:solidFill>
              </a:rPr>
              <a:pPr/>
              <a:t>3/30/2022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C5995C-DEC7-4C3B-A4FE-A06380F42706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51360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4E7D53-D5A1-456A-ADF8-A423D1A2050D}" type="datetimeFigureOut">
              <a:rPr lang="en-US">
                <a:solidFill>
                  <a:srgbClr val="FFFFFF"/>
                </a:solidFill>
              </a:rPr>
              <a:pPr/>
              <a:t>3/30/2022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A63808-C978-4D57-B37B-A607634E7E8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49083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27CE0A-C54E-4BA2-8854-4FD739A51494}" type="datetimeFigureOut">
              <a:rPr lang="en-US">
                <a:solidFill>
                  <a:srgbClr val="FFFFFF"/>
                </a:solidFill>
              </a:rPr>
              <a:pPr/>
              <a:t>3/30/2022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3DE102-E961-48D4-9838-A4B910C66D0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54745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9ACFB4-198D-425F-A930-0B8161F9C82F}" type="datetimeFigureOut">
              <a:rPr lang="en-US">
                <a:solidFill>
                  <a:srgbClr val="FFFFFF"/>
                </a:solidFill>
              </a:rPr>
              <a:pPr/>
              <a:t>3/30/2022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57DE44-882D-4B22-9856-79ABEBDD68A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832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782B4-4705-4118-A8E7-BBDC464592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23019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FB4EA-E92A-474E-BDBF-C2E2AFD6F9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84721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D0C67-A3F0-4447-9F7B-7055110FD4F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81682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B2B04-B64A-4DBA-8E18-8D181EDE590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29280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8C8FF"/>
            </a:gs>
            <a:gs pos="50000">
              <a:schemeClr val="bg1"/>
            </a:gs>
            <a:gs pos="100000">
              <a:srgbClr val="C8C8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B3DAB159-1BC5-4B00-8396-DFE35EB83A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197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4707A0F7-4FFF-4748-A9B7-E82C91A1925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0710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4707A0F7-4FFF-4748-A9B7-E82C91A1925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77963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  <p:sldLayoutId id="2147483747" r:id="rId13"/>
    <p:sldLayoutId id="2147483748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2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fld id="{E044BD45-3D39-494C-9E01-81277635F9B7}" type="datetimeFigureOut">
              <a:rPr lang="en-US" smtClean="0">
                <a:solidFill>
                  <a:srgbClr val="FFFFFF"/>
                </a:solidFill>
              </a:rPr>
              <a:pPr/>
              <a:t>3/30/2022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62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62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fld id="{77930282-9EF3-49FA-9F2B-8DD2CBA7285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3288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marron.web.unc.edu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1.png"/><Relationship Id="rId3" Type="http://schemas.openxmlformats.org/officeDocument/2006/relationships/image" Target="../media/image85.png"/><Relationship Id="rId7" Type="http://schemas.openxmlformats.org/officeDocument/2006/relationships/image" Target="../media/image40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1.png"/><Relationship Id="rId5" Type="http://schemas.openxmlformats.org/officeDocument/2006/relationships/image" Target="../media/image381.png"/><Relationship Id="rId4" Type="http://schemas.openxmlformats.org/officeDocument/2006/relationships/image" Target="../media/image370.png"/><Relationship Id="rId9" Type="http://schemas.openxmlformats.org/officeDocument/2006/relationships/image" Target="../media/image17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0.png"/><Relationship Id="rId12" Type="http://schemas.openxmlformats.org/officeDocument/2006/relationships/image" Target="../media/image1200.png"/><Relationship Id="rId17" Type="http://schemas.openxmlformats.org/officeDocument/2006/relationships/image" Target="../media/image3300.png"/><Relationship Id="rId2" Type="http://schemas.openxmlformats.org/officeDocument/2006/relationships/notesSlide" Target="../notesSlides/notesSlide22.xml"/><Relationship Id="rId16" Type="http://schemas.openxmlformats.org/officeDocument/2006/relationships/image" Target="../media/image320.png"/><Relationship Id="rId1" Type="http://schemas.openxmlformats.org/officeDocument/2006/relationships/slideLayout" Target="../slideLayouts/slideLayout27.xml"/><Relationship Id="rId15" Type="http://schemas.openxmlformats.org/officeDocument/2006/relationships/image" Target="../media/image310.png"/><Relationship Id="rId14" Type="http://schemas.openxmlformats.org/officeDocument/2006/relationships/image" Target="../media/image30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0.png"/><Relationship Id="rId3" Type="http://schemas.openxmlformats.org/officeDocument/2006/relationships/image" Target="../media/image380.png"/><Relationship Id="rId7" Type="http://schemas.openxmlformats.org/officeDocument/2006/relationships/image" Target="../media/image41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400.png"/><Relationship Id="rId5" Type="http://schemas.openxmlformats.org/officeDocument/2006/relationships/image" Target="../media/image300.png"/><Relationship Id="rId4" Type="http://schemas.openxmlformats.org/officeDocument/2006/relationships/image" Target="../media/image39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17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706562"/>
          </a:xfrm>
        </p:spPr>
        <p:txBody>
          <a:bodyPr/>
          <a:lstStyle/>
          <a:p>
            <a:pPr eaLnBrk="1" hangingPunct="1"/>
            <a:r>
              <a:rPr lang="en-US" dirty="0"/>
              <a:t>Statistics – O. R. 881</a:t>
            </a:r>
            <a:br>
              <a:rPr lang="en-US" dirty="0"/>
            </a:br>
            <a:r>
              <a:rPr lang="en-US" dirty="0"/>
              <a:t>Object Oriented Data Analysis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362200"/>
            <a:ext cx="8229600" cy="4114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dirty="0">
                <a:hlinkClick r:id="rId3"/>
              </a:rPr>
              <a:t>Steve Marron</a:t>
            </a:r>
            <a:endParaRPr lang="en-US" dirty="0"/>
          </a:p>
          <a:p>
            <a:pPr algn="ctr" eaLnBrk="1" hangingPunct="1">
              <a:buFontTx/>
              <a:buNone/>
            </a:pPr>
            <a:endParaRPr lang="en-US" dirty="0"/>
          </a:p>
          <a:p>
            <a:pPr algn="ctr" eaLnBrk="1" hangingPunct="1">
              <a:buFontTx/>
              <a:buNone/>
            </a:pPr>
            <a:r>
              <a:rPr lang="en-US" dirty="0"/>
              <a:t>Dept. of Statistics and Operations Research</a:t>
            </a:r>
          </a:p>
          <a:p>
            <a:pPr algn="ctr" eaLnBrk="1" hangingPunct="1">
              <a:buFontTx/>
              <a:buNone/>
            </a:pPr>
            <a:r>
              <a:rPr lang="en-US" dirty="0"/>
              <a:t>University of North Carolina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21BE02-6D2D-4916-ADF9-DECC22C52028}"/>
              </a:ext>
            </a:extLst>
          </p:cNvPr>
          <p:cNvSpPr txBox="1"/>
          <p:nvPr/>
        </p:nvSpPr>
        <p:spPr>
          <a:xfrm>
            <a:off x="6322794" y="2152471"/>
            <a:ext cx="2287806" cy="120032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Start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Recording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FFC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not adjust by means?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479550"/>
            <a:ext cx="8094663" cy="5149850"/>
          </a:xfrm>
        </p:spPr>
        <p:txBody>
          <a:bodyPr/>
          <a:lstStyle/>
          <a:p>
            <a:pPr marL="0" indent="0" algn="l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Why Not PAM   (~Mean Difference)?</a:t>
            </a:r>
          </a:p>
          <a:p>
            <a:pPr algn="l" eaLnBrk="1" hangingPunct="1">
              <a:buFont typeface="Wingdings" pitchFamily="2" charset="2"/>
              <a:buChar char="§"/>
            </a:pPr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Simpler is Better</a:t>
            </a:r>
          </a:p>
          <a:p>
            <a:pPr algn="l" eaLnBrk="1" hangingPunct="1">
              <a:buFont typeface="Wingdings" pitchFamily="2" charset="2"/>
              <a:buChar char="§"/>
            </a:pPr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not means, i.e. point cloud </a:t>
            </a:r>
            <a:r>
              <a:rPr lang="en-US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centerpoints</a:t>
            </a:r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l" eaLnBrk="1" hangingPunct="1">
              <a:buFont typeface="Wingdings" pitchFamily="2" charset="2"/>
              <a:buChar char="§"/>
            </a:pP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 eaLnBrk="1" hangingPunct="1">
              <a:buNone/>
            </a:pP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Elegant Answer:    Liu et al (2009)</a:t>
            </a:r>
          </a:p>
        </p:txBody>
      </p:sp>
    </p:spTree>
    <p:extLst>
      <p:ext uri="{BB962C8B-B14F-4D97-AF65-F5344CB8AC3E}">
        <p14:creationId xmlns:p14="http://schemas.microsoft.com/office/powerpoint/2010/main" val="9356810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FFC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Twiddle ratios of subtypes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479550"/>
            <a:ext cx="8574089" cy="4768850"/>
          </a:xfrm>
        </p:spPr>
        <p:txBody>
          <a:bodyPr/>
          <a:lstStyle/>
          <a:p>
            <a:pPr marL="0" indent="0" algn="l">
              <a:buNone/>
            </a:pPr>
            <a:r>
              <a:rPr lang="en-US" alt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2-d Toy </a:t>
            </a:r>
          </a:p>
          <a:p>
            <a:pPr marL="0" indent="0" algn="l">
              <a:buNone/>
            </a:pPr>
            <a:r>
              <a:rPr lang="en-US" alt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</a:p>
          <a:p>
            <a:pPr marL="0" indent="0" algn="l">
              <a:buNone/>
            </a:pPr>
            <a:endParaRPr lang="en-US" alt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>
              <a:buNone/>
            </a:pPr>
            <a:r>
              <a:rPr lang="en-US" alt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Unbalanced</a:t>
            </a:r>
          </a:p>
          <a:p>
            <a:pPr marL="0" indent="0" algn="l">
              <a:buNone/>
            </a:pPr>
            <a:r>
              <a:rPr lang="en-US" alt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Mixture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4" r="15217"/>
          <a:stretch/>
        </p:blipFill>
        <p:spPr bwMode="auto">
          <a:xfrm>
            <a:off x="3383280" y="1563802"/>
            <a:ext cx="5760720" cy="5294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152400" y="5029200"/>
            <a:ext cx="7696200" cy="1569660"/>
            <a:chOff x="152400" y="5029200"/>
            <a:chExt cx="7696200" cy="1569660"/>
          </a:xfrm>
        </p:grpSpPr>
        <p:sp>
          <p:nvSpPr>
            <p:cNvPr id="2" name="TextBox 1"/>
            <p:cNvSpPr txBox="1"/>
            <p:nvPr/>
          </p:nvSpPr>
          <p:spPr>
            <a:xfrm>
              <a:off x="152400" y="5029200"/>
              <a:ext cx="2736070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Note:  </a:t>
              </a:r>
              <a:r>
                <a:rPr kumimoji="0" lang="en-US" altLang="en-US" sz="3200" b="0" i="0" u="sng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Losing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Distinction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To Be Studied</a:t>
              </a:r>
            </a:p>
          </p:txBody>
        </p:sp>
        <p:cxnSp>
          <p:nvCxnSpPr>
            <p:cNvPr id="7" name="Straight Arrow Connector 6"/>
            <p:cNvCxnSpPr>
              <a:stCxn id="2" idx="3"/>
            </p:cNvCxnSpPr>
            <p:nvPr/>
          </p:nvCxnSpPr>
          <p:spPr bwMode="auto">
            <a:xfrm flipV="1">
              <a:off x="2888470" y="5410200"/>
              <a:ext cx="4960130" cy="403830"/>
            </a:xfrm>
            <a:prstGeom prst="straightConnector1">
              <a:avLst/>
            </a:prstGeom>
            <a:noFill/>
            <a:ln w="508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1804254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alpha val="70000"/>
              </a:schemeClr>
            </a:gs>
            <a:gs pos="50000">
              <a:schemeClr val="tx1"/>
            </a:gs>
            <a:gs pos="100000">
              <a:schemeClr val="bg1">
                <a:alpha val="70000"/>
              </a:schemeClr>
            </a:gs>
          </a:gsLst>
          <a:lin ang="2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Radial DWD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Hard When All Members Of One Class Are Outliers in a </a:t>
            </a:r>
            <a:r>
              <a:rPr lang="en-US" i="1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Random Direction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Think </a:t>
            </a:r>
            <a:r>
              <a:rPr lang="en-US" dirty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Version of </a:t>
            </a:r>
          </a:p>
        </p:txBody>
      </p:sp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6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pic>
        <p:nvPicPr>
          <p:cNvPr id="19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02" r="13382"/>
          <a:stretch>
            <a:fillRect/>
          </a:stretch>
        </p:blipFill>
        <p:spPr>
          <a:xfrm>
            <a:off x="5021263" y="2332289"/>
            <a:ext cx="4122737" cy="4525711"/>
          </a:xfrm>
          <a:prstGeom prst="rect">
            <a:avLst/>
          </a:prstGeom>
          <a:noFill/>
        </p:spPr>
      </p:pic>
      <p:cxnSp>
        <p:nvCxnSpPr>
          <p:cNvPr id="3" name="Straight Arrow Connector 2"/>
          <p:cNvCxnSpPr/>
          <p:nvPr/>
        </p:nvCxnSpPr>
        <p:spPr>
          <a:xfrm>
            <a:off x="2514600" y="4595144"/>
            <a:ext cx="3962400" cy="129256"/>
          </a:xfrm>
          <a:prstGeom prst="straightConnector1">
            <a:avLst/>
          </a:prstGeom>
          <a:ln w="381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35961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alpha val="70000"/>
              </a:schemeClr>
            </a:gs>
            <a:gs pos="50000">
              <a:schemeClr val="tx1"/>
            </a:gs>
            <a:gs pos="100000">
              <a:schemeClr val="bg1">
                <a:alpha val="70000"/>
              </a:schemeClr>
            </a:gs>
          </a:gsLst>
          <a:lin ang="2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Virus Hunting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Look at 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Data:</a:t>
            </a:r>
          </a:p>
        </p:txBody>
      </p:sp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6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pic>
        <p:nvPicPr>
          <p:cNvPr id="19" name="Picture 18" descr="Screen Shot 2014-08-29 at 3.38.4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903" y="838200"/>
            <a:ext cx="7109097" cy="60198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6200" y="5816025"/>
            <a:ext cx="42162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t>Near Simplex Corners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77018" y="2172395"/>
            <a:ext cx="3813982" cy="1077218"/>
            <a:chOff x="377018" y="2172395"/>
            <a:chExt cx="3813982" cy="1077218"/>
          </a:xfrm>
        </p:grpSpPr>
        <p:sp>
          <p:nvSpPr>
            <p:cNvPr id="2" name="TextBox 1"/>
            <p:cNvSpPr txBox="1"/>
            <p:nvPr/>
          </p:nvSpPr>
          <p:spPr>
            <a:xfrm>
              <a:off x="377018" y="2172395"/>
              <a:ext cx="1483098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/>
                </a:rPr>
                <a:t>Mostly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/>
                </a:rPr>
                <a:t>Non-0</a:t>
              </a:r>
            </a:p>
          </p:txBody>
        </p:sp>
        <p:cxnSp>
          <p:nvCxnSpPr>
            <p:cNvPr id="23" name="Straight Arrow Connector 22"/>
            <p:cNvCxnSpPr>
              <a:stCxn id="2" idx="3"/>
            </p:cNvCxnSpPr>
            <p:nvPr/>
          </p:nvCxnSpPr>
          <p:spPr>
            <a:xfrm>
              <a:off x="1860116" y="2711004"/>
              <a:ext cx="2330884" cy="413197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26"/>
          <p:cNvSpPr txBox="1"/>
          <p:nvPr/>
        </p:nvSpPr>
        <p:spPr>
          <a:xfrm>
            <a:off x="76200" y="3505200"/>
            <a:ext cx="39885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t>Near Simplex Center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421902" y="4409182"/>
            <a:ext cx="4759698" cy="1686818"/>
            <a:chOff x="421902" y="4409182"/>
            <a:chExt cx="4759698" cy="1686818"/>
          </a:xfrm>
        </p:grpSpPr>
        <p:sp>
          <p:nvSpPr>
            <p:cNvPr id="21" name="TextBox 20"/>
            <p:cNvSpPr txBox="1"/>
            <p:nvPr/>
          </p:nvSpPr>
          <p:spPr>
            <a:xfrm>
              <a:off x="421902" y="4409182"/>
              <a:ext cx="1438214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/>
                </a:rPr>
                <a:t>Almost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/>
                </a:rPr>
                <a:t>All 0</a:t>
              </a:r>
            </a:p>
          </p:txBody>
        </p:sp>
        <p:cxnSp>
          <p:nvCxnSpPr>
            <p:cNvPr id="30" name="Straight Arrow Connector 29"/>
            <p:cNvCxnSpPr>
              <a:stCxn id="21" idx="3"/>
            </p:cNvCxnSpPr>
            <p:nvPr/>
          </p:nvCxnSpPr>
          <p:spPr>
            <a:xfrm>
              <a:off x="1860116" y="4947791"/>
              <a:ext cx="3321484" cy="1148209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94037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alpha val="70000"/>
              </a:schemeClr>
            </a:gs>
            <a:gs pos="50000">
              <a:schemeClr val="tx1"/>
            </a:gs>
            <a:gs pos="100000">
              <a:schemeClr val="bg1">
                <a:alpha val="70000"/>
              </a:schemeClr>
            </a:gs>
          </a:gsLst>
          <a:lin ang="2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Radial DWD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Consider Training Data</a:t>
            </a:r>
          </a:p>
          <a:p>
            <a:pPr marL="0" indent="0" eaLnBrk="1" hangingPunct="1">
              <a:buNone/>
            </a:pPr>
            <a:endParaRPr lang="en-US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But What About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Test Point </a:t>
            </a:r>
            <a:r>
              <a:rPr lang="en-US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 A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Different </a:t>
            </a:r>
            <a:r>
              <a:rPr lang="en-US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Corner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???</a:t>
            </a:r>
          </a:p>
          <a:p>
            <a:pPr marL="0" indent="0" eaLnBrk="1" hangingPunct="1">
              <a:buNone/>
            </a:pPr>
            <a:endParaRPr lang="en-US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6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pic>
        <p:nvPicPr>
          <p:cNvPr id="32256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54" t="25396" r="13877" b="11306"/>
          <a:stretch/>
        </p:blipFill>
        <p:spPr bwMode="auto">
          <a:xfrm>
            <a:off x="5029200" y="2743200"/>
            <a:ext cx="41148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8305800" y="3352800"/>
            <a:ext cx="838200" cy="838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577117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alpha val="70000"/>
              </a:schemeClr>
            </a:gs>
            <a:gs pos="50000">
              <a:schemeClr val="tx1"/>
            </a:gs>
            <a:gs pos="100000">
              <a:schemeClr val="bg1">
                <a:alpha val="70000"/>
              </a:schemeClr>
            </a:gs>
          </a:gsLst>
          <a:lin ang="2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Radial DWD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Approach: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Replace </a:t>
            </a:r>
            <a:r>
              <a:rPr lang="en-US" i="1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Separating Plane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With </a:t>
            </a:r>
            <a:r>
              <a:rPr lang="en-US" i="1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Separating Sphere</a:t>
            </a:r>
          </a:p>
          <a:p>
            <a:pPr marL="0" indent="0" eaLnBrk="1" hangingPunct="1">
              <a:buNone/>
            </a:pPr>
            <a:endParaRPr lang="en-US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Find Parameters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Via DWD-like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Optimization</a:t>
            </a:r>
          </a:p>
          <a:p>
            <a:pPr marL="0" indent="0" eaLnBrk="1" hangingPunct="1">
              <a:buNone/>
            </a:pPr>
            <a:endParaRPr lang="en-US" sz="1600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Enables Finding Corners</a:t>
            </a:r>
          </a:p>
          <a:p>
            <a:pPr marL="0" indent="0" eaLnBrk="1" hangingPunct="1">
              <a:buNone/>
            </a:pPr>
            <a:r>
              <a:rPr lang="en-US" u="sng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With No Training Data</a:t>
            </a:r>
          </a:p>
          <a:p>
            <a:pPr marL="0" indent="0" eaLnBrk="1" hangingPunct="1">
              <a:buNone/>
            </a:pPr>
            <a:endParaRPr lang="en-US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6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pic>
        <p:nvPicPr>
          <p:cNvPr id="32358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54" t="25396" r="13877" b="11306"/>
          <a:stretch/>
        </p:blipFill>
        <p:spPr bwMode="auto">
          <a:xfrm>
            <a:off x="5029200" y="2743200"/>
            <a:ext cx="41148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6477000" y="2743200"/>
            <a:ext cx="2667000" cy="3238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66755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alpha val="70000"/>
              </a:schemeClr>
            </a:gs>
            <a:gs pos="50000">
              <a:schemeClr val="tx1"/>
            </a:gs>
            <a:gs pos="100000">
              <a:schemeClr val="bg1">
                <a:alpha val="70000"/>
              </a:schemeClr>
            </a:gs>
          </a:gsLst>
          <a:lin ang="2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563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66" t="19859" r="6957" b="23877"/>
          <a:stretch/>
        </p:blipFill>
        <p:spPr bwMode="auto">
          <a:xfrm>
            <a:off x="1981201" y="2286000"/>
            <a:ext cx="7162800" cy="4290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Virus Hunting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Compare With Other Classifiers</a:t>
            </a:r>
            <a:endParaRPr lang="en-US" dirty="0">
              <a:solidFill>
                <a:schemeClr val="tx1">
                  <a:lumMod val="6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Even Kernel SVM Fails!!!</a:t>
            </a:r>
          </a:p>
          <a:p>
            <a:pPr marL="0" indent="0" eaLnBrk="1" hangingPunct="1">
              <a:buNone/>
            </a:pPr>
            <a:endParaRPr lang="en-US" sz="1600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Reason: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Test Data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Lies In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Corners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With </a:t>
            </a:r>
            <a:r>
              <a:rPr lang="en-US" i="1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</a:t>
            </a:r>
          </a:p>
          <a:p>
            <a:pPr marL="0" indent="0" eaLnBrk="1" hangingPunct="1">
              <a:buNone/>
            </a:pPr>
            <a:r>
              <a:rPr lang="en-US" i="1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Training</a:t>
            </a:r>
          </a:p>
          <a:p>
            <a:pPr marL="0" indent="0" eaLnBrk="1" hangingPunct="1">
              <a:buNone/>
            </a:pPr>
            <a:r>
              <a:rPr lang="en-US" i="1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Data</a:t>
            </a:r>
          </a:p>
        </p:txBody>
      </p:sp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6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4572000" y="4419600"/>
            <a:ext cx="2209800" cy="2069262"/>
          </a:xfrm>
          <a:prstGeom prst="round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508221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tx1"/>
            </a:gs>
            <a:gs pos="100000">
              <a:srgbClr val="92D05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8382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Return to Big Picture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4800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Main statistical goals of OODA:</a:t>
            </a:r>
          </a:p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Understanding population structure</a:t>
            </a:r>
          </a:p>
          <a:p>
            <a:pPr lvl="1"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Low </a:t>
            </a:r>
            <a:r>
              <a:rPr lang="en-US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dim</a:t>
            </a:r>
            <a:r>
              <a:rPr lang="en-US" dirty="0" err="1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Projections, PCA </a:t>
            </a:r>
            <a:r>
              <a:rPr lang="en-US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…</a:t>
            </a: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Classification (</a:t>
            </a:r>
            <a:r>
              <a:rPr lang="en-US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e. Discrimination)</a:t>
            </a:r>
          </a:p>
          <a:p>
            <a:pPr lvl="1"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Understanding 2+ populations</a:t>
            </a:r>
          </a:p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Time Series of Data Objects</a:t>
            </a:r>
          </a:p>
          <a:p>
            <a:pPr lvl="1"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Chemical Spectra, Mortality Data</a:t>
            </a:r>
          </a:p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“Vertical Integration” of Data Types</a:t>
            </a:r>
          </a:p>
          <a:p>
            <a:pPr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457200" y="5181600"/>
            <a:ext cx="7086600" cy="6096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47920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F0"/>
            </a:gs>
            <a:gs pos="50000">
              <a:schemeClr val="bg1"/>
            </a:gs>
            <a:gs pos="100000">
              <a:srgbClr val="00B0F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Data Integration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229600" cy="52578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dirty="0"/>
          </a:p>
          <a:p>
            <a:pPr eaLnBrk="1" hangingPunct="1">
              <a:buFontTx/>
              <a:buNone/>
            </a:pPr>
            <a:r>
              <a:rPr lang="en-US" dirty="0"/>
              <a:t>Modern Data Collections Often Involve</a:t>
            </a:r>
          </a:p>
          <a:p>
            <a:pPr algn="ctr" eaLnBrk="1" hangingPunct="1">
              <a:buFontTx/>
              <a:buNone/>
            </a:pPr>
            <a:r>
              <a:rPr lang="en-US" dirty="0"/>
              <a:t>Multiple Data Types</a:t>
            </a:r>
          </a:p>
          <a:p>
            <a:pPr eaLnBrk="1" hangingPunct="1">
              <a:buFontTx/>
              <a:buNone/>
            </a:pPr>
            <a:endParaRPr lang="en-US" dirty="0"/>
          </a:p>
          <a:p>
            <a:pPr eaLnBrk="1" hangingPunct="1">
              <a:buFontTx/>
              <a:buNone/>
            </a:pPr>
            <a:r>
              <a:rPr lang="en-US" dirty="0"/>
              <a:t>Important Analytical Task:</a:t>
            </a:r>
          </a:p>
          <a:p>
            <a:pPr algn="ctr" eaLnBrk="1" hangingPunct="1">
              <a:buFontTx/>
              <a:buNone/>
            </a:pPr>
            <a:r>
              <a:rPr lang="en-US" dirty="0"/>
              <a:t>Understand How These Work Together</a:t>
            </a:r>
          </a:p>
          <a:p>
            <a:pPr algn="ctr" eaLnBrk="1" hangingPunct="1">
              <a:buFontTx/>
              <a:buNone/>
            </a:pPr>
            <a:r>
              <a:rPr lang="en-US" dirty="0"/>
              <a:t>(And Work Separately)</a:t>
            </a:r>
          </a:p>
          <a:p>
            <a:pPr eaLnBrk="1" hangingPunct="1">
              <a:buFontTx/>
              <a:buNone/>
            </a:pPr>
            <a:endParaRPr lang="en-US" dirty="0"/>
          </a:p>
          <a:p>
            <a:pPr eaLnBrk="1" hangingPunct="1">
              <a:buFontTx/>
              <a:buNone/>
            </a:pP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8DFE994-76A5-4B34-8DD0-6C850456F01B}"/>
              </a:ext>
            </a:extLst>
          </p:cNvPr>
          <p:cNvSpPr txBox="1"/>
          <p:nvPr/>
        </p:nvSpPr>
        <p:spPr>
          <a:xfrm>
            <a:off x="6705600" y="1066800"/>
            <a:ext cx="1710789" cy="369332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Text, Sec. 17.2</a:t>
            </a:r>
          </a:p>
        </p:txBody>
      </p:sp>
    </p:spTree>
    <p:extLst>
      <p:ext uri="{BB962C8B-B14F-4D97-AF65-F5344CB8AC3E}">
        <p14:creationId xmlns:p14="http://schemas.microsoft.com/office/powerpoint/2010/main" val="926655905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F0"/>
            </a:gs>
            <a:gs pos="50000">
              <a:schemeClr val="bg1"/>
            </a:gs>
            <a:gs pos="100000">
              <a:srgbClr val="00B0F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Data Integration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81000" y="1219200"/>
                <a:ext cx="8229600" cy="5257800"/>
              </a:xfrm>
            </p:spPr>
            <p:txBody>
              <a:bodyPr/>
              <a:lstStyle/>
              <a:p>
                <a:pPr eaLnBrk="1" hangingPunct="1">
                  <a:buFontTx/>
                  <a:buNone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/>
                  <a:t>   Block Notation</a:t>
                </a:r>
              </a:p>
              <a:p>
                <a:pPr eaLnBrk="1" hangingPunct="1">
                  <a:buFontTx/>
                  <a:buNone/>
                </a:pPr>
                <a:endParaRPr lang="en-US" dirty="0"/>
              </a:p>
              <a:p>
                <a:pPr eaLnBrk="1" hangingPunct="1">
                  <a:buFontTx/>
                  <a:buNone/>
                </a:pPr>
                <a:endParaRPr lang="en-US" dirty="0"/>
              </a:p>
              <a:p>
                <a:pPr eaLnBrk="1" hangingPunct="1">
                  <a:buFontTx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71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81000" y="1219200"/>
                <a:ext cx="8229600" cy="5257800"/>
              </a:xfrm>
              <a:blipFill>
                <a:blip r:embed="rId3"/>
                <a:stretch>
                  <a:fillRect t="-15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87605064-7E01-4DC0-8338-1A63B62F9383}"/>
              </a:ext>
            </a:extLst>
          </p:cNvPr>
          <p:cNvSpPr/>
          <p:nvPr/>
        </p:nvSpPr>
        <p:spPr bwMode="auto">
          <a:xfrm>
            <a:off x="7086600" y="1524000"/>
            <a:ext cx="1752600" cy="2286000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F8EDAD3-E557-469C-A344-B08B2E80DD2F}"/>
              </a:ext>
            </a:extLst>
          </p:cNvPr>
          <p:cNvSpPr/>
          <p:nvPr/>
        </p:nvSpPr>
        <p:spPr bwMode="auto">
          <a:xfrm>
            <a:off x="7086600" y="4190999"/>
            <a:ext cx="1752600" cy="1499175"/>
          </a:xfrm>
          <a:prstGeom prst="rect">
            <a:avLst/>
          </a:prstGeom>
          <a:solidFill>
            <a:srgbClr val="FF0000">
              <a:alpha val="40000"/>
            </a:srgbClr>
          </a:solidFill>
          <a:ln>
            <a:noFill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7" name="Rounded Rectangle 4">
            <a:extLst>
              <a:ext uri="{FF2B5EF4-FFF2-40B4-BE49-F238E27FC236}">
                <a16:creationId xmlns:a16="http://schemas.microsoft.com/office/drawing/2014/main" id="{6592B190-24A0-4AB9-8ED3-54F96E2D7247}"/>
              </a:ext>
            </a:extLst>
          </p:cNvPr>
          <p:cNvSpPr/>
          <p:nvPr/>
        </p:nvSpPr>
        <p:spPr bwMode="auto">
          <a:xfrm>
            <a:off x="7467600" y="1524000"/>
            <a:ext cx="152400" cy="2286000"/>
          </a:xfrm>
          <a:prstGeom prst="roundRect">
            <a:avLst/>
          </a:prstGeom>
          <a:noFill/>
          <a:ln w="38100" cap="flat" cmpd="sng" algn="ctr">
            <a:solidFill>
              <a:srgbClr val="3333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8" name="Rounded Rectangle 12">
            <a:extLst>
              <a:ext uri="{FF2B5EF4-FFF2-40B4-BE49-F238E27FC236}">
                <a16:creationId xmlns:a16="http://schemas.microsoft.com/office/drawing/2014/main" id="{C616EC2B-2523-4BC0-AE12-A68A7AA38608}"/>
              </a:ext>
            </a:extLst>
          </p:cNvPr>
          <p:cNvSpPr/>
          <p:nvPr/>
        </p:nvSpPr>
        <p:spPr bwMode="auto">
          <a:xfrm>
            <a:off x="7467600" y="4191000"/>
            <a:ext cx="152400" cy="1499175"/>
          </a:xfrm>
          <a:prstGeom prst="roundRect">
            <a:avLst/>
          </a:prstGeom>
          <a:noFill/>
          <a:ln w="38100" cap="flat" cmpd="sng" algn="ctr">
            <a:solidFill>
              <a:srgbClr val="3333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9501500-8133-4AD5-A906-311137ECA5B4}"/>
              </a:ext>
            </a:extLst>
          </p:cNvPr>
          <p:cNvGrpSpPr/>
          <p:nvPr/>
        </p:nvGrpSpPr>
        <p:grpSpPr>
          <a:xfrm>
            <a:off x="533400" y="3429000"/>
            <a:ext cx="6669387" cy="2286000"/>
            <a:chOff x="533400" y="3429000"/>
            <a:chExt cx="6669387" cy="2286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E612E020-58BA-4E9D-B8BD-B3135F3C546C}"/>
                    </a:ext>
                  </a:extLst>
                </p:cNvPr>
                <p:cNvSpPr txBox="1"/>
                <p:nvPr/>
              </p:nvSpPr>
              <p:spPr>
                <a:xfrm>
                  <a:off x="533400" y="3429000"/>
                  <a:ext cx="5289077" cy="107721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kumimoji="0" lang="en-US" sz="32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32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𝑑</m:t>
                          </m:r>
                        </m:e>
                        <m:sub>
                          <m:r>
                            <a:rPr kumimoji="0" lang="en-US" sz="32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</m:sSub>
                      <m:r>
                        <a:rPr kumimoji="0" lang="en-US" sz="3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,</m:t>
                      </m:r>
                      <m:sSub>
                        <m:sSubPr>
                          <m:ctrlPr>
                            <a:rPr kumimoji="0" lang="en-US" sz="32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32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𝑑</m:t>
                          </m:r>
                        </m:e>
                        <m:sub>
                          <m:r>
                            <a:rPr kumimoji="0" lang="en-US" sz="32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2</m:t>
                          </m:r>
                        </m:sub>
                      </m:sSub>
                      <m:r>
                        <a:rPr kumimoji="0" lang="en-US" sz="3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= </m:t>
                      </m:r>
                    </m:oMath>
                  </a14:m>
                  <a:r>
                    <a:rPr kumimoji="0" lang="en-US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number of variables</a:t>
                  </a: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             (i.e. features)</a:t>
                  </a: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E612E020-58BA-4E9D-B8BD-B3135F3C546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3400" y="3429000"/>
                  <a:ext cx="5289077" cy="1077218"/>
                </a:xfrm>
                <a:prstGeom prst="rect">
                  <a:avLst/>
                </a:prstGeom>
                <a:blipFill>
                  <a:blip r:embed="rId4"/>
                  <a:stretch>
                    <a:fillRect t="-7386" r="-2076" b="-1761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B736D412-92FF-4F9F-B7B3-034288B0B5D6}"/>
                    </a:ext>
                  </a:extLst>
                </p:cNvPr>
                <p:cNvSpPr txBox="1"/>
                <p:nvPr/>
              </p:nvSpPr>
              <p:spPr>
                <a:xfrm>
                  <a:off x="6705600" y="3505200"/>
                  <a:ext cx="49186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8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  <m:t>𝑑</m:t>
                            </m:r>
                          </m:e>
                          <m:sub>
                            <m:r>
                              <a:rPr kumimoji="0" lang="en-US" sz="18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B736D412-92FF-4F9F-B7B3-034288B0B5D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05600" y="3505200"/>
                  <a:ext cx="491866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29797389-D1AA-4670-86B6-93A54489D5DE}"/>
                    </a:ext>
                  </a:extLst>
                </p:cNvPr>
                <p:cNvSpPr txBox="1"/>
                <p:nvPr/>
              </p:nvSpPr>
              <p:spPr>
                <a:xfrm>
                  <a:off x="6705600" y="5345668"/>
                  <a:ext cx="49718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8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  <m:t>𝑑</m:t>
                            </m:r>
                          </m:e>
                          <m:sub>
                            <m:r>
                              <a:rPr kumimoji="0" lang="en-US" sz="18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29797389-D1AA-4670-86B6-93A54489D5D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05600" y="5345668"/>
                  <a:ext cx="497187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DC4FC58-4D8D-4E8B-9A88-B136F0075C7F}"/>
              </a:ext>
            </a:extLst>
          </p:cNvPr>
          <p:cNvGrpSpPr/>
          <p:nvPr/>
        </p:nvGrpSpPr>
        <p:grpSpPr>
          <a:xfrm>
            <a:off x="533400" y="3743251"/>
            <a:ext cx="8474360" cy="2372618"/>
            <a:chOff x="533400" y="3733800"/>
            <a:chExt cx="8474360" cy="237261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005B0374-9DF4-470B-A084-ABCE740031A5}"/>
                    </a:ext>
                  </a:extLst>
                </p:cNvPr>
                <p:cNvSpPr txBox="1"/>
                <p:nvPr/>
              </p:nvSpPr>
              <p:spPr>
                <a:xfrm>
                  <a:off x="8594440" y="3733800"/>
                  <a:ext cx="39716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1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𝑛</m:t>
                        </m:r>
                      </m:oMath>
                    </m:oMathPara>
                  </a14:m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005B0374-9DF4-470B-A084-ABCE740031A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94440" y="3733800"/>
                  <a:ext cx="397160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0B61C033-666C-4407-B3F9-ECFA50A6773E}"/>
                    </a:ext>
                  </a:extLst>
                </p:cNvPr>
                <p:cNvSpPr txBox="1"/>
                <p:nvPr/>
              </p:nvSpPr>
              <p:spPr>
                <a:xfrm>
                  <a:off x="533400" y="5029200"/>
                  <a:ext cx="5529078" cy="107721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r>
                        <a:rPr kumimoji="0" lang="en-US" sz="3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𝑛</m:t>
                      </m:r>
                      <m:r>
                        <a:rPr kumimoji="0" lang="en-US" sz="3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 = </m:t>
                      </m:r>
                    </m:oMath>
                  </a14:m>
                  <a:r>
                    <a:rPr kumimoji="0" lang="en-US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number of cases </a:t>
                  </a: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      (i.e. subjects or samples)</a:t>
                  </a:r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0B61C033-666C-4407-B3F9-ECFA50A6773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3400" y="5029200"/>
                  <a:ext cx="5529078" cy="1077218"/>
                </a:xfrm>
                <a:prstGeom prst="rect">
                  <a:avLst/>
                </a:prstGeom>
                <a:blipFill>
                  <a:blip r:embed="rId8"/>
                  <a:stretch>
                    <a:fillRect t="-7386" r="-221" b="-181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80ABB302-0261-46FF-BD08-2D5F492EFFCB}"/>
                    </a:ext>
                  </a:extLst>
                </p:cNvPr>
                <p:cNvSpPr txBox="1"/>
                <p:nvPr/>
              </p:nvSpPr>
              <p:spPr>
                <a:xfrm>
                  <a:off x="8610600" y="5574268"/>
                  <a:ext cx="39716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1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𝑛</m:t>
                        </m:r>
                      </m:oMath>
                    </m:oMathPara>
                  </a14:m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10600" y="5574268"/>
                  <a:ext cx="397160" cy="369332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43A013DF-765B-43BF-87CB-9B35A163DDB9}"/>
              </a:ext>
            </a:extLst>
          </p:cNvPr>
          <p:cNvSpPr txBox="1"/>
          <p:nvPr/>
        </p:nvSpPr>
        <p:spPr>
          <a:xfrm>
            <a:off x="2288659" y="6183868"/>
            <a:ext cx="1851789" cy="36933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(Must Be Same)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A36179B-8EB9-468C-A144-D39D0714A94E}"/>
              </a:ext>
            </a:extLst>
          </p:cNvPr>
          <p:cNvSpPr txBox="1"/>
          <p:nvPr/>
        </p:nvSpPr>
        <p:spPr>
          <a:xfrm>
            <a:off x="1983859" y="2983468"/>
            <a:ext cx="2039982" cy="36933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(Can Be Different)</a:t>
            </a:r>
          </a:p>
        </p:txBody>
      </p:sp>
    </p:spTree>
    <p:extLst>
      <p:ext uri="{BB962C8B-B14F-4D97-AF65-F5344CB8AC3E}">
        <p14:creationId xmlns:p14="http://schemas.microsoft.com/office/powerpoint/2010/main" val="3211202757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A700D5"/>
            </a:gs>
            <a:gs pos="50000">
              <a:schemeClr val="bg1"/>
            </a:gs>
            <a:gs pos="100000">
              <a:srgbClr val="A700D5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Current Sections in Textbook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dirty="0"/>
              <a:t>Today:</a:t>
            </a:r>
          </a:p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en-US" dirty="0"/>
              <a:t>Section 17.2  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en-US" dirty="0"/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dirty="0"/>
              <a:t>Next Class:</a:t>
            </a:r>
          </a:p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en-US" dirty="0"/>
              <a:t>Sections   17.2,  14.2</a:t>
            </a:r>
          </a:p>
        </p:txBody>
      </p:sp>
    </p:spTree>
    <p:extLst>
      <p:ext uri="{BB962C8B-B14F-4D97-AF65-F5344CB8AC3E}">
        <p14:creationId xmlns:p14="http://schemas.microsoft.com/office/powerpoint/2010/main" val="1834401303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F0"/>
            </a:gs>
            <a:gs pos="50000">
              <a:schemeClr val="bg1"/>
            </a:gs>
            <a:gs pos="100000">
              <a:srgbClr val="00B0F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Data Integration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229600" cy="5257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/>
              <a:t>Insightful Goal:</a:t>
            </a:r>
          </a:p>
          <a:p>
            <a:pPr eaLnBrk="1" hangingPunct="1">
              <a:buFontTx/>
              <a:buNone/>
            </a:pPr>
            <a:r>
              <a:rPr lang="en-US" dirty="0"/>
              <a:t>        Modes of Variation</a:t>
            </a:r>
          </a:p>
          <a:p>
            <a:pPr eaLnBrk="1" hangingPunct="1">
              <a:buFontTx/>
              <a:buNone/>
            </a:pPr>
            <a:endParaRPr lang="en-US" dirty="0"/>
          </a:p>
          <a:p>
            <a:pPr eaLnBrk="1" hangingPunct="1">
              <a:buFontTx/>
              <a:buNone/>
            </a:pPr>
            <a:r>
              <a:rPr lang="en-US" dirty="0"/>
              <a:t>As in PCA</a:t>
            </a:r>
          </a:p>
          <a:p>
            <a:pPr eaLnBrk="1" hangingPunct="1">
              <a:buFontTx/>
              <a:buNone/>
            </a:pPr>
            <a:r>
              <a:rPr lang="en-US" dirty="0"/>
              <a:t> </a:t>
            </a:r>
          </a:p>
          <a:p>
            <a:pPr eaLnBrk="1" hangingPunct="1">
              <a:buFontTx/>
              <a:buNone/>
            </a:pPr>
            <a:r>
              <a:rPr lang="en-US" dirty="0"/>
              <a:t>But Replace Maximal </a:t>
            </a:r>
            <a:r>
              <a:rPr lang="en-US" i="1" dirty="0"/>
              <a:t>Variation</a:t>
            </a:r>
          </a:p>
          <a:p>
            <a:pPr eaLnBrk="1" hangingPunct="1">
              <a:buFontTx/>
              <a:buNone/>
            </a:pPr>
            <a:endParaRPr lang="en-US" dirty="0"/>
          </a:p>
          <a:p>
            <a:pPr eaLnBrk="1" hangingPunct="1">
              <a:buFontTx/>
              <a:buNone/>
            </a:pPr>
            <a:r>
              <a:rPr lang="en-US" dirty="0"/>
              <a:t>With Maximal </a:t>
            </a:r>
            <a:r>
              <a:rPr lang="en-US" i="1" dirty="0"/>
              <a:t>Commonality</a:t>
            </a:r>
          </a:p>
          <a:p>
            <a:pPr eaLnBrk="1" hangingPunct="1">
              <a:buFontTx/>
              <a:buNone/>
            </a:pPr>
            <a:r>
              <a:rPr lang="en-US" dirty="0"/>
              <a:t>        (&amp; Maybe Maximal </a:t>
            </a:r>
            <a:r>
              <a:rPr lang="en-US" i="1" dirty="0"/>
              <a:t>Difference</a:t>
            </a:r>
            <a:r>
              <a:rPr lang="en-US" dirty="0"/>
              <a:t>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7605064-7E01-4DC0-8338-1A63B62F9383}"/>
              </a:ext>
            </a:extLst>
          </p:cNvPr>
          <p:cNvSpPr/>
          <p:nvPr/>
        </p:nvSpPr>
        <p:spPr bwMode="auto">
          <a:xfrm>
            <a:off x="7086600" y="1524000"/>
            <a:ext cx="1752600" cy="2286000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F8EDAD3-E557-469C-A344-B08B2E80DD2F}"/>
              </a:ext>
            </a:extLst>
          </p:cNvPr>
          <p:cNvSpPr/>
          <p:nvPr/>
        </p:nvSpPr>
        <p:spPr bwMode="auto">
          <a:xfrm>
            <a:off x="7086600" y="4190999"/>
            <a:ext cx="1752600" cy="1499175"/>
          </a:xfrm>
          <a:prstGeom prst="rect">
            <a:avLst/>
          </a:prstGeom>
          <a:solidFill>
            <a:srgbClr val="FF0000">
              <a:alpha val="40000"/>
            </a:srgbClr>
          </a:solidFill>
          <a:ln>
            <a:noFill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7" name="Rounded Rectangle 4">
            <a:extLst>
              <a:ext uri="{FF2B5EF4-FFF2-40B4-BE49-F238E27FC236}">
                <a16:creationId xmlns:a16="http://schemas.microsoft.com/office/drawing/2014/main" id="{6592B190-24A0-4AB9-8ED3-54F96E2D7247}"/>
              </a:ext>
            </a:extLst>
          </p:cNvPr>
          <p:cNvSpPr/>
          <p:nvPr/>
        </p:nvSpPr>
        <p:spPr bwMode="auto">
          <a:xfrm>
            <a:off x="7467600" y="1524000"/>
            <a:ext cx="152400" cy="2286000"/>
          </a:xfrm>
          <a:prstGeom prst="roundRect">
            <a:avLst/>
          </a:prstGeom>
          <a:noFill/>
          <a:ln w="38100" cap="flat" cmpd="sng" algn="ctr">
            <a:solidFill>
              <a:srgbClr val="3333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8" name="Rounded Rectangle 12">
            <a:extLst>
              <a:ext uri="{FF2B5EF4-FFF2-40B4-BE49-F238E27FC236}">
                <a16:creationId xmlns:a16="http://schemas.microsoft.com/office/drawing/2014/main" id="{C616EC2B-2523-4BC0-AE12-A68A7AA38608}"/>
              </a:ext>
            </a:extLst>
          </p:cNvPr>
          <p:cNvSpPr/>
          <p:nvPr/>
        </p:nvSpPr>
        <p:spPr bwMode="auto">
          <a:xfrm>
            <a:off x="7467600" y="4191000"/>
            <a:ext cx="152400" cy="1499175"/>
          </a:xfrm>
          <a:prstGeom prst="roundRect">
            <a:avLst/>
          </a:prstGeom>
          <a:noFill/>
          <a:ln w="38100" cap="flat" cmpd="sng" algn="ctr">
            <a:solidFill>
              <a:srgbClr val="3333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2009456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F0"/>
            </a:gs>
            <a:gs pos="50000">
              <a:schemeClr val="bg1"/>
            </a:gs>
            <a:gs pos="100000">
              <a:srgbClr val="00B0F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Data Integration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229600" cy="5257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/>
              <a:t>Insightful Goal:</a:t>
            </a:r>
          </a:p>
          <a:p>
            <a:pPr eaLnBrk="1" hangingPunct="1">
              <a:buFontTx/>
              <a:buNone/>
            </a:pPr>
            <a:r>
              <a:rPr lang="en-US" dirty="0"/>
              <a:t>        Modes of Variation</a:t>
            </a:r>
          </a:p>
          <a:p>
            <a:pPr eaLnBrk="1" hangingPunct="1">
              <a:buFontTx/>
              <a:buNone/>
            </a:pPr>
            <a:endParaRPr lang="en-US" dirty="0"/>
          </a:p>
          <a:p>
            <a:pPr eaLnBrk="1" hangingPunct="1">
              <a:buFontTx/>
              <a:buNone/>
            </a:pPr>
            <a:endParaRPr lang="en-US" dirty="0"/>
          </a:p>
          <a:p>
            <a:pPr eaLnBrk="1" hangingPunct="1">
              <a:buFontTx/>
              <a:buNone/>
            </a:pPr>
            <a:r>
              <a:rPr lang="en-US" dirty="0"/>
              <a:t>Important Tool:</a:t>
            </a:r>
          </a:p>
          <a:p>
            <a:pPr eaLnBrk="1" hangingPunct="1">
              <a:buFontTx/>
              <a:buNone/>
            </a:pPr>
            <a:endParaRPr lang="en-US" dirty="0"/>
          </a:p>
          <a:p>
            <a:pPr eaLnBrk="1" hangingPunct="1">
              <a:buFontTx/>
              <a:buNone/>
            </a:pPr>
            <a:r>
              <a:rPr lang="en-US" dirty="0"/>
              <a:t>Singular Value Decomposition (SVD)</a:t>
            </a:r>
          </a:p>
          <a:p>
            <a:pPr eaLnBrk="1" hangingPunct="1">
              <a:buFontTx/>
              <a:buNone/>
            </a:pPr>
            <a:r>
              <a:rPr lang="en-US" dirty="0"/>
              <a:t>           (Recall From Before)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7605064-7E01-4DC0-8338-1A63B62F9383}"/>
              </a:ext>
            </a:extLst>
          </p:cNvPr>
          <p:cNvSpPr/>
          <p:nvPr/>
        </p:nvSpPr>
        <p:spPr bwMode="auto">
          <a:xfrm>
            <a:off x="7086600" y="1524000"/>
            <a:ext cx="1752600" cy="2286000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F8EDAD3-E557-469C-A344-B08B2E80DD2F}"/>
              </a:ext>
            </a:extLst>
          </p:cNvPr>
          <p:cNvSpPr/>
          <p:nvPr/>
        </p:nvSpPr>
        <p:spPr bwMode="auto">
          <a:xfrm>
            <a:off x="7086600" y="4190999"/>
            <a:ext cx="1752600" cy="1499175"/>
          </a:xfrm>
          <a:prstGeom prst="rect">
            <a:avLst/>
          </a:prstGeom>
          <a:solidFill>
            <a:srgbClr val="FF0000">
              <a:alpha val="40000"/>
            </a:srgbClr>
          </a:solidFill>
          <a:ln>
            <a:noFill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7" name="Rounded Rectangle 4">
            <a:extLst>
              <a:ext uri="{FF2B5EF4-FFF2-40B4-BE49-F238E27FC236}">
                <a16:creationId xmlns:a16="http://schemas.microsoft.com/office/drawing/2014/main" id="{6592B190-24A0-4AB9-8ED3-54F96E2D7247}"/>
              </a:ext>
            </a:extLst>
          </p:cNvPr>
          <p:cNvSpPr/>
          <p:nvPr/>
        </p:nvSpPr>
        <p:spPr bwMode="auto">
          <a:xfrm>
            <a:off x="7467600" y="1524000"/>
            <a:ext cx="152400" cy="2286000"/>
          </a:xfrm>
          <a:prstGeom prst="roundRect">
            <a:avLst/>
          </a:prstGeom>
          <a:noFill/>
          <a:ln w="38100" cap="flat" cmpd="sng" algn="ctr">
            <a:solidFill>
              <a:srgbClr val="3333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8" name="Rounded Rectangle 12">
            <a:extLst>
              <a:ext uri="{FF2B5EF4-FFF2-40B4-BE49-F238E27FC236}">
                <a16:creationId xmlns:a16="http://schemas.microsoft.com/office/drawing/2014/main" id="{C616EC2B-2523-4BC0-AE12-A68A7AA38608}"/>
              </a:ext>
            </a:extLst>
          </p:cNvPr>
          <p:cNvSpPr/>
          <p:nvPr/>
        </p:nvSpPr>
        <p:spPr bwMode="auto">
          <a:xfrm>
            <a:off x="7467600" y="4191000"/>
            <a:ext cx="152400" cy="1499175"/>
          </a:xfrm>
          <a:prstGeom prst="roundRect">
            <a:avLst/>
          </a:prstGeom>
          <a:noFill/>
          <a:ln w="38100" cap="flat" cmpd="sng" algn="ctr">
            <a:solidFill>
              <a:srgbClr val="3333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752531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762000"/>
          </a:xfrm>
        </p:spPr>
        <p:txBody>
          <a:bodyPr/>
          <a:lstStyle/>
          <a:p>
            <a:pPr eaLnBrk="1" hangingPunct="1"/>
            <a:r>
              <a:rPr lang="en-US" sz="400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Linear Algebra  (Cont.)</a:t>
            </a:r>
          </a:p>
        </p:txBody>
      </p:sp>
      <p:sp>
        <p:nvSpPr>
          <p:cNvPr id="4104" name="Text Box 4"/>
          <p:cNvSpPr txBox="1">
            <a:spLocks noChangeArrowheads="1"/>
          </p:cNvSpPr>
          <p:nvPr/>
        </p:nvSpPr>
        <p:spPr bwMode="auto">
          <a:xfrm>
            <a:off x="533400" y="1143000"/>
            <a:ext cx="83058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SVD </a:t>
            </a:r>
            <a:r>
              <a:rPr kumimoji="0" lang="en-US" sz="32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Full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Representation:</a:t>
            </a:r>
          </a:p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                    =</a:t>
            </a:r>
          </a:p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</p:txBody>
      </p:sp>
      <p:sp>
        <p:nvSpPr>
          <p:cNvPr id="410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06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07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08" name="Rectangle 8"/>
          <p:cNvSpPr>
            <a:spLocks noChangeArrowheads="1"/>
          </p:cNvSpPr>
          <p:nvPr/>
        </p:nvSpPr>
        <p:spPr bwMode="auto">
          <a:xfrm>
            <a:off x="15240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09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10" name="Rectangle 10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11" name="Rectangle 3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447800" y="2209800"/>
            <a:ext cx="1143000" cy="18288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733800" y="2209800"/>
            <a:ext cx="1752600" cy="18288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715000" y="2209800"/>
            <a:ext cx="1143000" cy="18288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315200" y="2209800"/>
            <a:ext cx="1143000" cy="12192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143000" y="2209800"/>
            <a:ext cx="6151749" cy="2599649"/>
            <a:chOff x="1143000" y="2209800"/>
            <a:chExt cx="6151749" cy="259964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1143000" y="4215825"/>
                  <a:ext cx="6151749" cy="59362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Orthonormal Basis Vectors of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  <a:sym typeface="Wingdings" pitchFamily="2" charset="2"/>
                            </a:rPr>
                          </m:ctrlPr>
                        </m:sSupPr>
                        <m:e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  <a:sym typeface="Wingdings" pitchFamily="2" charset="2"/>
                            </a:rPr>
                            <m:t>ℝ</m:t>
                          </m:r>
                        </m:e>
                        <m:sup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  <a:sym typeface="Wingdings" pitchFamily="2" charset="2"/>
                            </a:rPr>
                            <m:t>𝑑</m:t>
                          </m:r>
                        </m:sup>
                      </m:sSup>
                    </m:oMath>
                  </a14:m>
                  <a:endPara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43000" y="4215825"/>
                  <a:ext cx="6151749" cy="593624"/>
                </a:xfrm>
                <a:prstGeom prst="rect">
                  <a:avLst/>
                </a:prstGeom>
                <a:blipFill>
                  <a:blip r:embed="rId12"/>
                  <a:stretch>
                    <a:fillRect l="-2577" t="-12371" b="-329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Rounded Rectangle 4"/>
            <p:cNvSpPr/>
            <p:nvPr/>
          </p:nvSpPr>
          <p:spPr>
            <a:xfrm>
              <a:off x="5045075" y="2209800"/>
              <a:ext cx="136525" cy="1828800"/>
            </a:xfrm>
            <a:prstGeom prst="roundRect">
              <a:avLst/>
            </a:prstGeom>
            <a:noFill/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8" name="Straight Connector 7"/>
            <p:cNvCxnSpPr>
              <a:stCxn id="4" idx="0"/>
              <a:endCxn id="5" idx="2"/>
            </p:cNvCxnSpPr>
            <p:nvPr/>
          </p:nvCxnSpPr>
          <p:spPr>
            <a:xfrm flipV="1">
              <a:off x="4218875" y="4038600"/>
              <a:ext cx="894463" cy="177225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1960088" y="4038600"/>
            <a:ext cx="6441187" cy="1499175"/>
            <a:chOff x="1960088" y="4038600"/>
            <a:chExt cx="6441187" cy="1499175"/>
          </a:xfrm>
        </p:grpSpPr>
        <p:sp>
          <p:nvSpPr>
            <p:cNvPr id="35" name="TextBox 34"/>
            <p:cNvSpPr txBox="1"/>
            <p:nvPr/>
          </p:nvSpPr>
          <p:spPr>
            <a:xfrm>
              <a:off x="1960088" y="4953000"/>
              <a:ext cx="644118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Diagonal Matrix of Singular Values</a:t>
              </a:r>
            </a:p>
          </p:txBody>
        </p:sp>
        <p:cxnSp>
          <p:nvCxnSpPr>
            <p:cNvPr id="37" name="Straight Connector 36"/>
            <p:cNvCxnSpPr>
              <a:stCxn id="35" idx="0"/>
              <a:endCxn id="27" idx="2"/>
            </p:cNvCxnSpPr>
            <p:nvPr/>
          </p:nvCxnSpPr>
          <p:spPr>
            <a:xfrm flipV="1">
              <a:off x="5180682" y="4038600"/>
              <a:ext cx="1105818" cy="91440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2763651" y="3124200"/>
            <a:ext cx="6345712" cy="3124200"/>
            <a:chOff x="2763651" y="3124200"/>
            <a:chExt cx="6345712" cy="31242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/>
                <p:cNvSpPr txBox="1"/>
                <p:nvPr/>
              </p:nvSpPr>
              <p:spPr>
                <a:xfrm>
                  <a:off x="2763651" y="5654776"/>
                  <a:ext cx="6345712" cy="59362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Orthonormal Basis Vectors of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  <a:sym typeface="Wingdings" pitchFamily="2" charset="2"/>
                            </a:rPr>
                          </m:ctrlPr>
                        </m:sSupPr>
                        <m:e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  <a:sym typeface="Wingdings" pitchFamily="2" charset="2"/>
                            </a:rPr>
                            <m:t>ℝ</m:t>
                          </m:r>
                        </m:e>
                        <m:sup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  <a:sym typeface="Wingdings" pitchFamily="2" charset="2"/>
                            </a:rPr>
                            <m:t>𝑛</m:t>
                          </m:r>
                        </m:sup>
                      </m:sSup>
                    </m:oMath>
                  </a14:m>
                  <a:endPara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34" name="TextBox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63651" y="5654776"/>
                  <a:ext cx="6345712" cy="593624"/>
                </a:xfrm>
                <a:prstGeom prst="rect">
                  <a:avLst/>
                </a:prstGeom>
                <a:blipFill>
                  <a:blip r:embed="rId13"/>
                  <a:stretch>
                    <a:fillRect l="-2402" t="-13402" b="-3195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6" name="Rounded Rectangle 35"/>
            <p:cNvSpPr/>
            <p:nvPr/>
          </p:nvSpPr>
          <p:spPr>
            <a:xfrm>
              <a:off x="7331075" y="3124200"/>
              <a:ext cx="1127125" cy="152400"/>
            </a:xfrm>
            <a:prstGeom prst="roundRect">
              <a:avLst/>
            </a:prstGeom>
            <a:noFill/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38" name="Straight Connector 37"/>
            <p:cNvCxnSpPr>
              <a:stCxn id="34" idx="0"/>
              <a:endCxn id="36" idx="2"/>
            </p:cNvCxnSpPr>
            <p:nvPr/>
          </p:nvCxnSpPr>
          <p:spPr>
            <a:xfrm flipV="1">
              <a:off x="5936507" y="3276600"/>
              <a:ext cx="1958131" cy="2378176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1E49F09-1C50-4CA9-B28F-DC2FEF249760}"/>
                  </a:ext>
                </a:extLst>
              </p:cNvPr>
              <p:cNvSpPr txBox="1"/>
              <p:nvPr/>
            </p:nvSpPr>
            <p:spPr>
              <a:xfrm>
                <a:off x="1504862" y="2819400"/>
                <a:ext cx="108593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𝑿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×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1E49F09-1C50-4CA9-B28F-DC2FEF2497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4862" y="2819400"/>
                <a:ext cx="1085938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1448C52-ED25-4565-A2E7-D9A02A8559DF}"/>
                  </a:ext>
                </a:extLst>
              </p:cNvPr>
              <p:cNvSpPr txBox="1"/>
              <p:nvPr/>
            </p:nvSpPr>
            <p:spPr>
              <a:xfrm>
                <a:off x="4080658" y="2819400"/>
                <a:ext cx="11009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𝑼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×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1448C52-ED25-4565-A2E7-D9A02A8559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0658" y="2819400"/>
                <a:ext cx="1100942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13A5D24E-C0F5-4FCC-B5BD-FCD464E15358}"/>
                  </a:ext>
                </a:extLst>
              </p:cNvPr>
              <p:cNvSpPr txBox="1"/>
              <p:nvPr/>
            </p:nvSpPr>
            <p:spPr>
              <a:xfrm>
                <a:off x="5740746" y="2819400"/>
                <a:ext cx="104105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𝑺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×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13A5D24E-C0F5-4FCC-B5BD-FCD464E153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0746" y="2819400"/>
                <a:ext cx="1041054" cy="52322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26E587C1-F846-40D6-908F-B163FCAE8F5B}"/>
                  </a:ext>
                </a:extLst>
              </p:cNvPr>
              <p:cNvSpPr txBox="1"/>
              <p:nvPr/>
            </p:nvSpPr>
            <p:spPr>
              <a:xfrm>
                <a:off x="7391400" y="2438400"/>
                <a:ext cx="106772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SupPr>
                        <m:e>
                          <m: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𝑽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𝑛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×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𝑛</m:t>
                          </m:r>
                        </m:sub>
                        <m:sup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𝑡</m:t>
                          </m:r>
                        </m:sup>
                      </m:sSubSup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26E587C1-F846-40D6-908F-B163FCAE8F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1400" y="2438400"/>
                <a:ext cx="1067728" cy="52322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87613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762000"/>
          </a:xfrm>
        </p:spPr>
        <p:txBody>
          <a:bodyPr/>
          <a:lstStyle/>
          <a:p>
            <a:pPr eaLnBrk="1" hangingPunct="1"/>
            <a:r>
              <a:rPr lang="en-US" sz="400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Linear Algebra 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00" name="Text Box 4"/>
              <p:cNvSpPr txBox="1">
                <a:spLocks noChangeArrowheads="1"/>
              </p:cNvSpPr>
              <p:nvPr/>
            </p:nvSpPr>
            <p:spPr bwMode="auto">
              <a:xfrm>
                <a:off x="533400" y="1143000"/>
                <a:ext cx="8305800" cy="51717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457200" indent="-4572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457200" marR="0" lvl="0" indent="-457200" algn="l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SVD </a:t>
                </a:r>
                <a:r>
                  <a:rPr kumimoji="0" lang="en-US" sz="3200" b="0" i="0" u="sng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Compact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Representation: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                     =    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For </a:t>
                </a:r>
                <a:r>
                  <a:rPr kumimoji="0" lang="en-US" sz="32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Reduced Rank Approximation 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Get Best Squared Error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Approx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. from 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𝑟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&lt;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rank(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𝑿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)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Key to </a:t>
                </a:r>
                <a:r>
                  <a:rPr kumimoji="0" lang="en-US" sz="3200" b="0" i="0" u="sng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Dimension Reduction</a:t>
                </a:r>
              </a:p>
            </p:txBody>
          </p:sp>
        </mc:Choice>
        <mc:Fallback xmlns="">
          <p:sp>
            <p:nvSpPr>
              <p:cNvPr id="8200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3400" y="1143000"/>
                <a:ext cx="8305800" cy="5171737"/>
              </a:xfrm>
              <a:prstGeom prst="rect">
                <a:avLst/>
              </a:prstGeom>
              <a:blipFill>
                <a:blip r:embed="rId3"/>
                <a:stretch>
                  <a:fillRect l="-1909" b="-283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0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202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203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204" name="Rectangle 8"/>
          <p:cNvSpPr>
            <a:spLocks noChangeArrowheads="1"/>
          </p:cNvSpPr>
          <p:nvPr/>
        </p:nvSpPr>
        <p:spPr bwMode="auto">
          <a:xfrm>
            <a:off x="15240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205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206" name="Rectangle 10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207" name="Rectangle 3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447800" y="2209800"/>
            <a:ext cx="1143000" cy="1828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715000" y="2209800"/>
            <a:ext cx="762000" cy="838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315200" y="2209800"/>
            <a:ext cx="1143000" cy="838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733800" y="2209800"/>
            <a:ext cx="762000" cy="1828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EAFDEA6-6FFF-4EC5-828E-76DFC27319BB}"/>
                  </a:ext>
                </a:extLst>
              </p:cNvPr>
              <p:cNvSpPr txBox="1"/>
              <p:nvPr/>
            </p:nvSpPr>
            <p:spPr>
              <a:xfrm>
                <a:off x="5391620" y="3276600"/>
                <a:ext cx="238078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𝑟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rank(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𝑿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)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EAFDEA6-6FFF-4EC5-828E-76DFC27319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1620" y="3276600"/>
                <a:ext cx="2380780" cy="584775"/>
              </a:xfrm>
              <a:prstGeom prst="rect">
                <a:avLst/>
              </a:prstGeom>
              <a:blipFill>
                <a:blip r:embed="rId4"/>
                <a:stretch>
                  <a:fillRect t="-13684" r="-6138" b="-336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68BD146-84AA-4AE9-910C-399382C28E67}"/>
                  </a:ext>
                </a:extLst>
              </p:cNvPr>
              <p:cNvSpPr txBox="1"/>
              <p:nvPr/>
            </p:nvSpPr>
            <p:spPr>
              <a:xfrm>
                <a:off x="1504862" y="2819400"/>
                <a:ext cx="108593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𝑿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×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68BD146-84AA-4AE9-910C-399382C28E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4862" y="2819400"/>
                <a:ext cx="1085938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A06AD57-0D4F-44B5-86EA-2E52E272C3A0}"/>
                  </a:ext>
                </a:extLst>
              </p:cNvPr>
              <p:cNvSpPr txBox="1"/>
              <p:nvPr/>
            </p:nvSpPr>
            <p:spPr>
              <a:xfrm>
                <a:off x="3581400" y="2819400"/>
                <a:ext cx="107208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𝑼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×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A06AD57-0D4F-44B5-86EA-2E52E272C3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400" y="2819400"/>
                <a:ext cx="1072088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D2F1C78-20A6-43C1-B34E-6129FD6AD573}"/>
                  </a:ext>
                </a:extLst>
              </p:cNvPr>
              <p:cNvSpPr txBox="1"/>
              <p:nvPr/>
            </p:nvSpPr>
            <p:spPr>
              <a:xfrm>
                <a:off x="5643874" y="2286000"/>
                <a:ext cx="98552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𝑺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𝑟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×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D2F1C78-20A6-43C1-B34E-6129FD6AD5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3874" y="2286000"/>
                <a:ext cx="985526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A28F921-4DBE-4E7B-B695-E6AF7AFB8DA8}"/>
                  </a:ext>
                </a:extLst>
              </p:cNvPr>
              <p:cNvSpPr txBox="1"/>
              <p:nvPr/>
            </p:nvSpPr>
            <p:spPr>
              <a:xfrm>
                <a:off x="7391400" y="2286000"/>
                <a:ext cx="104105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SupPr>
                        <m:e>
                          <m: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𝑽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𝑟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×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𝑛</m:t>
                          </m:r>
                        </m:sub>
                        <m:sup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𝑡</m:t>
                          </m:r>
                        </m:sup>
                      </m:sSubSup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A28F921-4DBE-4E7B-B695-E6AF7AFB8D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1400" y="2286000"/>
                <a:ext cx="1041054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85294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F0"/>
            </a:gs>
            <a:gs pos="50000">
              <a:schemeClr val="bg1"/>
            </a:gs>
            <a:gs pos="100000">
              <a:srgbClr val="00B0F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Data Integration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229600" cy="5257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/>
              <a:t>Centering:   Common Assumption is</a:t>
            </a:r>
          </a:p>
          <a:p>
            <a:pPr eaLnBrk="1" hangingPunct="1">
              <a:buFontTx/>
              <a:buNone/>
            </a:pPr>
            <a:endParaRPr lang="en-US" dirty="0"/>
          </a:p>
          <a:p>
            <a:pPr eaLnBrk="1" hangingPunct="1">
              <a:buFontTx/>
              <a:buNone/>
            </a:pPr>
            <a:r>
              <a:rPr lang="en-US" dirty="0"/>
              <a:t>Column Object Mean Centered</a:t>
            </a:r>
          </a:p>
          <a:p>
            <a:pPr eaLnBrk="1" hangingPunct="1">
              <a:buFontTx/>
              <a:buNone/>
            </a:pPr>
            <a:r>
              <a:rPr lang="en-US" dirty="0"/>
              <a:t>  (Subtract Column Mean Vectors)</a:t>
            </a:r>
          </a:p>
          <a:p>
            <a:pPr eaLnBrk="1" hangingPunct="1">
              <a:buFontTx/>
              <a:buNone/>
            </a:pPr>
            <a:endParaRPr lang="en-US" dirty="0"/>
          </a:p>
          <a:p>
            <a:pPr eaLnBrk="1" hangingPunct="1">
              <a:buFontTx/>
              <a:buNone/>
            </a:pPr>
            <a:r>
              <a:rPr lang="en-US" dirty="0"/>
              <a:t>Alternate View:</a:t>
            </a:r>
          </a:p>
          <a:p>
            <a:pPr eaLnBrk="1" hangingPunct="1">
              <a:buFontTx/>
              <a:buNone/>
            </a:pPr>
            <a:r>
              <a:rPr lang="en-US" dirty="0"/>
              <a:t>   For Each Row, </a:t>
            </a:r>
          </a:p>
          <a:p>
            <a:pPr eaLnBrk="1" hangingPunct="1">
              <a:buFontTx/>
              <a:buNone/>
            </a:pPr>
            <a:r>
              <a:rPr lang="en-US" dirty="0"/>
              <a:t>       Subtract Scalar Mean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7605064-7E01-4DC0-8338-1A63B62F9383}"/>
              </a:ext>
            </a:extLst>
          </p:cNvPr>
          <p:cNvSpPr/>
          <p:nvPr/>
        </p:nvSpPr>
        <p:spPr bwMode="auto">
          <a:xfrm>
            <a:off x="7086600" y="1524000"/>
            <a:ext cx="1752600" cy="2286000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F8EDAD3-E557-469C-A344-B08B2E80DD2F}"/>
              </a:ext>
            </a:extLst>
          </p:cNvPr>
          <p:cNvSpPr/>
          <p:nvPr/>
        </p:nvSpPr>
        <p:spPr bwMode="auto">
          <a:xfrm>
            <a:off x="7086600" y="4190999"/>
            <a:ext cx="1752600" cy="1499175"/>
          </a:xfrm>
          <a:prstGeom prst="rect">
            <a:avLst/>
          </a:prstGeom>
          <a:solidFill>
            <a:srgbClr val="FF0000">
              <a:alpha val="40000"/>
            </a:srgbClr>
          </a:solidFill>
          <a:ln>
            <a:noFill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7" name="Rounded Rectangle 4">
            <a:extLst>
              <a:ext uri="{FF2B5EF4-FFF2-40B4-BE49-F238E27FC236}">
                <a16:creationId xmlns:a16="http://schemas.microsoft.com/office/drawing/2014/main" id="{6592B190-24A0-4AB9-8ED3-54F96E2D7247}"/>
              </a:ext>
            </a:extLst>
          </p:cNvPr>
          <p:cNvSpPr/>
          <p:nvPr/>
        </p:nvSpPr>
        <p:spPr bwMode="auto">
          <a:xfrm>
            <a:off x="7467600" y="1524000"/>
            <a:ext cx="152400" cy="2286000"/>
          </a:xfrm>
          <a:prstGeom prst="roundRect">
            <a:avLst/>
          </a:prstGeom>
          <a:noFill/>
          <a:ln w="38100" cap="flat" cmpd="sng" algn="ctr">
            <a:solidFill>
              <a:srgbClr val="3333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8" name="Rounded Rectangle 12">
            <a:extLst>
              <a:ext uri="{FF2B5EF4-FFF2-40B4-BE49-F238E27FC236}">
                <a16:creationId xmlns:a16="http://schemas.microsoft.com/office/drawing/2014/main" id="{C616EC2B-2523-4BC0-AE12-A68A7AA38608}"/>
              </a:ext>
            </a:extLst>
          </p:cNvPr>
          <p:cNvSpPr/>
          <p:nvPr/>
        </p:nvSpPr>
        <p:spPr bwMode="auto">
          <a:xfrm>
            <a:off x="7467600" y="4191000"/>
            <a:ext cx="152400" cy="1499175"/>
          </a:xfrm>
          <a:prstGeom prst="roundRect">
            <a:avLst/>
          </a:prstGeom>
          <a:noFill/>
          <a:ln w="38100" cap="flat" cmpd="sng" algn="ctr">
            <a:solidFill>
              <a:srgbClr val="3333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83505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F0"/>
            </a:gs>
            <a:gs pos="50000">
              <a:schemeClr val="bg1"/>
            </a:gs>
            <a:gs pos="100000">
              <a:srgbClr val="00B0F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Data Integration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81000" y="1219200"/>
                <a:ext cx="8534400" cy="5257800"/>
              </a:xfrm>
            </p:spPr>
            <p:txBody>
              <a:bodyPr/>
              <a:lstStyle/>
              <a:p>
                <a:pPr eaLnBrk="1" hangingPunct="1">
                  <a:buFontTx/>
                  <a:buNone/>
                </a:pPr>
                <a:r>
                  <a:rPr lang="en-US" dirty="0"/>
                  <a:t>Useful Notation:</a:t>
                </a:r>
              </a:p>
              <a:p>
                <a:pPr eaLnBrk="1" hangingPunct="1">
                  <a:buFontTx/>
                  <a:buNone/>
                </a:pPr>
                <a:endParaRPr lang="en-US" sz="1800" dirty="0"/>
              </a:p>
              <a:p>
                <a:pPr eaLnBrk="1" hangingPunct="1">
                  <a:buFontTx/>
                  <a:buNone/>
                </a:pPr>
                <a:r>
                  <a:rPr lang="en-US" dirty="0"/>
                  <a:t>For Data Blocks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̃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𝑿</m:t>
                            </m:r>
                          </m:e>
                        </m:acc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dirty="0"/>
                  <a:t>,  indexed by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=1,⋯,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</m:oMath>
                </a14:m>
                <a:endParaRPr lang="en-US" dirty="0"/>
              </a:p>
              <a:p>
                <a:pPr eaLnBrk="1" hangingPunct="1">
                  <a:buFontTx/>
                  <a:buNone/>
                </a:pPr>
                <a:endParaRPr lang="en-US" dirty="0"/>
              </a:p>
              <a:p>
                <a:pPr eaLnBrk="1" hangingPunct="1">
                  <a:buFontTx/>
                  <a:buNone/>
                </a:pPr>
                <a:r>
                  <a:rPr lang="en-US" dirty="0"/>
                  <a:t>Write Estimated Sample Covariance Matrix:</a:t>
                </a:r>
              </a:p>
              <a:p>
                <a:pPr algn="ctr" eaLnBrk="1" hangingPunct="1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l-GR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𝜮</m:t>
                              </m:r>
                            </m:e>
                          </m:acc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̌"/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e>
                          </m:acc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̌"/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𝑿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eaLnBrk="1" hangingPunct="1">
                  <a:buFontTx/>
                  <a:buNone/>
                </a:pPr>
                <a:endParaRPr lang="en-US" sz="1800" dirty="0"/>
              </a:p>
              <a:p>
                <a:pPr eaLnBrk="1" hangingPunct="1">
                  <a:buFontTx/>
                  <a:buNone/>
                </a:pPr>
                <a:r>
                  <a:rPr lang="en-US" dirty="0"/>
                  <a:t>Based on the Scaled, Object Centered Data:</a:t>
                </a:r>
              </a:p>
              <a:p>
                <a:pPr algn="ctr" eaLnBrk="1" hangingPunct="1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̌"/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e>
                          </m:acc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box>
                        <m:box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rad>
                            </m:den>
                          </m:f>
                        </m:e>
                      </m:box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̃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𝑿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̅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𝐶𝑂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1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81000" y="1219200"/>
                <a:ext cx="8534400" cy="5257800"/>
              </a:xfrm>
              <a:blipFill>
                <a:blip r:embed="rId3"/>
                <a:stretch>
                  <a:fillRect l="-1857" t="-15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FBE16BC6-69FB-4369-83E8-0EA2988A61BC}"/>
              </a:ext>
            </a:extLst>
          </p:cNvPr>
          <p:cNvGrpSpPr/>
          <p:nvPr/>
        </p:nvGrpSpPr>
        <p:grpSpPr>
          <a:xfrm>
            <a:off x="2209800" y="838200"/>
            <a:ext cx="4339714" cy="1371600"/>
            <a:chOff x="2209800" y="838200"/>
            <a:chExt cx="4339714" cy="137160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BB294A4-F67D-45A4-AB25-9045EFAD740C}"/>
                </a:ext>
              </a:extLst>
            </p:cNvPr>
            <p:cNvSpPr txBox="1"/>
            <p:nvPr/>
          </p:nvSpPr>
          <p:spPr>
            <a:xfrm>
              <a:off x="2209800" y="838200"/>
              <a:ext cx="43397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Recall Tilde Denotes Random Quantities</a:t>
              </a:r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F8425EE3-7951-4407-AC1F-C3CA8E7FB980}"/>
                </a:ext>
              </a:extLst>
            </p:cNvPr>
            <p:cNvCxnSpPr>
              <a:stCxn id="4" idx="2"/>
            </p:cNvCxnSpPr>
            <p:nvPr/>
          </p:nvCxnSpPr>
          <p:spPr>
            <a:xfrm flipH="1">
              <a:off x="3810000" y="1207532"/>
              <a:ext cx="569657" cy="100226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29A0E73-0398-4DA4-BE2F-DBBA0B42B1AE}"/>
              </a:ext>
            </a:extLst>
          </p:cNvPr>
          <p:cNvGrpSpPr/>
          <p:nvPr/>
        </p:nvGrpSpPr>
        <p:grpSpPr>
          <a:xfrm>
            <a:off x="4379657" y="1535668"/>
            <a:ext cx="4513921" cy="750332"/>
            <a:chOff x="4379657" y="1535668"/>
            <a:chExt cx="4513921" cy="750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290EC765-C980-4018-BFDD-ADFFEA464DFF}"/>
                    </a:ext>
                  </a:extLst>
                </p:cNvPr>
                <p:cNvSpPr txBox="1"/>
                <p:nvPr/>
              </p:nvSpPr>
              <p:spPr>
                <a:xfrm>
                  <a:off x="5181600" y="1535668"/>
                  <a:ext cx="371197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Matrix of </a:t>
                  </a:r>
                  <a14:m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𝑛</m:t>
                      </m:r>
                    </m:oMath>
                  </a14:m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 data objects of dim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𝑏</m:t>
                          </m:r>
                        </m:sub>
                      </m:sSub>
                    </m:oMath>
                  </a14:m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290EC765-C980-4018-BFDD-ADFFEA464DF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81600" y="1535668"/>
                  <a:ext cx="3711978" cy="369332"/>
                </a:xfrm>
                <a:prstGeom prst="rect">
                  <a:avLst/>
                </a:prstGeom>
                <a:blipFill>
                  <a:blip r:embed="rId4"/>
                  <a:stretch>
                    <a:fillRect l="-1314" t="-9836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149DBEB7-3459-49DF-AEFB-8FBDFD300660}"/>
                </a:ext>
              </a:extLst>
            </p:cNvPr>
            <p:cNvCxnSpPr>
              <a:cxnSpLocks/>
              <a:stCxn id="9" idx="1"/>
            </p:cNvCxnSpPr>
            <p:nvPr/>
          </p:nvCxnSpPr>
          <p:spPr>
            <a:xfrm flipH="1">
              <a:off x="4379657" y="1720334"/>
              <a:ext cx="801943" cy="56566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E9B0999-33AF-4203-9A53-BC69D94007E4}"/>
                  </a:ext>
                </a:extLst>
              </p:cNvPr>
              <p:cNvSpPr txBox="1"/>
              <p:nvPr/>
            </p:nvSpPr>
            <p:spPr>
              <a:xfrm>
                <a:off x="452437" y="4419600"/>
                <a:ext cx="23463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Recall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𝑑</m:t>
                        </m:r>
                      </m:e>
                      <m:sub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𝑏</m:t>
                        </m:r>
                      </m:sub>
                    </m:sSub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×</m:t>
                    </m:r>
                    <m:sSub>
                      <m:sSub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𝑑</m:t>
                        </m:r>
                      </m:e>
                      <m:sub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𝑏</m:t>
                        </m:r>
                      </m:sub>
                    </m:sSub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Matrix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E9B0999-33AF-4203-9A53-BC69D94007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437" y="4419600"/>
                <a:ext cx="2346348" cy="369332"/>
              </a:xfrm>
              <a:prstGeom prst="rect">
                <a:avLst/>
              </a:prstGeom>
              <a:blipFill>
                <a:blip r:embed="rId5"/>
                <a:stretch>
                  <a:fillRect l="-2078" t="-8197" r="-1818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A400853-BA9D-43D3-8F78-886D44106679}"/>
              </a:ext>
            </a:extLst>
          </p:cNvPr>
          <p:cNvCxnSpPr>
            <a:stCxn id="14" idx="3"/>
          </p:cNvCxnSpPr>
          <p:nvPr/>
        </p:nvCxnSpPr>
        <p:spPr>
          <a:xfrm flipV="1">
            <a:off x="2798785" y="4407932"/>
            <a:ext cx="396852" cy="19633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C27114F-A37F-47A1-B40C-797BF73F9E0F}"/>
              </a:ext>
            </a:extLst>
          </p:cNvPr>
          <p:cNvGrpSpPr/>
          <p:nvPr/>
        </p:nvGrpSpPr>
        <p:grpSpPr>
          <a:xfrm>
            <a:off x="990600" y="5867400"/>
            <a:ext cx="2235292" cy="685800"/>
            <a:chOff x="990600" y="5867400"/>
            <a:chExt cx="2235292" cy="6858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A8E313A3-DB28-484E-A3C2-2BFB5AC31B2A}"/>
                    </a:ext>
                  </a:extLst>
                </p:cNvPr>
                <p:cNvSpPr txBox="1"/>
                <p:nvPr/>
              </p:nvSpPr>
              <p:spPr>
                <a:xfrm>
                  <a:off x="990600" y="6183868"/>
                  <a:ext cx="223529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Recall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𝑏</m:t>
                          </m:r>
                        </m:sub>
                      </m:sSub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×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𝑛</m:t>
                      </m:r>
                    </m:oMath>
                  </a14:m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 Matrix</a:t>
                  </a:r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A8E313A3-DB28-484E-A3C2-2BFB5AC31B2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0600" y="6183868"/>
                  <a:ext cx="2235292" cy="369332"/>
                </a:xfrm>
                <a:prstGeom prst="rect">
                  <a:avLst/>
                </a:prstGeom>
                <a:blipFill>
                  <a:blip r:embed="rId6"/>
                  <a:stretch>
                    <a:fillRect l="-2459" t="-8197" r="-1913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87063039-E19D-4EDA-B6A7-8C32573B4047}"/>
                </a:ext>
              </a:extLst>
            </p:cNvPr>
            <p:cNvCxnSpPr>
              <a:cxnSpLocks/>
              <a:stCxn id="17" idx="0"/>
            </p:cNvCxnSpPr>
            <p:nvPr/>
          </p:nvCxnSpPr>
          <p:spPr>
            <a:xfrm flipV="1">
              <a:off x="2108246" y="5867400"/>
              <a:ext cx="558754" cy="31646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845437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F0"/>
            </a:gs>
            <a:gs pos="50000">
              <a:schemeClr val="bg1"/>
            </a:gs>
            <a:gs pos="100000">
              <a:srgbClr val="00B0F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Data Integration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81000" y="1219200"/>
                <a:ext cx="8229600" cy="5257800"/>
              </a:xfrm>
            </p:spPr>
            <p:txBody>
              <a:bodyPr/>
              <a:lstStyle/>
              <a:p>
                <a:pPr eaLnBrk="1" hangingPunct="1">
                  <a:buFontTx/>
                  <a:buNone/>
                </a:pPr>
                <a:r>
                  <a:rPr lang="en-US" dirty="0"/>
                  <a:t>Useful Notation  (in Case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/>
                  <a:t>):</a:t>
                </a:r>
              </a:p>
              <a:p>
                <a:pPr eaLnBrk="1" hangingPunct="1">
                  <a:buFontTx/>
                  <a:buNone/>
                </a:pPr>
                <a:endParaRPr lang="en-US" dirty="0"/>
              </a:p>
              <a:p>
                <a:pPr eaLnBrk="1" hangingPunct="1">
                  <a:buFontTx/>
                  <a:buNone/>
                </a:pPr>
                <a:r>
                  <a:rPr lang="en-US" dirty="0"/>
                  <a:t>Joint Sample Covariance Matrix:</a:t>
                </a:r>
              </a:p>
              <a:p>
                <a:pPr algn="ctr" eaLnBrk="1" hangingPunct="1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l-GR" b="1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𝜮</m:t>
                                        </m:r>
                                      </m:e>
                                    </m:acc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p>
                                </m:sSup>
                              </m:e>
                              <m:e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l-GR" b="1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𝜮</m:t>
                                        </m:r>
                                      </m:e>
                                    </m:acc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1,2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l-GR" b="1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𝜮</m:t>
                                        </m:r>
                                      </m:e>
                                    </m:acc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2,1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p>
                                </m:sSup>
                              </m:e>
                              <m:e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l-GR" b="1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𝜮</m:t>
                                        </m:r>
                                      </m:e>
                                    </m:acc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  <a:p>
                <a:pPr eaLnBrk="1" hangingPunct="1">
                  <a:buFontTx/>
                  <a:buNone/>
                </a:pPr>
                <a:endParaRPr lang="en-US" sz="1800" dirty="0"/>
              </a:p>
              <a:p>
                <a:pPr eaLnBrk="1" hangingPunct="1">
                  <a:buFontTx/>
                  <a:buNone/>
                </a:pPr>
                <a:r>
                  <a:rPr lang="en-US" dirty="0"/>
                  <a:t>where:  </a:t>
                </a:r>
              </a:p>
              <a:p>
                <a:pPr algn="ctr" eaLnBrk="1" hangingPunct="1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l-GR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𝜮</m:t>
                              </m:r>
                            </m:e>
                          </m:acc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̌"/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e>
                          </m:acc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̌"/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𝑿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eaLnBrk="1" hangingPunct="1">
                  <a:buFontTx/>
                  <a:buNone/>
                </a:pPr>
                <a:r>
                  <a:rPr lang="en-US" dirty="0"/>
                  <a:t>   </a:t>
                </a:r>
              </a:p>
            </p:txBody>
          </p:sp>
        </mc:Choice>
        <mc:Fallback xmlns="">
          <p:sp>
            <p:nvSpPr>
              <p:cNvPr id="71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81000" y="1219200"/>
                <a:ext cx="8229600" cy="5257800"/>
              </a:xfrm>
              <a:blipFill>
                <a:blip r:embed="rId3"/>
                <a:stretch>
                  <a:fillRect l="-1926" t="-15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98565FA7-C9D6-489C-B8FC-9AEFB8ED524D}"/>
              </a:ext>
            </a:extLst>
          </p:cNvPr>
          <p:cNvGrpSpPr/>
          <p:nvPr/>
        </p:nvGrpSpPr>
        <p:grpSpPr>
          <a:xfrm>
            <a:off x="1041308" y="5334000"/>
            <a:ext cx="1757341" cy="687532"/>
            <a:chOff x="990600" y="5867400"/>
            <a:chExt cx="1757341" cy="6875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CB81127D-D885-4713-BE38-901A9560FD73}"/>
                    </a:ext>
                  </a:extLst>
                </p:cNvPr>
                <p:cNvSpPr txBox="1"/>
                <p:nvPr/>
              </p:nvSpPr>
              <p:spPr>
                <a:xfrm>
                  <a:off x="990600" y="6183868"/>
                  <a:ext cx="1757341" cy="37106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𝑏</m:t>
                          </m:r>
                        </m:sub>
                      </m:sSub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×</m:t>
                      </m:r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𝑑</m:t>
                          </m:r>
                        </m:e>
                        <m:sub>
                          <m:sSup>
                            <m:sSupPr>
                              <m:ctrlP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𝑏</m:t>
                              </m:r>
                            </m:e>
                            <m:sup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</m:oMath>
                  </a14:m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 Matrix</a:t>
                  </a:r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CB81127D-D885-4713-BE38-901A9560FD7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0600" y="6183868"/>
                  <a:ext cx="1757341" cy="371064"/>
                </a:xfrm>
                <a:prstGeom prst="rect">
                  <a:avLst/>
                </a:prstGeom>
                <a:blipFill>
                  <a:blip r:embed="rId4"/>
                  <a:stretch>
                    <a:fillRect t="-9836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8D71529F-3DFA-442B-AA8A-3D0A951C6777}"/>
                </a:ext>
              </a:extLst>
            </p:cNvPr>
            <p:cNvCxnSpPr>
              <a:cxnSpLocks/>
              <a:stCxn id="5" idx="0"/>
            </p:cNvCxnSpPr>
            <p:nvPr/>
          </p:nvCxnSpPr>
          <p:spPr>
            <a:xfrm flipV="1">
              <a:off x="1869271" y="5867400"/>
              <a:ext cx="797729" cy="31646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7178B5D1-5B24-4D2A-AA15-07D44BA9C123}"/>
              </a:ext>
            </a:extLst>
          </p:cNvPr>
          <p:cNvSpPr txBox="1"/>
          <p:nvPr/>
        </p:nvSpPr>
        <p:spPr>
          <a:xfrm>
            <a:off x="3733800" y="5867400"/>
            <a:ext cx="47404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Called </a:t>
            </a:r>
            <a:r>
              <a:rPr lang="en-US" sz="3200" i="1" dirty="0"/>
              <a:t>Cross-Covariance</a:t>
            </a:r>
          </a:p>
        </p:txBody>
      </p:sp>
    </p:spTree>
    <p:extLst>
      <p:ext uri="{BB962C8B-B14F-4D97-AF65-F5344CB8AC3E}">
        <p14:creationId xmlns:p14="http://schemas.microsoft.com/office/powerpoint/2010/main" val="6484284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F0"/>
            </a:gs>
            <a:gs pos="50000">
              <a:schemeClr val="bg1"/>
            </a:gs>
            <a:gs pos="100000">
              <a:srgbClr val="00B0F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Data Integration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229600" cy="5257800"/>
          </a:xfrm>
        </p:spPr>
        <p:txBody>
          <a:bodyPr/>
          <a:lstStyle/>
          <a:p>
            <a:pPr eaLnBrk="1" hangingPunct="1">
              <a:lnSpc>
                <a:spcPct val="200000"/>
              </a:lnSpc>
              <a:buFontTx/>
              <a:buNone/>
            </a:pPr>
            <a:r>
              <a:rPr lang="en-US" dirty="0"/>
              <a:t>Major Approaches (to Modes of Variation):</a:t>
            </a:r>
          </a:p>
          <a:p>
            <a:pPr eaLnBrk="1" hangingPunct="1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dirty="0"/>
              <a:t>  Partial Least Squares</a:t>
            </a:r>
          </a:p>
          <a:p>
            <a:pPr eaLnBrk="1" hangingPunct="1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dirty="0"/>
              <a:t>  Canonical Correlations</a:t>
            </a:r>
          </a:p>
          <a:p>
            <a:pPr eaLnBrk="1" hangingPunct="1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dirty="0"/>
              <a:t>  JIVE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C2B0455-7634-4E05-879F-C1429F2669ED}"/>
              </a:ext>
            </a:extLst>
          </p:cNvPr>
          <p:cNvSpPr/>
          <p:nvPr/>
        </p:nvSpPr>
        <p:spPr>
          <a:xfrm>
            <a:off x="228600" y="2438400"/>
            <a:ext cx="5029200" cy="10668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10923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Partial Least Squares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81000" y="1219200"/>
                <a:ext cx="8229600" cy="5257800"/>
              </a:xfrm>
            </p:spPr>
            <p:txBody>
              <a:bodyPr/>
              <a:lstStyle/>
              <a:p>
                <a:pPr eaLnBrk="1" hangingPunct="1">
                  <a:buFontTx/>
                  <a:buNone/>
                </a:pPr>
                <a:r>
                  <a:rPr lang="en-US" dirty="0"/>
                  <a:t>Name  PLS  Coined By:</a:t>
                </a:r>
              </a:p>
              <a:p>
                <a:pPr algn="ctr" eaLnBrk="1" hangingPunct="1">
                  <a:buFontTx/>
                  <a:buNone/>
                </a:pPr>
                <a:r>
                  <a:rPr lang="en-US" dirty="0" err="1"/>
                  <a:t>Wold</a:t>
                </a:r>
                <a:r>
                  <a:rPr lang="en-US" dirty="0"/>
                  <a:t> (1975, 1985)</a:t>
                </a:r>
              </a:p>
              <a:p>
                <a:pPr eaLnBrk="1" hangingPunct="1">
                  <a:buFontTx/>
                  <a:buNone/>
                </a:pPr>
                <a:endParaRPr lang="en-US" dirty="0"/>
              </a:p>
              <a:p>
                <a:pPr eaLnBrk="1" hangingPunct="1">
                  <a:buFontTx/>
                  <a:buNone/>
                </a:pPr>
                <a:r>
                  <a:rPr lang="en-US" dirty="0"/>
                  <a:t>Good Overview:</a:t>
                </a:r>
              </a:p>
              <a:p>
                <a:pPr algn="ctr" eaLnBrk="1" hangingPunct="1">
                  <a:buFontTx/>
                  <a:buNone/>
                </a:pPr>
                <a:r>
                  <a:rPr lang="en-US" dirty="0" err="1"/>
                  <a:t>Wegelin</a:t>
                </a:r>
                <a:r>
                  <a:rPr lang="en-US" dirty="0"/>
                  <a:t> (2000)</a:t>
                </a:r>
              </a:p>
              <a:p>
                <a:pPr eaLnBrk="1" hangingPunct="1">
                  <a:buFontTx/>
                  <a:buNone/>
                </a:pPr>
                <a:endParaRPr lang="en-US" dirty="0"/>
              </a:p>
              <a:p>
                <a:pPr eaLnBrk="1" hangingPunct="1">
                  <a:buFontTx/>
                  <a:buNone/>
                </a:pPr>
                <a:r>
                  <a:rPr lang="en-US" dirty="0"/>
                  <a:t>Caution:  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dirty="0"/>
                  <a:t>  Many Variations</a:t>
                </a:r>
              </a:p>
            </p:txBody>
          </p:sp>
        </mc:Choice>
        <mc:Fallback xmlns="">
          <p:sp>
            <p:nvSpPr>
              <p:cNvPr id="71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81000" y="1219200"/>
                <a:ext cx="8229600" cy="5257800"/>
              </a:xfrm>
              <a:blipFill>
                <a:blip r:embed="rId3"/>
                <a:stretch>
                  <a:fillRect l="-1926" t="-15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D16810A9-0BAC-4359-9FBC-63AD1F73E877}"/>
              </a:ext>
            </a:extLst>
          </p:cNvPr>
          <p:cNvSpPr txBox="1"/>
          <p:nvPr/>
        </p:nvSpPr>
        <p:spPr>
          <a:xfrm>
            <a:off x="6936050" y="838200"/>
            <a:ext cx="1903150" cy="369332"/>
          </a:xfrm>
          <a:prstGeom prst="rect">
            <a:avLst/>
          </a:prstGeom>
          <a:noFill/>
          <a:ln w="25400">
            <a:solidFill>
              <a:srgbClr val="D357FF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D357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Text: Sec, 17.2.1</a:t>
            </a:r>
          </a:p>
        </p:txBody>
      </p:sp>
    </p:spTree>
    <p:extLst>
      <p:ext uri="{BB962C8B-B14F-4D97-AF65-F5344CB8AC3E}">
        <p14:creationId xmlns:p14="http://schemas.microsoft.com/office/powerpoint/2010/main" val="22518452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Partial Least Squares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81000" y="1219200"/>
                <a:ext cx="8229600" cy="5257800"/>
              </a:xfrm>
            </p:spPr>
            <p:txBody>
              <a:bodyPr/>
              <a:lstStyle/>
              <a:p>
                <a:pPr eaLnBrk="1" hangingPunct="1">
                  <a:buFontTx/>
                  <a:buNone/>
                </a:pPr>
                <a:r>
                  <a:rPr lang="en-US" dirty="0"/>
                  <a:t>Simple Version:</a:t>
                </a:r>
              </a:p>
              <a:p>
                <a:pPr algn="ctr" eaLnBrk="1" hangingPunct="1">
                  <a:buFontTx/>
                  <a:buNone/>
                </a:pPr>
                <a:r>
                  <a:rPr lang="en-US" dirty="0"/>
                  <a:t>Find Directions of Maximal </a:t>
                </a:r>
                <a:r>
                  <a:rPr lang="en-US" u="sng" dirty="0"/>
                  <a:t>Covariance</a:t>
                </a:r>
              </a:p>
              <a:p>
                <a:pPr algn="ctr" eaLnBrk="1" hangingPunct="1">
                  <a:buFontTx/>
                  <a:buNone/>
                </a:pPr>
                <a:endParaRPr lang="en-US" u="sng" dirty="0"/>
              </a:p>
              <a:p>
                <a:pPr eaLnBrk="1" hangingPunct="1">
                  <a:buFontTx/>
                  <a:buNone/>
                </a:pPr>
                <a:r>
                  <a:rPr lang="en-US" dirty="0"/>
                  <a:t>Using SVD of Cross-Covariance Matrix:</a:t>
                </a:r>
              </a:p>
              <a:p>
                <a:pPr algn="ctr" eaLnBrk="1" hangingPunct="1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l-GR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𝜮</m:t>
                              </m:r>
                            </m:e>
                          </m:acc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(1,2)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̃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𝑼</m:t>
                          </m:r>
                        </m:e>
                      </m:acc>
                      <m:acc>
                        <m:accPr>
                          <m:chr m:val="̃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</m:acc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̃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e>
                          </m:acc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eaLnBrk="1" hangingPunct="1">
                  <a:buFontTx/>
                  <a:buNone/>
                </a:pPr>
                <a:endParaRPr lang="en-US" dirty="0"/>
              </a:p>
              <a:p>
                <a:pPr eaLnBrk="1" hangingPunct="1">
                  <a:buFontTx/>
                  <a:buNone/>
                </a:pPr>
                <a:r>
                  <a:rPr lang="en-US" dirty="0"/>
                  <a:t>As with PCA, Columns of 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𝑼</m:t>
                        </m:r>
                      </m:e>
                    </m:acc>
                  </m:oMath>
                </a14:m>
                <a:r>
                  <a:rPr lang="en-US" dirty="0"/>
                  <a:t> &amp;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</m:acc>
                  </m:oMath>
                </a14:m>
                <a:r>
                  <a:rPr lang="en-US" dirty="0"/>
                  <a:t>  </a:t>
                </a:r>
              </a:p>
              <a:p>
                <a:pPr eaLnBrk="1" hangingPunct="1">
                  <a:buFontTx/>
                  <a:buNone/>
                </a:pPr>
                <a:r>
                  <a:rPr lang="en-US" dirty="0"/>
                  <a:t>    Give orthonormal </a:t>
                </a:r>
                <a:r>
                  <a:rPr lang="en-US" dirty="0" err="1"/>
                  <a:t>dir’ns</a:t>
                </a:r>
                <a:r>
                  <a:rPr lang="en-US" dirty="0"/>
                  <a:t>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kern="1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lang="en-US" i="1" kern="1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  <m:t>ℝ</m:t>
                        </m:r>
                      </m:e>
                      <m:sup>
                        <m:sSub>
                          <m:sSubPr>
                            <m:ctrlPr>
                              <a:rPr lang="en-US" b="0" i="1" kern="120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itchFamily="2" charset="2"/>
                              </a:rPr>
                            </m:ctrlPr>
                          </m:sSubPr>
                          <m:e>
                            <m:r>
                              <a:rPr lang="en-US" b="0" i="1" kern="120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itchFamily="2" charset="2"/>
                              </a:rPr>
                              <m:t>𝑑</m:t>
                            </m:r>
                          </m:e>
                          <m:sub>
                            <m:r>
                              <a:rPr lang="en-US" b="0" i="1" kern="120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itchFamily="2" charset="2"/>
                              </a:rPr>
                              <m:t>1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dirty="0"/>
                  <a:t> &amp;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kern="1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lang="en-US" i="1" kern="1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  <m:t>ℝ</m:t>
                        </m:r>
                      </m:e>
                      <m:sup>
                        <m:sSub>
                          <m:sSubPr>
                            <m:ctrlPr>
                              <a:rPr lang="en-US" i="1" kern="120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itchFamily="2" charset="2"/>
                              </a:rPr>
                            </m:ctrlPr>
                          </m:sSubPr>
                          <m:e>
                            <m:r>
                              <a:rPr lang="en-US" b="0" i="1" kern="120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itchFamily="2" charset="2"/>
                              </a:rPr>
                              <m:t>𝑑</m:t>
                            </m:r>
                          </m:e>
                          <m:sub>
                            <m:r>
                              <a:rPr lang="en-US" b="0" i="1" kern="120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itchFamily="2" charset="2"/>
                              </a:rPr>
                              <m:t>2</m:t>
                            </m:r>
                          </m:sub>
                        </m:sSub>
                      </m:sup>
                    </m:sSup>
                  </m:oMath>
                </a14:m>
                <a:endParaRPr lang="en-US" dirty="0"/>
              </a:p>
              <a:p>
                <a:pPr eaLnBrk="1" hangingPunct="1">
                  <a:buFontTx/>
                  <a:buNone/>
                </a:pPr>
                <a:endParaRPr lang="en-US" dirty="0"/>
              </a:p>
              <a:p>
                <a:pPr eaLnBrk="1" hangingPunct="1">
                  <a:buFontTx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71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81000" y="1219200"/>
                <a:ext cx="8229600" cy="5257800"/>
              </a:xfrm>
              <a:blipFill>
                <a:blip r:embed="rId3"/>
                <a:stretch>
                  <a:fillRect l="-1926" t="-15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E0F0FE53-69A1-4466-B16A-7984F7253989}"/>
              </a:ext>
            </a:extLst>
          </p:cNvPr>
          <p:cNvGrpSpPr/>
          <p:nvPr/>
        </p:nvGrpSpPr>
        <p:grpSpPr>
          <a:xfrm>
            <a:off x="3962400" y="5105400"/>
            <a:ext cx="4086319" cy="1436132"/>
            <a:chOff x="3962400" y="5105400"/>
            <a:chExt cx="4086319" cy="1436132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0405F7F1-A833-413D-91DA-3025318C8307}"/>
                </a:ext>
              </a:extLst>
            </p:cNvPr>
            <p:cNvSpPr txBox="1"/>
            <p:nvPr/>
          </p:nvSpPr>
          <p:spPr>
            <a:xfrm>
              <a:off x="4953000" y="6172200"/>
              <a:ext cx="30957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Hence are</a:t>
              </a:r>
              <a:r>
                <a:rPr lang="en-US" i="1" dirty="0"/>
                <a:t> Loadings Vectors</a:t>
              </a:r>
            </a:p>
          </p:txBody>
        </p:sp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47E43724-9FA9-4719-B8B1-7DF8FF833DBA}"/>
                </a:ext>
              </a:extLst>
            </p:cNvPr>
            <p:cNvCxnSpPr>
              <a:stCxn id="2" idx="1"/>
            </p:cNvCxnSpPr>
            <p:nvPr/>
          </p:nvCxnSpPr>
          <p:spPr>
            <a:xfrm flipH="1" flipV="1">
              <a:off x="3962400" y="5105400"/>
              <a:ext cx="990600" cy="125146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368874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8382000" cy="454025"/>
          </a:xfrm>
        </p:spPr>
        <p:txBody>
          <a:bodyPr/>
          <a:lstStyle/>
          <a:p>
            <a:pPr eaLnBrk="1" hangingPunct="1"/>
            <a:r>
              <a:rPr lang="en-US" altLang="ko-KR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Batch and Source Adjustment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62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81000" y="1447800"/>
                <a:ext cx="8610600" cy="5029200"/>
              </a:xfrm>
            </p:spPr>
            <p:txBody>
              <a:bodyPr/>
              <a:lstStyle/>
              <a:p>
                <a:pPr marL="0" indent="0" eaLnBrk="1" hangingPunct="1"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Try Out Real Data:</a:t>
                </a:r>
              </a:p>
              <a:p>
                <a:pPr marL="0" indent="0" eaLnBrk="1" hangingPunct="1"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Stanford Breast Cancer Data</a:t>
                </a:r>
              </a:p>
              <a:p>
                <a:pPr marL="0" indent="0" algn="ctr" eaLnBrk="1" hangingPunct="1"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From Perou et al (2000)</a:t>
                </a:r>
              </a:p>
              <a:p>
                <a:pPr marL="0" indent="0" eaLnBrk="1" hangingPunct="1">
                  <a:buNone/>
                </a:pPr>
                <a:endParaRPr lang="en-US" altLang="ko-KR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𝑑</m:t>
                    </m:r>
                    <m:r>
                      <a:rPr lang="en-US" altLang="ko-KR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=1753</m:t>
                    </m:r>
                  </m:oMath>
                </a14:m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“Intrinsic” Genes</a:t>
                </a:r>
              </a:p>
              <a:p>
                <a:pPr marL="0" indent="0" eaLnBrk="1" hangingPunct="1"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𝑛</m:t>
                    </m:r>
                    <m:r>
                      <a:rPr lang="en-US" altLang="ko-KR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=107</m:t>
                    </m:r>
                  </m:oMath>
                </a14:m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    Breast Cancer Patients</a:t>
                </a:r>
              </a:p>
              <a:p>
                <a:pPr marL="0" indent="0" eaLnBrk="1" hangingPunct="1">
                  <a:buNone/>
                </a:pPr>
                <a:endParaRPr lang="en-US" altLang="ko-KR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Discovered With Clustering:   Subtypes</a:t>
                </a:r>
              </a:p>
            </p:txBody>
          </p:sp>
        </mc:Choice>
        <mc:Fallback xmlns="">
          <p:sp>
            <p:nvSpPr>
              <p:cNvPr id="2662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81000" y="1447800"/>
                <a:ext cx="8610600" cy="5029200"/>
              </a:xfrm>
              <a:blipFill rotWithShape="0">
                <a:blip r:embed="rId3"/>
                <a:stretch>
                  <a:fillRect l="-1841" t="-1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93287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Partial Least Squares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81000" y="1219200"/>
                <a:ext cx="8458200" cy="5257800"/>
              </a:xfrm>
            </p:spPr>
            <p:txBody>
              <a:bodyPr/>
              <a:lstStyle/>
              <a:p>
                <a:pPr eaLnBrk="1" hangingPunct="1">
                  <a:buFontTx/>
                  <a:buNone/>
                </a:pPr>
                <a:r>
                  <a:rPr lang="en-US" dirty="0"/>
                  <a:t>Compute Scores:</a:t>
                </a:r>
              </a:p>
              <a:p>
                <a:pPr algn="ctr" eaLnBrk="1" hangingPunct="1">
                  <a:buFontTx/>
                  <a:buNone/>
                </a:pPr>
                <a:r>
                  <a:rPr lang="en-US" dirty="0"/>
                  <a:t>Inner Products With Centered Data</a:t>
                </a:r>
              </a:p>
              <a:p>
                <a:pPr algn="ctr" eaLnBrk="1" hangingPunct="1">
                  <a:buFontTx/>
                  <a:buNone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̃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𝑺</m:t>
                            </m:r>
                          </m:e>
                        </m:acc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̃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𝑼</m:t>
                            </m:r>
                          </m:e>
                        </m:acc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̃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</m:e>
                            </m:acc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acc>
                              <m:accPr>
                                <m:chr m:val="̅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𝐶𝑂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bSup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pPr algn="ctr" eaLnBrk="1" hangingPunct="1">
                  <a:buFontTx/>
                  <a:buNone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̃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𝑺</m:t>
                            </m:r>
                          </m:e>
                        </m:acc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̃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𝑽</m:t>
                            </m:r>
                          </m:e>
                        </m:acc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̃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</m:e>
                            </m:acc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acc>
                              <m:accPr>
                                <m:chr m:val="̅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𝐶𝑂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bSup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pPr algn="ctr" eaLnBrk="1" hangingPunct="1">
                  <a:buFontTx/>
                  <a:buNone/>
                </a:pPr>
                <a:endParaRPr lang="en-US" sz="1800" dirty="0"/>
              </a:p>
              <a:p>
                <a:pPr eaLnBrk="1" hangingPunct="1">
                  <a:buFontTx/>
                  <a:buNone/>
                </a:pPr>
                <a:r>
                  <a:rPr lang="en-US" dirty="0"/>
                  <a:t>View as  </a:t>
                </a:r>
                <a:r>
                  <a:rPr lang="en-US" i="1" dirty="0"/>
                  <a:t>Projections</a:t>
                </a:r>
                <a:r>
                  <a:rPr lang="en-US" dirty="0"/>
                  <a:t>  or  </a:t>
                </a:r>
                <a:r>
                  <a:rPr lang="en-US" i="1" dirty="0"/>
                  <a:t>Regressions</a:t>
                </a:r>
              </a:p>
              <a:p>
                <a:pPr eaLnBrk="1" hangingPunct="1">
                  <a:buFontTx/>
                  <a:buNone/>
                </a:pPr>
                <a:endParaRPr lang="en-US" dirty="0"/>
              </a:p>
              <a:p>
                <a:pPr eaLnBrk="1" hangingPunct="1">
                  <a:buFontTx/>
                  <a:buNone/>
                </a:pPr>
                <a:r>
                  <a:rPr lang="en-US" dirty="0"/>
                  <a:t>Loadings and Scores give </a:t>
                </a:r>
                <a:r>
                  <a:rPr lang="en-US" u="sng" dirty="0"/>
                  <a:t>Modes of Variation</a:t>
                </a:r>
              </a:p>
            </p:txBody>
          </p:sp>
        </mc:Choice>
        <mc:Fallback xmlns="">
          <p:sp>
            <p:nvSpPr>
              <p:cNvPr id="71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81000" y="1219200"/>
                <a:ext cx="8458200" cy="5257800"/>
              </a:xfrm>
              <a:blipFill>
                <a:blip r:embed="rId3"/>
                <a:stretch>
                  <a:fillRect l="-1875" t="-1506" r="-6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34475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Partial Least Squares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81000" y="1219200"/>
                <a:ext cx="8229600" cy="5257800"/>
              </a:xfrm>
            </p:spPr>
            <p:txBody>
              <a:bodyPr/>
              <a:lstStyle/>
              <a:p>
                <a:pPr eaLnBrk="1" hangingPunct="1">
                  <a:buFontTx/>
                  <a:buNone/>
                </a:pPr>
                <a:r>
                  <a:rPr lang="en-US" dirty="0"/>
                  <a:t>Caution:</a:t>
                </a:r>
              </a:p>
              <a:p>
                <a:pPr algn="ctr" eaLnBrk="1" hangingPunct="1">
                  <a:buFontTx/>
                  <a:buNone/>
                </a:pPr>
                <a:r>
                  <a:rPr lang="en-US" dirty="0"/>
                  <a:t>Columns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̃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𝑺</m:t>
                            </m:r>
                          </m:e>
                        </m:acc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</m:oMath>
                </a14:m>
                <a:r>
                  <a:rPr lang="en-US" dirty="0"/>
                  <a:t> &amp;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̃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𝑺</m:t>
                            </m:r>
                          </m:e>
                        </m:acc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dirty="0"/>
                  <a:t> are </a:t>
                </a:r>
                <a:r>
                  <a:rPr lang="en-US" u="sng" dirty="0"/>
                  <a:t>not orthogonal</a:t>
                </a:r>
              </a:p>
              <a:p>
                <a:pPr eaLnBrk="1" hangingPunct="1">
                  <a:buFontTx/>
                  <a:buNone/>
                </a:pPr>
                <a:endParaRPr lang="en-US" dirty="0"/>
              </a:p>
              <a:p>
                <a:pPr eaLnBrk="1" hangingPunct="1">
                  <a:buFontTx/>
                  <a:buNone/>
                </a:pPr>
                <a:r>
                  <a:rPr lang="en-US" dirty="0"/>
                  <a:t>Can Seriously Impact Scores Scatterplots</a:t>
                </a:r>
              </a:p>
              <a:p>
                <a:pPr eaLnBrk="1" hangingPunct="1">
                  <a:buFontTx/>
                  <a:buNone/>
                </a:pPr>
                <a:endParaRPr lang="en-US" dirty="0"/>
              </a:p>
              <a:p>
                <a:pPr eaLnBrk="1" hangingPunct="1">
                  <a:buFontTx/>
                  <a:buNone/>
                </a:pPr>
                <a:r>
                  <a:rPr lang="en-US" dirty="0" err="1"/>
                  <a:t>Wold’s</a:t>
                </a:r>
                <a:r>
                  <a:rPr lang="en-US" dirty="0"/>
                  <a:t> Version of PLS:</a:t>
                </a:r>
              </a:p>
              <a:p>
                <a:pPr eaLnBrk="1" hangingPunct="1">
                  <a:buFont typeface="Wingdings" panose="05000000000000000000" pitchFamily="2" charset="2"/>
                  <a:buChar char="Ø"/>
                </a:pPr>
                <a:r>
                  <a:rPr lang="en-US" dirty="0"/>
                  <a:t>  Orthogonal Scores Vectors</a:t>
                </a:r>
              </a:p>
              <a:p>
                <a:pPr eaLnBrk="1" hangingPunct="1">
                  <a:buFont typeface="Wingdings" panose="05000000000000000000" pitchFamily="2" charset="2"/>
                  <a:buChar char="Ø"/>
                </a:pPr>
                <a:r>
                  <a:rPr lang="en-US" dirty="0"/>
                  <a:t>  At price of Non-Orthogonal Loadings</a:t>
                </a:r>
              </a:p>
              <a:p>
                <a:pPr marL="0" indent="0" algn="ctr" eaLnBrk="1" hangingPunct="1">
                  <a:buNone/>
                </a:pPr>
                <a:r>
                  <a:rPr lang="en-US" dirty="0"/>
                  <a:t>(i.e. Direction Vectors)</a:t>
                </a:r>
              </a:p>
              <a:p>
                <a:pPr eaLnBrk="1" hangingPunct="1">
                  <a:buFontTx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71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81000" y="1219200"/>
                <a:ext cx="8229600" cy="5257800"/>
              </a:xfrm>
              <a:blipFill>
                <a:blip r:embed="rId3"/>
                <a:stretch>
                  <a:fillRect l="-1926" t="-1506" b="-42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48843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Partial Least Squares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81000" y="1219200"/>
                <a:ext cx="8382000" cy="5257800"/>
              </a:xfrm>
            </p:spPr>
            <p:txBody>
              <a:bodyPr/>
              <a:lstStyle/>
              <a:p>
                <a:pPr eaLnBrk="1" hangingPunct="1">
                  <a:buFontTx/>
                  <a:buNone/>
                </a:pPr>
                <a:r>
                  <a:rPr lang="en-US" dirty="0"/>
                  <a:t>Wold’s Motivation:</a:t>
                </a:r>
              </a:p>
              <a:p>
                <a:pPr algn="ctr" eaLnBrk="1" hangingPunct="1">
                  <a:buFontTx/>
                  <a:buNone/>
                </a:pPr>
                <a:r>
                  <a:rPr lang="en-US" dirty="0"/>
                  <a:t>Starts with </a:t>
                </a:r>
                <a:r>
                  <a:rPr lang="en-US" i="1" dirty="0"/>
                  <a:t>PCA Regression</a:t>
                </a:r>
              </a:p>
              <a:p>
                <a:pPr eaLnBrk="1" hangingPunct="1">
                  <a:buFontTx/>
                  <a:buNone/>
                </a:pPr>
                <a:endParaRPr lang="en-US" dirty="0"/>
              </a:p>
              <a:p>
                <a:pPr eaLnBrk="1" hangingPunct="1">
                  <a:buFontTx/>
                  <a:buNone/>
                </a:pPr>
                <a:r>
                  <a:rPr lang="en-US" dirty="0"/>
                  <a:t>Idea:   In Multiple Linear Regression</a:t>
                </a:r>
              </a:p>
              <a:p>
                <a:pPr algn="ctr" eaLnBrk="1" hangingPunct="1">
                  <a:buFontTx/>
                  <a:buNone/>
                </a:pP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𝜷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𝜺</m:t>
                    </m:r>
                  </m:oMath>
                </a14:m>
                <a:endParaRPr lang="en-US" b="1" dirty="0"/>
              </a:p>
              <a:p>
                <a:pPr eaLnBrk="1" hangingPunct="1">
                  <a:buFontTx/>
                  <a:buNone/>
                </a:pPr>
                <a:endParaRPr lang="en-US" dirty="0"/>
              </a:p>
              <a:p>
                <a:pPr eaLnBrk="1" hangingPunct="1">
                  <a:buFontTx/>
                  <a:buNone/>
                </a:pPr>
                <a:r>
                  <a:rPr lang="en-US" dirty="0"/>
                  <a:t>When </a:t>
                </a:r>
                <a:r>
                  <a:rPr lang="en-US" i="1" dirty="0"/>
                  <a:t>Design Matrix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US" dirty="0"/>
                  <a:t> is Poorly Conditioned,</a:t>
                </a:r>
              </a:p>
              <a:p>
                <a:pPr algn="ctr" eaLnBrk="1" hangingPunct="1">
                  <a:buFontTx/>
                  <a:buNone/>
                </a:pPr>
                <a:r>
                  <a:rPr lang="en-US" dirty="0"/>
                  <a:t>Replace by 1</a:t>
                </a:r>
                <a:r>
                  <a:rPr lang="en-US" baseline="30000" dirty="0"/>
                  <a:t>st</a:t>
                </a:r>
                <a:r>
                  <a:rPr lang="en-US" dirty="0"/>
                  <a:t> Few PCs</a:t>
                </a:r>
              </a:p>
              <a:p>
                <a:pPr eaLnBrk="1" hangingPunct="1">
                  <a:buFontTx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71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81000" y="1219200"/>
                <a:ext cx="8382000" cy="5257800"/>
              </a:xfrm>
              <a:blipFill>
                <a:blip r:embed="rId3"/>
                <a:stretch>
                  <a:fillRect l="-1891" t="-1506" r="-8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4AAFBE68-2A70-44F7-9FB3-4FCD10A0F9F0}"/>
              </a:ext>
            </a:extLst>
          </p:cNvPr>
          <p:cNvGrpSpPr/>
          <p:nvPr/>
        </p:nvGrpSpPr>
        <p:grpSpPr>
          <a:xfrm>
            <a:off x="6291763" y="3657600"/>
            <a:ext cx="1659430" cy="1143000"/>
            <a:chOff x="6291763" y="3657600"/>
            <a:chExt cx="1659430" cy="1143000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55091D7A-7717-400E-952A-A1B05B004BDE}"/>
                </a:ext>
              </a:extLst>
            </p:cNvPr>
            <p:cNvSpPr txBox="1"/>
            <p:nvPr/>
          </p:nvSpPr>
          <p:spPr>
            <a:xfrm>
              <a:off x="6291763" y="3657600"/>
              <a:ext cx="165943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E. g. Has</a:t>
              </a:r>
            </a:p>
            <a:p>
              <a:pPr algn="ctr"/>
              <a:r>
                <a:rPr lang="en-US" dirty="0"/>
                <a:t>Co-Linearities</a:t>
              </a:r>
            </a:p>
          </p:txBody>
        </p:sp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66650D93-1697-4646-B616-F4D3E503100E}"/>
                </a:ext>
              </a:extLst>
            </p:cNvPr>
            <p:cNvCxnSpPr>
              <a:stCxn id="2" idx="2"/>
            </p:cNvCxnSpPr>
            <p:nvPr/>
          </p:nvCxnSpPr>
          <p:spPr>
            <a:xfrm flipH="1">
              <a:off x="6705600" y="4303931"/>
              <a:ext cx="415878" cy="49666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CF5D359C-B1FB-4648-8866-41471A11A8A4}"/>
              </a:ext>
            </a:extLst>
          </p:cNvPr>
          <p:cNvSpPr txBox="1"/>
          <p:nvPr/>
        </p:nvSpPr>
        <p:spPr>
          <a:xfrm>
            <a:off x="838200" y="6107668"/>
            <a:ext cx="3181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Often Called Latent Variables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6B2C2DC-1F44-48B6-8F5E-30673490A973}"/>
              </a:ext>
            </a:extLst>
          </p:cNvPr>
          <p:cNvSpPr txBox="1"/>
          <p:nvPr/>
        </p:nvSpPr>
        <p:spPr>
          <a:xfrm>
            <a:off x="4801200" y="6096000"/>
            <a:ext cx="3352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Provides Stable Least Squares</a:t>
            </a:r>
          </a:p>
        </p:txBody>
      </p:sp>
    </p:spTree>
    <p:extLst>
      <p:ext uri="{BB962C8B-B14F-4D97-AF65-F5344CB8AC3E}">
        <p14:creationId xmlns:p14="http://schemas.microsoft.com/office/powerpoint/2010/main" val="33665676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Partial Least Squares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81000" y="1219200"/>
                <a:ext cx="8229600" cy="5257800"/>
              </a:xfrm>
            </p:spPr>
            <p:txBody>
              <a:bodyPr/>
              <a:lstStyle/>
              <a:p>
                <a:pPr eaLnBrk="1" hangingPunct="1">
                  <a:buFontTx/>
                  <a:buNone/>
                </a:pPr>
                <a:r>
                  <a:rPr lang="en-US" dirty="0"/>
                  <a:t>Drawback to PCA Regression:</a:t>
                </a:r>
              </a:p>
              <a:p>
                <a:pPr eaLnBrk="1" hangingPunct="1">
                  <a:buFont typeface="Wingdings" panose="05000000000000000000" pitchFamily="2" charset="2"/>
                  <a:buChar char="Ø"/>
                </a:pPr>
                <a:r>
                  <a:rPr lang="en-US" dirty="0"/>
                  <a:t>  Directions Maximize Variation in 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US" dirty="0"/>
                  <a:t> </a:t>
                </a:r>
              </a:p>
              <a:p>
                <a:pPr eaLnBrk="1" hangingPunct="1">
                  <a:buFont typeface="Wingdings" panose="05000000000000000000" pitchFamily="2" charset="2"/>
                  <a:buChar char="Ø"/>
                </a:pPr>
                <a:r>
                  <a:rPr lang="en-US" dirty="0"/>
                  <a:t>  Ignoring Response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0" indent="0" eaLnBrk="1" hangingPunct="1">
                  <a:buNone/>
                </a:pPr>
                <a:endParaRPr lang="en-US" dirty="0"/>
              </a:p>
              <a:p>
                <a:pPr marL="0" indent="0" eaLnBrk="1" hangingPunct="1">
                  <a:buNone/>
                </a:pPr>
                <a:r>
                  <a:rPr lang="en-US" dirty="0" err="1"/>
                  <a:t>Wold’s</a:t>
                </a:r>
                <a:r>
                  <a:rPr lang="en-US" dirty="0"/>
                  <a:t> Improvement:</a:t>
                </a:r>
              </a:p>
              <a:p>
                <a:pPr eaLnBrk="1" hangingPunct="1">
                  <a:buFont typeface="Wingdings" panose="05000000000000000000" pitchFamily="2" charset="2"/>
                  <a:buChar char="Ø"/>
                </a:pPr>
                <a:r>
                  <a:rPr lang="en-US" dirty="0"/>
                  <a:t>  Instead Maximize </a:t>
                </a:r>
                <a:r>
                  <a:rPr lang="en-US" i="1" dirty="0"/>
                  <a:t>Covariance</a:t>
                </a:r>
                <a:r>
                  <a:rPr lang="en-US" dirty="0"/>
                  <a:t> with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dirty="0"/>
                  <a:t> </a:t>
                </a:r>
              </a:p>
              <a:p>
                <a:pPr eaLnBrk="1" hangingPunct="1">
                  <a:buFont typeface="Wingdings" panose="05000000000000000000" pitchFamily="2" charset="2"/>
                  <a:buChar char="Ø"/>
                </a:pPr>
                <a:r>
                  <a:rPr lang="en-US" dirty="0"/>
                  <a:t>  Orthogonal Scores Sensible</a:t>
                </a:r>
              </a:p>
              <a:p>
                <a:pPr marL="0" indent="0" algn="ctr" eaLnBrk="1" hangingPunct="1">
                  <a:buNone/>
                </a:pPr>
                <a:r>
                  <a:rPr lang="en-US" dirty="0"/>
                  <a:t>(Even Though Needs Iterative Computation)</a:t>
                </a:r>
              </a:p>
              <a:p>
                <a:pPr marL="0" indent="0" eaLnBrk="1" hangingPunct="1">
                  <a:buNone/>
                </a:pPr>
                <a:endParaRPr lang="en-US" dirty="0"/>
              </a:p>
              <a:p>
                <a:pPr marL="0" indent="0" eaLnBrk="1" hangingPunct="1">
                  <a:buNone/>
                </a:pPr>
                <a:endParaRPr lang="en-US" dirty="0"/>
              </a:p>
              <a:p>
                <a:pPr marL="0" indent="0" eaLnBrk="1" hangingPunct="1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71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81000" y="1219200"/>
                <a:ext cx="8229600" cy="5257800"/>
              </a:xfrm>
              <a:blipFill>
                <a:blip r:embed="rId3"/>
                <a:stretch>
                  <a:fillRect l="-1926" t="-1506" r="-12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16C4B78B-0D07-4644-88AA-A58173029D95}"/>
              </a:ext>
            </a:extLst>
          </p:cNvPr>
          <p:cNvGrpSpPr/>
          <p:nvPr/>
        </p:nvGrpSpPr>
        <p:grpSpPr>
          <a:xfrm>
            <a:off x="4724400" y="2819400"/>
            <a:ext cx="3886200" cy="685800"/>
            <a:chOff x="4724400" y="2819400"/>
            <a:chExt cx="3886200" cy="685800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9A9F3472-A869-4DE7-9CCE-A7BC39FC49EE}"/>
                </a:ext>
              </a:extLst>
            </p:cNvPr>
            <p:cNvSpPr txBox="1"/>
            <p:nvPr/>
          </p:nvSpPr>
          <p:spPr>
            <a:xfrm>
              <a:off x="5339512" y="2858869"/>
              <a:ext cx="327108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Parallel to Visualization Idea:  </a:t>
              </a:r>
            </a:p>
            <a:p>
              <a:pPr algn="ctr"/>
              <a:r>
                <a:rPr lang="en-US" dirty="0"/>
                <a:t>PCA Ignores Class Labels</a:t>
              </a:r>
            </a:p>
          </p:txBody>
        </p:sp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8DAA4910-BC65-49CE-9D3E-F5403B1FC5EF}"/>
                </a:ext>
              </a:extLst>
            </p:cNvPr>
            <p:cNvCxnSpPr>
              <a:stCxn id="2" idx="1"/>
            </p:cNvCxnSpPr>
            <p:nvPr/>
          </p:nvCxnSpPr>
          <p:spPr>
            <a:xfrm flipH="1" flipV="1">
              <a:off x="4724400" y="2819400"/>
              <a:ext cx="615112" cy="362635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638771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Partial Least Squares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229600" cy="5257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/>
              <a:t>Aside:    “PLS Regression” Seems to Dominate Searches for:</a:t>
            </a:r>
          </a:p>
          <a:p>
            <a:pPr algn="ctr" eaLnBrk="1" hangingPunct="1">
              <a:buFontTx/>
              <a:buNone/>
            </a:pPr>
            <a:r>
              <a:rPr lang="en-US" dirty="0"/>
              <a:t>“Partial Least Squares”</a:t>
            </a:r>
          </a:p>
          <a:p>
            <a:pPr eaLnBrk="1" hangingPunct="1">
              <a:buFontTx/>
              <a:buNone/>
            </a:pPr>
            <a:endParaRPr lang="en-US" dirty="0"/>
          </a:p>
          <a:p>
            <a:pPr eaLnBrk="1" hangingPunct="1">
              <a:buFontTx/>
              <a:buNone/>
            </a:pPr>
            <a:r>
              <a:rPr lang="en-US" dirty="0"/>
              <a:t>Despite Value for Calculating</a:t>
            </a:r>
          </a:p>
          <a:p>
            <a:pPr algn="ctr" eaLnBrk="1" hangingPunct="1">
              <a:buFontTx/>
              <a:buNone/>
            </a:pPr>
            <a:r>
              <a:rPr lang="en-US" dirty="0"/>
              <a:t>Modes of Variation</a:t>
            </a:r>
          </a:p>
        </p:txBody>
      </p:sp>
    </p:spTree>
    <p:extLst>
      <p:ext uri="{BB962C8B-B14F-4D97-AF65-F5344CB8AC3E}">
        <p14:creationId xmlns:p14="http://schemas.microsoft.com/office/powerpoint/2010/main" val="34441018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Partial Least Squares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81000" y="914400"/>
                <a:ext cx="8229600" cy="5257800"/>
              </a:xfrm>
            </p:spPr>
            <p:txBody>
              <a:bodyPr/>
              <a:lstStyle/>
              <a:p>
                <a:pPr eaLnBrk="1" hangingPunct="1">
                  <a:buFontTx/>
                  <a:buNone/>
                </a:pPr>
                <a:r>
                  <a:rPr lang="en-US" dirty="0"/>
                  <a:t>How Big a Deal is Non-Orthogonality?</a:t>
                </a:r>
              </a:p>
              <a:p>
                <a:pPr eaLnBrk="1" hangingPunct="1">
                  <a:buFontTx/>
                  <a:buNone/>
                </a:pPr>
                <a:endParaRPr lang="en-US" sz="1800" dirty="0"/>
              </a:p>
              <a:p>
                <a:pPr eaLnBrk="1" hangingPunct="1">
                  <a:buFontTx/>
                  <a:buNone/>
                </a:pPr>
                <a:r>
                  <a:rPr lang="en-US" dirty="0"/>
                  <a:t>Simulation in Text, Table 17.2</a:t>
                </a:r>
              </a:p>
              <a:p>
                <a:pPr eaLnBrk="1" hangingPunct="1">
                  <a:buFontTx/>
                  <a:buNone/>
                </a:pPr>
                <a:r>
                  <a:rPr lang="en-US" dirty="0"/>
                  <a:t>For Simulated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</m:d>
                  </m:oMath>
                </a14:m>
                <a:r>
                  <a:rPr lang="en-US" dirty="0"/>
                  <a:t>  Matrices</a:t>
                </a:r>
              </a:p>
              <a:p>
                <a:pPr eaLnBrk="1" hangingPunct="1">
                  <a:buFontTx/>
                  <a:buNone/>
                </a:pPr>
                <a:endParaRPr lang="en-US" dirty="0"/>
              </a:p>
              <a:p>
                <a:pPr eaLnBrk="1" hangingPunct="1">
                  <a:buFontTx/>
                  <a:buNone/>
                </a:pPr>
                <a:endParaRPr lang="en-US" dirty="0"/>
              </a:p>
              <a:p>
                <a:pPr eaLnBrk="1" hangingPunct="1">
                  <a:buFontTx/>
                  <a:buNone/>
                </a:pPr>
                <a:endParaRPr lang="en-US" dirty="0"/>
              </a:p>
              <a:p>
                <a:pPr eaLnBrk="1" hangingPunct="1">
                  <a:buFontTx/>
                  <a:buNone/>
                </a:pPr>
                <a:endParaRPr lang="en-US" dirty="0"/>
              </a:p>
              <a:p>
                <a:pPr eaLnBrk="1" hangingPunct="1">
                  <a:buFontTx/>
                  <a:buNone/>
                </a:pPr>
                <a:endParaRPr lang="en-US" dirty="0"/>
              </a:p>
              <a:p>
                <a:pPr eaLnBrk="1" hangingPunct="1">
                  <a:buFontTx/>
                  <a:buNone/>
                </a:pPr>
                <a:r>
                  <a:rPr lang="en-US" dirty="0"/>
                  <a:t>Will Soon See Reason For This</a:t>
                </a:r>
              </a:p>
              <a:p>
                <a:pPr eaLnBrk="1" hangingPunct="1">
                  <a:buFontTx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71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81000" y="914400"/>
                <a:ext cx="8229600" cy="5257800"/>
              </a:xfrm>
              <a:blipFill>
                <a:blip r:embed="rId3"/>
                <a:stretch>
                  <a:fillRect l="-1926" t="-1506" b="-10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6456B28E-E3E6-4453-AA09-929B0BFCBC8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167" t="32095" r="2500" b="9710"/>
          <a:stretch/>
        </p:blipFill>
        <p:spPr>
          <a:xfrm>
            <a:off x="1600200" y="3048000"/>
            <a:ext cx="5791200" cy="2840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9669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F0"/>
            </a:gs>
            <a:gs pos="50000">
              <a:schemeClr val="bg1"/>
            </a:gs>
            <a:gs pos="100000">
              <a:srgbClr val="00B0F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Data Integration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229600" cy="5257800"/>
          </a:xfrm>
        </p:spPr>
        <p:txBody>
          <a:bodyPr/>
          <a:lstStyle/>
          <a:p>
            <a:pPr eaLnBrk="1" hangingPunct="1">
              <a:lnSpc>
                <a:spcPct val="200000"/>
              </a:lnSpc>
              <a:buFontTx/>
              <a:buNone/>
            </a:pPr>
            <a:r>
              <a:rPr lang="en-US" dirty="0"/>
              <a:t>Major Approaches (to Modes of Variation):</a:t>
            </a:r>
          </a:p>
          <a:p>
            <a:pPr eaLnBrk="1" hangingPunct="1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dirty="0"/>
              <a:t>  Partial Least Squares</a:t>
            </a:r>
          </a:p>
          <a:p>
            <a:pPr eaLnBrk="1" hangingPunct="1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dirty="0"/>
              <a:t>  Canonical Correlations</a:t>
            </a:r>
          </a:p>
          <a:p>
            <a:pPr eaLnBrk="1" hangingPunct="1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dirty="0"/>
              <a:t>  JIVE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C2B0455-7634-4E05-879F-C1429F2669ED}"/>
              </a:ext>
            </a:extLst>
          </p:cNvPr>
          <p:cNvSpPr/>
          <p:nvPr/>
        </p:nvSpPr>
        <p:spPr>
          <a:xfrm>
            <a:off x="228600" y="3505200"/>
            <a:ext cx="5181600" cy="10668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4744921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A71FF"/>
            </a:gs>
            <a:gs pos="50000">
              <a:schemeClr val="bg1"/>
            </a:gs>
            <a:gs pos="100000">
              <a:srgbClr val="DA71F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Canonical Correlations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229600" cy="5257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err="1"/>
              <a:t>Hotelling</a:t>
            </a:r>
            <a:r>
              <a:rPr lang="en-US" dirty="0"/>
              <a:t> (1936):</a:t>
            </a:r>
          </a:p>
          <a:p>
            <a:pPr algn="ctr" eaLnBrk="1" hangingPunct="1">
              <a:buFontTx/>
              <a:buNone/>
            </a:pPr>
            <a:r>
              <a:rPr lang="en-US" dirty="0"/>
              <a:t>Canonical Correlation Analysis (CCA)</a:t>
            </a:r>
          </a:p>
          <a:p>
            <a:pPr eaLnBrk="1" hangingPunct="1">
              <a:buFontTx/>
              <a:buNone/>
            </a:pPr>
            <a:endParaRPr lang="en-US" dirty="0"/>
          </a:p>
          <a:p>
            <a:pPr eaLnBrk="1" hangingPunct="1">
              <a:buFontTx/>
              <a:buNone/>
            </a:pPr>
            <a:endParaRPr lang="en-US" dirty="0"/>
          </a:p>
          <a:p>
            <a:pPr eaLnBrk="1" hangingPunct="1">
              <a:buFontTx/>
              <a:buNone/>
            </a:pPr>
            <a:r>
              <a:rPr lang="en-US" dirty="0"/>
              <a:t>Main Idea:    </a:t>
            </a:r>
            <a:r>
              <a:rPr lang="en-US" dirty="0" err="1"/>
              <a:t>Dir’ns</a:t>
            </a:r>
            <a:r>
              <a:rPr lang="en-US" dirty="0"/>
              <a:t> to Maximize </a:t>
            </a:r>
            <a:r>
              <a:rPr lang="en-US" u="sng" dirty="0"/>
              <a:t>Correlation</a:t>
            </a:r>
          </a:p>
          <a:p>
            <a:pPr eaLnBrk="1" hangingPunct="1">
              <a:buFontTx/>
              <a:buNone/>
            </a:pPr>
            <a:endParaRPr lang="en-US" dirty="0"/>
          </a:p>
          <a:p>
            <a:pPr eaLnBrk="1" hangingPunct="1">
              <a:buFontTx/>
              <a:buNone/>
            </a:pPr>
            <a:r>
              <a:rPr lang="en-US" dirty="0"/>
              <a:t>(versus </a:t>
            </a:r>
            <a:r>
              <a:rPr lang="en-US" i="1" dirty="0"/>
              <a:t>Covariance</a:t>
            </a:r>
            <a:r>
              <a:rPr lang="en-US" dirty="0"/>
              <a:t> for PLS)</a:t>
            </a:r>
          </a:p>
          <a:p>
            <a:pPr eaLnBrk="1" hangingPunct="1">
              <a:buFontTx/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1A8216-AC00-4598-8396-2BC90EC9F9D9}"/>
              </a:ext>
            </a:extLst>
          </p:cNvPr>
          <p:cNvSpPr txBox="1"/>
          <p:nvPr/>
        </p:nvSpPr>
        <p:spPr>
          <a:xfrm>
            <a:off x="6936050" y="838200"/>
            <a:ext cx="1903150" cy="369332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Text: Sec, 17.2.2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140B202-7DB0-4E29-BA3B-4815402A4D4C}"/>
              </a:ext>
            </a:extLst>
          </p:cNvPr>
          <p:cNvGrpSpPr/>
          <p:nvPr/>
        </p:nvGrpSpPr>
        <p:grpSpPr>
          <a:xfrm>
            <a:off x="1015633" y="1752600"/>
            <a:ext cx="2565767" cy="1371600"/>
            <a:chOff x="1015633" y="1752600"/>
            <a:chExt cx="2565767" cy="137160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EEF4A82-463E-4CC6-BE31-D683918FE7F6}"/>
                </a:ext>
              </a:extLst>
            </p:cNvPr>
            <p:cNvSpPr txBox="1"/>
            <p:nvPr/>
          </p:nvSpPr>
          <p:spPr>
            <a:xfrm>
              <a:off x="1015633" y="2754868"/>
              <a:ext cx="25657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Founder of UNC STOR</a:t>
              </a:r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5AFEF3FC-658C-4EB2-8BF6-76D09A1EDA97}"/>
                </a:ext>
              </a:extLst>
            </p:cNvPr>
            <p:cNvCxnSpPr>
              <a:stCxn id="3" idx="0"/>
            </p:cNvCxnSpPr>
            <p:nvPr/>
          </p:nvCxnSpPr>
          <p:spPr>
            <a:xfrm flipH="1" flipV="1">
              <a:off x="1447800" y="1752600"/>
              <a:ext cx="850717" cy="100226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403220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A71FF"/>
            </a:gs>
            <a:gs pos="50000">
              <a:schemeClr val="bg1"/>
            </a:gs>
            <a:gs pos="100000">
              <a:srgbClr val="DA71F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Canonical Correlations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229600" cy="5257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/>
              <a:t>CCA Computation:</a:t>
            </a:r>
          </a:p>
          <a:p>
            <a:pPr algn="ctr" eaLnBrk="1" hangingPunct="1">
              <a:buFontTx/>
              <a:buNone/>
            </a:pPr>
            <a:r>
              <a:rPr lang="en-US" dirty="0"/>
              <a:t>Change of Variable  &amp;  SVD</a:t>
            </a:r>
          </a:p>
          <a:p>
            <a:pPr eaLnBrk="1" hangingPunct="1">
              <a:buFontTx/>
              <a:buNone/>
            </a:pPr>
            <a:endParaRPr lang="en-US" dirty="0"/>
          </a:p>
          <a:p>
            <a:pPr eaLnBrk="1" hangingPunct="1">
              <a:buFontTx/>
              <a:buNone/>
            </a:pPr>
            <a:r>
              <a:rPr lang="en-US" dirty="0"/>
              <a:t>Details in Section 17.2.2 of Text</a:t>
            </a:r>
          </a:p>
          <a:p>
            <a:pPr eaLnBrk="1" hangingPunct="1">
              <a:buFontTx/>
              <a:buNone/>
            </a:pPr>
            <a:endParaRPr lang="en-US" dirty="0"/>
          </a:p>
          <a:p>
            <a:pPr eaLnBrk="1" hangingPunct="1">
              <a:buFontTx/>
              <a:buNone/>
            </a:pPr>
            <a:r>
              <a:rPr lang="en-US" dirty="0"/>
              <a:t>Gives Orthogonal Scores, but Not Loadings</a:t>
            </a:r>
          </a:p>
        </p:txBody>
      </p:sp>
    </p:spTree>
    <p:extLst>
      <p:ext uri="{BB962C8B-B14F-4D97-AF65-F5344CB8AC3E}">
        <p14:creationId xmlns:p14="http://schemas.microsoft.com/office/powerpoint/2010/main" val="34928579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A71FF"/>
            </a:gs>
            <a:gs pos="50000">
              <a:schemeClr val="bg1"/>
            </a:gs>
            <a:gs pos="100000">
              <a:srgbClr val="DA71F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Canonical Correlations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81000" y="1219200"/>
                <a:ext cx="8229600" cy="5257800"/>
              </a:xfrm>
            </p:spPr>
            <p:txBody>
              <a:bodyPr/>
              <a:lstStyle/>
              <a:p>
                <a:pPr eaLnBrk="1" hangingPunct="1">
                  <a:buFontTx/>
                  <a:buNone/>
                </a:pPr>
                <a:r>
                  <a:rPr lang="en-US" dirty="0"/>
                  <a:t>Drawback of CCA:</a:t>
                </a:r>
              </a:p>
              <a:p>
                <a:pPr eaLnBrk="1" hangingPunct="1">
                  <a:buFontTx/>
                  <a:buNone/>
                </a:pPr>
                <a:endParaRPr lang="en-US" dirty="0"/>
              </a:p>
              <a:p>
                <a:pPr eaLnBrk="1" hangingPunct="1">
                  <a:buFontTx/>
                  <a:buNone/>
                </a:pPr>
                <a:r>
                  <a:rPr lang="en-US" dirty="0"/>
                  <a:t>In </a:t>
                </a:r>
                <a:r>
                  <a:rPr lang="en-US" dirty="0">
                    <a:solidFill>
                      <a:srgbClr val="00B050"/>
                    </a:solidFill>
                  </a:rPr>
                  <a:t>HDLSS</a:t>
                </a:r>
                <a:r>
                  <a:rPr lang="en-US" dirty="0"/>
                  <a:t> settings, always gives </a:t>
                </a:r>
              </a:p>
              <a:p>
                <a:pPr eaLnBrk="1" hangingPunct="1">
                  <a:buFontTx/>
                  <a:buNone/>
                </a:pPr>
                <a:r>
                  <a:rPr lang="en-US" dirty="0"/>
                  <a:t>(spurious) directions with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  <a:p>
                <a:pPr eaLnBrk="1" hangingPunct="1">
                  <a:buFontTx/>
                  <a:buNone/>
                </a:pPr>
                <a:endParaRPr lang="en-US" dirty="0"/>
              </a:p>
              <a:p>
                <a:pPr eaLnBrk="1" hangingPunct="1">
                  <a:buFontTx/>
                  <a:buNone/>
                </a:pPr>
                <a:r>
                  <a:rPr lang="en-US" dirty="0"/>
                  <a:t>Approach:  Regularize</a:t>
                </a:r>
              </a:p>
              <a:p>
                <a:pPr algn="ctr" eaLnBrk="1" hangingPunct="1">
                  <a:buFontTx/>
                  <a:buNone/>
                </a:pPr>
                <a:r>
                  <a:rPr lang="en-US" dirty="0"/>
                  <a:t> (Requires Tuning)</a:t>
                </a:r>
              </a:p>
            </p:txBody>
          </p:sp>
        </mc:Choice>
        <mc:Fallback xmlns="">
          <p:sp>
            <p:nvSpPr>
              <p:cNvPr id="71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81000" y="1219200"/>
                <a:ext cx="8229600" cy="5257800"/>
              </a:xfrm>
              <a:blipFill>
                <a:blip r:embed="rId3"/>
                <a:stretch>
                  <a:fillRect l="-1926" t="-15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26210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458200" cy="492125"/>
          </a:xfrm>
        </p:spPr>
        <p:txBody>
          <a:bodyPr/>
          <a:lstStyle/>
          <a:p>
            <a:pPr eaLnBrk="1" hangingPunct="1"/>
            <a:r>
              <a:rPr lang="en-US" altLang="ko-KR" sz="36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Source Batch </a:t>
            </a:r>
            <a:r>
              <a:rPr lang="en-US" altLang="ko-KR" sz="3600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Adj</a:t>
            </a:r>
            <a:r>
              <a:rPr lang="en-US" altLang="ko-KR" sz="36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 Source Colors</a:t>
            </a:r>
          </a:p>
        </p:txBody>
      </p:sp>
      <p:pic>
        <p:nvPicPr>
          <p:cNvPr id="296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0923905-9207-484F-A81F-86CE32901DCD}"/>
              </a:ext>
            </a:extLst>
          </p:cNvPr>
          <p:cNvSpPr txBox="1"/>
          <p:nvPr/>
        </p:nvSpPr>
        <p:spPr>
          <a:xfrm>
            <a:off x="939731" y="4114800"/>
            <a:ext cx="21082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Color By Ink Used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to Print Chips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1EAC2C-FCFE-4D35-B510-3D79F967C842}"/>
              </a:ext>
            </a:extLst>
          </p:cNvPr>
          <p:cNvSpPr txBox="1"/>
          <p:nvPr/>
        </p:nvSpPr>
        <p:spPr>
          <a:xfrm>
            <a:off x="843555" y="4916269"/>
            <a:ext cx="23006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Bad News, Since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This Dominates PC1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CE3860-36F3-4BF5-A8AF-F8DFD8D7F176}"/>
              </a:ext>
            </a:extLst>
          </p:cNvPr>
          <p:cNvSpPr txBox="1"/>
          <p:nvPr/>
        </p:nvSpPr>
        <p:spPr>
          <a:xfrm>
            <a:off x="990600" y="5754469"/>
            <a:ext cx="19543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Yet Want to Find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Cancer Subtypes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383BA27-7408-446F-941B-53909FA6FE2F}"/>
              </a:ext>
            </a:extLst>
          </p:cNvPr>
          <p:cNvGrpSpPr/>
          <p:nvPr/>
        </p:nvGrpSpPr>
        <p:grpSpPr>
          <a:xfrm>
            <a:off x="3581400" y="2209800"/>
            <a:ext cx="2025308" cy="4400729"/>
            <a:chOff x="3581400" y="2209800"/>
            <a:chExt cx="2025308" cy="4400729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1F9962C-F2A3-4826-976C-20B73F2D1450}"/>
                </a:ext>
              </a:extLst>
            </p:cNvPr>
            <p:cNvSpPr txBox="1"/>
            <p:nvPr/>
          </p:nvSpPr>
          <p:spPr>
            <a:xfrm>
              <a:off x="3895983" y="5410200"/>
              <a:ext cx="1710725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Squishing PC1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Not So Good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Since PC2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Also Involved</a:t>
              </a:r>
            </a:p>
          </p:txBody>
        </p:sp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F058563D-1210-45FA-833E-6816199697E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81400" y="2209800"/>
              <a:ext cx="228600" cy="381000"/>
            </a:xfrm>
            <a:prstGeom prst="straightConnector1">
              <a:avLst/>
            </a:prstGeom>
            <a:ln w="635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3647276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F0"/>
            </a:gs>
            <a:gs pos="50000">
              <a:schemeClr val="bg1"/>
            </a:gs>
            <a:gs pos="100000">
              <a:srgbClr val="00B0F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Data Integration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229600" cy="5257800"/>
          </a:xfrm>
        </p:spPr>
        <p:txBody>
          <a:bodyPr/>
          <a:lstStyle/>
          <a:p>
            <a:pPr eaLnBrk="1" hangingPunct="1">
              <a:lnSpc>
                <a:spcPct val="200000"/>
              </a:lnSpc>
              <a:buFontTx/>
              <a:buNone/>
            </a:pPr>
            <a:r>
              <a:rPr lang="en-US" dirty="0"/>
              <a:t>Major Approaches (to Modes of Variation):</a:t>
            </a:r>
          </a:p>
          <a:p>
            <a:pPr eaLnBrk="1" hangingPunct="1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dirty="0"/>
              <a:t>  Partial Least Squares</a:t>
            </a:r>
          </a:p>
          <a:p>
            <a:pPr eaLnBrk="1" hangingPunct="1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dirty="0"/>
              <a:t>  Canonical Correlations</a:t>
            </a:r>
          </a:p>
          <a:p>
            <a:pPr eaLnBrk="1" hangingPunct="1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dirty="0"/>
              <a:t>  JIVE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C2B0455-7634-4E05-879F-C1429F2669ED}"/>
              </a:ext>
            </a:extLst>
          </p:cNvPr>
          <p:cNvSpPr/>
          <p:nvPr/>
        </p:nvSpPr>
        <p:spPr>
          <a:xfrm>
            <a:off x="228600" y="4572000"/>
            <a:ext cx="2133600" cy="10668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4209478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50000">
              <a:schemeClr val="bg1"/>
            </a:gs>
            <a:gs pos="100000">
              <a:srgbClr val="FFFF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JIVE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534400" cy="5257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/>
              <a:t>Joint and Individual Variation Explained</a:t>
            </a:r>
          </a:p>
          <a:p>
            <a:pPr eaLnBrk="1" hangingPunct="1">
              <a:buFontTx/>
              <a:buNone/>
            </a:pPr>
            <a:r>
              <a:rPr lang="en-US" sz="2400" dirty="0"/>
              <a:t>     Lock, Hoadley, Marron &amp; Nobel (2013)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en-US" dirty="0"/>
              <a:t>  Joint Variation  ~  CCA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en-US" dirty="0"/>
              <a:t>  Key Contribution:  Individual Modes</a:t>
            </a:r>
          </a:p>
          <a:p>
            <a:pPr eaLnBrk="1" hangingPunct="1">
              <a:buFontTx/>
              <a:buNone/>
            </a:pPr>
            <a:endParaRPr lang="en-US" dirty="0"/>
          </a:p>
          <a:p>
            <a:pPr eaLnBrk="1" hangingPunct="1">
              <a:buFontTx/>
              <a:buNone/>
            </a:pPr>
            <a:r>
              <a:rPr lang="en-US" dirty="0"/>
              <a:t>Angle Based JIVE (AJIVE)</a:t>
            </a:r>
          </a:p>
          <a:p>
            <a:pPr eaLnBrk="1" hangingPunct="1">
              <a:buFontTx/>
              <a:buNone/>
            </a:pPr>
            <a:r>
              <a:rPr lang="sv-SE" sz="2400" dirty="0"/>
              <a:t>     Feng, Jiang, Hannig &amp; Marron (2018)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sv-SE" dirty="0"/>
              <a:t>  Non-Iterative Linear Algebra Calculation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sv-SE" dirty="0"/>
              <a:t>  Uses Intuitive Principal Angle Analysis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B10CD7-0C11-4898-94C5-FF539C186CB1}"/>
              </a:ext>
            </a:extLst>
          </p:cNvPr>
          <p:cNvSpPr txBox="1"/>
          <p:nvPr/>
        </p:nvSpPr>
        <p:spPr>
          <a:xfrm>
            <a:off x="6936050" y="838200"/>
            <a:ext cx="1903150" cy="369332"/>
          </a:xfrm>
          <a:prstGeom prst="rect">
            <a:avLst/>
          </a:prstGeom>
          <a:noFill/>
          <a:ln w="25400">
            <a:solidFill>
              <a:srgbClr val="D357FF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D357FF"/>
                </a:solidFill>
              </a:rPr>
              <a:t>Text: Sec, 17.2.2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52D16C-13C0-4A40-8A76-1EF657CFCC7D}"/>
              </a:ext>
            </a:extLst>
          </p:cNvPr>
          <p:cNvSpPr txBox="1"/>
          <p:nvPr/>
        </p:nvSpPr>
        <p:spPr>
          <a:xfrm>
            <a:off x="5638800" y="2297668"/>
            <a:ext cx="3108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(But No Spurious Directions)</a:t>
            </a:r>
          </a:p>
        </p:txBody>
      </p:sp>
    </p:spTree>
    <p:extLst>
      <p:ext uri="{BB962C8B-B14F-4D97-AF65-F5344CB8AC3E}">
        <p14:creationId xmlns:p14="http://schemas.microsoft.com/office/powerpoint/2010/main" val="28879134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50000">
              <a:schemeClr val="bg1"/>
            </a:gs>
            <a:gs pos="100000">
              <a:srgbClr val="FFFF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AJIVE Analytical Goals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534400" cy="5257800"/>
          </a:xfrm>
        </p:spPr>
        <p:txBody>
          <a:bodyPr/>
          <a:lstStyle/>
          <a:p>
            <a:pPr marL="0" lvl="0" indent="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Explore &amp; Quantify </a:t>
            </a:r>
            <a:r>
              <a:rPr lang="en-US" altLang="en-US" u="sng" dirty="0">
                <a:solidFill>
                  <a:srgbClr val="000000"/>
                </a:solidFill>
                <a:latin typeface="Tahoma"/>
              </a:rPr>
              <a:t>Variation</a:t>
            </a:r>
          </a:p>
          <a:p>
            <a:pPr marL="0" lvl="0" indent="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0" lvl="0" indent="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Through </a:t>
            </a:r>
            <a:r>
              <a:rPr lang="en-US" altLang="en-US" dirty="0">
                <a:solidFill>
                  <a:srgbClr val="0000FF"/>
                </a:solidFill>
                <a:latin typeface="Tahoma"/>
              </a:rPr>
              <a:t>Joint Variation</a:t>
            </a:r>
          </a:p>
          <a:p>
            <a:pPr marL="0" lvl="0" indent="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FF"/>
                </a:solidFill>
                <a:latin typeface="Tahoma"/>
              </a:rPr>
              <a:t>   via </a:t>
            </a:r>
            <a:r>
              <a:rPr lang="en-US" altLang="en-US" u="sng" dirty="0">
                <a:solidFill>
                  <a:srgbClr val="0000FF"/>
                </a:solidFill>
                <a:latin typeface="Tahoma"/>
              </a:rPr>
              <a:t>Common Scores</a:t>
            </a:r>
          </a:p>
          <a:p>
            <a:pPr marL="0" lvl="0" indent="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(</a:t>
            </a:r>
            <a:r>
              <a:rPr lang="en-US" altLang="en-US" i="1" dirty="0">
                <a:solidFill>
                  <a:srgbClr val="000000"/>
                </a:solidFill>
                <a:latin typeface="Tahoma"/>
              </a:rPr>
              <a:t>Signatures Among Cases</a:t>
            </a:r>
            <a:r>
              <a:rPr lang="en-US" altLang="en-US" dirty="0">
                <a:solidFill>
                  <a:srgbClr val="000000"/>
                </a:solidFill>
                <a:latin typeface="Tahoma"/>
              </a:rPr>
              <a:t>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008D690-840A-4FA9-B230-84B6F255D447}"/>
              </a:ext>
            </a:extLst>
          </p:cNvPr>
          <p:cNvSpPr/>
          <p:nvPr/>
        </p:nvSpPr>
        <p:spPr bwMode="auto">
          <a:xfrm>
            <a:off x="7086600" y="1524000"/>
            <a:ext cx="1752600" cy="2286000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FBF5A81-A937-4786-9293-11C4817E35C7}"/>
              </a:ext>
            </a:extLst>
          </p:cNvPr>
          <p:cNvSpPr/>
          <p:nvPr/>
        </p:nvSpPr>
        <p:spPr bwMode="auto">
          <a:xfrm>
            <a:off x="7086600" y="4190999"/>
            <a:ext cx="1752600" cy="1499175"/>
          </a:xfrm>
          <a:prstGeom prst="rect">
            <a:avLst/>
          </a:prstGeom>
          <a:solidFill>
            <a:srgbClr val="FF0000">
              <a:alpha val="40000"/>
            </a:srgbClr>
          </a:solidFill>
          <a:ln>
            <a:noFill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6879A58-E37E-4780-8C60-CBA3C54FF848}"/>
              </a:ext>
            </a:extLst>
          </p:cNvPr>
          <p:cNvCxnSpPr/>
          <p:nvPr/>
        </p:nvCxnSpPr>
        <p:spPr bwMode="auto">
          <a:xfrm flipH="1" flipV="1">
            <a:off x="4591846" y="3429001"/>
            <a:ext cx="2494754" cy="838200"/>
          </a:xfrm>
          <a:prstGeom prst="line">
            <a:avLst/>
          </a:prstGeom>
          <a:noFill/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A5290CF-563A-44CA-8D72-FED6183AB4ED}"/>
              </a:ext>
            </a:extLst>
          </p:cNvPr>
          <p:cNvCxnSpPr/>
          <p:nvPr/>
        </p:nvCxnSpPr>
        <p:spPr bwMode="auto">
          <a:xfrm flipH="1">
            <a:off x="4591845" y="1600200"/>
            <a:ext cx="2494756" cy="1828800"/>
          </a:xfrm>
          <a:prstGeom prst="line">
            <a:avLst/>
          </a:prstGeom>
          <a:noFill/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Rounded Rectangle 12">
            <a:extLst>
              <a:ext uri="{FF2B5EF4-FFF2-40B4-BE49-F238E27FC236}">
                <a16:creationId xmlns:a16="http://schemas.microsoft.com/office/drawing/2014/main" id="{1ACA2EF9-10A0-46D3-9494-5A05D4193445}"/>
              </a:ext>
            </a:extLst>
          </p:cNvPr>
          <p:cNvSpPr/>
          <p:nvPr/>
        </p:nvSpPr>
        <p:spPr bwMode="auto">
          <a:xfrm>
            <a:off x="7086600" y="4191001"/>
            <a:ext cx="1752600" cy="152399"/>
          </a:xfrm>
          <a:prstGeom prst="roundRect">
            <a:avLst/>
          </a:prstGeom>
          <a:noFill/>
          <a:ln w="38100" cap="flat" cmpd="sng" algn="ctr">
            <a:solidFill>
              <a:srgbClr val="3333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0" name="Rounded Rectangle 4">
            <a:extLst>
              <a:ext uri="{FF2B5EF4-FFF2-40B4-BE49-F238E27FC236}">
                <a16:creationId xmlns:a16="http://schemas.microsoft.com/office/drawing/2014/main" id="{32EF7FF4-0127-4FC8-BFEB-F47374B632D0}"/>
              </a:ext>
            </a:extLst>
          </p:cNvPr>
          <p:cNvSpPr/>
          <p:nvPr/>
        </p:nvSpPr>
        <p:spPr bwMode="auto">
          <a:xfrm>
            <a:off x="7086601" y="1524000"/>
            <a:ext cx="1738312" cy="152400"/>
          </a:xfrm>
          <a:prstGeom prst="roundRect">
            <a:avLst/>
          </a:prstGeom>
          <a:noFill/>
          <a:ln w="38100" cap="flat" cmpd="sng" algn="ctr">
            <a:solidFill>
              <a:srgbClr val="3333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DD3738-9CF0-4EAA-BA0D-DCF8EDC4A5CA}"/>
              </a:ext>
            </a:extLst>
          </p:cNvPr>
          <p:cNvSpPr txBox="1"/>
          <p:nvPr/>
        </p:nvSpPr>
        <p:spPr>
          <a:xfrm>
            <a:off x="1074668" y="4876800"/>
            <a:ext cx="38225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Focus Away from </a:t>
            </a:r>
            <a:r>
              <a:rPr lang="en-US" i="1" dirty="0"/>
              <a:t>Directions</a:t>
            </a:r>
            <a:r>
              <a:rPr lang="en-US" dirty="0"/>
              <a:t> in PCA</a:t>
            </a:r>
          </a:p>
          <a:p>
            <a:pPr algn="ctr"/>
            <a:r>
              <a:rPr lang="en-US" dirty="0"/>
              <a:t>Now On Scores, </a:t>
            </a:r>
            <a:r>
              <a:rPr lang="en-US" i="1" dirty="0"/>
              <a:t>Not</a:t>
            </a:r>
            <a:r>
              <a:rPr lang="en-US" dirty="0"/>
              <a:t> Loadings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9D7FB60-001C-4F83-B97E-2DE3C62D9B0B}"/>
              </a:ext>
            </a:extLst>
          </p:cNvPr>
          <p:cNvSpPr txBox="1"/>
          <p:nvPr/>
        </p:nvSpPr>
        <p:spPr>
          <a:xfrm>
            <a:off x="1066800" y="5830669"/>
            <a:ext cx="3903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Since Commonality is Among Cases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10161C1-C391-46F9-B495-4569B9505E1B}"/>
              </a:ext>
            </a:extLst>
          </p:cNvPr>
          <p:cNvSpPr txBox="1"/>
          <p:nvPr/>
        </p:nvSpPr>
        <p:spPr>
          <a:xfrm>
            <a:off x="4724827" y="5157216"/>
            <a:ext cx="2121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(As in PLS &amp; CCA)</a:t>
            </a:r>
          </a:p>
        </p:txBody>
      </p:sp>
    </p:spTree>
    <p:extLst>
      <p:ext uri="{BB962C8B-B14F-4D97-AF65-F5344CB8AC3E}">
        <p14:creationId xmlns:p14="http://schemas.microsoft.com/office/powerpoint/2010/main" val="6637831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50000">
              <a:schemeClr val="bg1"/>
            </a:gs>
            <a:gs pos="100000">
              <a:srgbClr val="FFFF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AJIVE Analytical Goals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81000" y="1219200"/>
                <a:ext cx="8534400" cy="5257800"/>
              </a:xfrm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75000"/>
                  <a:buFont typeface="Wingdings" pitchFamily="2" charset="2"/>
                  <a:buNone/>
                  <a:tabLst/>
                  <a:defRPr/>
                </a:pPr>
                <a:r>
                  <a:rPr kumimoji="0" lang="en-US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Explore &amp; Quantify </a:t>
                </a:r>
                <a:r>
                  <a:rPr kumimoji="0" lang="en-US" altLang="en-US" sz="3200" b="0" i="0" u="sng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Variation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75000"/>
                  <a:buFont typeface="Wingdings" pitchFamily="2" charset="2"/>
                  <a:buNone/>
                  <a:tabLst/>
                  <a:defRPr/>
                </a:pPr>
                <a:endParaRPr kumimoji="0" lang="en-US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75000"/>
                  <a:buFont typeface="Wingdings" pitchFamily="2" charset="2"/>
                  <a:buNone/>
                  <a:tabLst/>
                  <a:defRPr/>
                </a:pPr>
                <a:r>
                  <a:rPr kumimoji="0" lang="en-US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Through Joint Variation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75000"/>
                  <a:buFont typeface="Wingdings" pitchFamily="2" charset="2"/>
                  <a:buNone/>
                  <a:tabLst/>
                  <a:defRPr/>
                </a:pPr>
                <a:r>
                  <a:rPr kumimoji="0" lang="en-US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   via </a:t>
                </a:r>
                <a:r>
                  <a:rPr kumimoji="0" lang="en-US" altLang="en-US" sz="3200" b="0" i="0" u="sng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Common Scores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75000"/>
                  <a:buFont typeface="Wingdings" pitchFamily="2" charset="2"/>
                  <a:buNone/>
                  <a:tabLst/>
                  <a:defRPr/>
                </a:pPr>
                <a:r>
                  <a:rPr kumimoji="0" lang="en-US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(</a:t>
                </a:r>
                <a:r>
                  <a:rPr kumimoji="0" lang="en-US" altLang="en-US" sz="3200" b="0" i="1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Signatures Among Cases</a:t>
                </a:r>
                <a:r>
                  <a:rPr kumimoji="0" lang="en-US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)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75000"/>
                  <a:buFont typeface="Wingdings" pitchFamily="2" charset="2"/>
                  <a:buNone/>
                  <a:tabLst/>
                  <a:defRPr/>
                </a:pPr>
                <a:endParaRPr kumimoji="0" lang="en-US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75000"/>
                  <a:buFont typeface="Wingdings" pitchFamily="2" charset="2"/>
                  <a:buNone/>
                  <a:tabLst/>
                  <a:defRPr/>
                </a:pPr>
                <a:r>
                  <a:rPr kumimoji="0" lang="en-US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And </a:t>
                </a:r>
                <a:r>
                  <a:rPr kumimoji="0" lang="en-US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Individual Variation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75000"/>
                  <a:buFont typeface="Wingdings" pitchFamily="2" charset="2"/>
                  <a:buNone/>
                  <a:tabLst/>
                  <a:defRPr/>
                </a:pPr>
                <a:r>
                  <a:rPr kumimoji="0" lang="en-US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(Ortho to Joint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alt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kumimoji="0" lang="en-US" alt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𝑛</m:t>
                        </m:r>
                      </m:sup>
                    </m:sSup>
                  </m:oMath>
                </a14:m>
                <a:endParaRPr kumimoji="0" lang="en-US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75000"/>
                  <a:buFont typeface="Wingdings" pitchFamily="2" charset="2"/>
                  <a:buNone/>
                  <a:tabLst/>
                  <a:defRPr/>
                </a:pPr>
                <a:r>
                  <a:rPr lang="en-US" altLang="en-US" dirty="0">
                    <a:solidFill>
                      <a:srgbClr val="000000"/>
                    </a:solidFill>
                    <a:latin typeface="Tahoma"/>
                  </a:rPr>
                  <a:t>      </a:t>
                </a:r>
                <a:r>
                  <a:rPr kumimoji="0" lang="en-US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&amp; Not Colinear)</a:t>
                </a:r>
              </a:p>
            </p:txBody>
          </p:sp>
        </mc:Choice>
        <mc:Fallback xmlns="">
          <p:sp>
            <p:nvSpPr>
              <p:cNvPr id="71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81000" y="1219200"/>
                <a:ext cx="8534400" cy="5257800"/>
              </a:xfrm>
              <a:blipFill>
                <a:blip r:embed="rId3"/>
                <a:stretch>
                  <a:fillRect l="-1857" t="-1506" b="-3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298703B6-46D9-4105-A882-120C3EA2189F}"/>
              </a:ext>
            </a:extLst>
          </p:cNvPr>
          <p:cNvSpPr/>
          <p:nvPr/>
        </p:nvSpPr>
        <p:spPr bwMode="auto">
          <a:xfrm>
            <a:off x="7086600" y="1524000"/>
            <a:ext cx="1752600" cy="2286000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352FF37-E664-4165-8556-7A564DEBAAA8}"/>
              </a:ext>
            </a:extLst>
          </p:cNvPr>
          <p:cNvSpPr/>
          <p:nvPr/>
        </p:nvSpPr>
        <p:spPr bwMode="auto">
          <a:xfrm>
            <a:off x="7086600" y="4190999"/>
            <a:ext cx="1752600" cy="1499175"/>
          </a:xfrm>
          <a:prstGeom prst="rect">
            <a:avLst/>
          </a:prstGeom>
          <a:solidFill>
            <a:srgbClr val="FF0000">
              <a:alpha val="40000"/>
            </a:srgbClr>
          </a:solidFill>
          <a:ln>
            <a:noFill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FDEBC65-594F-4EBB-B009-6422C85AC44D}"/>
              </a:ext>
            </a:extLst>
          </p:cNvPr>
          <p:cNvCxnSpPr/>
          <p:nvPr/>
        </p:nvCxnSpPr>
        <p:spPr bwMode="auto">
          <a:xfrm flipH="1">
            <a:off x="4876800" y="1600200"/>
            <a:ext cx="2209801" cy="3429000"/>
          </a:xfrm>
          <a:prstGeom prst="line">
            <a:avLst/>
          </a:prstGeom>
          <a:noFill/>
          <a:ln w="25400" cap="flat" cmpd="sng" algn="ctr">
            <a:solidFill>
              <a:srgbClr val="99FF99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16951FA-7EED-43CA-97D6-9A2E40A3B617}"/>
              </a:ext>
            </a:extLst>
          </p:cNvPr>
          <p:cNvCxnSpPr/>
          <p:nvPr/>
        </p:nvCxnSpPr>
        <p:spPr bwMode="auto">
          <a:xfrm flipH="1">
            <a:off x="4876800" y="4267200"/>
            <a:ext cx="2209800" cy="762000"/>
          </a:xfrm>
          <a:prstGeom prst="line">
            <a:avLst/>
          </a:prstGeom>
          <a:noFill/>
          <a:ln w="254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Rounded Rectangle 14">
            <a:extLst>
              <a:ext uri="{FF2B5EF4-FFF2-40B4-BE49-F238E27FC236}">
                <a16:creationId xmlns:a16="http://schemas.microsoft.com/office/drawing/2014/main" id="{ABDF197C-4C8F-4199-8341-18F53196C12B}"/>
              </a:ext>
            </a:extLst>
          </p:cNvPr>
          <p:cNvSpPr/>
          <p:nvPr/>
        </p:nvSpPr>
        <p:spPr bwMode="auto">
          <a:xfrm>
            <a:off x="7086600" y="4191000"/>
            <a:ext cx="1738312" cy="152400"/>
          </a:xfrm>
          <a:prstGeom prst="roundRect">
            <a:avLst/>
          </a:prstGeom>
          <a:noFill/>
          <a:ln w="381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9" name="Rounded Rectangle 13">
            <a:extLst>
              <a:ext uri="{FF2B5EF4-FFF2-40B4-BE49-F238E27FC236}">
                <a16:creationId xmlns:a16="http://schemas.microsoft.com/office/drawing/2014/main" id="{ED79AB77-9C45-4E00-9F82-66C78E97B834}"/>
              </a:ext>
            </a:extLst>
          </p:cNvPr>
          <p:cNvSpPr/>
          <p:nvPr/>
        </p:nvSpPr>
        <p:spPr bwMode="auto">
          <a:xfrm>
            <a:off x="7086601" y="1524000"/>
            <a:ext cx="1738312" cy="152400"/>
          </a:xfrm>
          <a:prstGeom prst="roundRect">
            <a:avLst/>
          </a:prstGeom>
          <a:noFill/>
          <a:ln w="38100" cap="flat" cmpd="sng" algn="ctr">
            <a:solidFill>
              <a:srgbClr val="99FF99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1592553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50000">
              <a:schemeClr val="bg1"/>
            </a:gs>
            <a:gs pos="100000">
              <a:srgbClr val="FFFF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AJIVE Analytical Goals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534400" cy="5257800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Then Understand Drivers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Of Variation Using: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Joint Loading</a:t>
            </a:r>
            <a:r>
              <a:rPr lang="en-US" altLang="en-US" dirty="0">
                <a:solidFill>
                  <a:srgbClr val="0000FF"/>
                </a:solidFill>
                <a:latin typeface="Tahoma"/>
              </a:rPr>
              <a:t>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98703B6-46D9-4105-A882-120C3EA2189F}"/>
              </a:ext>
            </a:extLst>
          </p:cNvPr>
          <p:cNvSpPr/>
          <p:nvPr/>
        </p:nvSpPr>
        <p:spPr bwMode="auto">
          <a:xfrm>
            <a:off x="7086600" y="1524000"/>
            <a:ext cx="1752600" cy="2286000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352FF37-E664-4165-8556-7A564DEBAAA8}"/>
              </a:ext>
            </a:extLst>
          </p:cNvPr>
          <p:cNvSpPr/>
          <p:nvPr/>
        </p:nvSpPr>
        <p:spPr bwMode="auto">
          <a:xfrm>
            <a:off x="7086600" y="4190999"/>
            <a:ext cx="1752600" cy="1499175"/>
          </a:xfrm>
          <a:prstGeom prst="rect">
            <a:avLst/>
          </a:prstGeom>
          <a:solidFill>
            <a:srgbClr val="FF0000">
              <a:alpha val="40000"/>
            </a:srgbClr>
          </a:solidFill>
          <a:ln>
            <a:noFill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0" name="Rounded Rectangle 4">
            <a:extLst>
              <a:ext uri="{FF2B5EF4-FFF2-40B4-BE49-F238E27FC236}">
                <a16:creationId xmlns:a16="http://schemas.microsoft.com/office/drawing/2014/main" id="{F7FE7F56-0F2E-47DE-8164-AF71BDD619F9}"/>
              </a:ext>
            </a:extLst>
          </p:cNvPr>
          <p:cNvSpPr/>
          <p:nvPr/>
        </p:nvSpPr>
        <p:spPr bwMode="auto">
          <a:xfrm>
            <a:off x="7086600" y="1524000"/>
            <a:ext cx="152400" cy="2286000"/>
          </a:xfrm>
          <a:prstGeom prst="roundRect">
            <a:avLst/>
          </a:prstGeom>
          <a:noFill/>
          <a:ln w="38100" cap="flat" cmpd="sng" algn="ctr">
            <a:solidFill>
              <a:srgbClr val="3333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1" name="Rounded Rectangle 12">
            <a:extLst>
              <a:ext uri="{FF2B5EF4-FFF2-40B4-BE49-F238E27FC236}">
                <a16:creationId xmlns:a16="http://schemas.microsoft.com/office/drawing/2014/main" id="{9E865ADE-FA1F-47A4-A63E-A1D10EDCE696}"/>
              </a:ext>
            </a:extLst>
          </p:cNvPr>
          <p:cNvSpPr/>
          <p:nvPr/>
        </p:nvSpPr>
        <p:spPr bwMode="auto">
          <a:xfrm>
            <a:off x="7086600" y="4191000"/>
            <a:ext cx="152400" cy="1499175"/>
          </a:xfrm>
          <a:prstGeom prst="roundRect">
            <a:avLst/>
          </a:prstGeom>
          <a:noFill/>
          <a:ln w="38100" cap="flat" cmpd="sng" algn="ctr">
            <a:solidFill>
              <a:srgbClr val="3333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CCD9F6D-78AD-491B-AAB5-91E414E74933}"/>
              </a:ext>
            </a:extLst>
          </p:cNvPr>
          <p:cNvCxnSpPr/>
          <p:nvPr/>
        </p:nvCxnSpPr>
        <p:spPr bwMode="auto">
          <a:xfrm flipH="1">
            <a:off x="3124200" y="2667000"/>
            <a:ext cx="3962400" cy="609600"/>
          </a:xfrm>
          <a:prstGeom prst="line">
            <a:avLst/>
          </a:prstGeom>
          <a:noFill/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6EE6064-C5C1-48BF-BA3E-38503803770B}"/>
              </a:ext>
            </a:extLst>
          </p:cNvPr>
          <p:cNvCxnSpPr/>
          <p:nvPr/>
        </p:nvCxnSpPr>
        <p:spPr bwMode="auto">
          <a:xfrm flipH="1" flipV="1">
            <a:off x="3124200" y="3276600"/>
            <a:ext cx="3962400" cy="1663987"/>
          </a:xfrm>
          <a:prstGeom prst="line">
            <a:avLst/>
          </a:prstGeom>
          <a:noFill/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BDB85117-7AE6-4FF3-B530-1AF8D92C9BE1}"/>
              </a:ext>
            </a:extLst>
          </p:cNvPr>
          <p:cNvSpPr txBox="1"/>
          <p:nvPr/>
        </p:nvSpPr>
        <p:spPr>
          <a:xfrm>
            <a:off x="1066800" y="4940587"/>
            <a:ext cx="27964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Recall Modes of Variation</a:t>
            </a:r>
          </a:p>
          <a:p>
            <a:pPr algn="ctr"/>
            <a:r>
              <a:rPr lang="en-US" dirty="0"/>
              <a:t>Are Rank 1 Matrices</a:t>
            </a:r>
          </a:p>
          <a:p>
            <a:pPr algn="ctr"/>
            <a:r>
              <a:rPr lang="en-US" dirty="0"/>
              <a:t>= Loadings x Scores</a:t>
            </a:r>
          </a:p>
        </p:txBody>
      </p:sp>
    </p:spTree>
    <p:extLst>
      <p:ext uri="{BB962C8B-B14F-4D97-AF65-F5344CB8AC3E}">
        <p14:creationId xmlns:p14="http://schemas.microsoft.com/office/powerpoint/2010/main" val="34616204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50000">
              <a:schemeClr val="bg1"/>
            </a:gs>
            <a:gs pos="100000">
              <a:srgbClr val="FFFF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AJIVE Analytical Goals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534400" cy="5257800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Then Understand Drivers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Of Variation Using: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Joint Loading</a:t>
            </a:r>
            <a:r>
              <a:rPr lang="en-US" altLang="en-US" dirty="0">
                <a:solidFill>
                  <a:srgbClr val="000000"/>
                </a:solidFill>
                <a:latin typeface="Tahoma"/>
              </a:rPr>
              <a:t>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en-US" alt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lang="en-US" altLang="en-US" dirty="0">
                <a:solidFill>
                  <a:srgbClr val="00B050"/>
                </a:solidFill>
                <a:latin typeface="Tahoma"/>
              </a:rPr>
              <a:t>Individual Loadings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en-US" alt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Both Computed as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Projections </a:t>
            </a: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Onto Scores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98703B6-46D9-4105-A882-120C3EA2189F}"/>
              </a:ext>
            </a:extLst>
          </p:cNvPr>
          <p:cNvSpPr/>
          <p:nvPr/>
        </p:nvSpPr>
        <p:spPr bwMode="auto">
          <a:xfrm>
            <a:off x="7086600" y="1524000"/>
            <a:ext cx="1752600" cy="2286000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352FF37-E664-4165-8556-7A564DEBAAA8}"/>
              </a:ext>
            </a:extLst>
          </p:cNvPr>
          <p:cNvSpPr/>
          <p:nvPr/>
        </p:nvSpPr>
        <p:spPr bwMode="auto">
          <a:xfrm>
            <a:off x="7086600" y="4190999"/>
            <a:ext cx="1752600" cy="1499175"/>
          </a:xfrm>
          <a:prstGeom prst="rect">
            <a:avLst/>
          </a:prstGeom>
          <a:solidFill>
            <a:srgbClr val="FF0000">
              <a:alpha val="40000"/>
            </a:srgbClr>
          </a:solidFill>
          <a:ln>
            <a:noFill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FDEBC65-594F-4EBB-B009-6422C85AC44D}"/>
              </a:ext>
            </a:extLst>
          </p:cNvPr>
          <p:cNvCxnSpPr>
            <a:stCxn id="10" idx="1"/>
          </p:cNvCxnSpPr>
          <p:nvPr/>
        </p:nvCxnSpPr>
        <p:spPr bwMode="auto">
          <a:xfrm flipH="1">
            <a:off x="4038600" y="2667000"/>
            <a:ext cx="3048000" cy="1752600"/>
          </a:xfrm>
          <a:prstGeom prst="line">
            <a:avLst/>
          </a:prstGeom>
          <a:noFill/>
          <a:ln w="25400" cap="flat" cmpd="sng" algn="ctr">
            <a:solidFill>
              <a:srgbClr val="99FF99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16951FA-7EED-43CA-97D6-9A2E40A3B617}"/>
              </a:ext>
            </a:extLst>
          </p:cNvPr>
          <p:cNvCxnSpPr>
            <a:stCxn id="11" idx="1"/>
          </p:cNvCxnSpPr>
          <p:nvPr/>
        </p:nvCxnSpPr>
        <p:spPr bwMode="auto">
          <a:xfrm flipH="1" flipV="1">
            <a:off x="4038600" y="4419600"/>
            <a:ext cx="3048000" cy="520988"/>
          </a:xfrm>
          <a:prstGeom prst="line">
            <a:avLst/>
          </a:prstGeom>
          <a:noFill/>
          <a:ln w="254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Rounded Rectangle 4">
            <a:extLst>
              <a:ext uri="{FF2B5EF4-FFF2-40B4-BE49-F238E27FC236}">
                <a16:creationId xmlns:a16="http://schemas.microsoft.com/office/drawing/2014/main" id="{A47CABB2-78BB-4B67-8713-57B086178B1F}"/>
              </a:ext>
            </a:extLst>
          </p:cNvPr>
          <p:cNvSpPr/>
          <p:nvPr/>
        </p:nvSpPr>
        <p:spPr bwMode="auto">
          <a:xfrm>
            <a:off x="7086600" y="1524000"/>
            <a:ext cx="152400" cy="2286000"/>
          </a:xfrm>
          <a:prstGeom prst="roundRect">
            <a:avLst/>
          </a:prstGeom>
          <a:noFill/>
          <a:ln w="38100" cap="flat" cmpd="sng" algn="ctr">
            <a:solidFill>
              <a:srgbClr val="99FF99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1" name="Rounded Rectangle 12">
            <a:extLst>
              <a:ext uri="{FF2B5EF4-FFF2-40B4-BE49-F238E27FC236}">
                <a16:creationId xmlns:a16="http://schemas.microsoft.com/office/drawing/2014/main" id="{E347932B-948C-48FE-A22B-8CB7B3796737}"/>
              </a:ext>
            </a:extLst>
          </p:cNvPr>
          <p:cNvSpPr/>
          <p:nvPr/>
        </p:nvSpPr>
        <p:spPr bwMode="auto">
          <a:xfrm>
            <a:off x="7086600" y="4191000"/>
            <a:ext cx="152400" cy="1499175"/>
          </a:xfrm>
          <a:prstGeom prst="roundRect">
            <a:avLst/>
          </a:prstGeom>
          <a:noFill/>
          <a:ln w="381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74474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50000">
              <a:schemeClr val="bg1"/>
            </a:gs>
            <a:gs pos="100000">
              <a:srgbClr val="FFFF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AJIVE Toy Example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1E1BD424-DB0F-4FBE-9C90-B763790CBE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8" t="24227" r="66436" b="50000"/>
          <a:stretch/>
        </p:blipFill>
        <p:spPr bwMode="auto">
          <a:xfrm>
            <a:off x="231025" y="1524000"/>
            <a:ext cx="1609498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091452CA-9A91-42D8-BDD2-BF74BB03C5B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133600" y="1371600"/>
            <a:ext cx="6592889" cy="4768850"/>
          </a:xfrm>
        </p:spPr>
        <p:txBody>
          <a:bodyPr/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altLang="en-US" dirty="0"/>
              <a:t>“Heat Map” View</a:t>
            </a:r>
          </a:p>
          <a:p>
            <a:pPr marL="0" indent="0" algn="l">
              <a:lnSpc>
                <a:spcPct val="150000"/>
              </a:lnSpc>
              <a:buNone/>
            </a:pPr>
            <a:r>
              <a:rPr lang="en-US" altLang="en-US" dirty="0"/>
              <a:t>Based on </a:t>
            </a:r>
            <a:r>
              <a:rPr lang="en-US" altLang="en-US" i="1" dirty="0"/>
              <a:t>Color Bar</a:t>
            </a:r>
          </a:p>
          <a:p>
            <a:pPr marL="0" indent="0" algn="l">
              <a:lnSpc>
                <a:spcPct val="150000"/>
              </a:lnSpc>
              <a:buNone/>
            </a:pPr>
            <a:r>
              <a:rPr lang="en-US" altLang="en-US" dirty="0"/>
              <a:t>	</a:t>
            </a:r>
            <a:r>
              <a:rPr lang="en-US" altLang="en-US" dirty="0">
                <a:solidFill>
                  <a:srgbClr val="FF0000"/>
                </a:solidFill>
              </a:rPr>
              <a:t>Red for &gt; 0</a:t>
            </a:r>
          </a:p>
          <a:p>
            <a:pPr marL="0" indent="0" algn="l">
              <a:lnSpc>
                <a:spcPct val="150000"/>
              </a:lnSpc>
              <a:buNone/>
            </a:pPr>
            <a:r>
              <a:rPr lang="en-US" altLang="en-US" dirty="0"/>
              <a:t>       </a:t>
            </a:r>
            <a:r>
              <a:rPr lang="en-US" altLang="en-US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White for = 0</a:t>
            </a:r>
          </a:p>
          <a:p>
            <a:pPr marL="0" indent="0" algn="l">
              <a:lnSpc>
                <a:spcPct val="150000"/>
              </a:lnSpc>
              <a:buNone/>
            </a:pPr>
            <a:r>
              <a:rPr lang="en-US" altLang="en-US" dirty="0"/>
              <a:t>	</a:t>
            </a:r>
            <a:r>
              <a:rPr lang="en-US" altLang="en-US" dirty="0">
                <a:solidFill>
                  <a:srgbClr val="0000FF"/>
                </a:solidFill>
              </a:rPr>
              <a:t>Blue for &lt; 0</a:t>
            </a:r>
          </a:p>
          <a:p>
            <a:pPr marL="0" indent="0" algn="l">
              <a:lnSpc>
                <a:spcPct val="150000"/>
              </a:lnSpc>
              <a:buNone/>
            </a:pPr>
            <a:r>
              <a:rPr lang="en-US" altLang="en-US" dirty="0"/>
              <a:t>Intensity shows magnitude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2497F1D-5267-460C-B91F-96D34FC918DC}"/>
              </a:ext>
            </a:extLst>
          </p:cNvPr>
          <p:cNvCxnSpPr/>
          <p:nvPr/>
        </p:nvCxnSpPr>
        <p:spPr bwMode="auto">
          <a:xfrm flipH="1">
            <a:off x="1676400" y="2800350"/>
            <a:ext cx="2743200" cy="857250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6867780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50000">
              <a:schemeClr val="bg1"/>
            </a:gs>
            <a:gs pos="100000">
              <a:srgbClr val="FFFF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AJIVE Toy Example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0A1030DC-B03E-4B11-8CC8-644E09F979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7" t="24227" r="66258" b="24227"/>
          <a:stretch/>
        </p:blipFill>
        <p:spPr bwMode="auto">
          <a:xfrm>
            <a:off x="231025" y="1524000"/>
            <a:ext cx="1621221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3">
                <a:extLst>
                  <a:ext uri="{FF2B5EF4-FFF2-40B4-BE49-F238E27FC236}">
                    <a16:creationId xmlns:a16="http://schemas.microsoft.com/office/drawing/2014/main" id="{0E887409-2EAF-4CA8-AE6A-8EF6DDB720E7}"/>
                  </a:ext>
                </a:extLst>
              </p:cNvPr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2286000" y="1371600"/>
                <a:ext cx="6440489" cy="4768850"/>
              </a:xfrm>
            </p:spPr>
            <p:txBody>
              <a:bodyPr/>
              <a:lstStyle/>
              <a:p>
                <a:pPr marL="0" indent="0" algn="l">
                  <a:lnSpc>
                    <a:spcPct val="150000"/>
                  </a:lnSpc>
                  <a:buNone/>
                </a:pPr>
                <a:r>
                  <a:rPr lang="en-US" altLang="en-US" dirty="0"/>
                  <a:t>Special Challenges:</a:t>
                </a:r>
              </a:p>
              <a:p>
                <a:pPr algn="l">
                  <a:lnSpc>
                    <a:spcPct val="150000"/>
                  </a:lnSpc>
                  <a:buClrTx/>
                  <a:buSzPct val="100000"/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alt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en-US" b="0" i="1" smtClean="0">
                        <a:latin typeface="Cambria Math"/>
                      </a:rPr>
                      <m:t>=100 </m:t>
                    </m:r>
                    <m:r>
                      <a:rPr lang="en-US" altLang="en-US" b="0" i="1" smtClean="0">
                        <a:latin typeface="Cambria Math"/>
                        <a:ea typeface="Cambria Math"/>
                      </a:rPr>
                      <m:t>≪ </m:t>
                    </m:r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/>
                            <a:ea typeface="Cambria Math"/>
                          </a:rPr>
                          <m:t>𝑑</m:t>
                        </m:r>
                      </m:e>
                      <m:sub>
                        <m:r>
                          <a:rPr lang="en-US" altLang="en-US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r>
                      <a:rPr lang="en-US" altLang="en-US" b="0" i="1" smtClean="0">
                        <a:latin typeface="Cambria Math"/>
                        <a:ea typeface="Cambria Math"/>
                      </a:rPr>
                      <m:t>=10,000</m:t>
                    </m:r>
                  </m:oMath>
                </a14:m>
                <a:endParaRPr lang="en-US" altLang="en-US" dirty="0"/>
              </a:p>
              <a:p>
                <a:pPr algn="l">
                  <a:lnSpc>
                    <a:spcPct val="150000"/>
                  </a:lnSpc>
                  <a:buClrTx/>
                  <a:buSzPct val="100000"/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alt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i="1" smtClean="0">
                                <a:latin typeface="Cambria Math"/>
                                <a:ea typeface="Cambria Math"/>
                              </a:rPr>
                              <m:t>𝜎</m:t>
                            </m:r>
                          </m:e>
                          <m:sup>
                            <m:r>
                              <a:rPr lang="en-US" alt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  <m:sub>
                        <m:r>
                          <a:rPr lang="en-US" alt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en-US" i="1" smtClean="0">
                        <a:latin typeface="Cambria Math"/>
                        <a:ea typeface="Cambria Math"/>
                      </a:rPr>
                      <m:t>~</m:t>
                    </m:r>
                    <m:sSup>
                      <m:sSupPr>
                        <m:ctrlPr>
                          <a:rPr lang="en-US" altLang="en-US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en-US" b="0" i="1" smtClean="0"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en-US" altLang="en-US" b="0" i="1" smtClean="0">
                            <a:latin typeface="Cambria Math"/>
                            <a:ea typeface="Cambria Math"/>
                          </a:rPr>
                          <m:t>4</m:t>
                        </m:r>
                      </m:sup>
                    </m:sSup>
                    <m:r>
                      <a:rPr lang="en-US" altLang="en-US" b="0" i="1" smtClean="0">
                        <a:latin typeface="Cambria Math"/>
                        <a:ea typeface="Cambria Math"/>
                      </a:rPr>
                      <m:t> ≫ </m:t>
                    </m:r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alt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i="1">
                                <a:latin typeface="Cambria Math"/>
                                <a:ea typeface="Cambria Math"/>
                              </a:rPr>
                              <m:t>𝜎</m:t>
                            </m:r>
                          </m:e>
                          <m:sup>
                            <m:r>
                              <a:rPr lang="en-US" alt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  <m:sub>
                        <m:r>
                          <a:rPr lang="en-US" alt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altLang="en-US" i="1">
                        <a:latin typeface="Cambria Math"/>
                        <a:ea typeface="Cambria Math"/>
                      </a:rPr>
                      <m:t>~</m:t>
                    </m:r>
                    <m:r>
                      <a:rPr lang="en-US" altLang="en-US" b="0" i="1" smtClean="0">
                        <a:latin typeface="Cambria Math"/>
                        <a:ea typeface="Cambria Math"/>
                      </a:rPr>
                      <m:t>1</m:t>
                    </m:r>
                  </m:oMath>
                </a14:m>
                <a:endParaRPr lang="en-US" altLang="en-US" b="0" dirty="0">
                  <a:ea typeface="Cambria Math"/>
                </a:endParaRPr>
              </a:p>
              <a:p>
                <a:pPr algn="l">
                  <a:lnSpc>
                    <a:spcPct val="150000"/>
                  </a:lnSpc>
                  <a:buClrTx/>
                  <a:buSzPct val="100000"/>
                  <a:buFont typeface="Wingdings" panose="05000000000000000000" pitchFamily="2" charset="2"/>
                  <a:buChar char="Ø"/>
                </a:pPr>
                <a:r>
                  <a:rPr lang="en-US" altLang="en-US" dirty="0"/>
                  <a:t>Wildly Differing Sizes &amp; Scales</a:t>
                </a:r>
              </a:p>
              <a:p>
                <a:pPr algn="l">
                  <a:lnSpc>
                    <a:spcPct val="150000"/>
                  </a:lnSpc>
                  <a:buClrTx/>
                  <a:buSzPct val="100000"/>
                  <a:buFont typeface="Wingdings" panose="05000000000000000000" pitchFamily="2" charset="2"/>
                  <a:buChar char="Ø"/>
                </a:pPr>
                <a:r>
                  <a:rPr lang="en-US" altLang="en-US" dirty="0"/>
                  <a:t>Typical in Cancer &amp; Neuro-</a:t>
                </a:r>
                <a:r>
                  <a:rPr lang="en-US" altLang="en-US" dirty="0" err="1"/>
                  <a:t>Sci</a:t>
                </a:r>
                <a:endParaRPr lang="en-US" altLang="en-US" dirty="0"/>
              </a:p>
              <a:p>
                <a:pPr algn="l">
                  <a:lnSpc>
                    <a:spcPct val="150000"/>
                  </a:lnSpc>
                  <a:buClrTx/>
                  <a:buSzPct val="100000"/>
                  <a:buFont typeface="Wingdings" panose="05000000000000000000" pitchFamily="2" charset="2"/>
                  <a:buChar char="Ø"/>
                </a:pPr>
                <a:r>
                  <a:rPr lang="en-US" altLang="en-US" dirty="0"/>
                  <a:t>Hard to </a:t>
                </a:r>
                <a:r>
                  <a:rPr lang="en-US" altLang="en-US" u="sng" dirty="0"/>
                  <a:t>Normalize</a:t>
                </a:r>
                <a:r>
                  <a:rPr lang="en-US" altLang="en-US" dirty="0"/>
                  <a:t> Away</a:t>
                </a:r>
              </a:p>
            </p:txBody>
          </p:sp>
        </mc:Choice>
        <mc:Fallback xmlns="">
          <p:sp>
            <p:nvSpPr>
              <p:cNvPr id="9" name="Rectangle 3">
                <a:extLst>
                  <a:ext uri="{FF2B5EF4-FFF2-40B4-BE49-F238E27FC236}">
                    <a16:creationId xmlns:a16="http://schemas.microsoft.com/office/drawing/2014/main" id="{0E887409-2EAF-4CA8-AE6A-8EF6DDB720E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0" y="1371600"/>
                <a:ext cx="6440489" cy="4768850"/>
              </a:xfrm>
              <a:blipFill>
                <a:blip r:embed="rId4"/>
                <a:stretch>
                  <a:fillRect l="-2365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3100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50000">
              <a:schemeClr val="bg1"/>
            </a:gs>
            <a:gs pos="100000">
              <a:srgbClr val="FFFF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AJIVE Toy Example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1CF186-2710-4F49-BDF8-C0605BB8DF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8" t="24227" r="9045" b="24227"/>
          <a:stretch/>
        </p:blipFill>
        <p:spPr bwMode="auto">
          <a:xfrm>
            <a:off x="231025" y="1524000"/>
            <a:ext cx="5383436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FB7D87C0-E1E3-4964-8B50-772E8303F3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7172" y="1371600"/>
            <a:ext cx="3112028" cy="476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81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457200" indent="-457200" algn="ctr" rtl="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1027113" indent="-455613" algn="ctr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defRPr sz="2800">
                <a:solidFill>
                  <a:srgbClr val="000000"/>
                </a:solidFill>
                <a:latin typeface="+mn-lt"/>
              </a:defRPr>
            </a:lvl2pPr>
            <a:lvl3pPr marL="1370013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712913" indent="-228600" algn="l" rtl="0" fontAlgn="base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Underlying Components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en-US" altLang="en-US" sz="3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en-US" altLang="en-US" sz="3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  (Additive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      Signals +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         + Noise)</a:t>
            </a:r>
            <a:endParaRPr kumimoji="0" lang="en-US" alt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8D57BC7-9CFC-43E1-9F09-08F0F9E7721F}"/>
              </a:ext>
            </a:extLst>
          </p:cNvPr>
          <p:cNvGrpSpPr/>
          <p:nvPr/>
        </p:nvGrpSpPr>
        <p:grpSpPr>
          <a:xfrm>
            <a:off x="4953000" y="2819400"/>
            <a:ext cx="2514600" cy="2438400"/>
            <a:chOff x="4953000" y="2819400"/>
            <a:chExt cx="2514600" cy="2438400"/>
          </a:xfrm>
        </p:grpSpPr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D293E794-1205-4E6D-882F-D8F89BE58B7B}"/>
                </a:ext>
              </a:extLst>
            </p:cNvPr>
            <p:cNvCxnSpPr/>
            <p:nvPr/>
          </p:nvCxnSpPr>
          <p:spPr bwMode="auto">
            <a:xfrm flipH="1" flipV="1">
              <a:off x="4953000" y="2819400"/>
              <a:ext cx="2514600" cy="2286000"/>
            </a:xfrm>
            <a:prstGeom prst="straightConnector1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F2B20FB6-317C-4463-AE47-7ADF0ADAC983}"/>
                </a:ext>
              </a:extLst>
            </p:cNvPr>
            <p:cNvCxnSpPr/>
            <p:nvPr/>
          </p:nvCxnSpPr>
          <p:spPr bwMode="auto">
            <a:xfrm flipH="1">
              <a:off x="4953000" y="5105400"/>
              <a:ext cx="2514600" cy="152400"/>
            </a:xfrm>
            <a:prstGeom prst="straightConnector1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35FE4B42-378D-441F-B552-9E0F6B044915}"/>
              </a:ext>
            </a:extLst>
          </p:cNvPr>
          <p:cNvGrpSpPr/>
          <p:nvPr/>
        </p:nvGrpSpPr>
        <p:grpSpPr>
          <a:xfrm>
            <a:off x="1600200" y="2514600"/>
            <a:ext cx="2895600" cy="2971800"/>
            <a:chOff x="1600200" y="2514600"/>
            <a:chExt cx="2895600" cy="2971800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4F3B2647-CA76-4E46-A649-F29416916518}"/>
                </a:ext>
              </a:extLst>
            </p:cNvPr>
            <p:cNvSpPr txBox="1"/>
            <p:nvPr/>
          </p:nvSpPr>
          <p:spPr>
            <a:xfrm>
              <a:off x="1600200" y="2514600"/>
              <a:ext cx="319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=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7CFD6EA-A7C7-437B-8B80-8FD286D80264}"/>
                </a:ext>
              </a:extLst>
            </p:cNvPr>
            <p:cNvSpPr txBox="1"/>
            <p:nvPr/>
          </p:nvSpPr>
          <p:spPr>
            <a:xfrm>
              <a:off x="1600200" y="5117068"/>
              <a:ext cx="319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=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6F98852-96E9-488A-8CE6-26C914C6A34A}"/>
                </a:ext>
              </a:extLst>
            </p:cNvPr>
            <p:cNvSpPr txBox="1"/>
            <p:nvPr/>
          </p:nvSpPr>
          <p:spPr>
            <a:xfrm>
              <a:off x="2881082" y="2514600"/>
              <a:ext cx="319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+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ACBC32C-7F0F-4B93-9FA2-E69BA3AFC5CF}"/>
                </a:ext>
              </a:extLst>
            </p:cNvPr>
            <p:cNvSpPr txBox="1"/>
            <p:nvPr/>
          </p:nvSpPr>
          <p:spPr>
            <a:xfrm>
              <a:off x="4176482" y="2514600"/>
              <a:ext cx="319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+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1D2218B-D736-48F5-9DE4-DA0E364275C4}"/>
                </a:ext>
              </a:extLst>
            </p:cNvPr>
            <p:cNvSpPr txBox="1"/>
            <p:nvPr/>
          </p:nvSpPr>
          <p:spPr>
            <a:xfrm>
              <a:off x="2881082" y="5117068"/>
              <a:ext cx="319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+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E3E2183-6693-41FD-AC77-22F1C1B17AB4}"/>
                </a:ext>
              </a:extLst>
            </p:cNvPr>
            <p:cNvSpPr txBox="1"/>
            <p:nvPr/>
          </p:nvSpPr>
          <p:spPr>
            <a:xfrm>
              <a:off x="4176482" y="5117068"/>
              <a:ext cx="319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+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527791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50000">
              <a:schemeClr val="bg1"/>
            </a:gs>
            <a:gs pos="100000">
              <a:srgbClr val="FFFF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AJIVE Toy Example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B4F3EE-2E4B-4076-B746-50D0B13DB8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8" t="24227" r="9045" b="24227"/>
          <a:stretch/>
        </p:blipFill>
        <p:spPr bwMode="auto">
          <a:xfrm>
            <a:off x="231025" y="1524000"/>
            <a:ext cx="5383436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54974EF9-5D9D-44A2-8098-4CD23939B6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7172" y="1371600"/>
            <a:ext cx="3112028" cy="476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81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457200" indent="-457200" algn="ctr" rtl="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1027113" indent="-455613" algn="ctr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defRPr sz="2800">
                <a:solidFill>
                  <a:srgbClr val="000000"/>
                </a:solidFill>
                <a:latin typeface="+mn-lt"/>
              </a:defRPr>
            </a:lvl2pPr>
            <a:lvl3pPr marL="1370013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712913" indent="-228600" algn="l" rtl="0" fontAlgn="base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Underlying Components: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en-US" altLang="en-US" sz="3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Joint – Rank 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  </a:t>
            </a:r>
            <a:r>
              <a:rPr kumimoji="0" lang="en-US" altLang="en-US" sz="3200" b="0" i="0" u="sng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Same</a:t>
            </a:r>
            <a:r>
              <a:rPr kumimoji="0" lang="en-US" altLang="en-US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    “Subject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     Signal”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 (linear combo)</a:t>
            </a:r>
            <a:endParaRPr kumimoji="0" lang="en-US" alt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97FA64A-1CBA-47C0-A6CB-2D002A4F6E78}"/>
              </a:ext>
            </a:extLst>
          </p:cNvPr>
          <p:cNvCxnSpPr/>
          <p:nvPr/>
        </p:nvCxnSpPr>
        <p:spPr bwMode="auto">
          <a:xfrm flipH="1">
            <a:off x="2514600" y="3962400"/>
            <a:ext cx="3657600" cy="2057400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D6C6534-8A79-4583-AC89-F9D885D2F01F}"/>
              </a:ext>
            </a:extLst>
          </p:cNvPr>
          <p:cNvCxnSpPr/>
          <p:nvPr/>
        </p:nvCxnSpPr>
        <p:spPr bwMode="auto">
          <a:xfrm flipH="1" flipV="1">
            <a:off x="2514600" y="2438400"/>
            <a:ext cx="3657600" cy="1524000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6FA607A5-546B-41F2-B8F7-B761CED58409}"/>
              </a:ext>
            </a:extLst>
          </p:cNvPr>
          <p:cNvGrpSpPr/>
          <p:nvPr/>
        </p:nvGrpSpPr>
        <p:grpSpPr>
          <a:xfrm>
            <a:off x="1600200" y="2514600"/>
            <a:ext cx="2895600" cy="2971800"/>
            <a:chOff x="1600200" y="2514600"/>
            <a:chExt cx="2895600" cy="297180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AAC1397-9CD3-4DE5-8BED-3EB60D274F43}"/>
                </a:ext>
              </a:extLst>
            </p:cNvPr>
            <p:cNvSpPr txBox="1"/>
            <p:nvPr/>
          </p:nvSpPr>
          <p:spPr>
            <a:xfrm>
              <a:off x="1600200" y="2514600"/>
              <a:ext cx="319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=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C3BCEE8-C188-495D-AD1C-C4179E2E3653}"/>
                </a:ext>
              </a:extLst>
            </p:cNvPr>
            <p:cNvSpPr txBox="1"/>
            <p:nvPr/>
          </p:nvSpPr>
          <p:spPr>
            <a:xfrm>
              <a:off x="1600200" y="5117068"/>
              <a:ext cx="319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=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7FED694-1836-41A5-B0E6-3FA56A068781}"/>
                </a:ext>
              </a:extLst>
            </p:cNvPr>
            <p:cNvSpPr txBox="1"/>
            <p:nvPr/>
          </p:nvSpPr>
          <p:spPr>
            <a:xfrm>
              <a:off x="2881082" y="2514600"/>
              <a:ext cx="319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+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D85E97F-F233-4DD9-B93D-5CEDFB608419}"/>
                </a:ext>
              </a:extLst>
            </p:cNvPr>
            <p:cNvSpPr txBox="1"/>
            <p:nvPr/>
          </p:nvSpPr>
          <p:spPr>
            <a:xfrm>
              <a:off x="4176482" y="2514600"/>
              <a:ext cx="319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+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8B3C139-B969-424C-BD49-D47A080A7C79}"/>
                </a:ext>
              </a:extLst>
            </p:cNvPr>
            <p:cNvSpPr txBox="1"/>
            <p:nvPr/>
          </p:nvSpPr>
          <p:spPr>
            <a:xfrm>
              <a:off x="2881082" y="5117068"/>
              <a:ext cx="319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+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3B3BDB8-7A4F-4DEF-A740-11C6EDB60BB9}"/>
                </a:ext>
              </a:extLst>
            </p:cNvPr>
            <p:cNvSpPr txBox="1"/>
            <p:nvPr/>
          </p:nvSpPr>
          <p:spPr>
            <a:xfrm>
              <a:off x="4176482" y="5117068"/>
              <a:ext cx="319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+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88336177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8077200" cy="492125"/>
          </a:xfrm>
        </p:spPr>
        <p:txBody>
          <a:bodyPr/>
          <a:lstStyle/>
          <a:p>
            <a:pPr eaLnBrk="1" hangingPunct="1"/>
            <a:r>
              <a:rPr lang="en-US" altLang="ko-KR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Source Batch </a:t>
            </a:r>
            <a:r>
              <a:rPr lang="en-US" altLang="ko-KR" sz="3200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Adj</a:t>
            </a:r>
            <a:r>
              <a:rPr lang="en-US" altLang="ko-KR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 PC 1-3 &amp; DWD direction</a:t>
            </a:r>
          </a:p>
        </p:txBody>
      </p:sp>
      <p:pic>
        <p:nvPicPr>
          <p:cNvPr id="358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313FE6D-AEDB-45C1-BF79-B44F152175DE}"/>
              </a:ext>
            </a:extLst>
          </p:cNvPr>
          <p:cNvSpPr txBox="1"/>
          <p:nvPr/>
        </p:nvSpPr>
        <p:spPr>
          <a:xfrm>
            <a:off x="1291833" y="4182070"/>
            <a:ext cx="15440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Replace PC4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By DWD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Direction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A2C1C5-D8E7-455E-8BA3-1088C1E95C4E}"/>
              </a:ext>
            </a:extLst>
          </p:cNvPr>
          <p:cNvSpPr txBox="1"/>
          <p:nvPr/>
        </p:nvSpPr>
        <p:spPr>
          <a:xfrm>
            <a:off x="3581400" y="5553670"/>
            <a:ext cx="21082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Note Much Farther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Apart Than in PC1</a:t>
            </a:r>
          </a:p>
        </p:txBody>
      </p:sp>
    </p:spTree>
    <p:extLst>
      <p:ext uri="{BB962C8B-B14F-4D97-AF65-F5344CB8AC3E}">
        <p14:creationId xmlns:p14="http://schemas.microsoft.com/office/powerpoint/2010/main" val="87184275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50000">
              <a:schemeClr val="bg1"/>
            </a:gs>
            <a:gs pos="100000">
              <a:srgbClr val="FFFF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AJIVE Toy Example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6173E0F-C6C2-40B1-8383-C41EDCCE36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8" t="24227" r="9045" b="24227"/>
          <a:stretch/>
        </p:blipFill>
        <p:spPr bwMode="auto">
          <a:xfrm>
            <a:off x="231025" y="1524000"/>
            <a:ext cx="5383436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3">
                <a:extLst>
                  <a:ext uri="{FF2B5EF4-FFF2-40B4-BE49-F238E27FC236}">
                    <a16:creationId xmlns:a16="http://schemas.microsoft.com/office/drawing/2014/main" id="{990E4A81-1876-4E2C-81F3-C0582CAC12C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27172" y="1371600"/>
                <a:ext cx="3264428" cy="47688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81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2075" tIns="46038" rIns="92075" bIns="46038" numCol="1" anchor="t" anchorCtr="0" compatLnSpc="1">
                <a:prstTxWarp prst="textNoShape">
                  <a:avLst/>
                </a:prstTxWarp>
              </a:bodyPr>
              <a:lstStyle>
                <a:lvl1pPr marL="457200" indent="-4572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75000"/>
                  <a:buFont typeface="Wingdings" pitchFamily="2" charset="2"/>
                  <a:defRPr sz="3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1pPr>
                <a:lvl2pPr marL="1027113" indent="-455613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5000"/>
                  <a:buFont typeface="Wingdings" pitchFamily="2" charset="2"/>
                  <a:defRPr sz="2800">
                    <a:solidFill>
                      <a:srgbClr val="000000"/>
                    </a:solidFill>
                    <a:latin typeface="+mn-lt"/>
                  </a:defRPr>
                </a:lvl2pPr>
                <a:lvl3pPr marL="1370013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666699"/>
                  </a:buClr>
                  <a:buSzPct val="7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712913" indent="-228600" algn="l" rtl="0" fontAlgn="base">
                  <a:spcBef>
                    <a:spcPct val="20000"/>
                  </a:spcBef>
                  <a:spcAft>
                    <a:spcPct val="0"/>
                  </a:spcAft>
                  <a:buSzPct val="6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75000"/>
                  <a:buFont typeface="Wingdings" pitchFamily="2" charset="2"/>
                  <a:buNone/>
                  <a:tabLst/>
                  <a:defRPr/>
                </a:pPr>
                <a:r>
                  <a:rPr kumimoji="0" lang="en-US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Underlying Components: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75000"/>
                  <a:buFont typeface="Wingdings" pitchFamily="2" charset="2"/>
                  <a:buNone/>
                  <a:tabLst/>
                  <a:defRPr/>
                </a:pPr>
                <a:endParaRPr kumimoji="0" lang="en-US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75000"/>
                  <a:buFont typeface="Wingdings" pitchFamily="2" charset="2"/>
                  <a:buNone/>
                  <a:tabLst/>
                  <a:defRPr/>
                </a:pPr>
                <a:endParaRPr kumimoji="0" lang="en-US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75000"/>
                  <a:buFont typeface="Wingdings" pitchFamily="2" charset="2"/>
                  <a:buNone/>
                  <a:tabLst/>
                  <a:defRPr/>
                </a:pPr>
                <a:r>
                  <a:rPr kumimoji="0" lang="en-US" altLang="en-US" sz="3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Indiv</a:t>
                </a:r>
                <a:r>
                  <a:rPr kumimoji="0" lang="en-US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 X – Rank 1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75000"/>
                  <a:buFont typeface="Wingdings" pitchFamily="2" charset="2"/>
                  <a:buNone/>
                  <a:tabLst/>
                  <a:defRPr/>
                </a:pPr>
                <a:r>
                  <a:rPr kumimoji="0" lang="en-US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   </a:t>
                </a:r>
                <a14:m>
                  <m:oMath xmlns:m="http://schemas.openxmlformats.org/officeDocument/2006/math">
                    <m:r>
                      <a:rPr kumimoji="0" lang="en-US" altLang="en-US" sz="3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+mn-cs"/>
                      </a:rPr>
                      <m:t>⊥</m:t>
                    </m:r>
                  </m:oMath>
                </a14:m>
                <a:r>
                  <a:rPr kumimoji="0" lang="en-US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 to Joint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75000"/>
                  <a:buFont typeface="Wingdings" pitchFamily="2" charset="2"/>
                  <a:buNone/>
                  <a:tabLst/>
                  <a:defRPr/>
                </a:pPr>
                <a:r>
                  <a:rPr kumimoji="0" lang="en-US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   (in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alt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  <a:cs typeface="+mn-cs"/>
                          </a:rPr>
                          <m:t>ℝ</m:t>
                        </m:r>
                      </m:e>
                      <m:sup>
                        <m:r>
                          <a:rPr kumimoji="0" lang="en-US" alt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𝑛</m:t>
                        </m:r>
                      </m:sup>
                    </m:sSup>
                  </m:oMath>
                </a14:m>
                <a:r>
                  <a:rPr kumimoji="0" lang="en-US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 =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75000"/>
                  <a:buFont typeface="Wingdings" pitchFamily="2" charset="2"/>
                  <a:buNone/>
                  <a:tabLst/>
                  <a:defRPr/>
                </a:pPr>
                <a:r>
                  <a:rPr kumimoji="0" lang="en-US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       Row Space) </a:t>
                </a:r>
              </a:p>
            </p:txBody>
          </p:sp>
        </mc:Choice>
        <mc:Fallback xmlns="">
          <p:sp>
            <p:nvSpPr>
              <p:cNvPr id="5" name="Rectangle 3">
                <a:extLst>
                  <a:ext uri="{FF2B5EF4-FFF2-40B4-BE49-F238E27FC236}">
                    <a16:creationId xmlns:a16="http://schemas.microsoft.com/office/drawing/2014/main" id="{990E4A81-1876-4E2C-81F3-C0582CAC12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27172" y="1371600"/>
                <a:ext cx="3264428" cy="4768850"/>
              </a:xfrm>
              <a:prstGeom prst="rect">
                <a:avLst/>
              </a:prstGeom>
              <a:blipFill>
                <a:blip r:embed="rId4"/>
                <a:stretch>
                  <a:fillRect l="-4664" t="-1662" r="-6530" b="-25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81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D269D33-582A-4BA2-91B7-ECE8C978AF00}"/>
              </a:ext>
            </a:extLst>
          </p:cNvPr>
          <p:cNvCxnSpPr/>
          <p:nvPr/>
        </p:nvCxnSpPr>
        <p:spPr bwMode="auto">
          <a:xfrm flipH="1" flipV="1">
            <a:off x="3810000" y="2819400"/>
            <a:ext cx="1981200" cy="1143000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A11C6674-075A-41A3-ABF5-06A0354CE069}"/>
              </a:ext>
            </a:extLst>
          </p:cNvPr>
          <p:cNvGrpSpPr/>
          <p:nvPr/>
        </p:nvGrpSpPr>
        <p:grpSpPr>
          <a:xfrm>
            <a:off x="1600200" y="2514600"/>
            <a:ext cx="2895600" cy="2971800"/>
            <a:chOff x="1600200" y="2514600"/>
            <a:chExt cx="2895600" cy="297180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1F7329E-DBA8-4262-85A8-8B144D95330A}"/>
                </a:ext>
              </a:extLst>
            </p:cNvPr>
            <p:cNvSpPr txBox="1"/>
            <p:nvPr/>
          </p:nvSpPr>
          <p:spPr>
            <a:xfrm>
              <a:off x="1600200" y="2514600"/>
              <a:ext cx="319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=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99D999E-1AC6-477E-BEFC-A9EBC261F7EC}"/>
                </a:ext>
              </a:extLst>
            </p:cNvPr>
            <p:cNvSpPr txBox="1"/>
            <p:nvPr/>
          </p:nvSpPr>
          <p:spPr>
            <a:xfrm>
              <a:off x="1600200" y="5117068"/>
              <a:ext cx="319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=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8DFF15C-9342-4CA4-B19E-39BFF7F2D45A}"/>
                </a:ext>
              </a:extLst>
            </p:cNvPr>
            <p:cNvSpPr txBox="1"/>
            <p:nvPr/>
          </p:nvSpPr>
          <p:spPr>
            <a:xfrm>
              <a:off x="2881082" y="2514600"/>
              <a:ext cx="319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+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FC1DC51-D59D-460D-9E0B-0F95C92365FE}"/>
                </a:ext>
              </a:extLst>
            </p:cNvPr>
            <p:cNvSpPr txBox="1"/>
            <p:nvPr/>
          </p:nvSpPr>
          <p:spPr>
            <a:xfrm>
              <a:off x="4176482" y="2514600"/>
              <a:ext cx="319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+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02F9CFC-77D2-4D30-B2BC-E1103EAAD775}"/>
                </a:ext>
              </a:extLst>
            </p:cNvPr>
            <p:cNvSpPr txBox="1"/>
            <p:nvPr/>
          </p:nvSpPr>
          <p:spPr>
            <a:xfrm>
              <a:off x="2881082" y="5117068"/>
              <a:ext cx="319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+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B75F1E8-F940-4EDA-9730-789344468509}"/>
                </a:ext>
              </a:extLst>
            </p:cNvPr>
            <p:cNvSpPr txBox="1"/>
            <p:nvPr/>
          </p:nvSpPr>
          <p:spPr>
            <a:xfrm>
              <a:off x="4176482" y="5117068"/>
              <a:ext cx="319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+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065640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50000">
              <a:schemeClr val="bg1"/>
            </a:gs>
            <a:gs pos="100000">
              <a:srgbClr val="FFFF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AJIVE Toy Example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A6FC71-8C38-4729-9D02-8207629EA8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8" t="24227" r="9045" b="24227"/>
          <a:stretch/>
        </p:blipFill>
        <p:spPr bwMode="auto">
          <a:xfrm>
            <a:off x="231025" y="1524000"/>
            <a:ext cx="5383436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3">
                <a:extLst>
                  <a:ext uri="{FF2B5EF4-FFF2-40B4-BE49-F238E27FC236}">
                    <a16:creationId xmlns:a16="http://schemas.microsoft.com/office/drawing/2014/main" id="{1478B3C7-2FEB-466B-BF8D-29BE89917DE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27172" y="1371600"/>
                <a:ext cx="3264428" cy="47688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81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2075" tIns="46038" rIns="92075" bIns="46038" numCol="1" anchor="t" anchorCtr="0" compatLnSpc="1">
                <a:prstTxWarp prst="textNoShape">
                  <a:avLst/>
                </a:prstTxWarp>
              </a:bodyPr>
              <a:lstStyle>
                <a:lvl1pPr marL="457200" indent="-4572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75000"/>
                  <a:buFont typeface="Wingdings" pitchFamily="2" charset="2"/>
                  <a:defRPr sz="3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1pPr>
                <a:lvl2pPr marL="1027113" indent="-455613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5000"/>
                  <a:buFont typeface="Wingdings" pitchFamily="2" charset="2"/>
                  <a:defRPr sz="2800">
                    <a:solidFill>
                      <a:srgbClr val="000000"/>
                    </a:solidFill>
                    <a:latin typeface="+mn-lt"/>
                  </a:defRPr>
                </a:lvl2pPr>
                <a:lvl3pPr marL="1370013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666699"/>
                  </a:buClr>
                  <a:buSzPct val="7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712913" indent="-228600" algn="l" rtl="0" fontAlgn="base">
                  <a:spcBef>
                    <a:spcPct val="20000"/>
                  </a:spcBef>
                  <a:spcAft>
                    <a:spcPct val="0"/>
                  </a:spcAft>
                  <a:buSzPct val="6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75000"/>
                  <a:buFont typeface="Wingdings" pitchFamily="2" charset="2"/>
                  <a:buNone/>
                  <a:tabLst/>
                  <a:defRPr/>
                </a:pPr>
                <a:r>
                  <a:rPr kumimoji="0" lang="en-US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Underlying Components: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75000"/>
                  <a:buFont typeface="Wingdings" pitchFamily="2" charset="2"/>
                  <a:buNone/>
                  <a:tabLst/>
                  <a:defRPr/>
                </a:pPr>
                <a:endParaRPr kumimoji="0" lang="en-US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75000"/>
                  <a:buFont typeface="Wingdings" pitchFamily="2" charset="2"/>
                  <a:buNone/>
                  <a:tabLst/>
                  <a:defRPr/>
                </a:pPr>
                <a:r>
                  <a:rPr kumimoji="0" lang="en-US" altLang="en-US" sz="3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Indiv</a:t>
                </a:r>
                <a:r>
                  <a:rPr kumimoji="0" lang="en-US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 Y – Rank 2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75000"/>
                  <a:buFont typeface="Wingdings" pitchFamily="2" charset="2"/>
                  <a:buNone/>
                  <a:tabLst/>
                  <a:defRPr/>
                </a:pPr>
                <a:r>
                  <a:rPr kumimoji="0" lang="en-US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   </a:t>
                </a:r>
                <a14:m>
                  <m:oMath xmlns:m="http://schemas.openxmlformats.org/officeDocument/2006/math">
                    <m:r>
                      <a:rPr kumimoji="0" lang="en-US" altLang="en-US" sz="3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+mn-cs"/>
                      </a:rPr>
                      <m:t>⊥</m:t>
                    </m:r>
                  </m:oMath>
                </a14:m>
                <a:r>
                  <a:rPr kumimoji="0" lang="en-US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 to Joint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75000"/>
                  <a:buFont typeface="Wingdings" pitchFamily="2" charset="2"/>
                  <a:buNone/>
                  <a:tabLst/>
                  <a:defRPr/>
                </a:pPr>
                <a:endParaRPr kumimoji="0" lang="en-US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75000"/>
                  <a:buFont typeface="Wingdings" pitchFamily="2" charset="2"/>
                  <a:buNone/>
                  <a:tabLst/>
                  <a:defRPr/>
                </a:pPr>
                <a:r>
                  <a:rPr kumimoji="0" lang="en-US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  </a:t>
                </a:r>
                <a14:m>
                  <m:oMath xmlns:m="http://schemas.openxmlformats.org/officeDocument/2006/math">
                    <m:r>
                      <a:rPr kumimoji="0" lang="en-US" altLang="en-US" sz="3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+mn-cs"/>
                      </a:rPr>
                      <m:t>∩</m:t>
                    </m:r>
                  </m:oMath>
                </a14:m>
                <a:r>
                  <a:rPr kumimoji="0" lang="en-US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  with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75000"/>
                  <a:buFont typeface="Wingdings" pitchFamily="2" charset="2"/>
                  <a:buNone/>
                  <a:tabLst/>
                  <a:defRPr/>
                </a:pPr>
                <a:r>
                  <a:rPr kumimoji="0" lang="en-US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     </a:t>
                </a:r>
                <a:r>
                  <a:rPr kumimoji="0" lang="en-US" altLang="en-US" sz="3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Indiv</a:t>
                </a:r>
                <a:r>
                  <a:rPr kumimoji="0" lang="en-US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 X = {0}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75000"/>
                  <a:buFont typeface="Wingdings" pitchFamily="2" charset="2"/>
                  <a:buNone/>
                  <a:tabLst/>
                  <a:defRPr/>
                </a:pPr>
                <a:r>
                  <a:rPr kumimoji="0" lang="en-US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 (</a:t>
                </a:r>
                <a:r>
                  <a:rPr kumimoji="0" lang="en-US" altLang="en-US" sz="3200" b="0" i="0" u="sng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don’t need</a:t>
                </a:r>
                <a:r>
                  <a:rPr kumimoji="0" lang="en-US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altLang="en-US" sz="32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+mn-cs"/>
                      </a:rPr>
                      <m:t> </m:t>
                    </m:r>
                    <m:r>
                      <a:rPr kumimoji="0" lang="en-US" altLang="en-US" sz="32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+mn-cs"/>
                      </a:rPr>
                      <m:t>⊥</m:t>
                    </m:r>
                  </m:oMath>
                </a14:m>
                <a:r>
                  <a:rPr kumimoji="0" lang="en-US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)</a:t>
                </a:r>
              </a:p>
            </p:txBody>
          </p:sp>
        </mc:Choice>
        <mc:Fallback xmlns="">
          <p:sp>
            <p:nvSpPr>
              <p:cNvPr id="5" name="Rectangle 3">
                <a:extLst>
                  <a:ext uri="{FF2B5EF4-FFF2-40B4-BE49-F238E27FC236}">
                    <a16:creationId xmlns:a16="http://schemas.microsoft.com/office/drawing/2014/main" id="{1478B3C7-2FEB-466B-BF8D-29BE89917D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27172" y="1371600"/>
                <a:ext cx="3264428" cy="4768850"/>
              </a:xfrm>
              <a:prstGeom prst="rect">
                <a:avLst/>
              </a:prstGeom>
              <a:blipFill>
                <a:blip r:embed="rId4"/>
                <a:stretch>
                  <a:fillRect l="-4664" t="-1662" r="-4291" b="-1240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81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A182BBA-24A6-4281-B092-78CFA358CD0E}"/>
              </a:ext>
            </a:extLst>
          </p:cNvPr>
          <p:cNvCxnSpPr/>
          <p:nvPr/>
        </p:nvCxnSpPr>
        <p:spPr bwMode="auto">
          <a:xfrm flipH="1">
            <a:off x="3886200" y="3352800"/>
            <a:ext cx="1905000" cy="1676400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AAF990BC-E970-4B17-A86F-4845FFCDB220}"/>
              </a:ext>
            </a:extLst>
          </p:cNvPr>
          <p:cNvGrpSpPr/>
          <p:nvPr/>
        </p:nvGrpSpPr>
        <p:grpSpPr>
          <a:xfrm>
            <a:off x="1600200" y="2514600"/>
            <a:ext cx="2895600" cy="2971800"/>
            <a:chOff x="1600200" y="2514600"/>
            <a:chExt cx="2895600" cy="297180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8B7866C-6604-4E14-A4D0-AC60B5921D64}"/>
                </a:ext>
              </a:extLst>
            </p:cNvPr>
            <p:cNvSpPr txBox="1"/>
            <p:nvPr/>
          </p:nvSpPr>
          <p:spPr>
            <a:xfrm>
              <a:off x="1600200" y="2514600"/>
              <a:ext cx="319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=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5ECA226-3695-451F-9EE0-776BA7E53F2B}"/>
                </a:ext>
              </a:extLst>
            </p:cNvPr>
            <p:cNvSpPr txBox="1"/>
            <p:nvPr/>
          </p:nvSpPr>
          <p:spPr>
            <a:xfrm>
              <a:off x="1600200" y="5117068"/>
              <a:ext cx="319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=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1CE70BF-A8EF-4645-A064-536AB428F835}"/>
                </a:ext>
              </a:extLst>
            </p:cNvPr>
            <p:cNvSpPr txBox="1"/>
            <p:nvPr/>
          </p:nvSpPr>
          <p:spPr>
            <a:xfrm>
              <a:off x="2881082" y="2514600"/>
              <a:ext cx="319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+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6E29829-E425-4F21-9798-DEB849984D48}"/>
                </a:ext>
              </a:extLst>
            </p:cNvPr>
            <p:cNvSpPr txBox="1"/>
            <p:nvPr/>
          </p:nvSpPr>
          <p:spPr>
            <a:xfrm>
              <a:off x="4176482" y="2514600"/>
              <a:ext cx="319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+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D3136FE-4F4F-49FA-B866-31CD45B2F4CF}"/>
                </a:ext>
              </a:extLst>
            </p:cNvPr>
            <p:cNvSpPr txBox="1"/>
            <p:nvPr/>
          </p:nvSpPr>
          <p:spPr>
            <a:xfrm>
              <a:off x="2881082" y="5117068"/>
              <a:ext cx="319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+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7BFAC39-99AD-40EC-9608-D239BC9C0F5E}"/>
                </a:ext>
              </a:extLst>
            </p:cNvPr>
            <p:cNvSpPr txBox="1"/>
            <p:nvPr/>
          </p:nvSpPr>
          <p:spPr>
            <a:xfrm>
              <a:off x="4176482" y="5117068"/>
              <a:ext cx="319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+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788352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50000">
              <a:schemeClr val="bg1"/>
            </a:gs>
            <a:gs pos="100000">
              <a:srgbClr val="FFFF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AJIVE Toy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D262CB6-5535-486B-A248-7B667F6504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2400" y="1371600"/>
                <a:ext cx="8574089" cy="47688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81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2075" tIns="46038" rIns="92075" bIns="46038" numCol="1" anchor="t" anchorCtr="0" compatLnSpc="1">
                <a:prstTxWarp prst="textNoShape">
                  <a:avLst/>
                </a:prstTxWarp>
              </a:bodyPr>
              <a:lstStyle>
                <a:lvl1pPr marL="457200" indent="-4572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75000"/>
                  <a:buFont typeface="Wingdings" pitchFamily="2" charset="2"/>
                  <a:defRPr sz="3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1pPr>
                <a:lvl2pPr marL="1027113" indent="-455613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5000"/>
                  <a:buFont typeface="Wingdings" pitchFamily="2" charset="2"/>
                  <a:defRPr sz="2800">
                    <a:solidFill>
                      <a:srgbClr val="000000"/>
                    </a:solidFill>
                    <a:latin typeface="+mn-lt"/>
                  </a:defRPr>
                </a:lvl2pPr>
                <a:lvl3pPr marL="1370013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666699"/>
                  </a:buClr>
                  <a:buSzPct val="7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712913" indent="-228600" algn="l" rtl="0" fontAlgn="base">
                  <a:spcBef>
                    <a:spcPct val="20000"/>
                  </a:spcBef>
                  <a:spcAft>
                    <a:spcPct val="0"/>
                  </a:spcAft>
                  <a:buSzPct val="6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75000"/>
                  <a:buFont typeface="Wingdings" pitchFamily="2" charset="2"/>
                  <a:buNone/>
                  <a:tabLst/>
                  <a:defRPr/>
                </a:pPr>
                <a:r>
                  <a:rPr kumimoji="0" lang="en-US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Concatenate &amp; SVD: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75000"/>
                  <a:buFont typeface="Wingdings" pitchFamily="2" charset="2"/>
                  <a:buNone/>
                  <a:tabLst/>
                  <a:defRPr/>
                </a:pPr>
                <a:r>
                  <a:rPr kumimoji="0" lang="en-US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Only (Joint </a:t>
                </a:r>
                <a14:m>
                  <m:oMath xmlns:m="http://schemas.openxmlformats.org/officeDocument/2006/math">
                    <m:r>
                      <a:rPr kumimoji="0" lang="en-US" altLang="en-US" sz="3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+mn-cs"/>
                      </a:rPr>
                      <m:t>∪</m:t>
                    </m:r>
                  </m:oMath>
                </a14:m>
                <a:r>
                  <a:rPr kumimoji="0" lang="en-US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 X – </a:t>
                </a:r>
                <a:r>
                  <a:rPr kumimoji="0" lang="en-US" altLang="en-US" sz="3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Indiv</a:t>
                </a:r>
                <a:r>
                  <a:rPr kumimoji="0" lang="en-US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), Lose Sep. &amp; Y – </a:t>
                </a:r>
                <a:r>
                  <a:rPr kumimoji="0" lang="en-US" altLang="en-US" sz="3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Indiv</a:t>
                </a:r>
                <a:r>
                  <a:rPr kumimoji="0" lang="en-US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D262CB6-5535-486B-A248-7B667F6504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2400" y="1371600"/>
                <a:ext cx="8574089" cy="4768850"/>
              </a:xfrm>
              <a:prstGeom prst="rect">
                <a:avLst/>
              </a:prstGeom>
              <a:blipFill>
                <a:blip r:embed="rId3"/>
                <a:stretch>
                  <a:fillRect l="-1777" t="-1662" r="-149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81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>
            <a:extLst>
              <a:ext uri="{FF2B5EF4-FFF2-40B4-BE49-F238E27FC236}">
                <a16:creationId xmlns:a16="http://schemas.microsoft.com/office/drawing/2014/main" id="{968CEE03-2B23-4380-869B-BECBF44721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8" t="24227" r="9045" b="24227"/>
          <a:stretch/>
        </p:blipFill>
        <p:spPr bwMode="auto">
          <a:xfrm>
            <a:off x="231025" y="3026344"/>
            <a:ext cx="3959975" cy="3755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79A10CA5-CCB8-400D-827B-C96C6B5E86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8" t="22322" r="6060" b="23747"/>
          <a:stretch/>
        </p:blipFill>
        <p:spPr bwMode="auto">
          <a:xfrm>
            <a:off x="4627775" y="3048000"/>
            <a:ext cx="4516225" cy="357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C7E42EED-621A-46D0-9187-F85CD23A6B0E}"/>
              </a:ext>
            </a:extLst>
          </p:cNvPr>
          <p:cNvGrpSpPr/>
          <p:nvPr/>
        </p:nvGrpSpPr>
        <p:grpSpPr>
          <a:xfrm>
            <a:off x="2514600" y="2514600"/>
            <a:ext cx="3200400" cy="2971800"/>
            <a:chOff x="2514600" y="2514600"/>
            <a:chExt cx="3200400" cy="2971800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8579D6F7-31C3-4E42-BE52-69F834F445CE}"/>
                </a:ext>
              </a:extLst>
            </p:cNvPr>
            <p:cNvCxnSpPr/>
            <p:nvPr/>
          </p:nvCxnSpPr>
          <p:spPr bwMode="auto">
            <a:xfrm>
              <a:off x="2514600" y="2514600"/>
              <a:ext cx="3200400" cy="1219200"/>
            </a:xfrm>
            <a:prstGeom prst="straightConnector1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C0082C2B-9A12-4D2B-AC5F-C68F1A3C8121}"/>
                </a:ext>
              </a:extLst>
            </p:cNvPr>
            <p:cNvCxnSpPr/>
            <p:nvPr/>
          </p:nvCxnSpPr>
          <p:spPr bwMode="auto">
            <a:xfrm>
              <a:off x="2514600" y="2514600"/>
              <a:ext cx="2971800" cy="2971800"/>
            </a:xfrm>
            <a:prstGeom prst="straightConnector1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0FB950E-AE67-4229-AC7D-5D57FAEF47C2}"/>
              </a:ext>
            </a:extLst>
          </p:cNvPr>
          <p:cNvCxnSpPr/>
          <p:nvPr/>
        </p:nvCxnSpPr>
        <p:spPr bwMode="auto">
          <a:xfrm flipH="1">
            <a:off x="2590800" y="2438400"/>
            <a:ext cx="3276600" cy="1752600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81675DF-9726-4C5F-9F4D-690B2EBA8DF1}"/>
              </a:ext>
            </a:extLst>
          </p:cNvPr>
          <p:cNvCxnSpPr/>
          <p:nvPr/>
        </p:nvCxnSpPr>
        <p:spPr bwMode="auto">
          <a:xfrm flipH="1">
            <a:off x="2819400" y="2438400"/>
            <a:ext cx="4724400" cy="3276600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4188895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50000">
              <a:schemeClr val="bg1"/>
            </a:gs>
            <a:gs pos="100000">
              <a:srgbClr val="FFFF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AJIVE Toy Example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0742BAA-3704-4378-AF22-30CCAF8789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8" t="24227" r="9045" b="24227"/>
          <a:stretch/>
        </p:blipFill>
        <p:spPr bwMode="auto">
          <a:xfrm>
            <a:off x="231025" y="3026344"/>
            <a:ext cx="3959975" cy="3755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6FF24B3A-31A4-416E-AEE2-32065C4A22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8" t="20183" r="6060" b="23985"/>
          <a:stretch/>
        </p:blipFill>
        <p:spPr bwMode="auto">
          <a:xfrm>
            <a:off x="4627775" y="2971800"/>
            <a:ext cx="4516225" cy="3704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42FE23A5-CAED-41E0-B874-2B25D79D5E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371600"/>
            <a:ext cx="8574089" cy="476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81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457200" indent="-457200" algn="ctr" rtl="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1027113" indent="-455613" algn="ctr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defRPr sz="2800">
                <a:solidFill>
                  <a:srgbClr val="000000"/>
                </a:solidFill>
                <a:latin typeface="+mn-lt"/>
              </a:defRPr>
            </a:lvl2pPr>
            <a:lvl3pPr marL="1370013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712913" indent="-228600" algn="l" rtl="0" fontAlgn="base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Partial Least Squares: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Decent Rank 2 Approx., but </a:t>
            </a:r>
            <a:r>
              <a:rPr kumimoji="0" lang="en-US" altLang="en-US" sz="3200" b="0" i="0" u="sng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no</a:t>
            </a:r>
            <a:r>
              <a:rPr kumimoji="0" lang="en-US" altLang="en-US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Indiv. Comp.</a:t>
            </a:r>
            <a:endParaRPr kumimoji="0" lang="en-US" alt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DADBBC1-7222-47C0-85BF-F7F76B7BBCEE}"/>
              </a:ext>
            </a:extLst>
          </p:cNvPr>
          <p:cNvGrpSpPr/>
          <p:nvPr/>
        </p:nvGrpSpPr>
        <p:grpSpPr>
          <a:xfrm>
            <a:off x="2514600" y="2514600"/>
            <a:ext cx="4371287" cy="2971800"/>
            <a:chOff x="2514600" y="2514600"/>
            <a:chExt cx="4371287" cy="2971800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224C7262-1741-4BBE-814E-DDBFF5AEADCC}"/>
                </a:ext>
              </a:extLst>
            </p:cNvPr>
            <p:cNvCxnSpPr/>
            <p:nvPr/>
          </p:nvCxnSpPr>
          <p:spPr bwMode="auto">
            <a:xfrm>
              <a:off x="2514600" y="2514600"/>
              <a:ext cx="4371287" cy="1371600"/>
            </a:xfrm>
            <a:prstGeom prst="straightConnector1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3F261F36-6E2E-4DD6-B723-BE4E158BDDEF}"/>
                </a:ext>
              </a:extLst>
            </p:cNvPr>
            <p:cNvCxnSpPr/>
            <p:nvPr/>
          </p:nvCxnSpPr>
          <p:spPr bwMode="auto">
            <a:xfrm>
              <a:off x="2514600" y="2514600"/>
              <a:ext cx="4371287" cy="2971800"/>
            </a:xfrm>
            <a:prstGeom prst="straightConnector1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41211235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50000">
              <a:schemeClr val="bg1"/>
            </a:gs>
            <a:gs pos="100000">
              <a:srgbClr val="FFFF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AJIVE Toy Example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1DCBF9-E261-4D60-894F-60967441F4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8" t="24227" r="9045" b="24227"/>
          <a:stretch/>
        </p:blipFill>
        <p:spPr bwMode="auto">
          <a:xfrm>
            <a:off x="231025" y="3026344"/>
            <a:ext cx="3959975" cy="3755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0655AA51-C956-4E5E-9AE2-B5C32CC573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7" t="20659" r="5011" b="23509"/>
          <a:stretch/>
        </p:blipFill>
        <p:spPr bwMode="auto">
          <a:xfrm>
            <a:off x="4573909" y="3000704"/>
            <a:ext cx="4570091" cy="3704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335C69C8-1518-4D70-87BF-ABAFE02D11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371600"/>
            <a:ext cx="8574089" cy="476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81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457200" indent="-457200" algn="ctr" rtl="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1027113" indent="-455613" algn="ctr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defRPr sz="2800">
                <a:solidFill>
                  <a:srgbClr val="000000"/>
                </a:solidFill>
                <a:latin typeface="+mn-lt"/>
              </a:defRPr>
            </a:lvl2pPr>
            <a:lvl3pPr marL="1370013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712913" indent="-228600" algn="l" rtl="0" fontAlgn="base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Early JIVE (Lock et al, 2013):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Good 2-d Approx. – Missed Joint-Ind Decomp.</a:t>
            </a:r>
            <a:endParaRPr kumimoji="0" lang="en-US" alt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F6F4CFE-9589-4B8C-92BF-E4DAAF689FB6}"/>
              </a:ext>
            </a:extLst>
          </p:cNvPr>
          <p:cNvGrpSpPr/>
          <p:nvPr/>
        </p:nvGrpSpPr>
        <p:grpSpPr>
          <a:xfrm>
            <a:off x="2514600" y="2514600"/>
            <a:ext cx="3048000" cy="3429000"/>
            <a:chOff x="2514600" y="2514600"/>
            <a:chExt cx="3048000" cy="3429000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A19D369A-CBA8-468E-A6AF-5AD5AB939C39}"/>
                </a:ext>
              </a:extLst>
            </p:cNvPr>
            <p:cNvCxnSpPr/>
            <p:nvPr/>
          </p:nvCxnSpPr>
          <p:spPr bwMode="auto">
            <a:xfrm>
              <a:off x="2514600" y="2514600"/>
              <a:ext cx="3048000" cy="1371600"/>
            </a:xfrm>
            <a:prstGeom prst="straightConnector1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B8656378-530D-4A28-B42B-3ED55A97B507}"/>
                </a:ext>
              </a:extLst>
            </p:cNvPr>
            <p:cNvCxnSpPr/>
            <p:nvPr/>
          </p:nvCxnSpPr>
          <p:spPr bwMode="auto">
            <a:xfrm>
              <a:off x="2514600" y="2514600"/>
              <a:ext cx="2895600" cy="3429000"/>
            </a:xfrm>
            <a:prstGeom prst="straightConnector1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B3EB9878-5D69-4A16-86C7-E98B92A954F8}"/>
              </a:ext>
            </a:extLst>
          </p:cNvPr>
          <p:cNvGrpSpPr/>
          <p:nvPr/>
        </p:nvGrpSpPr>
        <p:grpSpPr>
          <a:xfrm>
            <a:off x="6248400" y="2590800"/>
            <a:ext cx="1981200" cy="3048000"/>
            <a:chOff x="6248400" y="2590800"/>
            <a:chExt cx="1981200" cy="3048000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84D15048-ACC9-458D-BC46-61A3D8E5D7ED}"/>
                </a:ext>
              </a:extLst>
            </p:cNvPr>
            <p:cNvCxnSpPr/>
            <p:nvPr/>
          </p:nvCxnSpPr>
          <p:spPr bwMode="auto">
            <a:xfrm>
              <a:off x="6248400" y="2590800"/>
              <a:ext cx="610554" cy="3048000"/>
            </a:xfrm>
            <a:prstGeom prst="straightConnector1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ED31D9E5-754C-4494-B657-144FB0289B2C}"/>
                </a:ext>
              </a:extLst>
            </p:cNvPr>
            <p:cNvCxnSpPr/>
            <p:nvPr/>
          </p:nvCxnSpPr>
          <p:spPr bwMode="auto">
            <a:xfrm>
              <a:off x="6248400" y="2590800"/>
              <a:ext cx="1981200" cy="1600200"/>
            </a:xfrm>
            <a:prstGeom prst="straightConnector1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79E80ED-04C5-4300-AEC0-0FCFB63C595A}"/>
                  </a:ext>
                </a:extLst>
              </p:cNvPr>
              <p:cNvSpPr txBox="1"/>
              <p:nvPr/>
            </p:nvSpPr>
            <p:spPr>
              <a:xfrm>
                <a:off x="7071589" y="838200"/>
                <a:ext cx="1539011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/>
                  <a:t>Artifact of </a:t>
                </a:r>
              </a:p>
              <a:p>
                <a:pPr algn="ctr"/>
                <a:r>
                  <a:rPr lang="en-US" dirty="0"/>
                  <a:t>Different</a:t>
                </a:r>
              </a:p>
              <a:p>
                <a:pPr algn="ctr"/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-s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-s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79E80ED-04C5-4300-AEC0-0FCFB63C59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1589" y="838200"/>
                <a:ext cx="1539011" cy="923330"/>
              </a:xfrm>
              <a:prstGeom prst="rect">
                <a:avLst/>
              </a:prstGeom>
              <a:blipFill>
                <a:blip r:embed="rId5"/>
                <a:stretch>
                  <a:fillRect t="-3974" r="-2767" b="-92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05918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50000">
              <a:schemeClr val="bg1"/>
            </a:gs>
            <a:gs pos="100000">
              <a:srgbClr val="FFFF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AJIVE Toy Example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7918DA0-D1F1-41B0-A24C-7861AAF9EE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8" t="24227" r="9045" b="24227"/>
          <a:stretch/>
        </p:blipFill>
        <p:spPr bwMode="auto">
          <a:xfrm>
            <a:off x="231025" y="3026344"/>
            <a:ext cx="3959975" cy="3755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B8930573-9F85-4E57-8D18-C9AFB593E4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1" t="24227" r="8519" b="24227"/>
          <a:stretch/>
        </p:blipFill>
        <p:spPr bwMode="auto">
          <a:xfrm>
            <a:off x="4648200" y="3208868"/>
            <a:ext cx="4335518" cy="3420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F989F2CF-17CC-4201-9E02-0A6D48DC0D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371600"/>
            <a:ext cx="8574089" cy="476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81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457200" indent="-457200" algn="ctr" rtl="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1027113" indent="-455613" algn="ctr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defRPr sz="2800">
                <a:solidFill>
                  <a:srgbClr val="000000"/>
                </a:solidFill>
                <a:latin typeface="+mn-lt"/>
              </a:defRPr>
            </a:lvl2pPr>
            <a:lvl3pPr marL="1370013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712913" indent="-228600" algn="l" rtl="0" fontAlgn="base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Current AJIVE:     Excellent Decomposition  (Both Joint and Individual)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77993FC-A1BC-4484-B7D3-BEC7B026A07F}"/>
              </a:ext>
            </a:extLst>
          </p:cNvPr>
          <p:cNvGrpSpPr/>
          <p:nvPr/>
        </p:nvGrpSpPr>
        <p:grpSpPr>
          <a:xfrm>
            <a:off x="3581400" y="2438400"/>
            <a:ext cx="3048000" cy="3505200"/>
            <a:chOff x="3581400" y="2438400"/>
            <a:chExt cx="3048000" cy="3505200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A68AEAF1-8781-4DC2-8A7B-3574C1DA0758}"/>
                </a:ext>
              </a:extLst>
            </p:cNvPr>
            <p:cNvCxnSpPr/>
            <p:nvPr/>
          </p:nvCxnSpPr>
          <p:spPr bwMode="auto">
            <a:xfrm>
              <a:off x="3581400" y="2438400"/>
              <a:ext cx="3048000" cy="3505200"/>
            </a:xfrm>
            <a:prstGeom prst="straightConnector1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83788AD2-0EAC-44E3-A68D-B46AF3CFC77D}"/>
                </a:ext>
              </a:extLst>
            </p:cNvPr>
            <p:cNvCxnSpPr/>
            <p:nvPr/>
          </p:nvCxnSpPr>
          <p:spPr bwMode="auto">
            <a:xfrm>
              <a:off x="3581400" y="2438400"/>
              <a:ext cx="3048000" cy="1219200"/>
            </a:xfrm>
            <a:prstGeom prst="straightConnector1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D83209F-B571-4DE3-8F0D-C0A915889FA4}"/>
              </a:ext>
            </a:extLst>
          </p:cNvPr>
          <p:cNvGrpSpPr/>
          <p:nvPr/>
        </p:nvGrpSpPr>
        <p:grpSpPr>
          <a:xfrm>
            <a:off x="5715000" y="2590800"/>
            <a:ext cx="2438400" cy="3352800"/>
            <a:chOff x="5715000" y="2590800"/>
            <a:chExt cx="2438400" cy="3352800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889DA6CE-D513-4A78-BF5F-98A3BEA79064}"/>
                </a:ext>
              </a:extLst>
            </p:cNvPr>
            <p:cNvCxnSpPr/>
            <p:nvPr/>
          </p:nvCxnSpPr>
          <p:spPr bwMode="auto">
            <a:xfrm>
              <a:off x="5715000" y="2590800"/>
              <a:ext cx="2438400" cy="914400"/>
            </a:xfrm>
            <a:prstGeom prst="straightConnector1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5B48DF11-228C-494D-8EB7-9BC8BF194282}"/>
                </a:ext>
              </a:extLst>
            </p:cNvPr>
            <p:cNvCxnSpPr/>
            <p:nvPr/>
          </p:nvCxnSpPr>
          <p:spPr bwMode="auto">
            <a:xfrm>
              <a:off x="5715000" y="2590800"/>
              <a:ext cx="2209800" cy="3352800"/>
            </a:xfrm>
            <a:prstGeom prst="straightConnector1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40644812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>
                <a:lumMod val="60000"/>
                <a:lumOff val="40000"/>
              </a:schemeClr>
            </a:gs>
            <a:gs pos="50000">
              <a:schemeClr val="bg1"/>
            </a:gs>
            <a:gs pos="100000">
              <a:schemeClr val="bg2">
                <a:lumMod val="60000"/>
                <a:lumOff val="4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AJIVE Analysis of FMRI Data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534400" cy="5257800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lang="en-US" dirty="0"/>
              <a:t>Functional Magnetic Resonance Imaging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Approach:</a:t>
            </a:r>
          </a:p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Measure “Brain Activity”</a:t>
            </a:r>
          </a:p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Over </a:t>
            </a:r>
            <a:r>
              <a:rPr kumimoji="0" lang="en-US" altLang="en-US" sz="32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Both</a:t>
            </a: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 Location &amp; Time</a:t>
            </a:r>
          </a:p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Via Blood Flow</a:t>
            </a:r>
          </a:p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Data Objects???</a:t>
            </a:r>
          </a:p>
          <a:p>
            <a:pPr eaLnBrk="1" hangingPunct="1"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6200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>
                <a:lumMod val="60000"/>
                <a:lumOff val="40000"/>
              </a:schemeClr>
            </a:gs>
            <a:gs pos="50000">
              <a:schemeClr val="bg1"/>
            </a:gs>
            <a:gs pos="100000">
              <a:schemeClr val="bg2">
                <a:lumMod val="60000"/>
                <a:lumOff val="4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AJIVE Analysis of FMRI Data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534400" cy="5257800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lang="en-US" dirty="0"/>
              <a:t>Functional Magnetic Resonance Imaging</a:t>
            </a:r>
          </a:p>
          <a:p>
            <a:pPr marL="0" lvl="0" indent="0" eaLnBrk="1" hangingPunct="1">
              <a:lnSpc>
                <a:spcPct val="150000"/>
              </a:lnSpc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2015 SAMSI Program</a:t>
            </a:r>
          </a:p>
          <a:p>
            <a:pPr marL="0" lvl="0" indent="0" eaLnBrk="1" hangingPunct="1">
              <a:lnSpc>
                <a:spcPct val="150000"/>
              </a:lnSpc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On Neuroscience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endParaRPr lang="en-US" dirty="0"/>
          </a:p>
          <a:p>
            <a:pPr marL="0" indent="0" eaLnBrk="1" hangingPunct="1">
              <a:lnSpc>
                <a:spcPct val="150000"/>
              </a:lnSpc>
              <a:buClr>
                <a:srgbClr val="A50021"/>
              </a:buClr>
              <a:buSzPct val="75000"/>
              <a:buNone/>
              <a:defRPr/>
            </a:pPr>
            <a:r>
              <a:rPr lang="en-US" altLang="en-US" sz="2400" dirty="0"/>
              <a:t>Qunqun Yu</a:t>
            </a:r>
            <a:r>
              <a:rPr lang="en-US" altLang="en-US" dirty="0"/>
              <a:t>                             </a:t>
            </a:r>
            <a:r>
              <a:rPr lang="en-US" altLang="en-US" sz="2400" dirty="0"/>
              <a:t>Benjamin Risk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endParaRPr lang="en-US" dirty="0"/>
          </a:p>
        </p:txBody>
      </p:sp>
      <p:pic>
        <p:nvPicPr>
          <p:cNvPr id="4" name="Picture 3" descr="samsilogo.jpg">
            <a:extLst>
              <a:ext uri="{FF2B5EF4-FFF2-40B4-BE49-F238E27FC236}">
                <a16:creationId xmlns:a16="http://schemas.microsoft.com/office/drawing/2014/main" id="{A9B668F3-BA42-4BE0-9C98-FB9AC1CE419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19980" y="2057400"/>
            <a:ext cx="385572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photo of">
            <a:extLst>
              <a:ext uri="{FF2B5EF4-FFF2-40B4-BE49-F238E27FC236}">
                <a16:creationId xmlns:a16="http://schemas.microsoft.com/office/drawing/2014/main" id="{63E139E1-F18F-419B-8490-E5AE6759E5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658" y="3962400"/>
            <a:ext cx="163173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s://i1.rgstatic.net/ii/profile.image/AS%3A279596466491397@1443672400913_l/Benjamin_Risk.png">
            <a:extLst>
              <a:ext uri="{FF2B5EF4-FFF2-40B4-BE49-F238E27FC236}">
                <a16:creationId xmlns:a16="http://schemas.microsoft.com/office/drawing/2014/main" id="{205BB927-8D97-420B-81F8-CDBC21339A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94" t="4009" r="7743" b="28386"/>
          <a:stretch/>
        </p:blipFill>
        <p:spPr bwMode="auto">
          <a:xfrm>
            <a:off x="5486400" y="3886200"/>
            <a:ext cx="1584178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5644645"/>
      </p:ext>
    </p:extLst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>
                <a:lumMod val="60000"/>
                <a:lumOff val="40000"/>
              </a:schemeClr>
            </a:gs>
            <a:gs pos="50000">
              <a:schemeClr val="bg1"/>
            </a:gs>
            <a:gs pos="100000">
              <a:schemeClr val="bg2">
                <a:lumMod val="60000"/>
                <a:lumOff val="4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AJIVE Analysis of FMRI Data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19200"/>
            <a:ext cx="8763000" cy="5257800"/>
          </a:xfrm>
        </p:spPr>
        <p:txBody>
          <a:bodyPr/>
          <a:lstStyle/>
          <a:p>
            <a:pPr marL="0" lvl="0" indent="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Data </a:t>
            </a:r>
          </a:p>
          <a:p>
            <a:pPr marL="0" lvl="0" indent="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Objects?</a:t>
            </a:r>
          </a:p>
          <a:p>
            <a:pPr marL="0" lvl="0" indent="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0" lvl="0" indent="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3d- Movie?</a:t>
            </a:r>
          </a:p>
          <a:p>
            <a:pPr marL="0" lvl="0" indent="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0" lvl="0" indent="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Time Series</a:t>
            </a:r>
          </a:p>
          <a:p>
            <a:pPr marL="0" lvl="0" indent="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At Voxels?</a:t>
            </a:r>
          </a:p>
          <a:p>
            <a:pPr marL="0" lvl="0" indent="0" eaLnBrk="1" hangingPunct="1">
              <a:lnSpc>
                <a:spcPct val="150000"/>
              </a:lnSpc>
              <a:buClr>
                <a:srgbClr val="A50021"/>
              </a:buClr>
              <a:buSzPct val="75000"/>
              <a:buNone/>
            </a:pPr>
            <a:endParaRPr lang="en-US" altLang="en-US" sz="1600" dirty="0">
              <a:solidFill>
                <a:srgbClr val="000000"/>
              </a:solidFill>
              <a:latin typeface="Tahoma"/>
            </a:endParaRPr>
          </a:p>
          <a:p>
            <a:pPr marL="0" lvl="0" indent="0" eaLnBrk="1" hangingPunct="1">
              <a:lnSpc>
                <a:spcPct val="150000"/>
              </a:lnSpc>
              <a:buClr>
                <a:srgbClr val="A50021"/>
              </a:buClr>
              <a:buSzPct val="75000"/>
              <a:buNone/>
            </a:pPr>
            <a:endParaRPr lang="en-US" altLang="en-US" sz="1600" dirty="0">
              <a:solidFill>
                <a:srgbClr val="000000"/>
              </a:solidFill>
              <a:latin typeface="Tahoma"/>
            </a:endParaRPr>
          </a:p>
          <a:p>
            <a:pPr marL="0" lvl="0" indent="0" eaLnBrk="1" hangingPunct="1">
              <a:lnSpc>
                <a:spcPct val="150000"/>
              </a:lnSpc>
              <a:buClr>
                <a:srgbClr val="A50021"/>
              </a:buClr>
              <a:buSzPct val="75000"/>
              <a:buNone/>
            </a:pPr>
            <a:r>
              <a:rPr lang="en-US" altLang="en-US" sz="1600" dirty="0">
                <a:solidFill>
                  <a:srgbClr val="000000"/>
                </a:solidFill>
                <a:latin typeface="Tahoma"/>
              </a:rPr>
              <a:t>                                                                  Thanks to fmri.ucsd.edu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endParaRPr lang="en-US" dirty="0"/>
          </a:p>
        </p:txBody>
      </p:sp>
      <p:pic>
        <p:nvPicPr>
          <p:cNvPr id="4" name="Picture 2" descr="http://fmri.ucsd.edu/images/BOLDSignal.jpg">
            <a:extLst>
              <a:ext uri="{FF2B5EF4-FFF2-40B4-BE49-F238E27FC236}">
                <a16:creationId xmlns:a16="http://schemas.microsoft.com/office/drawing/2014/main" id="{1FB6B7EE-F59A-4C10-A7CD-2EEB9AD856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066800"/>
            <a:ext cx="6781800" cy="5086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22342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>
                <a:lumMod val="60000"/>
                <a:lumOff val="40000"/>
              </a:schemeClr>
            </a:gs>
            <a:gs pos="50000">
              <a:schemeClr val="bg1"/>
            </a:gs>
            <a:gs pos="100000">
              <a:schemeClr val="bg2">
                <a:lumMod val="60000"/>
                <a:lumOff val="4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AJIVE Analysis of FMRI Data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534400" cy="5257800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Study Data From: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628FA05F-4478-486D-8DD0-D633C79745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78" r="7248" b="12931"/>
          <a:stretch/>
        </p:blipFill>
        <p:spPr bwMode="auto">
          <a:xfrm>
            <a:off x="0" y="2819142"/>
            <a:ext cx="4419600" cy="1752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88180A6-84C2-499C-B557-0E6C0C1CD91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04" t="12508" r="3614" b="1188"/>
          <a:stretch/>
        </p:blipFill>
        <p:spPr>
          <a:xfrm>
            <a:off x="4520098" y="2819400"/>
            <a:ext cx="4623902" cy="403859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99DBBAE-87A2-4852-A320-DBB7A35032DB}"/>
              </a:ext>
            </a:extLst>
          </p:cNvPr>
          <p:cNvSpPr txBox="1"/>
          <p:nvPr/>
        </p:nvSpPr>
        <p:spPr>
          <a:xfrm>
            <a:off x="457200" y="5105400"/>
            <a:ext cx="28777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Posted Data With Huge</a:t>
            </a:r>
          </a:p>
          <a:p>
            <a:pPr algn="ctr"/>
            <a:r>
              <a:rPr lang="en-US" dirty="0"/>
              <a:t>Amount of Pre-Processing</a:t>
            </a:r>
          </a:p>
          <a:p>
            <a:pPr algn="ctr"/>
            <a:r>
              <a:rPr lang="en-US" dirty="0"/>
              <a:t>E.g. Registration</a:t>
            </a:r>
          </a:p>
        </p:txBody>
      </p:sp>
    </p:spTree>
    <p:extLst>
      <p:ext uri="{BB962C8B-B14F-4D97-AF65-F5344CB8AC3E}">
        <p14:creationId xmlns:p14="http://schemas.microsoft.com/office/powerpoint/2010/main" val="19580514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457200"/>
            <a:ext cx="8304212" cy="492125"/>
          </a:xfrm>
        </p:spPr>
        <p:txBody>
          <a:bodyPr/>
          <a:lstStyle/>
          <a:p>
            <a:pPr eaLnBrk="1" hangingPunct="1"/>
            <a:r>
              <a:rPr lang="en-US" altLang="ko-KR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Source Batch </a:t>
            </a:r>
            <a:r>
              <a:rPr lang="en-US" altLang="ko-KR" sz="3200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Adj</a:t>
            </a:r>
            <a:r>
              <a:rPr lang="en-US" altLang="ko-KR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 DWD Source Adjustment</a:t>
            </a:r>
          </a:p>
        </p:txBody>
      </p:sp>
      <p:pic>
        <p:nvPicPr>
          <p:cNvPr id="3686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A373C08-ADD9-4B0F-BB26-532799445D10}"/>
              </a:ext>
            </a:extLst>
          </p:cNvPr>
          <p:cNvSpPr txBox="1"/>
          <p:nvPr/>
        </p:nvSpPr>
        <p:spPr>
          <a:xfrm>
            <a:off x="1439309" y="5105400"/>
            <a:ext cx="12490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Slide Data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 DWD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Direction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8BEC63-DB0B-4EB5-88C9-6B46B5F34C31}"/>
              </a:ext>
            </a:extLst>
          </p:cNvPr>
          <p:cNvSpPr txBox="1"/>
          <p:nvPr/>
        </p:nvSpPr>
        <p:spPr>
          <a:xfrm>
            <a:off x="1219200" y="60198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Until Means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Are the Same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F1EBF4F-3D77-462B-9E1D-0286AA37BAB4}"/>
              </a:ext>
            </a:extLst>
          </p:cNvPr>
          <p:cNvGrpSpPr/>
          <p:nvPr/>
        </p:nvGrpSpPr>
        <p:grpSpPr>
          <a:xfrm>
            <a:off x="3200400" y="2590800"/>
            <a:ext cx="2286000" cy="3618131"/>
            <a:chOff x="3200400" y="2590800"/>
            <a:chExt cx="2286000" cy="3618131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849E915-393F-4CAC-8A15-9355EA916068}"/>
                </a:ext>
              </a:extLst>
            </p:cNvPr>
            <p:cNvSpPr txBox="1"/>
            <p:nvPr/>
          </p:nvSpPr>
          <p:spPr>
            <a:xfrm>
              <a:off x="3200400" y="5562600"/>
              <a:ext cx="2286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Note How Subtypes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Come Together</a:t>
              </a:r>
            </a:p>
          </p:txBody>
        </p:sp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8365E0BE-677D-4F5C-AB64-91D602E86B00}"/>
                </a:ext>
              </a:extLst>
            </p:cNvPr>
            <p:cNvCxnSpPr>
              <a:stCxn id="7" idx="0"/>
            </p:cNvCxnSpPr>
            <p:nvPr/>
          </p:nvCxnSpPr>
          <p:spPr>
            <a:xfrm flipH="1" flipV="1">
              <a:off x="3733800" y="2590800"/>
              <a:ext cx="609600" cy="2971800"/>
            </a:xfrm>
            <a:prstGeom prst="straightConnector1">
              <a:avLst/>
            </a:prstGeom>
            <a:ln w="254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9786544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>
                <a:lumMod val="60000"/>
                <a:lumOff val="40000"/>
              </a:schemeClr>
            </a:gs>
            <a:gs pos="50000">
              <a:schemeClr val="bg1"/>
            </a:gs>
            <a:gs pos="100000">
              <a:schemeClr val="bg2">
                <a:lumMod val="60000"/>
                <a:lumOff val="4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AJIVE Analysis of FMRI Data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81000" y="1219200"/>
                <a:ext cx="8534400" cy="5257800"/>
              </a:xfrm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75000"/>
                  <a:buFont typeface="Wingdings" pitchFamily="2" charset="2"/>
                  <a:buNone/>
                  <a:tabLst/>
                  <a:defRPr/>
                </a:pPr>
                <a:r>
                  <a:rPr kumimoji="0" lang="en-US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Data Objects:           </a:t>
                </a:r>
                <a14:m>
                  <m:oMath xmlns:m="http://schemas.openxmlformats.org/officeDocument/2006/math">
                    <m:r>
                      <a:rPr kumimoji="0" lang="en-US" altLang="en-US" sz="3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𝑛</m:t>
                    </m:r>
                    <m:r>
                      <a:rPr kumimoji="0" lang="en-US" altLang="en-US" sz="3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=491</m:t>
                    </m:r>
                  </m:oMath>
                </a14:m>
                <a:endParaRPr kumimoji="0" lang="en-US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75000"/>
                  <a:buFont typeface="Wingdings" pitchFamily="2" charset="2"/>
                  <a:buNone/>
                  <a:tabLst/>
                  <a:defRPr/>
                </a:pPr>
                <a:endParaRPr kumimoji="0" lang="en-US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75000"/>
                  <a:buFont typeface="Wingdings" pitchFamily="2" charset="2"/>
                  <a:buNone/>
                  <a:tabLst/>
                  <a:defRPr/>
                </a:pPr>
                <a:r>
                  <a:rPr kumimoji="0" lang="en-US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X:      Behavioral Features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75000"/>
                  <a:buFont typeface="Wingdings" pitchFamily="2" charset="2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en-US" sz="32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𝑑</m:t>
                      </m:r>
                      <m:r>
                        <a:rPr kumimoji="0" lang="en-US" altLang="en-US" sz="32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=139</m:t>
                      </m:r>
                    </m:oMath>
                  </m:oMathPara>
                </a14:m>
                <a:endParaRPr kumimoji="0" lang="en-US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75000"/>
                  <a:buFont typeface="Wingdings" pitchFamily="2" charset="2"/>
                  <a:buNone/>
                  <a:tabLst/>
                  <a:defRPr/>
                </a:pPr>
                <a:endParaRPr kumimoji="0" lang="en-US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75000"/>
                  <a:buFont typeface="Wingdings" pitchFamily="2" charset="2"/>
                  <a:buNone/>
                  <a:tabLst/>
                  <a:defRPr/>
                </a:pPr>
                <a:r>
                  <a:rPr kumimoji="0" lang="en-US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Y:      3-d Voxel Summaries of </a:t>
                </a:r>
                <a:r>
                  <a:rPr kumimoji="0" lang="en-US" altLang="en-US" sz="3200" b="0" i="1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Task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75000"/>
                  <a:buFont typeface="Wingdings" pitchFamily="2" charset="2"/>
                  <a:buNone/>
                  <a:tabLst/>
                  <a:defRPr/>
                </a:pPr>
                <a:r>
                  <a:rPr kumimoji="0" lang="en-US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(Condense Time Series to Single #s)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75000"/>
                  <a:buFont typeface="Wingdings" pitchFamily="2" charset="2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en-US" sz="32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𝑑</m:t>
                      </m:r>
                      <m:r>
                        <a:rPr kumimoji="0" lang="en-US" altLang="en-US" sz="32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=91282</m:t>
                      </m:r>
                    </m:oMath>
                  </m:oMathPara>
                </a14:m>
                <a:endParaRPr kumimoji="0" lang="en-US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75000"/>
                  <a:buFont typeface="Wingdings" pitchFamily="2" charset="2"/>
                  <a:buNone/>
                  <a:tabLst/>
                  <a:defRPr/>
                </a:pPr>
                <a:r>
                  <a:rPr kumimoji="0" lang="en-US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(Registered Voxels Along Cerebral Cortex)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5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75000"/>
                  <a:buFont typeface="Wingdings" pitchFamily="2" charset="2"/>
                  <a:buNone/>
                  <a:tabLst/>
                  <a:defRPr/>
                </a:pPr>
                <a:endParaRPr lang="en-US" dirty="0"/>
              </a:p>
            </p:txBody>
          </p:sp>
        </mc:Choice>
        <mc:Fallback xmlns="">
          <p:sp>
            <p:nvSpPr>
              <p:cNvPr id="71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81000" y="1219200"/>
                <a:ext cx="8534400" cy="5257800"/>
              </a:xfrm>
              <a:blipFill>
                <a:blip r:embed="rId3"/>
                <a:stretch>
                  <a:fillRect l="-1857" t="-1622" b="-1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95494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>
                <a:lumMod val="60000"/>
                <a:lumOff val="40000"/>
              </a:schemeClr>
            </a:gs>
            <a:gs pos="50000">
              <a:schemeClr val="bg1"/>
            </a:gs>
            <a:gs pos="100000">
              <a:schemeClr val="bg2">
                <a:lumMod val="60000"/>
                <a:lumOff val="4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AJIVE Analysis of FMRI Data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534400" cy="5257800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Focus of Analysis:     </a:t>
            </a:r>
          </a:p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Loadings (Drivers)</a:t>
            </a:r>
          </a:p>
          <a:p>
            <a:pPr marL="1027113" marR="0" lvl="1" indent="-455613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</a:rPr>
              <a:t>Behavioral Features</a:t>
            </a:r>
          </a:p>
          <a:p>
            <a:pPr marL="1027113" marR="0" lvl="1" indent="-455613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</a:rPr>
              <a:t>Lit Up Brain Regions</a:t>
            </a:r>
          </a:p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Since Scores All Gaussian</a:t>
            </a: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(Normal Population)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B7756E3-BBAC-42C2-8FA9-E234409137D1}"/>
              </a:ext>
            </a:extLst>
          </p:cNvPr>
          <p:cNvGrpSpPr/>
          <p:nvPr/>
        </p:nvGrpSpPr>
        <p:grpSpPr>
          <a:xfrm>
            <a:off x="4724400" y="2590800"/>
            <a:ext cx="2954522" cy="1440597"/>
            <a:chOff x="4724400" y="2750403"/>
            <a:chExt cx="2954522" cy="1440597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9C60249-DA52-4278-AB75-4FDA10369E5A}"/>
                </a:ext>
              </a:extLst>
            </p:cNvPr>
            <p:cNvSpPr txBox="1"/>
            <p:nvPr/>
          </p:nvSpPr>
          <p:spPr>
            <a:xfrm>
              <a:off x="5867400" y="2750403"/>
              <a:ext cx="181152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00FF"/>
                  </a:solidFill>
                </a:rPr>
                <a:t>Which Work</a:t>
              </a:r>
            </a:p>
            <a:p>
              <a:pPr algn="ctr"/>
              <a:r>
                <a:rPr lang="en-US" dirty="0">
                  <a:solidFill>
                    <a:srgbClr val="0000FF"/>
                  </a:solidFill>
                </a:rPr>
                <a:t>Together?</a:t>
              </a: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C1876771-DB09-4C49-B84D-FFAB856A555C}"/>
                </a:ext>
              </a:extLst>
            </p:cNvPr>
            <p:cNvCxnSpPr>
              <a:endCxn id="5" idx="1"/>
            </p:cNvCxnSpPr>
            <p:nvPr/>
          </p:nvCxnSpPr>
          <p:spPr bwMode="auto">
            <a:xfrm flipV="1">
              <a:off x="4724400" y="3165902"/>
              <a:ext cx="1143000" cy="263098"/>
            </a:xfrm>
            <a:prstGeom prst="line">
              <a:avLst/>
            </a:prstGeom>
            <a:noFill/>
            <a:ln w="254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8C4D775D-D511-4FA0-BABC-20E7DF6D8E3D}"/>
                </a:ext>
              </a:extLst>
            </p:cNvPr>
            <p:cNvCxnSpPr>
              <a:endCxn id="5" idx="1"/>
            </p:cNvCxnSpPr>
            <p:nvPr/>
          </p:nvCxnSpPr>
          <p:spPr bwMode="auto">
            <a:xfrm flipV="1">
              <a:off x="4800600" y="3165902"/>
              <a:ext cx="1066800" cy="1025098"/>
            </a:xfrm>
            <a:prstGeom prst="line">
              <a:avLst/>
            </a:prstGeom>
            <a:noFill/>
            <a:ln w="254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B736368-6F0B-4E7C-9835-CCECCBE800DD}"/>
              </a:ext>
            </a:extLst>
          </p:cNvPr>
          <p:cNvGrpSpPr/>
          <p:nvPr/>
        </p:nvGrpSpPr>
        <p:grpSpPr>
          <a:xfrm>
            <a:off x="4724400" y="3429000"/>
            <a:ext cx="3657600" cy="1371600"/>
            <a:chOff x="4724400" y="3429000"/>
            <a:chExt cx="3657600" cy="137160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009ED72-5F93-41CA-A1D0-0B5E314DEAC0}"/>
                </a:ext>
              </a:extLst>
            </p:cNvPr>
            <p:cNvSpPr txBox="1"/>
            <p:nvPr/>
          </p:nvSpPr>
          <p:spPr>
            <a:xfrm>
              <a:off x="6570478" y="3969603"/>
              <a:ext cx="181152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FFC000"/>
                  </a:solidFill>
                </a:rPr>
                <a:t>Which Work</a:t>
              </a:r>
            </a:p>
            <a:p>
              <a:pPr algn="ctr"/>
              <a:r>
                <a:rPr lang="en-US" dirty="0">
                  <a:solidFill>
                    <a:srgbClr val="FFC000"/>
                  </a:solidFill>
                </a:rPr>
                <a:t>Separately?</a:t>
              </a: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A8530B6E-F1B4-48C5-A578-649697EA8DE5}"/>
                </a:ext>
              </a:extLst>
            </p:cNvPr>
            <p:cNvCxnSpPr>
              <a:endCxn id="9" idx="1"/>
            </p:cNvCxnSpPr>
            <p:nvPr/>
          </p:nvCxnSpPr>
          <p:spPr bwMode="auto">
            <a:xfrm>
              <a:off x="4724400" y="3429000"/>
              <a:ext cx="1846078" cy="956102"/>
            </a:xfrm>
            <a:prstGeom prst="line">
              <a:avLst/>
            </a:prstGeom>
            <a:noFill/>
            <a:ln w="254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4AA28FD-C43D-42FF-A09A-77316B52203D}"/>
                </a:ext>
              </a:extLst>
            </p:cNvPr>
            <p:cNvCxnSpPr>
              <a:endCxn id="9" idx="1"/>
            </p:cNvCxnSpPr>
            <p:nvPr/>
          </p:nvCxnSpPr>
          <p:spPr bwMode="auto">
            <a:xfrm>
              <a:off x="4800600" y="4191000"/>
              <a:ext cx="1769878" cy="194102"/>
            </a:xfrm>
            <a:prstGeom prst="line">
              <a:avLst/>
            </a:prstGeom>
            <a:noFill/>
            <a:ln w="254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700001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>
                <a:lumMod val="60000"/>
                <a:lumOff val="40000"/>
              </a:schemeClr>
            </a:gs>
            <a:gs pos="50000">
              <a:schemeClr val="bg1"/>
            </a:gs>
            <a:gs pos="100000">
              <a:schemeClr val="bg2">
                <a:lumMod val="60000"/>
                <a:lumOff val="4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AJIVE Analysis of FMRI Data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534400" cy="5257800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Separate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PC1 of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Behavior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Feature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Loadings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en-US" alt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Important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Groups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71D03E-3552-44B6-9A49-5B45FB98B1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0"/>
            <a:ext cx="6858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3F4FBC7-9F79-4BAB-BF4A-59937B1A7DCB}"/>
              </a:ext>
            </a:extLst>
          </p:cNvPr>
          <p:cNvSpPr txBox="1"/>
          <p:nvPr/>
        </p:nvSpPr>
        <p:spPr>
          <a:xfrm>
            <a:off x="3352800" y="914400"/>
            <a:ext cx="1905000" cy="707886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</a:rPr>
              <a:t>View Entries of Eigenvectors</a:t>
            </a:r>
          </a:p>
        </p:txBody>
      </p:sp>
    </p:spTree>
    <p:extLst>
      <p:ext uri="{BB962C8B-B14F-4D97-AF65-F5344CB8AC3E}">
        <p14:creationId xmlns:p14="http://schemas.microsoft.com/office/powerpoint/2010/main" val="30245973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>
                <a:lumMod val="60000"/>
                <a:lumOff val="40000"/>
              </a:schemeClr>
            </a:gs>
            <a:gs pos="50000">
              <a:schemeClr val="bg1"/>
            </a:gs>
            <a:gs pos="100000">
              <a:schemeClr val="bg2">
                <a:lumMod val="60000"/>
                <a:lumOff val="4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AJIVE Analysis of FMRI Data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534400" cy="5257800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Separate</a:t>
            </a: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PC1 of Image Loadings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en-US" alt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All Up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&amp; Down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Together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BD8C35-4B11-430B-9E1F-8BF082DB5E20}"/>
              </a:ext>
            </a:extLst>
          </p:cNvPr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288" y="1972056"/>
            <a:ext cx="6839712" cy="435254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1D825DB-C204-4F95-A4C3-9B1AB442E640}"/>
              </a:ext>
            </a:extLst>
          </p:cNvPr>
          <p:cNvSpPr txBox="1"/>
          <p:nvPr/>
        </p:nvSpPr>
        <p:spPr>
          <a:xfrm>
            <a:off x="6553200" y="1295400"/>
            <a:ext cx="1905000" cy="707886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</a:rPr>
              <a:t>View Entries of Eigenvectors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2E649FD-3286-46E6-B10D-1AF4509EEF8E}"/>
              </a:ext>
            </a:extLst>
          </p:cNvPr>
          <p:cNvGrpSpPr/>
          <p:nvPr/>
        </p:nvGrpSpPr>
        <p:grpSpPr>
          <a:xfrm>
            <a:off x="152400" y="2971800"/>
            <a:ext cx="4419600" cy="3116997"/>
            <a:chOff x="152400" y="2971800"/>
            <a:chExt cx="4419600" cy="311699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D1EE16C-7EE1-4D65-99D6-C60EA795DE8F}"/>
                </a:ext>
              </a:extLst>
            </p:cNvPr>
            <p:cNvSpPr txBox="1"/>
            <p:nvPr/>
          </p:nvSpPr>
          <p:spPr>
            <a:xfrm>
              <a:off x="152400" y="5257800"/>
              <a:ext cx="165301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0000"/>
                  </a:solidFill>
                </a:rPr>
                <a:t>Also Some</a:t>
              </a:r>
            </a:p>
            <a:p>
              <a:r>
                <a:rPr lang="en-US" dirty="0">
                  <a:solidFill>
                    <a:srgbClr val="000000"/>
                  </a:solidFill>
                </a:rPr>
                <a:t>Hot Spots?</a:t>
              </a: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DD4CAFBD-A56D-4240-B6EB-4BB4BAD3CE69}"/>
                </a:ext>
              </a:extLst>
            </p:cNvPr>
            <p:cNvCxnSpPr>
              <a:stCxn id="7" idx="3"/>
            </p:cNvCxnSpPr>
            <p:nvPr/>
          </p:nvCxnSpPr>
          <p:spPr bwMode="auto">
            <a:xfrm flipV="1">
              <a:off x="1805417" y="2971800"/>
              <a:ext cx="1318783" cy="2701499"/>
            </a:xfrm>
            <a:prstGeom prst="straightConnector1">
              <a:avLst/>
            </a:prstGeom>
            <a:noFill/>
            <a:ln w="381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B7619FB3-2B90-4256-B97E-EA3FB5B68280}"/>
                </a:ext>
              </a:extLst>
            </p:cNvPr>
            <p:cNvCxnSpPr>
              <a:stCxn id="7" idx="3"/>
            </p:cNvCxnSpPr>
            <p:nvPr/>
          </p:nvCxnSpPr>
          <p:spPr bwMode="auto">
            <a:xfrm flipV="1">
              <a:off x="1805417" y="4648200"/>
              <a:ext cx="1318783" cy="1025099"/>
            </a:xfrm>
            <a:prstGeom prst="straightConnector1">
              <a:avLst/>
            </a:prstGeom>
            <a:noFill/>
            <a:ln w="381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28C09C35-2DE9-4A37-BDC0-A9A68E5CABFA}"/>
                </a:ext>
              </a:extLst>
            </p:cNvPr>
            <p:cNvCxnSpPr>
              <a:stCxn id="7" idx="3"/>
            </p:cNvCxnSpPr>
            <p:nvPr/>
          </p:nvCxnSpPr>
          <p:spPr bwMode="auto">
            <a:xfrm flipV="1">
              <a:off x="1805417" y="4648200"/>
              <a:ext cx="2766583" cy="1025099"/>
            </a:xfrm>
            <a:prstGeom prst="straightConnector1">
              <a:avLst/>
            </a:prstGeom>
            <a:noFill/>
            <a:ln w="381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3B546959-67C7-43A3-BB21-91385154E9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183" y="6429184"/>
            <a:ext cx="3036017" cy="42881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734D4CD-6D23-4FA0-8639-C43DB487C38F}"/>
              </a:ext>
            </a:extLst>
          </p:cNvPr>
          <p:cNvSpPr txBox="1"/>
          <p:nvPr/>
        </p:nvSpPr>
        <p:spPr>
          <a:xfrm>
            <a:off x="904409" y="6400800"/>
            <a:ext cx="3134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Mostly Uses Only Hot Colors</a:t>
            </a:r>
          </a:p>
        </p:txBody>
      </p:sp>
    </p:spTree>
    <p:extLst>
      <p:ext uri="{BB962C8B-B14F-4D97-AF65-F5344CB8AC3E}">
        <p14:creationId xmlns:p14="http://schemas.microsoft.com/office/powerpoint/2010/main" val="8329853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>
                <a:lumMod val="60000"/>
                <a:lumOff val="40000"/>
              </a:schemeClr>
            </a:gs>
            <a:gs pos="50000">
              <a:schemeClr val="bg1"/>
            </a:gs>
            <a:gs pos="100000">
              <a:schemeClr val="bg2">
                <a:lumMod val="60000"/>
                <a:lumOff val="4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AJIVE Analysis of FMRI Data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534400" cy="5257800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Separate</a:t>
            </a: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PC2 of Image Loadings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en-US" alt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Interesting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Structure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???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631932-9206-4EFF-BC7B-E386D7346265}"/>
              </a:ext>
            </a:extLst>
          </p:cNvPr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288" y="1972056"/>
            <a:ext cx="6839712" cy="4352544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48B2F23D-5F7D-4E91-87AC-0ED9BA23A520}"/>
              </a:ext>
            </a:extLst>
          </p:cNvPr>
          <p:cNvGrpSpPr/>
          <p:nvPr/>
        </p:nvGrpSpPr>
        <p:grpSpPr>
          <a:xfrm>
            <a:off x="152400" y="2971800"/>
            <a:ext cx="4419600" cy="3116997"/>
            <a:chOff x="152400" y="2971800"/>
            <a:chExt cx="4419600" cy="311699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DA3EA53-13C5-4D13-8FA2-A54ECE8EF3FB}"/>
                </a:ext>
              </a:extLst>
            </p:cNvPr>
            <p:cNvSpPr txBox="1"/>
            <p:nvPr/>
          </p:nvSpPr>
          <p:spPr>
            <a:xfrm>
              <a:off x="152400" y="5257800"/>
              <a:ext cx="165301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0000"/>
                  </a:solidFill>
                </a:rPr>
                <a:t>And </a:t>
              </a:r>
              <a:r>
                <a:rPr lang="en-US" u="sng" dirty="0">
                  <a:solidFill>
                    <a:srgbClr val="000000"/>
                  </a:solidFill>
                </a:rPr>
                <a:t>Same</a:t>
              </a:r>
            </a:p>
            <a:p>
              <a:r>
                <a:rPr lang="en-US" dirty="0">
                  <a:solidFill>
                    <a:srgbClr val="000000"/>
                  </a:solidFill>
                </a:rPr>
                <a:t>Hot Spots?</a:t>
              </a: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EF76207C-4D7E-4938-80A0-B88771CF3DD5}"/>
                </a:ext>
              </a:extLst>
            </p:cNvPr>
            <p:cNvCxnSpPr>
              <a:stCxn id="7" idx="3"/>
            </p:cNvCxnSpPr>
            <p:nvPr/>
          </p:nvCxnSpPr>
          <p:spPr bwMode="auto">
            <a:xfrm flipV="1">
              <a:off x="1805417" y="2971800"/>
              <a:ext cx="1318783" cy="2701499"/>
            </a:xfrm>
            <a:prstGeom prst="straightConnector1">
              <a:avLst/>
            </a:prstGeom>
            <a:noFill/>
            <a:ln w="381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53C1432A-75AE-4806-B2B4-FA9132C60223}"/>
                </a:ext>
              </a:extLst>
            </p:cNvPr>
            <p:cNvCxnSpPr>
              <a:stCxn id="7" idx="3"/>
            </p:cNvCxnSpPr>
            <p:nvPr/>
          </p:nvCxnSpPr>
          <p:spPr bwMode="auto">
            <a:xfrm flipV="1">
              <a:off x="1805417" y="4648200"/>
              <a:ext cx="1318783" cy="1025099"/>
            </a:xfrm>
            <a:prstGeom prst="straightConnector1">
              <a:avLst/>
            </a:prstGeom>
            <a:noFill/>
            <a:ln w="381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387123BD-1D81-451A-90F4-0C74C357297B}"/>
                </a:ext>
              </a:extLst>
            </p:cNvPr>
            <p:cNvCxnSpPr>
              <a:stCxn id="7" idx="3"/>
            </p:cNvCxnSpPr>
            <p:nvPr/>
          </p:nvCxnSpPr>
          <p:spPr bwMode="auto">
            <a:xfrm flipV="1">
              <a:off x="1805417" y="4648200"/>
              <a:ext cx="2766583" cy="1025099"/>
            </a:xfrm>
            <a:prstGeom prst="straightConnector1">
              <a:avLst/>
            </a:prstGeom>
            <a:noFill/>
            <a:ln w="381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99267F5B-7D84-416E-8DD1-27D4CAD975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183" y="6429184"/>
            <a:ext cx="3036017" cy="428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8639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>
                <a:lumMod val="60000"/>
                <a:lumOff val="40000"/>
              </a:schemeClr>
            </a:gs>
            <a:gs pos="50000">
              <a:schemeClr val="bg1"/>
            </a:gs>
            <a:gs pos="100000">
              <a:schemeClr val="bg2">
                <a:lumMod val="60000"/>
                <a:lumOff val="4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AJIVE Analysis of FMRI Data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534400" cy="5257800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Previous Mapping of </a:t>
            </a:r>
            <a:r>
              <a:rPr kumimoji="0" lang="en-US" altLang="en-US" sz="32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Regions of Interest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en-US" alt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2AD46B-B00A-4351-BE1B-79381503C2D3}"/>
              </a:ext>
            </a:extLst>
          </p:cNvPr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288" y="1972056"/>
            <a:ext cx="6839712" cy="4352544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D6A9D6DC-1289-44F2-8EE6-7C269372F2C1}"/>
              </a:ext>
            </a:extLst>
          </p:cNvPr>
          <p:cNvGrpSpPr/>
          <p:nvPr/>
        </p:nvGrpSpPr>
        <p:grpSpPr>
          <a:xfrm>
            <a:off x="152400" y="2667000"/>
            <a:ext cx="6705600" cy="3351788"/>
            <a:chOff x="152400" y="2667000"/>
            <a:chExt cx="6705600" cy="3351788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27FC3178-0630-45AF-ACB3-A7B494B6973D}"/>
                </a:ext>
              </a:extLst>
            </p:cNvPr>
            <p:cNvCxnSpPr/>
            <p:nvPr/>
          </p:nvCxnSpPr>
          <p:spPr bwMode="auto">
            <a:xfrm>
              <a:off x="1371600" y="4038600"/>
              <a:ext cx="3124200" cy="533400"/>
            </a:xfrm>
            <a:prstGeom prst="straightConnector1">
              <a:avLst/>
            </a:prstGeom>
            <a:noFill/>
            <a:ln w="381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A31E271C-E08D-448A-96CE-D01A1FDE014C}"/>
                </a:ext>
              </a:extLst>
            </p:cNvPr>
            <p:cNvCxnSpPr/>
            <p:nvPr/>
          </p:nvCxnSpPr>
          <p:spPr bwMode="auto">
            <a:xfrm flipV="1">
              <a:off x="1371600" y="2667000"/>
              <a:ext cx="5486400" cy="1371600"/>
            </a:xfrm>
            <a:prstGeom prst="straightConnector1">
              <a:avLst/>
            </a:prstGeom>
            <a:noFill/>
            <a:ln w="381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315071A-7BEB-4131-9156-969F8FDB49BD}"/>
                </a:ext>
              </a:extLst>
            </p:cNvPr>
            <p:cNvSpPr txBox="1"/>
            <p:nvPr/>
          </p:nvSpPr>
          <p:spPr>
            <a:xfrm>
              <a:off x="152400" y="2971800"/>
              <a:ext cx="1951175" cy="30469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Hot Spots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Are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sng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Working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sng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Memory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Related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5B5249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168203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>
                <a:lumMod val="60000"/>
                <a:lumOff val="40000"/>
              </a:schemeClr>
            </a:gs>
            <a:gs pos="50000">
              <a:schemeClr val="bg1"/>
            </a:gs>
            <a:gs pos="100000">
              <a:schemeClr val="bg2">
                <a:lumMod val="60000"/>
                <a:lumOff val="4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AJIVE Analysis of FMRI Data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534400" cy="5257800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Joint</a:t>
            </a: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PC1 of Image Loadings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Using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Behavior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altLang="en-US" sz="32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Combines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altLang="en-US" sz="32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Hot Spots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From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Separate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PC1 &amp; 2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19F936-A953-4E07-B81B-144B0B728162}"/>
              </a:ext>
            </a:extLst>
          </p:cNvPr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288" y="1972056"/>
            <a:ext cx="6839712" cy="43525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E5809DD-5183-4754-A4EB-E2761467B8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183" y="6429184"/>
            <a:ext cx="3036017" cy="428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9981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bg1"/>
            </a:gs>
            <a:gs pos="100000">
              <a:srgbClr val="FF0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Participant Presentations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229600" cy="5257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/>
              <a:t>12:05    Minji Kim: </a:t>
            </a:r>
          </a:p>
          <a:p>
            <a:pPr eaLnBrk="1" hangingPunct="1">
              <a:buFontTx/>
              <a:buNone/>
            </a:pPr>
            <a:r>
              <a:rPr lang="en-US" dirty="0"/>
              <a:t>Step Data Clustering via Thick Pen Transform</a:t>
            </a:r>
          </a:p>
          <a:p>
            <a:pPr eaLnBrk="1" hangingPunct="1">
              <a:buFontTx/>
              <a:buNone/>
            </a:pPr>
            <a:endParaRPr lang="en-US" dirty="0"/>
          </a:p>
          <a:p>
            <a:pPr eaLnBrk="1" hangingPunct="1">
              <a:buFontTx/>
              <a:buNone/>
            </a:pPr>
            <a:r>
              <a:rPr lang="en-US" dirty="0"/>
              <a:t>12:10    Parvathi </a:t>
            </a:r>
            <a:r>
              <a:rPr lang="en-US" dirty="0" err="1"/>
              <a:t>Meyyappan</a:t>
            </a:r>
            <a:r>
              <a:rPr lang="en-US" dirty="0"/>
              <a:t>: </a:t>
            </a:r>
          </a:p>
          <a:p>
            <a:pPr marL="0" indent="0" algn="ctr">
              <a:buNone/>
            </a:pPr>
            <a:r>
              <a:rPr lang="en-US" dirty="0">
                <a:effectLst/>
              </a:rPr>
              <a:t>Classifying Fuel Type from Chemical Compounds in Wildfire Smoke Samples</a:t>
            </a:r>
            <a:endParaRPr lang="en-US" dirty="0"/>
          </a:p>
          <a:p>
            <a:pPr eaLnBrk="1" hangingPunct="1">
              <a:buFontTx/>
              <a:buNone/>
            </a:pPr>
            <a:endParaRPr lang="en-US" dirty="0"/>
          </a:p>
          <a:p>
            <a:pPr eaLnBrk="1" hangingPunct="1">
              <a:buFontTx/>
              <a:buNone/>
            </a:pPr>
            <a:r>
              <a:rPr lang="en-US" dirty="0"/>
              <a:t>Next Class:    </a:t>
            </a:r>
            <a:r>
              <a:rPr lang="en-US" dirty="0" err="1"/>
              <a:t>Xianwen</a:t>
            </a:r>
            <a:r>
              <a:rPr lang="en-US" dirty="0"/>
              <a:t> He, Andy Ackerman</a:t>
            </a:r>
          </a:p>
        </p:txBody>
      </p:sp>
    </p:spTree>
    <p:extLst>
      <p:ext uri="{BB962C8B-B14F-4D97-AF65-F5344CB8AC3E}">
        <p14:creationId xmlns:p14="http://schemas.microsoft.com/office/powerpoint/2010/main" val="2996731632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457200"/>
            <a:ext cx="8001000" cy="492125"/>
          </a:xfrm>
        </p:spPr>
        <p:txBody>
          <a:bodyPr/>
          <a:lstStyle/>
          <a:p>
            <a:pPr eaLnBrk="1" hangingPunct="1"/>
            <a:r>
              <a:rPr lang="en-US" altLang="ko-KR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Source Batch </a:t>
            </a:r>
            <a:r>
              <a:rPr lang="en-US" altLang="ko-KR" sz="3200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Adj</a:t>
            </a:r>
            <a:r>
              <a:rPr lang="en-US" altLang="ko-KR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 S. &amp; B </a:t>
            </a:r>
            <a:r>
              <a:rPr lang="en-US" altLang="ko-KR" sz="3200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Adj</a:t>
            </a:r>
            <a:r>
              <a:rPr lang="en-US" altLang="ko-KR" sz="3200" dirty="0" err="1">
                <a:solidFill>
                  <a:schemeClr val="bg2"/>
                </a:solidFill>
                <a:latin typeface="Tahoma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altLang="ko-KR" sz="3200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</a:t>
            </a:r>
            <a:r>
              <a:rPr lang="en-US" altLang="ko-KR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altLang="ko-KR" sz="3200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Adj</a:t>
            </a:r>
            <a:r>
              <a:rPr lang="en-US" altLang="ko-KR" sz="3200" dirty="0" err="1">
                <a:solidFill>
                  <a:schemeClr val="bg2"/>
                </a:solidFill>
                <a:latin typeface="Tahoma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altLang="ko-KR" sz="3200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</a:t>
            </a:r>
            <a:r>
              <a:rPr lang="en-US" altLang="ko-KR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PCA</a:t>
            </a:r>
          </a:p>
        </p:txBody>
      </p:sp>
      <p:pic>
        <p:nvPicPr>
          <p:cNvPr id="5017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A47D14C-8CE7-4096-ACF3-F16383A63AFC}"/>
              </a:ext>
            </a:extLst>
          </p:cNvPr>
          <p:cNvSpPr txBox="1"/>
          <p:nvPr/>
        </p:nvSpPr>
        <p:spPr>
          <a:xfrm>
            <a:off x="3048000" y="5498068"/>
            <a:ext cx="2313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Recompute PC Axes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5ACE00-ED2D-4561-BF04-4F732DFB331B}"/>
              </a:ext>
            </a:extLst>
          </p:cNvPr>
          <p:cNvSpPr txBox="1"/>
          <p:nvPr/>
        </p:nvSpPr>
        <p:spPr>
          <a:xfrm>
            <a:off x="2670512" y="6031468"/>
            <a:ext cx="3044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PC1 &amp; 2 Now About Biology</a:t>
            </a:r>
          </a:p>
        </p:txBody>
      </p:sp>
    </p:spTree>
    <p:extLst>
      <p:ext uri="{BB962C8B-B14F-4D97-AF65-F5344CB8AC3E}">
        <p14:creationId xmlns:p14="http://schemas.microsoft.com/office/powerpoint/2010/main" val="39568440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457200"/>
            <a:ext cx="8763000" cy="492125"/>
          </a:xfrm>
        </p:spPr>
        <p:txBody>
          <a:bodyPr/>
          <a:lstStyle/>
          <a:p>
            <a:pPr eaLnBrk="1" hangingPunct="1"/>
            <a:r>
              <a:rPr lang="en-US" altLang="ko-KR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NCI 60:  Raw Data, Platform Colored</a:t>
            </a:r>
          </a:p>
        </p:txBody>
      </p:sp>
      <p:pic>
        <p:nvPicPr>
          <p:cNvPr id="6861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554C2E9-E13F-42B2-83FB-5AEBF3B100BF}"/>
              </a:ext>
            </a:extLst>
          </p:cNvPr>
          <p:cNvSpPr txBox="1"/>
          <p:nvPr/>
        </p:nvSpPr>
        <p:spPr>
          <a:xfrm>
            <a:off x="736779" y="3343870"/>
            <a:ext cx="208262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Common Samples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Connected by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Dashed Lines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7A192C-3867-4AD5-A48B-77BB122F5A7E}"/>
              </a:ext>
            </a:extLst>
          </p:cNvPr>
          <p:cNvSpPr txBox="1"/>
          <p:nvPr/>
        </p:nvSpPr>
        <p:spPr>
          <a:xfrm>
            <a:off x="914400" y="4486870"/>
            <a:ext cx="16594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Huge Platform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Differences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CCCA31-1047-4415-A7B2-6566BC3372BD}"/>
              </a:ext>
            </a:extLst>
          </p:cNvPr>
          <p:cNvSpPr txBox="1"/>
          <p:nvPr/>
        </p:nvSpPr>
        <p:spPr>
          <a:xfrm>
            <a:off x="1074704" y="5449669"/>
            <a:ext cx="13388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Fortunately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Systematic</a:t>
            </a:r>
          </a:p>
        </p:txBody>
      </p:sp>
    </p:spTree>
    <p:extLst>
      <p:ext uri="{BB962C8B-B14F-4D97-AF65-F5344CB8AC3E}">
        <p14:creationId xmlns:p14="http://schemas.microsoft.com/office/powerpoint/2010/main" val="2896470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457200"/>
            <a:ext cx="7391400" cy="492125"/>
          </a:xfrm>
        </p:spPr>
        <p:txBody>
          <a:bodyPr/>
          <a:lstStyle/>
          <a:p>
            <a:pPr eaLnBrk="1" hangingPunct="1"/>
            <a:r>
              <a:rPr lang="en-US" altLang="ko-KR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NCI 60:  Fully Adjusted Data,</a:t>
            </a:r>
            <a:r>
              <a:rPr lang="en-US" altLang="ko-KR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Melanoma Cluster</a:t>
            </a:r>
          </a:p>
        </p:txBody>
      </p:sp>
      <p:pic>
        <p:nvPicPr>
          <p:cNvPr id="8909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  <p:sp>
        <p:nvSpPr>
          <p:cNvPr id="89092" name="Rectangle 4"/>
          <p:cNvSpPr>
            <a:spLocks noChangeArrowheads="1"/>
          </p:cNvSpPr>
          <p:nvPr/>
        </p:nvSpPr>
        <p:spPr bwMode="auto">
          <a:xfrm>
            <a:off x="666750" y="4067175"/>
            <a:ext cx="2438400" cy="256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charset="0"/>
                <a:ea typeface="+mn-ea"/>
                <a:cs typeface="+mn-cs"/>
              </a:rPr>
              <a:t>BREAST.MDAMB435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charset="0"/>
                <a:ea typeface="+mn-ea"/>
                <a:cs typeface="+mn-cs"/>
              </a:rPr>
              <a:t>BREAST.MDN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charset="0"/>
                <a:ea typeface="+mn-ea"/>
                <a:cs typeface="+mn-cs"/>
              </a:rPr>
              <a:t>MELAN.MALME3M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charset="0"/>
                <a:ea typeface="+mn-ea"/>
                <a:cs typeface="+mn-cs"/>
              </a:rPr>
              <a:t>MELAN.SKMEL2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charset="0"/>
                <a:ea typeface="+mn-ea"/>
                <a:cs typeface="+mn-cs"/>
              </a:rPr>
              <a:t>MELAN.SKMEL5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charset="0"/>
                <a:ea typeface="+mn-ea"/>
                <a:cs typeface="+mn-cs"/>
              </a:rPr>
              <a:t>MELAN.SKMEL28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charset="0"/>
                <a:ea typeface="+mn-ea"/>
                <a:cs typeface="+mn-cs"/>
              </a:rPr>
              <a:t>MELAN.M14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charset="0"/>
                <a:ea typeface="+mn-ea"/>
                <a:cs typeface="+mn-cs"/>
              </a:rPr>
              <a:t>MELAN.UACC62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charset="0"/>
                <a:ea typeface="+mn-ea"/>
                <a:cs typeface="+mn-cs"/>
              </a:rPr>
              <a:t>MELAN.UACC257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charset="0"/>
                <a:ea typeface="+mn-ea"/>
                <a:cs typeface="+mn-cs"/>
              </a:rPr>
              <a:t>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667000" y="4143375"/>
            <a:ext cx="3054901" cy="1647825"/>
            <a:chOff x="2667000" y="4143375"/>
            <a:chExt cx="3054901" cy="1647825"/>
          </a:xfrm>
        </p:grpSpPr>
        <p:sp>
          <p:nvSpPr>
            <p:cNvPr id="2" name="TextBox 1"/>
            <p:cNvSpPr txBox="1"/>
            <p:nvPr/>
          </p:nvSpPr>
          <p:spPr>
            <a:xfrm>
              <a:off x="2743200" y="5329535"/>
              <a:ext cx="297870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Known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Mislabellings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" name="Right Brace 2"/>
            <p:cNvSpPr/>
            <p:nvPr/>
          </p:nvSpPr>
          <p:spPr>
            <a:xfrm>
              <a:off x="2667000" y="4143375"/>
              <a:ext cx="228600" cy="504825"/>
            </a:xfrm>
            <a:prstGeom prst="rightBrac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5" name="Straight Connector 4"/>
            <p:cNvCxnSpPr>
              <a:endCxn id="2" idx="0"/>
            </p:cNvCxnSpPr>
            <p:nvPr/>
          </p:nvCxnSpPr>
          <p:spPr>
            <a:xfrm>
              <a:off x="2895600" y="4419600"/>
              <a:ext cx="1336951" cy="909935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35199699"/>
      </p:ext>
    </p:extLst>
  </p:cSld>
  <p:clrMapOvr>
    <a:masterClrMapping/>
  </p:clrMapOvr>
</p:sld>
</file>

<file path=ppt/theme/theme1.xml><?xml version="1.0" encoding="utf-8"?>
<a:theme xmlns:a="http://schemas.openxmlformats.org/drawingml/2006/main" name="2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5_Default Design">
  <a:themeElements>
    <a:clrScheme name="2_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2_Default Design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15849</TotalTime>
  <Words>2040</Words>
  <Application>Microsoft Office PowerPoint</Application>
  <PresentationFormat>On-screen Show (4:3)</PresentationFormat>
  <Paragraphs>661</Paragraphs>
  <Slides>67</Slides>
  <Notes>67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67</vt:i4>
      </vt:variant>
    </vt:vector>
  </HeadingPairs>
  <TitlesOfParts>
    <vt:vector size="77" baseType="lpstr">
      <vt:lpstr>Arial</vt:lpstr>
      <vt:lpstr>Arial Unicode MS</vt:lpstr>
      <vt:lpstr>Cambria Math</vt:lpstr>
      <vt:lpstr>Tahoma</vt:lpstr>
      <vt:lpstr>Times New Roman</vt:lpstr>
      <vt:lpstr>Wingdings</vt:lpstr>
      <vt:lpstr>2_Default Design</vt:lpstr>
      <vt:lpstr>3_Default Design</vt:lpstr>
      <vt:lpstr>4_Default Design</vt:lpstr>
      <vt:lpstr>15_Default Design</vt:lpstr>
      <vt:lpstr>Statistics – O. R. 881 Object Oriented Data Analysis</vt:lpstr>
      <vt:lpstr>Current Sections in Textbook</vt:lpstr>
      <vt:lpstr>Batch and Source Adjustment</vt:lpstr>
      <vt:lpstr>Source Batch Adj:  Source Colors</vt:lpstr>
      <vt:lpstr>Source Batch Adj:  PC 1-3 &amp; DWD direction</vt:lpstr>
      <vt:lpstr>Source Batch Adj:  DWD Source Adjustment</vt:lpstr>
      <vt:lpstr>Source Batch Adj:  S. &amp; B Adj’d, Adj’d PCA</vt:lpstr>
      <vt:lpstr>NCI 60:  Raw Data, Platform Colored</vt:lpstr>
      <vt:lpstr>NCI 60:  Fully Adjusted Data, Melanoma Cluster</vt:lpstr>
      <vt:lpstr>Why not adjust by means?</vt:lpstr>
      <vt:lpstr>Twiddle ratios of subtypes</vt:lpstr>
      <vt:lpstr>Radial DWD</vt:lpstr>
      <vt:lpstr>Virus Hunting</vt:lpstr>
      <vt:lpstr>Radial DWD</vt:lpstr>
      <vt:lpstr>Radial DWD</vt:lpstr>
      <vt:lpstr>Virus Hunting</vt:lpstr>
      <vt:lpstr>Return to Big Picture</vt:lpstr>
      <vt:lpstr>Data Integration</vt:lpstr>
      <vt:lpstr>Data Integration</vt:lpstr>
      <vt:lpstr>Data Integration</vt:lpstr>
      <vt:lpstr>Data Integration</vt:lpstr>
      <vt:lpstr>Review of Linear Algebra  (Cont.)</vt:lpstr>
      <vt:lpstr>Review of Linear Algebra  (Cont.)</vt:lpstr>
      <vt:lpstr>Data Integration</vt:lpstr>
      <vt:lpstr>Data Integration</vt:lpstr>
      <vt:lpstr>Data Integration</vt:lpstr>
      <vt:lpstr>Data Integration</vt:lpstr>
      <vt:lpstr>Partial Least Squares</vt:lpstr>
      <vt:lpstr>Partial Least Squares</vt:lpstr>
      <vt:lpstr>Partial Least Squares</vt:lpstr>
      <vt:lpstr>Partial Least Squares</vt:lpstr>
      <vt:lpstr>Partial Least Squares</vt:lpstr>
      <vt:lpstr>Partial Least Squares</vt:lpstr>
      <vt:lpstr>Partial Least Squares</vt:lpstr>
      <vt:lpstr>Partial Least Squares</vt:lpstr>
      <vt:lpstr>Data Integration</vt:lpstr>
      <vt:lpstr>Canonical Correlations</vt:lpstr>
      <vt:lpstr>Canonical Correlations</vt:lpstr>
      <vt:lpstr>Canonical Correlations</vt:lpstr>
      <vt:lpstr>Data Integration</vt:lpstr>
      <vt:lpstr>JIVE</vt:lpstr>
      <vt:lpstr>AJIVE Analytical Goals</vt:lpstr>
      <vt:lpstr>AJIVE Analytical Goals</vt:lpstr>
      <vt:lpstr>AJIVE Analytical Goals</vt:lpstr>
      <vt:lpstr>AJIVE Analytical Goals</vt:lpstr>
      <vt:lpstr>AJIVE Toy Example</vt:lpstr>
      <vt:lpstr>AJIVE Toy Example</vt:lpstr>
      <vt:lpstr>AJIVE Toy Example</vt:lpstr>
      <vt:lpstr>AJIVE Toy Example</vt:lpstr>
      <vt:lpstr>AJIVE Toy Example</vt:lpstr>
      <vt:lpstr>AJIVE Toy Example</vt:lpstr>
      <vt:lpstr>AJIVE Toy Example</vt:lpstr>
      <vt:lpstr>AJIVE Toy Example</vt:lpstr>
      <vt:lpstr>AJIVE Toy Example</vt:lpstr>
      <vt:lpstr>AJIVE Toy Example</vt:lpstr>
      <vt:lpstr>AJIVE Analysis of FMRI Data</vt:lpstr>
      <vt:lpstr>AJIVE Analysis of FMRI Data</vt:lpstr>
      <vt:lpstr>AJIVE Analysis of FMRI Data</vt:lpstr>
      <vt:lpstr>AJIVE Analysis of FMRI Data</vt:lpstr>
      <vt:lpstr>AJIVE Analysis of FMRI Data</vt:lpstr>
      <vt:lpstr>AJIVE Analysis of FMRI Data</vt:lpstr>
      <vt:lpstr>AJIVE Analysis of FMRI Data</vt:lpstr>
      <vt:lpstr>AJIVE Analysis of FMRI Data</vt:lpstr>
      <vt:lpstr>AJIVE Analysis of FMRI Data</vt:lpstr>
      <vt:lpstr>AJIVE Analysis of FMRI Data</vt:lpstr>
      <vt:lpstr>AJIVE Analysis of FMRI Data</vt:lpstr>
      <vt:lpstr>Participant Presentations</vt:lpstr>
    </vt:vector>
  </TitlesOfParts>
  <Company>Dell Computer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Preferred Customer</dc:creator>
  <cp:lastModifiedBy>Marron, James Stephen</cp:lastModifiedBy>
  <cp:revision>406</cp:revision>
  <dcterms:created xsi:type="dcterms:W3CDTF">2001-06-08T01:38:43Z</dcterms:created>
  <dcterms:modified xsi:type="dcterms:W3CDTF">2022-03-30T22:23:35Z</dcterms:modified>
</cp:coreProperties>
</file>