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notesSlides/notesSlide41.xml" ContentType="application/vnd.openxmlformats-officedocument.presentationml.notesSlide+xml"/>
  <Override PartName="/ppt/charts/chart2.xml" ContentType="application/vnd.openxmlformats-officedocument.drawingml.chart+xml"/>
  <Override PartName="/ppt/notesSlides/notesSlide42.xml" ContentType="application/vnd.openxmlformats-officedocument.presentationml.notesSlide+xml"/>
  <Override PartName="/ppt/charts/chart3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78"/>
  </p:notesMasterIdLst>
  <p:sldIdLst>
    <p:sldId id="262" r:id="rId2"/>
    <p:sldId id="714" r:id="rId3"/>
    <p:sldId id="3839" r:id="rId4"/>
    <p:sldId id="3838" r:id="rId5"/>
    <p:sldId id="3702" r:id="rId6"/>
    <p:sldId id="3709" r:id="rId7"/>
    <p:sldId id="3714" r:id="rId8"/>
    <p:sldId id="3723" r:id="rId9"/>
    <p:sldId id="3675" r:id="rId10"/>
    <p:sldId id="3680" r:id="rId11"/>
    <p:sldId id="3684" r:id="rId12"/>
    <p:sldId id="3685" r:id="rId13"/>
    <p:sldId id="3687" r:id="rId14"/>
    <p:sldId id="3688" r:id="rId15"/>
    <p:sldId id="3689" r:id="rId16"/>
    <p:sldId id="3697" r:id="rId17"/>
    <p:sldId id="3694" r:id="rId18"/>
    <p:sldId id="3695" r:id="rId19"/>
    <p:sldId id="3698" r:id="rId20"/>
    <p:sldId id="3699" r:id="rId21"/>
    <p:sldId id="3700" r:id="rId22"/>
    <p:sldId id="3701" r:id="rId23"/>
    <p:sldId id="3679" r:id="rId24"/>
    <p:sldId id="3778" r:id="rId25"/>
    <p:sldId id="3779" r:id="rId26"/>
    <p:sldId id="3782" r:id="rId27"/>
    <p:sldId id="3780" r:id="rId28"/>
    <p:sldId id="3781" r:id="rId29"/>
    <p:sldId id="3783" r:id="rId30"/>
    <p:sldId id="3784" r:id="rId31"/>
    <p:sldId id="3785" r:id="rId32"/>
    <p:sldId id="3786" r:id="rId33"/>
    <p:sldId id="3787" r:id="rId34"/>
    <p:sldId id="3788" r:id="rId35"/>
    <p:sldId id="3789" r:id="rId36"/>
    <p:sldId id="3790" r:id="rId37"/>
    <p:sldId id="3791" r:id="rId38"/>
    <p:sldId id="3792" r:id="rId39"/>
    <p:sldId id="3793" r:id="rId40"/>
    <p:sldId id="3794" r:id="rId41"/>
    <p:sldId id="3796" r:id="rId42"/>
    <p:sldId id="3797" r:id="rId43"/>
    <p:sldId id="3795" r:id="rId44"/>
    <p:sldId id="3798" r:id="rId45"/>
    <p:sldId id="3800" r:id="rId46"/>
    <p:sldId id="3799" r:id="rId47"/>
    <p:sldId id="3801" r:id="rId48"/>
    <p:sldId id="3777" r:id="rId49"/>
    <p:sldId id="3803" r:id="rId50"/>
    <p:sldId id="3821" r:id="rId51"/>
    <p:sldId id="3804" r:id="rId52"/>
    <p:sldId id="3805" r:id="rId53"/>
    <p:sldId id="3806" r:id="rId54"/>
    <p:sldId id="3808" r:id="rId55"/>
    <p:sldId id="3809" r:id="rId56"/>
    <p:sldId id="3807" r:id="rId57"/>
    <p:sldId id="3810" r:id="rId58"/>
    <p:sldId id="3811" r:id="rId59"/>
    <p:sldId id="3812" r:id="rId60"/>
    <p:sldId id="3813" r:id="rId61"/>
    <p:sldId id="3814" r:id="rId62"/>
    <p:sldId id="3815" r:id="rId63"/>
    <p:sldId id="3817" r:id="rId64"/>
    <p:sldId id="3818" r:id="rId65"/>
    <p:sldId id="3819" r:id="rId66"/>
    <p:sldId id="3820" r:id="rId67"/>
    <p:sldId id="3824" r:id="rId68"/>
    <p:sldId id="3816" r:id="rId69"/>
    <p:sldId id="3825" r:id="rId70"/>
    <p:sldId id="3826" r:id="rId71"/>
    <p:sldId id="3823" r:id="rId72"/>
    <p:sldId id="3827" r:id="rId73"/>
    <p:sldId id="3828" r:id="rId74"/>
    <p:sldId id="3829" r:id="rId75"/>
    <p:sldId id="3830" r:id="rId76"/>
    <p:sldId id="3632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DA71FF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9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052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54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70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37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76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2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40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8759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54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44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48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081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961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351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007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50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40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0532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27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34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153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663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3369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229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100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735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7837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24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3070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221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0837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12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92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2184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34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52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834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988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71000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88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05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690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281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750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027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4324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655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5382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759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4942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6631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63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589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502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84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9198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5788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1045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033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1384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311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176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93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8992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93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732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0787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842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1437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27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3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4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4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77.png"/><Relationship Id="rId4" Type="http://schemas.openxmlformats.org/officeDocument/2006/relationships/image" Target="../media/image20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0.png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7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16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50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4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69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26" Type="http://schemas.openxmlformats.org/officeDocument/2006/relationships/image" Target="../media/image190.png"/><Relationship Id="rId18" Type="http://schemas.openxmlformats.org/officeDocument/2006/relationships/image" Target="../media/image191.png"/><Relationship Id="rId3" Type="http://schemas.openxmlformats.org/officeDocument/2006/relationships/image" Target="../media/image42.png"/><Relationship Id="rId21" Type="http://schemas.openxmlformats.org/officeDocument/2006/relationships/image" Target="../media/image194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7.png"/><Relationship Id="rId25" Type="http://schemas.openxmlformats.org/officeDocument/2006/relationships/image" Target="../media/image198.png"/><Relationship Id="rId2" Type="http://schemas.openxmlformats.org/officeDocument/2006/relationships/notesSlide" Target="../notesSlides/notesSlide70.xml"/><Relationship Id="rId16" Type="http://schemas.openxmlformats.org/officeDocument/2006/relationships/image" Target="../media/image56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197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196.png"/><Relationship Id="rId10" Type="http://schemas.openxmlformats.org/officeDocument/2006/relationships/image" Target="../media/image49.png"/><Relationship Id="rId19" Type="http://schemas.openxmlformats.org/officeDocument/2006/relationships/image" Target="../media/image192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19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21.png"/><Relationship Id="rId7" Type="http://schemas.openxmlformats.org/officeDocument/2006/relationships/image" Target="../media/image61.png"/><Relationship Id="rId12" Type="http://schemas.openxmlformats.org/officeDocument/2006/relationships/image" Target="../media/image71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1BE02-6D2D-4916-ADF9-DECC22C52028}"/>
              </a:ext>
            </a:extLst>
          </p:cNvPr>
          <p:cNvSpPr txBox="1"/>
          <p:nvPr/>
        </p:nvSpPr>
        <p:spPr>
          <a:xfrm>
            <a:off x="6322794" y="2152471"/>
            <a:ext cx="2287806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Recording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Analysis Goal: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Understand How Images &amp; Genomics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Together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Separately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Approach:    AJIVE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3806E4-696E-42F6-B4D7-F113A54E1A34}"/>
              </a:ext>
            </a:extLst>
          </p:cNvPr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04D11A-AA2C-4A39-AD5A-5DF0C2713CFE}"/>
                </a:ext>
              </a:extLst>
            </p:cNvPr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A3D692-FC0C-41E7-9A7F-A9EA26D38BCD}"/>
                </a:ext>
              </a:extLst>
            </p:cNvPr>
            <p:cNvCxnSpPr>
              <a:stCxn id="5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65A4A2-2122-49E2-ACDF-717AA5B6D662}"/>
              </a:ext>
            </a:extLst>
          </p:cNvPr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0B5B2-3F0A-4985-ACFC-F62912EAAD25}"/>
                </a:ext>
              </a:extLst>
            </p:cNvPr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19B4C4-73E5-4083-AB07-32683511CAB5}"/>
                </a:ext>
              </a:extLst>
            </p:cNvPr>
            <p:cNvCxnSpPr>
              <a:stCxn id="8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86C024-C1D9-4D1D-8E7D-37B7BBD775FD}"/>
              </a:ext>
            </a:extLst>
          </p:cNvPr>
          <p:cNvSpPr txBox="1"/>
          <p:nvPr/>
        </p:nvSpPr>
        <p:spPr>
          <a:xfrm>
            <a:off x="5763593" y="5029200"/>
            <a:ext cx="223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 of Jan. 2020:  ~70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Drugs Approved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Breast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11958825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Deep Learning Image Representation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Each Core: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Randomly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Select 100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굴림" pitchFamily="50" charset="-127"/>
                        <a:cs typeface="+mn-cs"/>
                      </a:rPr>
                      <m:t>224</m:t>
                    </m:r>
                    <m:r>
                      <a:rPr kumimoji="0" lang="en-US" altLang="ko-KR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×224</m:t>
                    </m:r>
                  </m:oMath>
                </a14:m>
                <a:endPara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굴림" pitchFamily="50" charset="-127"/>
                  <a:cs typeface="+mn-cs"/>
                </a:endParaRP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굴림" pitchFamily="50" charset="-127"/>
                    <a:cs typeface="+mn-cs"/>
                  </a:rPr>
                  <a:t>Patches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2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FEAB1DD-6774-4447-A99C-C4AC589D1A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109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Deep Learning Image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Reduce Each Patch to 512 Features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Using </a:t>
            </a:r>
            <a:r>
              <a:rPr kumimoji="0" lang="en-US" altLang="ko-KR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Transfer Learning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From VGG16: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(Trained on Many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</a:t>
            </a:r>
            <a:r>
              <a:rPr kumimoji="0" lang="en-US" altLang="ko-KR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Natural</a:t>
            </a: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Images)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Thanks to pyimagesearch.com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C709A-1774-4B4F-A2ED-105C262BC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819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Fat Cells &amp; Stroma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74EC8-934F-41B3-8E1B-1500BD274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1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Highly “Cellular”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Markedly Atypical Cells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3DD1-073F-4906-925B-F4F126A8F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A634E-77D2-4F85-991D-3313FA9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36B9CF-C659-4C6F-97A6-2C6CD884E967}"/>
              </a:ext>
            </a:extLst>
          </p:cNvPr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B9CBA-1857-40C2-8DC4-6120CD3AEA9E}"/>
                </a:ext>
              </a:extLst>
            </p:cNvPr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Genes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783B080-86A2-4408-9ADE-FCBB32565CD1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7DCC7-89CD-4638-A0C1-8F3C81D8CFAF}"/>
              </a:ext>
            </a:extLst>
          </p:cNvPr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EB41E-A879-4F36-B681-7C44F384C966}"/>
                </a:ext>
              </a:extLst>
            </p:cNvPr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457880-EF24-41FD-8255-FE353541581E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3530532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Overall Up &amp; Down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Together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Not Subtype Related!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89D95-0575-4083-A094-02438095D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7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Genes, Individual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Luminal vs. Basal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“Contrast”?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“Unbalanced Types”?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DF3B6-EC55-4AEE-B8BF-C11491FBF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95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Images,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Mostly Fat Cells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Few Nuclei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7A6D3-F896-4651-895E-49AC886F2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79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Images, Individual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Reactive Stroma,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Few Nuclei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Little Gene Connected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35F17-6E67-4BA0-95F5-2A49A29B8F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67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17.2, 14.2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14.2,  14.1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Images, Individual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Mucinous &amp; Micro-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Papillary Carcinoma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Not PAM50 Related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E169B-7008-4F2D-AFB7-B8866C567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80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JIVE, Images, Individual 2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Fat Cells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Endpoint?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    “Center”?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68DFC-215C-4C7D-998A-95D084791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97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Carolina Breast Cancer Study  (CBCS)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Better Analysis (Centering and More):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Carmichael, et al. (2021)</a:t>
            </a:r>
          </a:p>
        </p:txBody>
      </p:sp>
    </p:spTree>
    <p:extLst>
      <p:ext uri="{BB962C8B-B14F-4D97-AF65-F5344CB8AC3E}">
        <p14:creationId xmlns:p14="http://schemas.microsoft.com/office/powerpoint/2010/main" val="265772892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Recall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Cancer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Atlas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Subset Here: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Breast Cancer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D8986B-FC0D-4C2A-9B4F-604CD0C84377}"/>
              </a:ext>
            </a:extLst>
          </p:cNvPr>
          <p:cNvGrpSpPr/>
          <p:nvPr/>
        </p:nvGrpSpPr>
        <p:grpSpPr>
          <a:xfrm>
            <a:off x="3200400" y="1377462"/>
            <a:ext cx="5867400" cy="5480538"/>
            <a:chOff x="457198" y="1371600"/>
            <a:chExt cx="5943601" cy="5013721"/>
          </a:xfrm>
        </p:grpSpPr>
        <p:pic>
          <p:nvPicPr>
            <p:cNvPr id="5" name="Picture 2" descr="Integrated data set for comparing and contrasting multiple tumor types.">
              <a:extLst>
                <a:ext uri="{FF2B5EF4-FFF2-40B4-BE49-F238E27FC236}">
                  <a16:creationId xmlns:a16="http://schemas.microsoft.com/office/drawing/2014/main" id="{E79D55D4-0DAD-49B8-9186-920313AD2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98" y="1371600"/>
              <a:ext cx="5857876" cy="431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15B812-65EC-4372-A6AE-901BA954374D}"/>
                </a:ext>
              </a:extLst>
            </p:cNvPr>
            <p:cNvSpPr/>
            <p:nvPr/>
          </p:nvSpPr>
          <p:spPr>
            <a:xfrm>
              <a:off x="457198" y="5667688"/>
              <a:ext cx="5943601" cy="7176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Figure : The Cancer Genome Atlas Research Network, Weinstein, J.N.,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Collisson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E.A., Mills, G.B., Shaw, K.M.,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Ozenberger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B.A.,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Ellrott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K., </a:t>
              </a:r>
              <a:r>
                <a:rPr kumimoji="0" lang="en-US" altLang="zh-CN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Shmulevich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, I., Sander, C., and Stuart, J.M. (2013) 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The Cancer Genome Atlas Pan-Cancer analysis project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.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094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TCGA Breast Cancer Data: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Data Blocks (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∩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 &amp; Carefully Cleaned)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mRNA (GE): 16615×616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Copy Number (CN): 24174×616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Rev. Phase Protein Array (RPPA): 187×616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Gene mutation (Mutation): 18256×616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Tumor Subtypes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</a:rPr>
                  <a:t>Basal-like: ⊲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D1CF"/>
                    </a:solidFill>
                    <a:effectLst/>
                    <a:uLnTx/>
                    <a:uFillTx/>
                    <a:latin typeface="Tahoma"/>
                  </a:rPr>
                  <a:t>HER2-like: ∗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</a:rPr>
                  <a:t>Luminal A: +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</a:rPr>
                  <a:t>Luminal B: ×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/>
              <p:nvPr/>
            </p:nvSpPr>
            <p:spPr>
              <a:xfrm>
                <a:off x="6441525" y="4267200"/>
                <a:ext cx="180921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Once Again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Wildly different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-s   as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Toy Example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25" y="4267200"/>
                <a:ext cx="1809213" cy="1200329"/>
              </a:xfrm>
              <a:prstGeom prst="rect">
                <a:avLst/>
              </a:prstGeom>
              <a:blipFill>
                <a:blip r:embed="rId4"/>
                <a:stretch>
                  <a:fillRect l="-2703" t="-2538" r="-2365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491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4FD688-F64F-47BB-8794-68B239E7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Gene Expression (GE)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Clear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Subtype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Surprising)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62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4FD688-F64F-47BB-8794-68B239E7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Gene Expression (GE)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F16A3-5E4C-42D6-913B-19F1D091545E}"/>
              </a:ext>
            </a:extLst>
          </p:cNvPr>
          <p:cNvGrpSpPr/>
          <p:nvPr/>
        </p:nvGrpSpPr>
        <p:grpSpPr>
          <a:xfrm>
            <a:off x="20062" y="3048000"/>
            <a:ext cx="3408938" cy="1364397"/>
            <a:chOff x="20062" y="3048000"/>
            <a:chExt cx="3408938" cy="1364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861760-1A6D-424D-985A-1F160C0ADC91}"/>
                </a:ext>
              </a:extLst>
            </p:cNvPr>
            <p:cNvSpPr txBox="1"/>
            <p:nvPr/>
          </p:nvSpPr>
          <p:spPr>
            <a:xfrm>
              <a:off x="20062" y="3581400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FEA542-9A35-4EBB-83ED-6A2629A8AE0D}"/>
                </a:ext>
              </a:extLst>
            </p:cNvPr>
            <p:cNvCxnSpPr/>
            <p:nvPr/>
          </p:nvCxnSpPr>
          <p:spPr bwMode="auto">
            <a:xfrm flipV="1">
              <a:off x="1503938" y="3048000"/>
              <a:ext cx="1925062" cy="9213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D3F3F-7EBF-473E-A1D0-49C178139944}"/>
              </a:ext>
            </a:extLst>
          </p:cNvPr>
          <p:cNvGrpSpPr/>
          <p:nvPr/>
        </p:nvGrpSpPr>
        <p:grpSpPr>
          <a:xfrm>
            <a:off x="76200" y="4378150"/>
            <a:ext cx="4495800" cy="1794050"/>
            <a:chOff x="76200" y="4378150"/>
            <a:chExt cx="4495800" cy="17940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4C337B-CE76-44B7-88FD-9481146AAEE3}"/>
                </a:ext>
              </a:extLst>
            </p:cNvPr>
            <p:cNvSpPr txBox="1"/>
            <p:nvPr/>
          </p:nvSpPr>
          <p:spPr>
            <a:xfrm>
              <a:off x="76200" y="5341203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PC2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F0FE7A7-3BF6-4FDD-8EAB-7BC46DFDDB03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1580138" y="4378150"/>
              <a:ext cx="2991862" cy="13785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13479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7793493-5AA6-491E-BA1C-87F7A225D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6458" r="9388" b="37762"/>
          <a:stretch/>
        </p:blipFill>
        <p:spPr bwMode="auto">
          <a:xfrm>
            <a:off x="1805354" y="2209800"/>
            <a:ext cx="7338646" cy="42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Copy Number (CN)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+Subtypes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47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Gene Expression (GE)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31AE3B-83AD-443D-A4A0-C5E7CF68E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0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3B5AF3-A174-417A-B488-81F5A60086D6}"/>
              </a:ext>
            </a:extLst>
          </p:cNvPr>
          <p:cNvSpPr txBox="1"/>
          <p:nvPr/>
        </p:nvSpPr>
        <p:spPr>
          <a:xfrm>
            <a:off x="2819400" y="30480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11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D25D4F-685A-41DE-90F4-065CEB2F2F78}"/>
              </a:ext>
            </a:extLst>
          </p:cNvPr>
          <p:cNvGrpSpPr/>
          <p:nvPr/>
        </p:nvGrpSpPr>
        <p:grpSpPr>
          <a:xfrm>
            <a:off x="4343400" y="4038600"/>
            <a:ext cx="4542691" cy="918865"/>
            <a:chOff x="4343400" y="4038600"/>
            <a:chExt cx="4542691" cy="91886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DCBC4C-537A-4067-A09A-5D16D087B5F1}"/>
                </a:ext>
              </a:extLst>
            </p:cNvPr>
            <p:cNvSpPr txBox="1"/>
            <p:nvPr/>
          </p:nvSpPr>
          <p:spPr>
            <a:xfrm>
              <a:off x="4648200" y="4495800"/>
              <a:ext cx="4237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Log(Consecutive Differences)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8B417B6-615B-428D-9B77-EB31A94728E2}"/>
                </a:ext>
              </a:extLst>
            </p:cNvPr>
            <p:cNvCxnSpPr/>
            <p:nvPr/>
          </p:nvCxnSpPr>
          <p:spPr>
            <a:xfrm flipH="1" flipV="1">
              <a:off x="4343400" y="4038600"/>
              <a:ext cx="914400" cy="4572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45129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Copy Number (CN)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A2849B-E0BC-45FB-9761-828594D0F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612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F08AA-0DDB-411A-9F98-D63AA8103E31}"/>
              </a:ext>
            </a:extLst>
          </p:cNvPr>
          <p:cNvSpPr txBox="1"/>
          <p:nvPr/>
        </p:nvSpPr>
        <p:spPr>
          <a:xfrm>
            <a:off x="3657600" y="3733800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6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8767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From Course Web Page: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Please Send Titles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(Save Me Time Sending Emails)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99869-130B-43D5-90E8-B801E6310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53541" r="6667" b="13414"/>
          <a:stretch/>
        </p:blipFill>
        <p:spPr>
          <a:xfrm>
            <a:off x="125182" y="1295400"/>
            <a:ext cx="8969828" cy="24384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2C71D1-9B0F-4CEF-97E5-BAE3A9166B4C}"/>
              </a:ext>
            </a:extLst>
          </p:cNvPr>
          <p:cNvGrpSpPr/>
          <p:nvPr/>
        </p:nvGrpSpPr>
        <p:grpSpPr>
          <a:xfrm>
            <a:off x="3200400" y="1981200"/>
            <a:ext cx="4953000" cy="1447800"/>
            <a:chOff x="3200400" y="1981200"/>
            <a:chExt cx="4953000" cy="14478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0ABEF45-DB09-4332-A4BE-74522ED5976C}"/>
                </a:ext>
              </a:extLst>
            </p:cNvPr>
            <p:cNvCxnSpPr/>
            <p:nvPr/>
          </p:nvCxnSpPr>
          <p:spPr>
            <a:xfrm>
              <a:off x="6781800" y="1981200"/>
              <a:ext cx="13716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9EB27B1-A605-47A8-89FF-3AE55B0E337A}"/>
                </a:ext>
              </a:extLst>
            </p:cNvPr>
            <p:cNvCxnSpPr>
              <a:cxnSpLocks/>
            </p:cNvCxnSpPr>
            <p:nvPr/>
          </p:nvCxnSpPr>
          <p:spPr>
            <a:xfrm>
              <a:off x="6400800" y="3429000"/>
              <a:ext cx="16002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64AFDB6-22C5-46B3-BDAE-0EFD7B615EE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3429000"/>
              <a:ext cx="16002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1A0B153-191C-4BE2-AACF-BE016BE99FAC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429000"/>
              <a:ext cx="121920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6031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Proteins (RPPA)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A0A943-3A09-4EF8-B1E6-914FB750CF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1460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792629-6140-4945-A5A3-CCB983F5FED8}"/>
              </a:ext>
            </a:extLst>
          </p:cNvPr>
          <p:cNvSpPr txBox="1"/>
          <p:nvPr/>
        </p:nvSpPr>
        <p:spPr>
          <a:xfrm>
            <a:off x="4189712" y="4186535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501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Mutations (Mut) 1</a:t>
            </a:r>
            <a:r>
              <a:rPr lang="en-US" altLang="en-US" baseline="30000" dirty="0"/>
              <a:t>st</a:t>
            </a:r>
            <a:r>
              <a:rPr lang="en-US" altLang="en-US" dirty="0"/>
              <a:t> SVD Threshold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468D0-C7D4-457D-8274-B389E8DEB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24227"/>
          <a:stretch/>
        </p:blipFill>
        <p:spPr bwMode="auto">
          <a:xfrm>
            <a:off x="1755648" y="1932533"/>
            <a:ext cx="7388352" cy="492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316AA-F1B9-49A9-B360-1900F549F369}"/>
              </a:ext>
            </a:extLst>
          </p:cNvPr>
          <p:cNvSpPr txBox="1"/>
          <p:nvPr/>
        </p:nvSpPr>
        <p:spPr>
          <a:xfrm>
            <a:off x="4572000" y="5029200"/>
            <a:ext cx="4235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Suggested Ranks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：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12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/ 16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2451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4-way Joint Threshold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After Step 3: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Only 1 Remaining Joint Component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</a:t>
            </a:r>
            <a:r>
              <a:rPr kumimoji="0" lang="en-US" altLang="en-US" sz="32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nd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Strong in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but Mut.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</a:t>
            </a: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Fits w/ Biologist’s Impression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of Mut. Data)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018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F52CE66-327E-4825-9879-18336AE06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26215" r="10275" b="25663"/>
          <a:stretch/>
        </p:blipFill>
        <p:spPr bwMode="auto">
          <a:xfrm>
            <a:off x="2872153" y="1887416"/>
            <a:ext cx="6271847" cy="49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4-way Joint Scores (CNS)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Flags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LumAs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 Driven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By All 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Factors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Together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Interesting Point:  Mutation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Plays Role Here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5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Next Issue:  3-way JIVE for GE-CN-RPPA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Approach:   Use 3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 Blocks from above,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GE, CN, RPPA as inputs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Perform JIVE,   Study Joint PC1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23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B2BC0C-CDB7-4CBF-B303-15C8D349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5232" r="9146" b="26240"/>
          <a:stretch/>
        </p:blipFill>
        <p:spPr bwMode="auto">
          <a:xfrm>
            <a:off x="3059723" y="2051538"/>
            <a:ext cx="6084277" cy="48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Joint JIVE PC1 for GE-CN-RPPA (CNS)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94CB78-A577-435C-AAB7-64DC7A384830}"/>
              </a:ext>
            </a:extLst>
          </p:cNvPr>
          <p:cNvGrpSpPr/>
          <p:nvPr/>
        </p:nvGrpSpPr>
        <p:grpSpPr>
          <a:xfrm>
            <a:off x="152400" y="2217003"/>
            <a:ext cx="7391400" cy="3650397"/>
            <a:chOff x="20062" y="3581400"/>
            <a:chExt cx="7391400" cy="3650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47E61A-110D-4173-AF54-4417B38FE5BB}"/>
                </a:ext>
              </a:extLst>
            </p:cNvPr>
            <p:cNvSpPr txBox="1"/>
            <p:nvPr/>
          </p:nvSpPr>
          <p:spPr>
            <a:xfrm>
              <a:off x="20062" y="3581400"/>
              <a:ext cx="2562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Great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2ACD5A-BDBA-4EF4-AD9C-5901A9392337}"/>
                </a:ext>
              </a:extLst>
            </p:cNvPr>
            <p:cNvCxnSpPr/>
            <p:nvPr/>
          </p:nvCxnSpPr>
          <p:spPr bwMode="auto">
            <a:xfrm>
              <a:off x="1503938" y="4197952"/>
              <a:ext cx="5907524" cy="3033845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A5FAA4-7739-4DDA-ABE7-087AF5E77984}"/>
              </a:ext>
            </a:extLst>
          </p:cNvPr>
          <p:cNvGrpSpPr/>
          <p:nvPr/>
        </p:nvGrpSpPr>
        <p:grpSpPr>
          <a:xfrm>
            <a:off x="152400" y="3429000"/>
            <a:ext cx="6096000" cy="2743200"/>
            <a:chOff x="20062" y="3581400"/>
            <a:chExt cx="6096000" cy="2743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52E871-4322-49A4-9BBA-4C0A71544E7D}"/>
                </a:ext>
              </a:extLst>
            </p:cNvPr>
            <p:cNvSpPr txBox="1"/>
            <p:nvPr/>
          </p:nvSpPr>
          <p:spPr>
            <a:xfrm>
              <a:off x="20062" y="3581400"/>
              <a:ext cx="25802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Some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Her2s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889942-BBF9-4A71-92C8-1CAA8E98FB40}"/>
                </a:ext>
              </a:extLst>
            </p:cNvPr>
            <p:cNvCxnSpPr/>
            <p:nvPr/>
          </p:nvCxnSpPr>
          <p:spPr bwMode="auto">
            <a:xfrm>
              <a:off x="1310191" y="4197952"/>
              <a:ext cx="4805871" cy="2126648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5C22A-2246-4765-B905-6D39556FD235}"/>
              </a:ext>
            </a:extLst>
          </p:cNvPr>
          <p:cNvGrpSpPr/>
          <p:nvPr/>
        </p:nvGrpSpPr>
        <p:grpSpPr>
          <a:xfrm>
            <a:off x="152400" y="4572000"/>
            <a:ext cx="5052509" cy="1295400"/>
            <a:chOff x="20062" y="3581400"/>
            <a:chExt cx="5052509" cy="12954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CD89A4-5DEC-4209-BE3B-1C9D3DEC1DFD}"/>
                </a:ext>
              </a:extLst>
            </p:cNvPr>
            <p:cNvSpPr txBox="1"/>
            <p:nvPr/>
          </p:nvSpPr>
          <p:spPr>
            <a:xfrm>
              <a:off x="20062" y="3581400"/>
              <a:ext cx="24881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&amp;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LumBs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Combined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C883D3D-CBDB-459A-9118-C6BEFD169120}"/>
                </a:ext>
              </a:extLst>
            </p:cNvPr>
            <p:cNvCxnSpPr/>
            <p:nvPr/>
          </p:nvCxnSpPr>
          <p:spPr bwMode="auto">
            <a:xfrm>
              <a:off x="1503938" y="4191000"/>
              <a:ext cx="3568633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843AD8A-7816-4CA9-8654-7299CA9343DE}"/>
              </a:ext>
            </a:extLst>
          </p:cNvPr>
          <p:cNvSpPr txBox="1"/>
          <p:nvPr/>
        </p:nvSpPr>
        <p:spPr>
          <a:xfrm>
            <a:off x="185808" y="5798403"/>
            <a:ext cx="2481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More Distinct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 Raw Data</a:t>
            </a:r>
          </a:p>
        </p:txBody>
      </p:sp>
    </p:spTree>
    <p:extLst>
      <p:ext uri="{BB962C8B-B14F-4D97-AF65-F5344CB8AC3E}">
        <p14:creationId xmlns:p14="http://schemas.microsoft.com/office/powerpoint/2010/main" val="728211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Now Focus on Pair-Wise Comparisons: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JIVE on GE – CN only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Hypothesis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DiProPerm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Z-scores Allow Quantitation)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7510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(SEPARATE!)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CN - PCA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Group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Coloring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CC14DF-6D0D-4396-9EA5-BC15F7463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" t="7968" r="8620" b="7968"/>
          <a:stretch/>
        </p:blipFill>
        <p:spPr bwMode="auto">
          <a:xfrm>
            <a:off x="3001108" y="2035196"/>
            <a:ext cx="6142892" cy="482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15104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DB15502-655C-40F5-8728-04F4062A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9167" r="9462" b="6863"/>
          <a:stretch/>
        </p:blipFill>
        <p:spPr bwMode="auto">
          <a:xfrm>
            <a:off x="2954214" y="1981200"/>
            <a:ext cx="6189786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Better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From DWD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&amp; Ortho 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Directions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How Separated???</a:t>
            </a:r>
          </a:p>
        </p:txBody>
      </p:sp>
    </p:spTree>
    <p:extLst>
      <p:ext uri="{BB962C8B-B14F-4D97-AF65-F5344CB8AC3E}">
        <p14:creationId xmlns:p14="http://schemas.microsoft.com/office/powerpoint/2010/main" val="674627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DiProPerm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Hypothesis Test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Stat. Sig.  ~ 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Z-score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92D8CC7-2D72-466C-A9BB-330F2D985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6128" r="7961" b="54411"/>
          <a:stretch/>
        </p:blipFill>
        <p:spPr bwMode="auto">
          <a:xfrm>
            <a:off x="0" y="3564989"/>
            <a:ext cx="9144000" cy="32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73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19FE31-D07A-4320-85F5-81944CDC5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3495" y="1295400"/>
            <a:ext cx="705050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FMRI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Comparison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437116D-520E-4614-8381-591A6681C088}"/>
              </a:ext>
            </a:extLst>
          </p:cNvPr>
          <p:cNvGrpSpPr/>
          <p:nvPr/>
        </p:nvGrpSpPr>
        <p:grpSpPr>
          <a:xfrm>
            <a:off x="76200" y="2057400"/>
            <a:ext cx="6096000" cy="1592997"/>
            <a:chOff x="76200" y="2057400"/>
            <a:chExt cx="6096000" cy="159299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48BC0D5-6E76-41C9-8D00-427068C02D9C}"/>
                </a:ext>
              </a:extLst>
            </p:cNvPr>
            <p:cNvSpPr txBox="1"/>
            <p:nvPr/>
          </p:nvSpPr>
          <p:spPr>
            <a:xfrm>
              <a:off x="76200" y="2819400"/>
              <a:ext cx="25101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Sep.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Beh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Assoc. w. Image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00E9D05-EC10-4B71-93B0-7B35AD1A3880}"/>
                </a:ext>
              </a:extLst>
            </p:cNvPr>
            <p:cNvCxnSpPr/>
            <p:nvPr/>
          </p:nvCxnSpPr>
          <p:spPr bwMode="auto">
            <a:xfrm flipH="1">
              <a:off x="4572000" y="2057400"/>
              <a:ext cx="1600200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00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47F431-5A4F-4D5A-85D5-E5F7FE5F9DD8}"/>
                </a:ext>
              </a:extLst>
            </p:cNvPr>
            <p:cNvCxnSpPr>
              <a:cxnSpLocks/>
              <a:endCxn id="20" idx="3"/>
            </p:cNvCxnSpPr>
            <p:nvPr/>
          </p:nvCxnSpPr>
          <p:spPr bwMode="auto">
            <a:xfrm flipH="1">
              <a:off x="2586374" y="2057400"/>
              <a:ext cx="2785726" cy="1177499"/>
            </a:xfrm>
            <a:prstGeom prst="line">
              <a:avLst/>
            </a:prstGeom>
            <a:noFill/>
            <a:ln w="127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61E0E4-F500-414E-A499-610E47BAA7A9}"/>
              </a:ext>
            </a:extLst>
          </p:cNvPr>
          <p:cNvGrpSpPr/>
          <p:nvPr/>
        </p:nvGrpSpPr>
        <p:grpSpPr>
          <a:xfrm>
            <a:off x="76200" y="3623608"/>
            <a:ext cx="5791201" cy="2700992"/>
            <a:chOff x="76200" y="3623608"/>
            <a:chExt cx="5791201" cy="27009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1A4638-35A3-42B7-B16F-E951E5B0890C}"/>
                </a:ext>
              </a:extLst>
            </p:cNvPr>
            <p:cNvSpPr txBox="1"/>
            <p:nvPr/>
          </p:nvSpPr>
          <p:spPr>
            <a:xfrm>
              <a:off x="76200" y="4385608"/>
              <a:ext cx="2120260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Joint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PC1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Concentrates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Relevant Parts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Sep.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&amp; PC2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1EAEA17-05BC-486A-95A0-B5A104AA6D08}"/>
                </a:ext>
              </a:extLst>
            </p:cNvPr>
            <p:cNvCxnSpPr/>
            <p:nvPr/>
          </p:nvCxnSpPr>
          <p:spPr bwMode="auto">
            <a:xfrm flipH="1">
              <a:off x="4953001" y="3623608"/>
              <a:ext cx="761999" cy="0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9C94826-F879-4AA1-9C93-231983A66851}"/>
                </a:ext>
              </a:extLst>
            </p:cNvPr>
            <p:cNvCxnSpPr>
              <a:cxnSpLocks/>
              <a:endCxn id="30" idx="3"/>
            </p:cNvCxnSpPr>
            <p:nvPr/>
          </p:nvCxnSpPr>
          <p:spPr bwMode="auto">
            <a:xfrm flipH="1">
              <a:off x="2196460" y="3623608"/>
              <a:ext cx="3175642" cy="1731496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2891FBE-0D58-48D9-B7BE-266B8F725F17}"/>
                </a:ext>
              </a:extLst>
            </p:cNvPr>
            <p:cNvCxnSpPr/>
            <p:nvPr/>
          </p:nvCxnSpPr>
          <p:spPr bwMode="auto">
            <a:xfrm flipH="1">
              <a:off x="2196460" y="4851654"/>
              <a:ext cx="3289941" cy="503450"/>
            </a:xfrm>
            <a:prstGeom prst="line">
              <a:avLst/>
            </a:prstGeom>
            <a:noFill/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2759DB-62AE-4D59-A514-F6913FB9F2D1}"/>
                </a:ext>
              </a:extLst>
            </p:cNvPr>
            <p:cNvCxnSpPr/>
            <p:nvPr/>
          </p:nvCxnSpPr>
          <p:spPr bwMode="auto">
            <a:xfrm flipH="1">
              <a:off x="5105401" y="4064508"/>
              <a:ext cx="762000" cy="1574292"/>
            </a:xfrm>
            <a:prstGeom prst="straightConnector1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2806547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  &gt;&gt; CN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Surprising)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16947F-1948-439E-A5E2-03B5AD35621F}"/>
              </a:ext>
            </a:extLst>
          </p:cNvPr>
          <p:cNvCxnSpPr/>
          <p:nvPr/>
        </p:nvCxnSpPr>
        <p:spPr bwMode="auto">
          <a:xfrm>
            <a:off x="2514600" y="4191000"/>
            <a:ext cx="1828800" cy="14478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9BB604-D7DF-4EC9-9590-156CDC17A787}"/>
              </a:ext>
            </a:extLst>
          </p:cNvPr>
          <p:cNvCxnSpPr/>
          <p:nvPr/>
        </p:nvCxnSpPr>
        <p:spPr bwMode="auto">
          <a:xfrm>
            <a:off x="1143000" y="4114800"/>
            <a:ext cx="22098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6621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JIVE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&gt;&gt; Separate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Data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Combo Helps!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AC868C-A647-4BEE-B462-E8C6C800948E}"/>
              </a:ext>
            </a:extLst>
          </p:cNvPr>
          <p:cNvCxnSpPr/>
          <p:nvPr/>
        </p:nvCxnSpPr>
        <p:spPr bwMode="auto">
          <a:xfrm>
            <a:off x="2438400" y="3124200"/>
            <a:ext cx="30480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DB131D-E3B5-4DF8-AB8F-59E643F354A1}"/>
              </a:ext>
            </a:extLst>
          </p:cNvPr>
          <p:cNvCxnSpPr/>
          <p:nvPr/>
        </p:nvCxnSpPr>
        <p:spPr bwMode="auto">
          <a:xfrm>
            <a:off x="2133600" y="4038600"/>
            <a:ext cx="1143000" cy="381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0523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Cancer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 has info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Not in CN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But not CN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45FB4E-9552-4D1C-B62A-EF98515F844E}"/>
              </a:ext>
            </a:extLst>
          </p:cNvPr>
          <p:cNvCxnSpPr/>
          <p:nvPr/>
        </p:nvCxnSpPr>
        <p:spPr bwMode="auto">
          <a:xfrm>
            <a:off x="2362200" y="4114800"/>
            <a:ext cx="5029200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0D94D3-7A6E-479B-94C1-7887E22F5C29}"/>
              </a:ext>
            </a:extLst>
          </p:cNvPr>
          <p:cNvCxnSpPr/>
          <p:nvPr/>
        </p:nvCxnSpPr>
        <p:spPr bwMode="auto">
          <a:xfrm>
            <a:off x="2590800" y="5486400"/>
            <a:ext cx="58674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551647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Powerful Expression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RNAseq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for Separate Cells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Original Data:    </a:t>
            </a:r>
            <a:r>
              <a:rPr kumimoji="0" lang="en-US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Grun</a:t>
            </a:r>
            <a:r>
              <a:rPr kumimoji="0" lang="zh-CN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(2014)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Challenge:    </a:t>
            </a: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Random RNA Amplification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Control:    Spike In Measurements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scPLS</a:t>
            </a: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Approach: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Chen and Zhou</a:t>
            </a:r>
            <a:r>
              <a: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(2016)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0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lvl="0" indent="0" eaLnBrk="1" hangingPunct="1">
              <a:buSzPct val="10000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Input Data</a:t>
            </a: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endParaRPr lang="en-US" altLang="en-US" sz="36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SzPct val="100000"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ahoma"/>
              </a:rPr>
              <a:t>Clear Artifacts</a:t>
            </a: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 descr="expression_heatmap.png">
            <a:extLst>
              <a:ext uri="{FF2B5EF4-FFF2-40B4-BE49-F238E27FC236}">
                <a16:creationId xmlns:a16="http://schemas.microsoft.com/office/drawing/2014/main" id="{C7D285AC-507B-46FD-BA34-6D14C35A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164B07E-514E-42D3-AA07-F8E656E26EF7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88F747-D31F-4774-A5EA-CBF1BCD3C4A3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1F067B4-6A28-42A4-8E1D-706F0A079234}"/>
                </a:ext>
              </a:extLst>
            </p:cNvPr>
            <p:cNvCxnSpPr>
              <a:stCxn id="6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6770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Pls_expression.png">
            <a:extLst>
              <a:ext uri="{FF2B5EF4-FFF2-40B4-BE49-F238E27FC236}">
                <a16:creationId xmlns:a16="http://schemas.microsoft.com/office/drawing/2014/main" id="{E57CEDBB-DCE5-4E34-B212-DA3B6CDDB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scPLS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Some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69C023-F7B7-45ED-9880-9B3A6B091940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3514BE-A0D3-4295-A90C-0A957BBF0151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CEA387D-D6B7-4B7F-B950-3CB3540CC538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51926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Individual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Much Better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JIVE_corrected_expression6.png">
            <a:extLst>
              <a:ext uri="{FF2B5EF4-FFF2-40B4-BE49-F238E27FC236}">
                <a16:creationId xmlns:a16="http://schemas.microsoft.com/office/drawing/2014/main" id="{F0293968-7EB7-4A00-8631-D3E3D4B22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641" y="1295400"/>
            <a:ext cx="5139359" cy="5562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092E75-B5EF-4724-A2AF-974DB11B7D29}"/>
              </a:ext>
            </a:extLst>
          </p:cNvPr>
          <p:cNvGrpSpPr/>
          <p:nvPr/>
        </p:nvGrpSpPr>
        <p:grpSpPr>
          <a:xfrm>
            <a:off x="304800" y="1600200"/>
            <a:ext cx="4953000" cy="1376065"/>
            <a:chOff x="304800" y="1600200"/>
            <a:chExt cx="4953000" cy="13760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81B69F-5954-48DB-A909-0EA15C6AE2DD}"/>
                </a:ext>
              </a:extLst>
            </p:cNvPr>
            <p:cNvSpPr txBox="1"/>
            <p:nvPr/>
          </p:nvSpPr>
          <p:spPr>
            <a:xfrm>
              <a:off x="304800" y="2514600"/>
              <a:ext cx="22608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Desired Groups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EEA249-3424-41AA-A8A8-F689A3857322}"/>
                </a:ext>
              </a:extLst>
            </p:cNvPr>
            <p:cNvCxnSpPr>
              <a:stCxn id="7" idx="3"/>
            </p:cNvCxnSpPr>
            <p:nvPr/>
          </p:nvCxnSpPr>
          <p:spPr bwMode="auto">
            <a:xfrm flipV="1">
              <a:off x="2565612" y="1600200"/>
              <a:ext cx="2692188" cy="1145233"/>
            </a:xfrm>
            <a:prstGeom prst="straightConnector1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3677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IVE_range_heatmap6_0.png">
            <a:extLst>
              <a:ext uri="{FF2B5EF4-FFF2-40B4-BE49-F238E27FC236}">
                <a16:creationId xmlns:a16="http://schemas.microsoft.com/office/drawing/2014/main" id="{6E3B6C7B-2E5B-4364-B4BE-EC056FE55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011" y="1188720"/>
            <a:ext cx="7266989" cy="566928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Early Single Cell </a:t>
            </a:r>
            <a:r>
              <a:rPr lang="en-US" dirty="0" err="1"/>
              <a:t>RNAseq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Detail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View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Analysis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D7652-6B0F-49F4-8006-D948388E951E}"/>
              </a:ext>
            </a:extLst>
          </p:cNvPr>
          <p:cNvSpPr txBox="1"/>
          <p:nvPr/>
        </p:nvSpPr>
        <p:spPr>
          <a:xfrm rot="16200000">
            <a:off x="2608871" y="4235330"/>
            <a:ext cx="4074192" cy="461665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Ignore as Nuisance Variation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266FC-2E44-4B50-AABC-F5EFEE8A6785}"/>
              </a:ext>
            </a:extLst>
          </p:cNvPr>
          <p:cNvSpPr txBox="1"/>
          <p:nvPr/>
        </p:nvSpPr>
        <p:spPr>
          <a:xfrm rot="16200000">
            <a:off x="5678068" y="3011068"/>
            <a:ext cx="1745799" cy="46166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Final Result</a:t>
            </a:r>
          </a:p>
        </p:txBody>
      </p:sp>
    </p:spTree>
    <p:extLst>
      <p:ext uri="{BB962C8B-B14F-4D97-AF65-F5344CB8AC3E}">
        <p14:creationId xmlns:p14="http://schemas.microsoft.com/office/powerpoint/2010/main" val="3763332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Data Integration Via Analysis of Subspaces (DIVAS)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With Hannig, Prothero, Jiang, Quoc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0706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3 Block JIVE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          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636E12-C9F5-4E37-A8BC-AF7673F40149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9FC0FB-B250-4779-8B59-70533E4C7BA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F2B15A-A0EA-436E-992D-E52A34588FEA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EE8D30-684C-4FA0-811C-D850F7CDBCEF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1F0877-722A-49D8-BC12-286BB7ADE656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C3D103-6A9E-4579-92EF-1AC26683A9E0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F2C6A7-13C7-497A-866A-85DB93BF80F6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6D21E4-EAEE-4F29-8B4A-B6160AD05517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8030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B856A-B266-4AAB-9BA1-0261521AB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8430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in DIVAS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+     +     +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5F40DE-6AAA-4C49-8EC8-835603C6DF84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E1F8AA-C0D9-4A0E-9B9B-142A85A7C57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30FD3F-F2A1-4566-843E-FE0028D18DAD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018EB2-8CB1-460F-B42B-1F0244FF4138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BE8F09-8283-4209-92AF-BC48974EFCA3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719B38-F3A8-4A9C-85E3-728CDE246C7D}"/>
                </a:ext>
              </a:extLst>
            </p:cNvPr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04F3A1-0BB8-4631-B17D-0B5D55D4CABC}"/>
                </a:ext>
              </a:extLst>
            </p:cNvPr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C5DB45-98AF-4C4B-A24D-D7B98D320FC0}"/>
                </a:ext>
              </a:extLst>
            </p:cNvPr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988D45-F4E1-43F5-A45E-8D0BE92674CD}"/>
                </a:ext>
              </a:extLst>
            </p:cNvPr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14C9BD-58CD-4D2B-B1E8-0F6637BF60FE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52EC08-D7FF-4591-9AD3-E9899C110FC1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BEAD5A-CAE4-484A-9362-7685E6C36835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15470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Improved Initial Rank Choice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Inference Via Random Direction Bounds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Iterative Search Algorithm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AC3BF-4FF4-4419-97E0-AFA98570DE51}"/>
              </a:ext>
            </a:extLst>
          </p:cNvPr>
          <p:cNvGrpSpPr/>
          <p:nvPr/>
        </p:nvGrpSpPr>
        <p:grpSpPr>
          <a:xfrm>
            <a:off x="304800" y="3581400"/>
            <a:ext cx="8077200" cy="2870775"/>
            <a:chOff x="304800" y="3581400"/>
            <a:chExt cx="8077200" cy="287077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F4A6FF2-3742-4A70-9C91-5854B2DC11FF}"/>
                </a:ext>
              </a:extLst>
            </p:cNvPr>
            <p:cNvCxnSpPr/>
            <p:nvPr/>
          </p:nvCxnSpPr>
          <p:spPr bwMode="auto">
            <a:xfrm>
              <a:off x="3657600" y="4419600"/>
              <a:ext cx="4724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D2E498-2B08-40C1-87F5-D9A46C9B9726}"/>
                </a:ext>
              </a:extLst>
            </p:cNvPr>
            <p:cNvCxnSpPr/>
            <p:nvPr/>
          </p:nvCxnSpPr>
          <p:spPr bwMode="auto">
            <a:xfrm>
              <a:off x="3048000" y="3581400"/>
              <a:ext cx="33528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AAE5FE-17E9-4F69-98E1-502D4C07A0BE}"/>
                </a:ext>
              </a:extLst>
            </p:cNvPr>
            <p:cNvSpPr txBox="1"/>
            <p:nvPr/>
          </p:nvSpPr>
          <p:spPr>
            <a:xfrm>
              <a:off x="304800" y="5867400"/>
              <a:ext cx="7585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Give Better and More Precise Inference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CA983E-D5DA-452C-9B86-CE5191396494}"/>
                </a:ext>
              </a:extLst>
            </p:cNvPr>
            <p:cNvCxnSpPr>
              <a:stCxn id="5" idx="0"/>
            </p:cNvCxnSpPr>
            <p:nvPr/>
          </p:nvCxnSpPr>
          <p:spPr bwMode="auto">
            <a:xfrm flipV="1">
              <a:off x="4097666" y="3581400"/>
              <a:ext cx="474334" cy="2286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F557C4-8AF2-423F-AC5B-09BF1EB21E89}"/>
                </a:ext>
              </a:extLst>
            </p:cNvPr>
            <p:cNvCxnSpPr/>
            <p:nvPr/>
          </p:nvCxnSpPr>
          <p:spPr bwMode="auto">
            <a:xfrm flipV="1">
              <a:off x="4114800" y="4419600"/>
              <a:ext cx="1981200" cy="1447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76037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Mathematical Set Up: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Blocks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𝑿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=1,⋯,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Where: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Is Low Rank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altLang="en-US" sz="3200" b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Entries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i.i.d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. mean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var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4</a:t>
                </a:r>
                <a:r>
                  <a:rPr kumimoji="0" lang="en-US" altLang="en-US" sz="32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Mom.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“relatively isotropous”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BD49744-1C9B-49CB-9E38-101843ED229E}"/>
              </a:ext>
            </a:extLst>
          </p:cNvPr>
          <p:cNvSpPr txBox="1"/>
          <p:nvPr/>
        </p:nvSpPr>
        <p:spPr>
          <a:xfrm>
            <a:off x="5105400" y="6096000"/>
            <a:ext cx="345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(Weaker than Gaussian)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CF909-435A-4808-844C-617271B3E8C3}"/>
              </a:ext>
            </a:extLst>
          </p:cNvPr>
          <p:cNvGrpSpPr/>
          <p:nvPr/>
        </p:nvGrpSpPr>
        <p:grpSpPr>
          <a:xfrm>
            <a:off x="5486400" y="3200400"/>
            <a:ext cx="1676400" cy="2438400"/>
            <a:chOff x="5486400" y="3200400"/>
            <a:chExt cx="1676400" cy="2438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F8E350-2327-444D-ABBB-114B5A348567}"/>
                </a:ext>
              </a:extLst>
            </p:cNvPr>
            <p:cNvSpPr txBox="1"/>
            <p:nvPr/>
          </p:nvSpPr>
          <p:spPr>
            <a:xfrm>
              <a:off x="5554667" y="3200400"/>
              <a:ext cx="16081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Invariant with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Respect to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Direction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F55E69C-D2F3-49BD-BD2B-1DEDEFA0431C}"/>
                </a:ext>
              </a:extLst>
            </p:cNvPr>
            <p:cNvCxnSpPr/>
            <p:nvPr/>
          </p:nvCxnSpPr>
          <p:spPr>
            <a:xfrm flipH="1">
              <a:off x="5486400" y="4114800"/>
              <a:ext cx="838200" cy="1524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375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Improved (over AJIVE) Initial Rank Choice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              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EFC1-A1F5-405D-B736-1C835B99D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88EA1C-2928-43A3-BC81-F32240CEE742}"/>
              </a:ext>
            </a:extLst>
          </p:cNvPr>
          <p:cNvGrpSpPr/>
          <p:nvPr/>
        </p:nvGrpSpPr>
        <p:grpSpPr>
          <a:xfrm>
            <a:off x="3962400" y="1981200"/>
            <a:ext cx="4800600" cy="2057400"/>
            <a:chOff x="3962400" y="1981200"/>
            <a:chExt cx="4800600" cy="2057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93A208-60EA-40E2-A415-F9B44F414CDE}"/>
                </a:ext>
              </a:extLst>
            </p:cNvPr>
            <p:cNvSpPr txBox="1"/>
            <p:nvPr/>
          </p:nvSpPr>
          <p:spPr>
            <a:xfrm>
              <a:off x="5379958" y="1981200"/>
              <a:ext cx="33830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Conventional Scree Plot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(square root scale)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75543EC-EA73-4071-B32E-007CD23E5210}"/>
                </a:ext>
              </a:extLst>
            </p:cNvPr>
            <p:cNvCxnSpPr>
              <a:stCxn id="9" idx="1"/>
            </p:cNvCxnSpPr>
            <p:nvPr/>
          </p:nvCxnSpPr>
          <p:spPr bwMode="auto">
            <a:xfrm flipH="1">
              <a:off x="3962400" y="2396699"/>
              <a:ext cx="1417558" cy="16419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645988-AED6-4E9C-B983-5BCFAA8AF75C}"/>
              </a:ext>
            </a:extLst>
          </p:cNvPr>
          <p:cNvGrpSpPr/>
          <p:nvPr/>
        </p:nvGrpSpPr>
        <p:grpSpPr>
          <a:xfrm>
            <a:off x="158792" y="3124200"/>
            <a:ext cx="3498808" cy="1200329"/>
            <a:chOff x="158792" y="3124200"/>
            <a:chExt cx="3498808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162E355-81A9-4E14-99A9-46830F766B66}"/>
                    </a:ext>
                  </a:extLst>
                </p:cNvPr>
                <p:cNvSpPr txBox="1"/>
                <p:nvPr/>
              </p:nvSpPr>
              <p:spPr>
                <a:xfrm>
                  <a:off x="158792" y="3124200"/>
                  <a:ext cx="1659430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Underlying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Low Rank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Signal,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162E355-81A9-4E14-99A9-46830F766B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92" y="3124200"/>
                  <a:ext cx="1659430" cy="1200329"/>
                </a:xfrm>
                <a:prstGeom prst="rect">
                  <a:avLst/>
                </a:prstGeom>
                <a:blipFill>
                  <a:blip r:embed="rId4"/>
                  <a:stretch>
                    <a:fillRect l="-5515" t="-3571" r="-5882" b="-112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109EA8-B7D2-4697-8C63-D9B7C0DBD7BF}"/>
                </a:ext>
              </a:extLst>
            </p:cNvPr>
            <p:cNvCxnSpPr>
              <a:stCxn id="2" idx="3"/>
            </p:cNvCxnSpPr>
            <p:nvPr/>
          </p:nvCxnSpPr>
          <p:spPr>
            <a:xfrm>
              <a:off x="1818222" y="3724365"/>
              <a:ext cx="1839378" cy="3904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DF613-7181-408E-9B73-9893F98402AD}"/>
              </a:ext>
            </a:extLst>
          </p:cNvPr>
          <p:cNvGrpSpPr/>
          <p:nvPr/>
        </p:nvGrpSpPr>
        <p:grpSpPr>
          <a:xfrm>
            <a:off x="269741" y="5429071"/>
            <a:ext cx="5292859" cy="830997"/>
            <a:chOff x="117341" y="3124200"/>
            <a:chExt cx="5292859" cy="8309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11F5F-37D3-46C9-AFFD-1CFE156E7953}"/>
                </a:ext>
              </a:extLst>
            </p:cNvPr>
            <p:cNvSpPr txBox="1"/>
            <p:nvPr/>
          </p:nvSpPr>
          <p:spPr>
            <a:xfrm>
              <a:off x="117341" y="3124200"/>
              <a:ext cx="17423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Impossible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Recover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B0262B0-4F94-4974-8505-AE39847ACFC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1859677" y="3539699"/>
              <a:ext cx="3550523" cy="990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C9FE1B-9F91-42D7-95C3-451B0190C6BE}"/>
              </a:ext>
            </a:extLst>
          </p:cNvPr>
          <p:cNvGrpSpPr/>
          <p:nvPr/>
        </p:nvGrpSpPr>
        <p:grpSpPr>
          <a:xfrm>
            <a:off x="5105400" y="4038600"/>
            <a:ext cx="3599015" cy="1066800"/>
            <a:chOff x="4953000" y="1981200"/>
            <a:chExt cx="3599015" cy="1066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0BF1E2-D1E9-4369-AFA0-2A2F7747140B}"/>
                    </a:ext>
                  </a:extLst>
                </p:cNvPr>
                <p:cNvSpPr txBox="1"/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Signal plus Gaussian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Noise,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=1000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0BF1E2-D1E9-4369-AFA0-2A2F77471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2469" t="-5882" r="-2469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0C25CF4-B800-4078-A24A-C1B47E48317F}"/>
                </a:ext>
              </a:extLst>
            </p:cNvPr>
            <p:cNvCxnSpPr>
              <a:stCxn id="20" idx="1"/>
            </p:cNvCxnSpPr>
            <p:nvPr/>
          </p:nvCxnSpPr>
          <p:spPr bwMode="auto">
            <a:xfrm flipH="1">
              <a:off x="4953000" y="2396699"/>
              <a:ext cx="637948" cy="6513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90BDE0-B972-4EB3-8621-40ECB59C8B99}"/>
              </a:ext>
            </a:extLst>
          </p:cNvPr>
          <p:cNvGrpSpPr/>
          <p:nvPr/>
        </p:nvGrpSpPr>
        <p:grpSpPr>
          <a:xfrm>
            <a:off x="269741" y="4675233"/>
            <a:ext cx="3083059" cy="1066800"/>
            <a:chOff x="269741" y="4669623"/>
            <a:chExt cx="2930659" cy="8454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11F05B9-34FB-413F-809A-E4E19330EFF3}"/>
                    </a:ext>
                  </a:extLst>
                </p:cNvPr>
                <p:cNvSpPr txBox="1"/>
                <p:nvPr/>
              </p:nvSpPr>
              <p:spPr>
                <a:xfrm>
                  <a:off x="269741" y="4669623"/>
                  <a:ext cx="1934023" cy="365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C8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C8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C8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0,1</m:t>
                          </m:r>
                        </m:e>
                      </m:d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C8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Noise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11F05B9-34FB-413F-809A-E4E19330E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741" y="4669623"/>
                  <a:ext cx="1934023" cy="365854"/>
                </a:xfrm>
                <a:prstGeom prst="rect">
                  <a:avLst/>
                </a:prstGeom>
                <a:blipFill>
                  <a:blip r:embed="rId6"/>
                  <a:stretch>
                    <a:fillRect t="-9211" r="-4192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39E04F1-A224-4851-96A9-A8E173FC1C30}"/>
                </a:ext>
              </a:extLst>
            </p:cNvPr>
            <p:cNvCxnSpPr>
              <a:stCxn id="22" idx="3"/>
            </p:cNvCxnSpPr>
            <p:nvPr/>
          </p:nvCxnSpPr>
          <p:spPr>
            <a:xfrm>
              <a:off x="2203764" y="4852550"/>
              <a:ext cx="996636" cy="662476"/>
            </a:xfrm>
            <a:prstGeom prst="straightConnector1">
              <a:avLst/>
            </a:prstGeom>
            <a:ln w="25400">
              <a:solidFill>
                <a:srgbClr val="00C8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574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Improved (over AJIVE) Initial Rank Choice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              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EFC1-A1F5-405D-B736-1C835B99D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F38D65-8BA9-42E9-98F3-B51753C632AA}"/>
              </a:ext>
            </a:extLst>
          </p:cNvPr>
          <p:cNvGrpSpPr/>
          <p:nvPr/>
        </p:nvGrpSpPr>
        <p:grpSpPr>
          <a:xfrm>
            <a:off x="5105400" y="4038600"/>
            <a:ext cx="3599015" cy="1066800"/>
            <a:chOff x="4953000" y="1981200"/>
            <a:chExt cx="3599015" cy="1066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AC8159-8904-4936-BE21-B35CB82E4106}"/>
                    </a:ext>
                  </a:extLst>
                </p:cNvPr>
                <p:cNvSpPr txBox="1"/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Signal plus Gaussian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Noise,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=1000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AC8159-8904-4936-BE21-B35CB82E41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2469" t="-5882" r="-2469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32AE13D-FADA-42BA-B056-FFAFE9036FAA}"/>
                </a:ext>
              </a:extLst>
            </p:cNvPr>
            <p:cNvCxnSpPr>
              <a:stCxn id="7" idx="1"/>
            </p:cNvCxnSpPr>
            <p:nvPr/>
          </p:nvCxnSpPr>
          <p:spPr bwMode="auto">
            <a:xfrm flipH="1">
              <a:off x="4953000" y="2396699"/>
              <a:ext cx="637948" cy="6513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CBAA54-7DD6-4742-88FA-32442BDA22CE}"/>
              </a:ext>
            </a:extLst>
          </p:cNvPr>
          <p:cNvGrpSpPr/>
          <p:nvPr/>
        </p:nvGrpSpPr>
        <p:grpSpPr>
          <a:xfrm>
            <a:off x="2918875" y="5410200"/>
            <a:ext cx="6148925" cy="1219200"/>
            <a:chOff x="2918875" y="5410200"/>
            <a:chExt cx="6148925" cy="1219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BDF8C4-5AA6-4DE9-9400-8AD74318345B}"/>
                    </a:ext>
                  </a:extLst>
                </p:cNvPr>
                <p:cNvSpPr txBox="1"/>
                <p:nvPr/>
              </p:nvSpPr>
              <p:spPr>
                <a:xfrm>
                  <a:off x="2918875" y="5867400"/>
                  <a:ext cx="589565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Bigger than </a:t>
                  </a:r>
                  <a14:m>
                    <m:oMath xmlns:m="http://schemas.openxmlformats.org/officeDocument/2006/math">
                      <m:r>
                        <a:rPr kumimoji="0" lang="en-US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𝜎</m:t>
                      </m:r>
                      <m:r>
                        <a:rPr kumimoji="0" lang="en-US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a14:m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Since First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100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In Sort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BDF8C4-5AA6-4DE9-9400-8AD743183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8875" y="5867400"/>
                  <a:ext cx="589565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620" t="-12000" r="-517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1C80E7-D8F8-45D5-B819-3960B62A5C3D}"/>
                </a:ext>
              </a:extLst>
            </p:cNvPr>
            <p:cNvCxnSpPr>
              <a:stCxn id="9" idx="0"/>
            </p:cNvCxnSpPr>
            <p:nvPr/>
          </p:nvCxnSpPr>
          <p:spPr bwMode="auto">
            <a:xfrm flipV="1">
              <a:off x="5866702" y="5410200"/>
              <a:ext cx="534098" cy="4572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0F6DF5-3D24-4F17-95D8-ECD146CC5054}"/>
                </a:ext>
              </a:extLst>
            </p:cNvPr>
            <p:cNvSpPr/>
            <p:nvPr/>
          </p:nvSpPr>
          <p:spPr>
            <a:xfrm>
              <a:off x="8686800" y="6248400"/>
              <a:ext cx="381000" cy="38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5AE8E7-59BC-4B1C-921B-0BFF7FF6EB25}"/>
              </a:ext>
            </a:extLst>
          </p:cNvPr>
          <p:cNvGrpSpPr/>
          <p:nvPr/>
        </p:nvGrpSpPr>
        <p:grpSpPr>
          <a:xfrm>
            <a:off x="475200" y="1981200"/>
            <a:ext cx="3534686" cy="1495425"/>
            <a:chOff x="475200" y="1981200"/>
            <a:chExt cx="3534686" cy="149542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2AFDA6-BA82-4589-809B-72FB5BD9E901}"/>
                </a:ext>
              </a:extLst>
            </p:cNvPr>
            <p:cNvSpPr txBox="1"/>
            <p:nvPr/>
          </p:nvSpPr>
          <p:spPr>
            <a:xfrm>
              <a:off x="475200" y="1981200"/>
              <a:ext cx="3534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Does Not Look Additive,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Since on Singular Value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(Not Energy) Scale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994955F-363D-484B-AF45-5202D91DFEC7}"/>
                </a:ext>
              </a:extLst>
            </p:cNvPr>
            <p:cNvCxnSpPr>
              <a:stCxn id="17" idx="2"/>
            </p:cNvCxnSpPr>
            <p:nvPr/>
          </p:nvCxnSpPr>
          <p:spPr bwMode="auto">
            <a:xfrm>
              <a:off x="2242543" y="3181529"/>
              <a:ext cx="824507" cy="295096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5AEEA5-3C86-4329-B89B-E2D66CF7CB3C}"/>
              </a:ext>
            </a:extLst>
          </p:cNvPr>
          <p:cNvGrpSpPr/>
          <p:nvPr/>
        </p:nvGrpSpPr>
        <p:grpSpPr>
          <a:xfrm>
            <a:off x="3962400" y="1981200"/>
            <a:ext cx="4800600" cy="2057400"/>
            <a:chOff x="3962400" y="1981200"/>
            <a:chExt cx="4800600" cy="20574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364FD2-0BCD-4F51-B9BE-244FBE568D0C}"/>
                </a:ext>
              </a:extLst>
            </p:cNvPr>
            <p:cNvSpPr txBox="1"/>
            <p:nvPr/>
          </p:nvSpPr>
          <p:spPr>
            <a:xfrm>
              <a:off x="5379958" y="1981200"/>
              <a:ext cx="33830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Conventional Scree Plot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(square root scale)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ADBD7DA-57CC-4385-844D-6252667B04FA}"/>
                </a:ext>
              </a:extLst>
            </p:cNvPr>
            <p:cNvCxnSpPr>
              <a:stCxn id="24" idx="1"/>
            </p:cNvCxnSpPr>
            <p:nvPr/>
          </p:nvCxnSpPr>
          <p:spPr bwMode="auto">
            <a:xfrm flipH="1">
              <a:off x="3962400" y="2396699"/>
              <a:ext cx="1417558" cy="16419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5508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Improved (over AJIVE) Initial Rank Choice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lang="en-US" altLang="en-US" noProof="0" dirty="0">
                    <a:solidFill>
                      <a:srgbClr val="C00000"/>
                    </a:solidFill>
                    <a:latin typeface="Tahoma"/>
                  </a:rPr>
                  <a:t>Estimate Singular Values of Signal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                       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283EFC1-A1F5-405D-B736-1C835B99D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12F424A-A0FC-42EC-9281-B0EABE0EC1C4}"/>
              </a:ext>
            </a:extLst>
          </p:cNvPr>
          <p:cNvGrpSpPr/>
          <p:nvPr/>
        </p:nvGrpSpPr>
        <p:grpSpPr>
          <a:xfrm>
            <a:off x="377018" y="3828871"/>
            <a:ext cx="3509182" cy="1200329"/>
            <a:chOff x="377018" y="3828871"/>
            <a:chExt cx="3509182" cy="120032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4FE3E-EF67-4264-878C-5DACA8841667}"/>
                </a:ext>
              </a:extLst>
            </p:cNvPr>
            <p:cNvSpPr txBox="1"/>
            <p:nvPr/>
          </p:nvSpPr>
          <p:spPr>
            <a:xfrm>
              <a:off x="377018" y="3828871"/>
              <a:ext cx="19656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Shabalin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Nobel (2013)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Shrinkage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E55106F-C032-4D55-85AA-D58DBE3D9FAF}"/>
                </a:ext>
              </a:extLst>
            </p:cNvPr>
            <p:cNvCxnSpPr>
              <a:stCxn id="29" idx="3"/>
            </p:cNvCxnSpPr>
            <p:nvPr/>
          </p:nvCxnSpPr>
          <p:spPr bwMode="auto">
            <a:xfrm flipV="1">
              <a:off x="2342621" y="4419600"/>
              <a:ext cx="1543579" cy="943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FDA054-2DBA-4A9A-8B8E-D34078746691}"/>
              </a:ext>
            </a:extLst>
          </p:cNvPr>
          <p:cNvGrpSpPr/>
          <p:nvPr/>
        </p:nvGrpSpPr>
        <p:grpSpPr>
          <a:xfrm>
            <a:off x="5562600" y="4960203"/>
            <a:ext cx="1888274" cy="1288197"/>
            <a:chOff x="5562600" y="4960203"/>
            <a:chExt cx="1888274" cy="12881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94FBD3-947C-4E82-824B-458994B35271}"/>
                </a:ext>
              </a:extLst>
            </p:cNvPr>
            <p:cNvSpPr txBox="1"/>
            <p:nvPr/>
          </p:nvSpPr>
          <p:spPr>
            <a:xfrm>
              <a:off x="5562600" y="4960203"/>
              <a:ext cx="1888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Zeroes Out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Small Values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5996C73-64A6-4FB2-94B4-255AD1C9B3F9}"/>
                </a:ext>
              </a:extLst>
            </p:cNvPr>
            <p:cNvCxnSpPr>
              <a:stCxn id="31" idx="2"/>
            </p:cNvCxnSpPr>
            <p:nvPr/>
          </p:nvCxnSpPr>
          <p:spPr bwMode="auto">
            <a:xfrm flipH="1">
              <a:off x="5562600" y="5791200"/>
              <a:ext cx="944137" cy="45720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9284B36-780A-4793-95E1-98299D4B8151}"/>
                </a:ext>
              </a:extLst>
            </p:cNvPr>
            <p:cNvCxnSpPr>
              <a:stCxn id="31" idx="2"/>
            </p:cNvCxnSpPr>
            <p:nvPr/>
          </p:nvCxnSpPr>
          <p:spPr bwMode="auto">
            <a:xfrm>
              <a:off x="6506737" y="5791200"/>
              <a:ext cx="732263" cy="45720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7C3881-DF89-43F9-AA49-3EFE0A7A2769}"/>
              </a:ext>
            </a:extLst>
          </p:cNvPr>
          <p:cNvGrpSpPr/>
          <p:nvPr/>
        </p:nvGrpSpPr>
        <p:grpSpPr>
          <a:xfrm>
            <a:off x="3657600" y="3200400"/>
            <a:ext cx="3048000" cy="830997"/>
            <a:chOff x="3657600" y="3200400"/>
            <a:chExt cx="3048000" cy="8309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069C97-8BF2-4F80-A31E-713CFD31B2BE}"/>
                </a:ext>
              </a:extLst>
            </p:cNvPr>
            <p:cNvSpPr txBox="1"/>
            <p:nvPr/>
          </p:nvSpPr>
          <p:spPr>
            <a:xfrm>
              <a:off x="4228767" y="3200400"/>
              <a:ext cx="24768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Appropriately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Shrinks Big Ones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85F8B19-70ED-43ED-A378-F20CC7807410}"/>
                </a:ext>
              </a:extLst>
            </p:cNvPr>
            <p:cNvCxnSpPr>
              <a:stCxn id="32" idx="1"/>
            </p:cNvCxnSpPr>
            <p:nvPr/>
          </p:nvCxnSpPr>
          <p:spPr bwMode="auto">
            <a:xfrm flipH="1">
              <a:off x="3657600" y="3615899"/>
              <a:ext cx="571167" cy="415498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5F91537-14FE-4723-923E-501E0C072B18}"/>
                  </a:ext>
                </a:extLst>
              </p:cNvPr>
              <p:cNvSpPr txBox="1"/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C8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C8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C8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𝜎</m:t>
                            </m:r>
                          </m:e>
                        </m:acc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C8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Based on Median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Of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Marcenko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-Pasteur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5F91537-14FE-4723-923E-501E0C072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blipFill>
                <a:blip r:embed="rId5"/>
                <a:stretch>
                  <a:fillRect l="-3219" t="-6569" r="-1811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239825F-36CB-4BB8-AE57-C74B0CC283A2}"/>
              </a:ext>
            </a:extLst>
          </p:cNvPr>
          <p:cNvSpPr txBox="1"/>
          <p:nvPr/>
        </p:nvSpPr>
        <p:spPr>
          <a:xfrm>
            <a:off x="377018" y="6248400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Cover Soon</a:t>
            </a:r>
          </a:p>
        </p:txBody>
      </p:sp>
    </p:spTree>
    <p:extLst>
      <p:ext uri="{BB962C8B-B14F-4D97-AF65-F5344CB8AC3E}">
        <p14:creationId xmlns:p14="http://schemas.microsoft.com/office/powerpoint/2010/main" val="1175330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Shabalin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Nobel Shrinkage (For Denoising)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Optimized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For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Marcenko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Pasteur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6D0F6-B566-4629-A05A-3A5F5D7B6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7" t="26044" r="19001" b="5870"/>
          <a:stretch/>
        </p:blipFill>
        <p:spPr>
          <a:xfrm>
            <a:off x="3635022" y="2209800"/>
            <a:ext cx="5508978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341C34-8EF0-4036-A6D0-C3082B11FA22}"/>
              </a:ext>
            </a:extLst>
          </p:cNvPr>
          <p:cNvGrpSpPr/>
          <p:nvPr/>
        </p:nvGrpSpPr>
        <p:grpSpPr>
          <a:xfrm>
            <a:off x="2286000" y="2819400"/>
            <a:ext cx="3048001" cy="3244850"/>
            <a:chOff x="2286000" y="2819400"/>
            <a:chExt cx="3048001" cy="3244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AA65BFF-16D5-4A74-A4C1-308C3A587D48}"/>
                    </a:ext>
                  </a:extLst>
                </p:cNvPr>
                <p:cNvSpPr txBox="1"/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Optimal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Cutoff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Gives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Initial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Rank,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AA65BFF-16D5-4A74-A4C1-308C3A587D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blipFill>
                  <a:blip r:embed="rId4"/>
                  <a:stretch>
                    <a:fillRect l="-7389" t="-2078" r="-5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C2586F-96C9-4A92-B07B-C9326F6C0458}"/>
                </a:ext>
              </a:extLst>
            </p:cNvPr>
            <p:cNvCxnSpPr>
              <a:stCxn id="9" idx="3"/>
            </p:cNvCxnSpPr>
            <p:nvPr/>
          </p:nvCxnSpPr>
          <p:spPr bwMode="auto">
            <a:xfrm>
              <a:off x="3522236" y="3995652"/>
              <a:ext cx="1811765" cy="206859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36366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I:   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Random Direction Bound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For Random Direction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𝑢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-dim’al Random Subspace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⊆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  <m:r>
                      <a:rPr kumimoji="0" lang="en-US" alt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  <a:r>
                  <a:rPr kumimoji="0" lang="en-US" altLang="en-US" sz="32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%-tile of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dist’n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of: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𝐴𝑛𝑔𝑙𝑒</m:t>
                      </m:r>
                      <m:d>
                        <m:dPr>
                          <m:ctrlP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𝑚𝑖𝑛</m:t>
                          </m:r>
                        </m:e>
                        <m:sub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𝐴𝑛𝑔𝑙𝑒</m:t>
                      </m:r>
                      <m:d>
                        <m:dPr>
                          <m:ctrlPr>
                            <a:rPr kumimoji="0" lang="en-US" alt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𝑢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alt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Idea:   Smaller Angles “Have Signal”,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   Larger Angles Could Be “Pure Noise”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 b="-1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031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Goal:  Relationship Between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Subspaces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Signal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&amp;  Estimated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Useful Summary: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Principal Angle Analysis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B8A8CCA-2E72-4CB9-AE4D-7788FC05D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02" t="51186" r="19655" b="19162"/>
          <a:stretch/>
        </p:blipFill>
        <p:spPr>
          <a:xfrm>
            <a:off x="4419600" y="3733800"/>
            <a:ext cx="4748784" cy="3124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E7874-32B0-4C58-8BF5-79C01FA4166E}"/>
              </a:ext>
            </a:extLst>
          </p:cNvPr>
          <p:cNvGrpSpPr/>
          <p:nvPr/>
        </p:nvGrpSpPr>
        <p:grpSpPr>
          <a:xfrm>
            <a:off x="1143000" y="4724400"/>
            <a:ext cx="7239000" cy="1909465"/>
            <a:chOff x="1143000" y="4724400"/>
            <a:chExt cx="7239000" cy="1909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99279D-1BEB-43F5-B993-485A689C0CF0}"/>
                    </a:ext>
                  </a:extLst>
                </p:cNvPr>
                <p:cNvSpPr txBox="1"/>
                <p:nvPr/>
              </p:nvSpPr>
              <p:spPr>
                <a:xfrm>
                  <a:off x="1143000" y="6172200"/>
                  <a:ext cx="32908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Bootstrap Unknown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" y="6172200"/>
                  <a:ext cx="3290837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968" t="-12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C49322-817B-4553-A8A5-84954230AB57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4433837" y="4724400"/>
              <a:ext cx="3948163" cy="167863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38207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Based on 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SVD: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𝑿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altLang="en-US" sz="32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𝑼𝑫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And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Shabalin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-Nobel Shrunken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s.v.s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Estimate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Residual Matrix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𝑬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𝑿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altLang="en-US" sz="32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𝑼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Simulate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Bootstrap Signal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𝑼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𝑼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bases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(resp.)</a:t>
                </a: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C1265D0-4F78-41DF-87EC-A8ABCEC7979E}"/>
              </a:ext>
            </a:extLst>
          </p:cNvPr>
          <p:cNvGrpSpPr/>
          <p:nvPr/>
        </p:nvGrpSpPr>
        <p:grpSpPr>
          <a:xfrm>
            <a:off x="532768" y="5791200"/>
            <a:ext cx="3505832" cy="717550"/>
            <a:chOff x="608968" y="6064250"/>
            <a:chExt cx="3505832" cy="717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62C19B-2595-4A27-A0F0-21D0AFA01C33}"/>
                </a:ext>
              </a:extLst>
            </p:cNvPr>
            <p:cNvSpPr txBox="1"/>
            <p:nvPr/>
          </p:nvSpPr>
          <p:spPr>
            <a:xfrm>
              <a:off x="608968" y="6320135"/>
              <a:ext cx="3505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Think Random Rotations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686626B-3C7F-4688-8B36-815F9F826B49}"/>
                </a:ext>
              </a:extLst>
            </p:cNvPr>
            <p:cNvCxnSpPr>
              <a:stCxn id="5" idx="0"/>
            </p:cNvCxnSpPr>
            <p:nvPr/>
          </p:nvCxnSpPr>
          <p:spPr bwMode="auto">
            <a:xfrm flipH="1" flipV="1">
              <a:off x="2133600" y="6064250"/>
              <a:ext cx="228284" cy="25588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90AA861-B6F6-4B72-8207-D0F3B3C8D4A3}"/>
                </a:ext>
              </a:extLst>
            </p:cNvPr>
            <p:cNvCxnSpPr/>
            <p:nvPr/>
          </p:nvCxnSpPr>
          <p:spPr bwMode="auto">
            <a:xfrm flipV="1">
              <a:off x="2361884" y="6068714"/>
              <a:ext cx="228916" cy="25588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02102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chemeClr val="bg1"/>
            </a:gs>
            <a:gs pos="100000">
              <a:srgbClr val="00B0F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Aside:  Principal Angle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Idea:    Relate Subspaces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92D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99C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allelogram 4">
            <a:extLst>
              <a:ext uri="{FF2B5EF4-FFF2-40B4-BE49-F238E27FC236}">
                <a16:creationId xmlns:a16="http://schemas.microsoft.com/office/drawing/2014/main" id="{60F2BFF5-F1CE-43D0-B384-7746F6695311}"/>
              </a:ext>
            </a:extLst>
          </p:cNvPr>
          <p:cNvSpPr/>
          <p:nvPr/>
        </p:nvSpPr>
        <p:spPr bwMode="auto">
          <a:xfrm>
            <a:off x="2362200" y="3352800"/>
            <a:ext cx="4419600" cy="1524000"/>
          </a:xfrm>
          <a:prstGeom prst="parallelogram">
            <a:avLst>
              <a:gd name="adj" fmla="val 95769"/>
            </a:avLst>
          </a:prstGeom>
          <a:solidFill>
            <a:srgbClr val="FF0000">
              <a:alpha val="35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55C23-2B5C-408E-8F5F-ED1769F4D46C}"/>
              </a:ext>
            </a:extLst>
          </p:cNvPr>
          <p:cNvSpPr/>
          <p:nvPr/>
        </p:nvSpPr>
        <p:spPr bwMode="auto">
          <a:xfrm rot="18839585">
            <a:off x="3062655" y="3009851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D0277E-CAC5-4429-88BB-DE115A4164EB}"/>
              </a:ext>
            </a:extLst>
          </p:cNvPr>
          <p:cNvSpPr/>
          <p:nvPr/>
        </p:nvSpPr>
        <p:spPr bwMode="auto">
          <a:xfrm rot="18839585">
            <a:off x="4023945" y="3917567"/>
            <a:ext cx="2057400" cy="1337874"/>
          </a:xfrm>
          <a:prstGeom prst="rect">
            <a:avLst/>
          </a:prstGeom>
          <a:solidFill>
            <a:srgbClr val="92D050">
              <a:alpha val="56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D2C087-9F33-4517-8621-028EB8EC4561}"/>
              </a:ext>
            </a:extLst>
          </p:cNvPr>
          <p:cNvCxnSpPr/>
          <p:nvPr/>
        </p:nvCxnSpPr>
        <p:spPr bwMode="auto">
          <a:xfrm flipV="1">
            <a:off x="3657600" y="3048000"/>
            <a:ext cx="1905000" cy="2057400"/>
          </a:xfrm>
          <a:prstGeom prst="line">
            <a:avLst/>
          </a:prstGeom>
          <a:noFill/>
          <a:ln w="508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932D53-A433-4BA4-82B9-B03C4C67DFE1}"/>
              </a:ext>
            </a:extLst>
          </p:cNvPr>
          <p:cNvSpPr txBox="1"/>
          <p:nvPr/>
        </p:nvSpPr>
        <p:spPr>
          <a:xfrm>
            <a:off x="4783337" y="2205335"/>
            <a:ext cx="3065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Using Minimal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023DE-104F-47A6-A96D-8D73739B4311}"/>
                  </a:ext>
                </a:extLst>
              </p:cNvPr>
              <p:cNvSpPr txBox="1"/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5B52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5B52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023DE-104F-47A6-A96D-8D73739B4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2667000"/>
                <a:ext cx="1148712" cy="461665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2771C07-65AE-4261-9823-86D35EAB8935}"/>
              </a:ext>
            </a:extLst>
          </p:cNvPr>
          <p:cNvGrpSpPr/>
          <p:nvPr/>
        </p:nvGrpSpPr>
        <p:grpSpPr>
          <a:xfrm>
            <a:off x="3657600" y="3581400"/>
            <a:ext cx="913796" cy="540480"/>
            <a:chOff x="3657600" y="3581400"/>
            <a:chExt cx="913796" cy="54048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97C67AD-1F0A-48B3-AAC0-BB7828412903}"/>
                </a:ext>
              </a:extLst>
            </p:cNvPr>
            <p:cNvCxnSpPr/>
            <p:nvPr/>
          </p:nvCxnSpPr>
          <p:spPr bwMode="auto">
            <a:xfrm flipH="1" flipV="1">
              <a:off x="3733800" y="4114800"/>
              <a:ext cx="837596" cy="7079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06982F6-06A9-4597-8BB0-34D4A475D0E6}"/>
                </a:ext>
              </a:extLst>
            </p:cNvPr>
            <p:cNvCxnSpPr/>
            <p:nvPr/>
          </p:nvCxnSpPr>
          <p:spPr bwMode="auto">
            <a:xfrm flipH="1" flipV="1">
              <a:off x="3962400" y="3581400"/>
              <a:ext cx="608996" cy="5404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0C3F1A7-BDFF-4CEF-82B7-FE7BF642804A}"/>
                    </a:ext>
                  </a:extLst>
                </p:cNvPr>
                <p:cNvSpPr txBox="1"/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𝜃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600" y="3581400"/>
                  <a:ext cx="585738" cy="461665"/>
                </a:xfrm>
                <a:prstGeom prst="rect">
                  <a:avLst/>
                </a:prstGeom>
                <a:blipFill>
                  <a:blip r:embed="rId5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C0FDC6F-7535-4A83-B83B-540D20B3F9DA}"/>
              </a:ext>
            </a:extLst>
          </p:cNvPr>
          <p:cNvSpPr txBox="1"/>
          <p:nvPr/>
        </p:nvSpPr>
        <p:spPr>
          <a:xfrm>
            <a:off x="228600" y="5181600"/>
            <a:ext cx="354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And Iterate Orthogonally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FEFA2C-93AC-4CD4-A43A-D0162E83E5B3}"/>
              </a:ext>
            </a:extLst>
          </p:cNvPr>
          <p:cNvSpPr txBox="1"/>
          <p:nvPr/>
        </p:nvSpPr>
        <p:spPr>
          <a:xfrm>
            <a:off x="1673809" y="6015335"/>
            <a:ext cx="5717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PAA Computation:  ~Concatenate &amp; SVD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5238DB6-6649-4DF4-B31C-13273415D34F}"/>
              </a:ext>
            </a:extLst>
          </p:cNvPr>
          <p:cNvGrpSpPr/>
          <p:nvPr/>
        </p:nvGrpSpPr>
        <p:grpSpPr>
          <a:xfrm>
            <a:off x="6400800" y="1905000"/>
            <a:ext cx="2633478" cy="3867329"/>
            <a:chOff x="6400800" y="1905000"/>
            <a:chExt cx="2633478" cy="3867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C10A3B4-9634-44F8-9D09-2473584E503C}"/>
                    </a:ext>
                  </a:extLst>
                </p:cNvPr>
                <p:cNvSpPr txBox="1"/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Key JIVE concept: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Linear Algebra In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    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- Space</a:t>
                  </a: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4572000"/>
                  <a:ext cx="2633478" cy="1200329"/>
                </a:xfrm>
                <a:prstGeom prst="rect">
                  <a:avLst/>
                </a:prstGeom>
                <a:blipFill>
                  <a:blip r:embed="rId6"/>
                  <a:stretch>
                    <a:fillRect l="-3472" t="-4061" r="-2546" b="-10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B1791D9-5BCD-4283-84C4-F6143419A040}"/>
                </a:ext>
              </a:extLst>
            </p:cNvPr>
            <p:cNvCxnSpPr>
              <a:stCxn id="32" idx="0"/>
            </p:cNvCxnSpPr>
            <p:nvPr/>
          </p:nvCxnSpPr>
          <p:spPr bwMode="auto">
            <a:xfrm flipH="1" flipV="1">
              <a:off x="7315200" y="1905000"/>
              <a:ext cx="402339" cy="2667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208278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PAA measures of Subspace Approximations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Real World:   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Est’d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by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Bootstrap World: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Est’d by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B00ACC-E801-45C6-837D-B00AF3D693F9}"/>
              </a:ext>
            </a:extLst>
          </p:cNvPr>
          <p:cNvSpPr txBox="1"/>
          <p:nvPr/>
        </p:nvSpPr>
        <p:spPr>
          <a:xfrm rot="5400000">
            <a:off x="5974149" y="4069149"/>
            <a:ext cx="631904" cy="830997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≈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C1EC04-3467-488B-BA4B-A0F4F80EDCD4}"/>
              </a:ext>
            </a:extLst>
          </p:cNvPr>
          <p:cNvGrpSpPr/>
          <p:nvPr/>
        </p:nvGrpSpPr>
        <p:grpSpPr>
          <a:xfrm>
            <a:off x="228600" y="4191000"/>
            <a:ext cx="5715000" cy="461665"/>
            <a:chOff x="304800" y="4495800"/>
            <a:chExt cx="5715000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71CE5E-7185-48E7-AEFC-8B799A3CB523}"/>
                </a:ext>
              </a:extLst>
            </p:cNvPr>
            <p:cNvSpPr txBox="1"/>
            <p:nvPr/>
          </p:nvSpPr>
          <p:spPr>
            <a:xfrm>
              <a:off x="304800" y="4495800"/>
              <a:ext cx="5107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“Relative Isotropy” Makes This Work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AFB68E-E48D-4842-A1CB-9B161C2FDFAA}"/>
                </a:ext>
              </a:extLst>
            </p:cNvPr>
            <p:cNvCxnSpPr>
              <a:stCxn id="12" idx="3"/>
            </p:cNvCxnSpPr>
            <p:nvPr/>
          </p:nvCxnSpPr>
          <p:spPr bwMode="auto">
            <a:xfrm flipV="1">
              <a:off x="5412352" y="4724400"/>
              <a:ext cx="607448" cy="2233"/>
            </a:xfrm>
            <a:prstGeom prst="straightConnector1">
              <a:avLst/>
            </a:prstGeom>
            <a:noFill/>
            <a:ln w="25400" cap="flat" cmpd="sng" algn="ctr">
              <a:solidFill>
                <a:srgbClr val="5B5249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87377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Generate Bootstrap Data: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Get Bootstrap Estimates: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=1,⋯,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Study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Largest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Between 1</a:t>
                </a:r>
                <a:r>
                  <a:rPr kumimoji="0" lang="en-US" altLang="en-US" sz="32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Cols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59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8F0BD4C-4637-4A9D-AE6A-20B0995EC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44D961-0B48-4E22-87DB-B702F942AC70}"/>
              </a:ext>
            </a:extLst>
          </p:cNvPr>
          <p:cNvGrpSpPr/>
          <p:nvPr/>
        </p:nvGrpSpPr>
        <p:grpSpPr>
          <a:xfrm>
            <a:off x="152400" y="3576935"/>
            <a:ext cx="4648200" cy="766465"/>
            <a:chOff x="152400" y="3576935"/>
            <a:chExt cx="4648200" cy="7664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EEE6D-AB72-4C5C-95BE-0CDA9755DA59}"/>
                </a:ext>
              </a:extLst>
            </p:cNvPr>
            <p:cNvSpPr txBox="1"/>
            <p:nvPr/>
          </p:nvSpPr>
          <p:spPr>
            <a:xfrm>
              <a:off x="152400" y="3576935"/>
              <a:ext cx="3559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Random Direction Bound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8AE2FB0-69E1-4F88-88C2-1B09ADB4DAD3}"/>
                </a:ext>
              </a:extLst>
            </p:cNvPr>
            <p:cNvCxnSpPr>
              <a:stCxn id="19" idx="3"/>
            </p:cNvCxnSpPr>
            <p:nvPr/>
          </p:nvCxnSpPr>
          <p:spPr bwMode="auto">
            <a:xfrm>
              <a:off x="3711901" y="3807768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8E86D0-AD71-4CD6-BBFA-3C5923DA6AE0}"/>
              </a:ext>
            </a:extLst>
          </p:cNvPr>
          <p:cNvGrpSpPr/>
          <p:nvPr/>
        </p:nvGrpSpPr>
        <p:grpSpPr>
          <a:xfrm>
            <a:off x="152400" y="4567535"/>
            <a:ext cx="3429000" cy="768697"/>
            <a:chOff x="152400" y="4567535"/>
            <a:chExt cx="3429000" cy="768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9E08C07-11AE-473F-997C-67C7993CC450}"/>
                    </a:ext>
                  </a:extLst>
                </p:cNvPr>
                <p:cNvSpPr txBox="1"/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Scaled by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box>
                        <m:box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blipFill>
                  <a:blip r:embed="rId4"/>
                  <a:stretch>
                    <a:fillRect l="-4000" t="-12195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56E5707-C7C3-43D7-9942-778C72719148}"/>
                </a:ext>
              </a:extLst>
            </p:cNvPr>
            <p:cNvCxnSpPr/>
            <p:nvPr/>
          </p:nvCxnSpPr>
          <p:spPr bwMode="auto">
            <a:xfrm>
              <a:off x="2492701" y="4800600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5DB055-8417-4A7C-8805-4C8994D318C8}"/>
                  </a:ext>
                </a:extLst>
              </p:cNvPr>
              <p:cNvSpPr txBox="1"/>
              <p:nvPr/>
            </p:nvSpPr>
            <p:spPr>
              <a:xfrm>
                <a:off x="304800" y="5410200"/>
                <a:ext cx="317458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𝛽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gives comparable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control for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5DB055-8417-4A7C-8805-4C8994D31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0200"/>
                <a:ext cx="3174587" cy="830997"/>
              </a:xfrm>
              <a:prstGeom prst="rect">
                <a:avLst/>
              </a:prstGeom>
              <a:blipFill>
                <a:blip r:embed="rId5"/>
                <a:stretch>
                  <a:fillRect l="-2879" t="-6618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4598FF7-8019-4A75-B41A-F0C59E7B42A7}"/>
              </a:ext>
            </a:extLst>
          </p:cNvPr>
          <p:cNvGrpSpPr/>
          <p:nvPr/>
        </p:nvGrpSpPr>
        <p:grpSpPr>
          <a:xfrm>
            <a:off x="6324600" y="5336232"/>
            <a:ext cx="2667000" cy="1064568"/>
            <a:chOff x="6324600" y="5336232"/>
            <a:chExt cx="2667000" cy="106456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FC030E2-0F0A-489D-9CEF-A76464E35F5F}"/>
                </a:ext>
              </a:extLst>
            </p:cNvPr>
            <p:cNvCxnSpPr/>
            <p:nvPr/>
          </p:nvCxnSpPr>
          <p:spPr bwMode="auto">
            <a:xfrm>
              <a:off x="6324600" y="5336232"/>
              <a:ext cx="0" cy="106456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088AF8E-750B-4C7B-A036-3BE73052886D}"/>
                    </a:ext>
                  </a:extLst>
                </p:cNvPr>
                <p:cNvSpPr txBox="1"/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Determines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088AF8E-750B-4C7B-A036-3BE7305288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3883" t="-12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01AD30-BAB9-4EAA-8151-438475F21D75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Gene Exp.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=16,615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01AD30-BAB9-4EAA-8151-438475F21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blipFill>
                <a:blip r:embed="rId7"/>
                <a:stretch>
                  <a:fillRect l="-21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197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B983B5E-75FD-41CB-942F-C0C48A4A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AFD96D-47C6-4488-BD8D-A698935A2B77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Copy Num.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=24,174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AFD96D-47C6-4488-BD8D-A698935A2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blipFill>
                <a:blip r:embed="rId4"/>
                <a:stretch>
                  <a:fillRect l="-213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0C8C1-AE35-4C99-A3B7-C38A1C1952E1}"/>
              </a:ext>
            </a:extLst>
          </p:cNvPr>
          <p:cNvCxnSpPr/>
          <p:nvPr/>
        </p:nvCxnSpPr>
        <p:spPr bwMode="auto">
          <a:xfrm>
            <a:off x="7239000" y="5486400"/>
            <a:ext cx="0" cy="9144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54298026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653C2C-83CE-4B94-9A7E-C442D0C7B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E4107B-A89F-4CAC-8873-BFC3CDEB674F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Proteins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=187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E4107B-A89F-4CAC-8873-BFC3CDEB6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blipFill>
                <a:blip r:embed="rId4"/>
                <a:stretch>
                  <a:fillRect l="-263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C161E4-5827-4690-85B1-7FC363262237}"/>
              </a:ext>
            </a:extLst>
          </p:cNvPr>
          <p:cNvCxnSpPr/>
          <p:nvPr/>
        </p:nvCxnSpPr>
        <p:spPr bwMode="auto">
          <a:xfrm>
            <a:off x="7010400" y="5029200"/>
            <a:ext cx="0" cy="13716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055681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FB6B4BE-B6F7-4366-822D-499FF03D8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33D100-AB93-418F-A08E-CCAAEB1128E5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Mutation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=18,256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33D100-AB93-418F-A08E-CCAAEB11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blipFill>
                <a:blip r:embed="rId4"/>
                <a:stretch>
                  <a:fillRect l="-23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4E9F3C-9BFA-4C73-A240-9D070CD3413B}"/>
              </a:ext>
            </a:extLst>
          </p:cNvPr>
          <p:cNvCxnSpPr/>
          <p:nvPr/>
        </p:nvCxnSpPr>
        <p:spPr bwMode="auto">
          <a:xfrm>
            <a:off x="6172200" y="5336232"/>
            <a:ext cx="0" cy="1064568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907198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Iteratively Find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Orthogonal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Directions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To Minimize Angles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=1,⋯.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Until One &gt; Random Direction Bound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Then Work With Subsets of Blocks,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Indexed by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⊆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Finally Remainders are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Individual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Directions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8643174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EDFAD2-7103-46A5-96D9-FBE3683372B1}"/>
              </a:ext>
            </a:extLst>
          </p:cNvPr>
          <p:cNvGrpSpPr/>
          <p:nvPr/>
        </p:nvGrpSpPr>
        <p:grpSpPr>
          <a:xfrm>
            <a:off x="2209800" y="1877291"/>
            <a:ext cx="6028528" cy="4223174"/>
            <a:chOff x="2209800" y="1877291"/>
            <a:chExt cx="6028528" cy="42231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450B81-2C80-411C-9C53-B71DB4F615FC}"/>
                </a:ext>
              </a:extLst>
            </p:cNvPr>
            <p:cNvSpPr txBox="1"/>
            <p:nvPr/>
          </p:nvSpPr>
          <p:spPr>
            <a:xfrm>
              <a:off x="3810000" y="5638800"/>
              <a:ext cx="4428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1-2-3 Joint Component, Rank 1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FD39503-EE6D-41CE-8722-EF944443B3B5}"/>
                </a:ext>
              </a:extLst>
            </p:cNvPr>
            <p:cNvCxnSpPr/>
            <p:nvPr/>
          </p:nvCxnSpPr>
          <p:spPr bwMode="auto">
            <a:xfrm flipH="1" flipV="1">
              <a:off x="2209800" y="5562600"/>
              <a:ext cx="1600200" cy="76200"/>
            </a:xfrm>
            <a:prstGeom prst="straightConnector1">
              <a:avLst/>
            </a:prstGeom>
            <a:noFill/>
            <a:ln w="25400" cap="flat" cmpd="sng" algn="ctr">
              <a:solidFill>
                <a:srgbClr val="5B5249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5CD0646-8C93-4655-8DDF-287A060CDD98}"/>
                </a:ext>
              </a:extLst>
            </p:cNvPr>
            <p:cNvCxnSpPr/>
            <p:nvPr/>
          </p:nvCxnSpPr>
          <p:spPr bwMode="auto">
            <a:xfrm flipH="1" flipV="1">
              <a:off x="2209800" y="3048000"/>
              <a:ext cx="1600200" cy="2590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98ACE7D-886D-4C2F-912C-450B6B54B1FD}"/>
                </a:ext>
              </a:extLst>
            </p:cNvPr>
            <p:cNvCxnSpPr/>
            <p:nvPr/>
          </p:nvCxnSpPr>
          <p:spPr bwMode="auto">
            <a:xfrm flipH="1" flipV="1">
              <a:off x="2272145" y="1877291"/>
              <a:ext cx="1524000" cy="3733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EF6A01-C23F-47F3-9CF5-9EDDDCBB5FC1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87D3E2-EF7E-4922-B0FD-537C049A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04AA83-BF1E-4085-8378-6549E4DAD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0BFFD0-1B88-4388-A780-E8BF708E3488}"/>
              </a:ext>
            </a:extLst>
          </p:cNvPr>
          <p:cNvGrpSpPr/>
          <p:nvPr/>
        </p:nvGrpSpPr>
        <p:grpSpPr>
          <a:xfrm>
            <a:off x="3977074" y="1752600"/>
            <a:ext cx="4572154" cy="883419"/>
            <a:chOff x="3977074" y="1752600"/>
            <a:chExt cx="4572154" cy="8834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F02AC1-267D-49D2-B203-85588DEB4314}"/>
                </a:ext>
              </a:extLst>
            </p:cNvPr>
            <p:cNvSpPr txBox="1"/>
            <p:nvPr/>
          </p:nvSpPr>
          <p:spPr>
            <a:xfrm>
              <a:off x="5105400" y="1752600"/>
              <a:ext cx="3443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 Joint Comp, Rank 1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DA1051-99FE-4CA7-BB71-CE4FEE571384}"/>
                </a:ext>
              </a:extLst>
            </p:cNvPr>
            <p:cNvCxnSpPr>
              <a:stCxn id="28" idx="1"/>
            </p:cNvCxnSpPr>
            <p:nvPr/>
          </p:nvCxnSpPr>
          <p:spPr bwMode="auto">
            <a:xfrm flipH="1" flipV="1">
              <a:off x="3977074" y="1838075"/>
              <a:ext cx="1128326" cy="14535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F520F04-71CF-4CC4-88C0-86C73B94C9DF}"/>
                </a:ext>
              </a:extLst>
            </p:cNvPr>
            <p:cNvCxnSpPr/>
            <p:nvPr/>
          </p:nvCxnSpPr>
          <p:spPr bwMode="auto">
            <a:xfrm flipH="1">
              <a:off x="3991748" y="1974158"/>
              <a:ext cx="1113652" cy="661861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04E990-6C7F-4036-9459-3D5AF063530C}"/>
              </a:ext>
            </a:extLst>
          </p:cNvPr>
          <p:cNvGrpSpPr/>
          <p:nvPr/>
        </p:nvGrpSpPr>
        <p:grpSpPr>
          <a:xfrm>
            <a:off x="2639015" y="2760107"/>
            <a:ext cx="5057185" cy="2417028"/>
            <a:chOff x="2639015" y="2760107"/>
            <a:chExt cx="5057185" cy="241702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9D7E88-6A2C-4665-9C13-C9EFF10E2AF0}"/>
                </a:ext>
              </a:extLst>
            </p:cNvPr>
            <p:cNvSpPr txBox="1"/>
            <p:nvPr/>
          </p:nvSpPr>
          <p:spPr>
            <a:xfrm>
              <a:off x="5636021" y="2914471"/>
              <a:ext cx="2060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 Scores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Orthogonal to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1-2-3 Scores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6B4C7C-C214-4E06-AE86-532AAAC48F83}"/>
                </a:ext>
              </a:extLst>
            </p:cNvPr>
            <p:cNvCxnSpPr>
              <a:stCxn id="36" idx="1"/>
            </p:cNvCxnSpPr>
            <p:nvPr/>
          </p:nvCxnSpPr>
          <p:spPr bwMode="auto">
            <a:xfrm flipH="1" flipV="1">
              <a:off x="3748473" y="2760107"/>
              <a:ext cx="1887548" cy="75452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4554A1-D002-4BB7-A3EB-CEF010D1AB7D}"/>
                </a:ext>
              </a:extLst>
            </p:cNvPr>
            <p:cNvCxnSpPr/>
            <p:nvPr/>
          </p:nvCxnSpPr>
          <p:spPr bwMode="auto">
            <a:xfrm flipH="1">
              <a:off x="2639015" y="3497730"/>
              <a:ext cx="2999785" cy="16794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24161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855A1-293C-444A-8D7E-57AFE17D3AC4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F4102-9010-4A51-B6FC-4784C39E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8C8FFB-CAF1-4F39-93FA-C5C12C6B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4A1884-73B9-4447-82F6-2FEDF757C577}"/>
              </a:ext>
            </a:extLst>
          </p:cNvPr>
          <p:cNvGrpSpPr/>
          <p:nvPr/>
        </p:nvGrpSpPr>
        <p:grpSpPr>
          <a:xfrm>
            <a:off x="618351" y="1601911"/>
            <a:ext cx="5401449" cy="5060849"/>
            <a:chOff x="618351" y="1601911"/>
            <a:chExt cx="5401449" cy="50608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13B71C-9C14-49A7-AD6B-166A3E14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5B376A-8740-4D8E-8EC7-55A5448E8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762DD6-5E91-4AB5-B974-1AEF62E6CB74}"/>
                </a:ext>
              </a:extLst>
            </p:cNvPr>
            <p:cNvSpPr txBox="1"/>
            <p:nvPr/>
          </p:nvSpPr>
          <p:spPr>
            <a:xfrm>
              <a:off x="618351" y="38862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1-3 Comps.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E896D7-F8D2-4B56-8FA5-3FBC4132EEA5}"/>
              </a:ext>
            </a:extLst>
          </p:cNvPr>
          <p:cNvGrpSpPr/>
          <p:nvPr/>
        </p:nvGrpSpPr>
        <p:grpSpPr>
          <a:xfrm>
            <a:off x="609600" y="2331984"/>
            <a:ext cx="6858000" cy="4330775"/>
            <a:chOff x="609600" y="2331984"/>
            <a:chExt cx="6858000" cy="433077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886D659-65CA-4115-832B-7F562AC28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84807F5-3A2D-44D0-808B-F418620C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79073-C905-42A7-9D42-AE154419CB67}"/>
                </a:ext>
              </a:extLst>
            </p:cNvPr>
            <p:cNvSpPr txBox="1"/>
            <p:nvPr/>
          </p:nvSpPr>
          <p:spPr>
            <a:xfrm>
              <a:off x="609600" y="44958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2-3 Comps.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DE936E-9AE8-4CCF-9865-91766634AF74}"/>
                  </a:ext>
                </a:extLst>
              </p:cNvPr>
              <p:cNvSpPr txBox="1"/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Both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to Joint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DE936E-9AE8-4CCF-9865-91766634A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blipFill>
                <a:blip r:embed="rId12"/>
                <a:stretch>
                  <a:fillRect l="-4000" t="-11842" r="-4000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97973A-0C96-4FED-9CBE-C2C9FEC93940}"/>
                  </a:ext>
                </a:extLst>
              </p:cNvPr>
              <p:cNvSpPr txBox="1"/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And All three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60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Apart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97973A-0C96-4FED-9CBE-C2C9FEC9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blipFill>
                <a:blip r:embed="rId13"/>
                <a:stretch>
                  <a:fillRect l="-2788" t="-10390" r="-241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465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855A1-293C-444A-8D7E-57AFE17D3AC4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F4102-9010-4A51-B6FC-4784C39E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8C8FFB-CAF1-4F39-93FA-C5C12C6B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7A25AF-B4B6-45EE-B006-01F179B6E4F4}"/>
              </a:ext>
            </a:extLst>
          </p:cNvPr>
          <p:cNvGrpSpPr/>
          <p:nvPr/>
        </p:nvGrpSpPr>
        <p:grpSpPr>
          <a:xfrm>
            <a:off x="4542653" y="1601911"/>
            <a:ext cx="1477147" cy="5060849"/>
            <a:chOff x="4542653" y="1601911"/>
            <a:chExt cx="1477147" cy="50608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E52388-9280-4B92-B29F-4134AFDF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B250A6-8D2E-4BC1-91CE-4574F6886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F8F630-014D-4B18-9E8B-BB3A0B7449AD}"/>
              </a:ext>
            </a:extLst>
          </p:cNvPr>
          <p:cNvGrpSpPr/>
          <p:nvPr/>
        </p:nvGrpSpPr>
        <p:grpSpPr>
          <a:xfrm>
            <a:off x="6066652" y="2331984"/>
            <a:ext cx="1400948" cy="4330775"/>
            <a:chOff x="6066652" y="2331984"/>
            <a:chExt cx="1400948" cy="43307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1DCDF6-F574-4621-BAC7-9780044B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5069C8-790E-4A6F-8AA8-86999CCB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2E77001-81F7-4217-A879-4F2268DD59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DFB4C0-F248-431E-9004-35A0757FCC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429E05-70AA-457C-B941-C3AF7AF65C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D7CB83-DCEC-4E2A-BE21-A4A2B732A046}"/>
              </a:ext>
            </a:extLst>
          </p:cNvPr>
          <p:cNvSpPr txBox="1"/>
          <p:nvPr/>
        </p:nvSpPr>
        <p:spPr>
          <a:xfrm rot="5400000">
            <a:off x="6549218" y="3983242"/>
            <a:ext cx="3640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IID Gaussian Noise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536D70-2E7A-43DE-A2DF-C9D2EA496B17}"/>
              </a:ext>
            </a:extLst>
          </p:cNvPr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850F8F9-F3B8-4C5D-B9C8-7304286C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35" name="Content Placeholder 4">
              <a:extLst>
                <a:ext uri="{FF2B5EF4-FFF2-40B4-BE49-F238E27FC236}">
                  <a16:creationId xmlns:a16="http://schemas.microsoft.com/office/drawing/2014/main" id="{1B404607-816E-4AA9-911D-943E1AB8E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EA9E913-F2D7-4738-8915-13896D0A7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DD04B41-6283-46ED-A2B8-FBEEEA8106EB}"/>
              </a:ext>
            </a:extLst>
          </p:cNvPr>
          <p:cNvSpPr txBox="1"/>
          <p:nvPr/>
        </p:nvSpPr>
        <p:spPr>
          <a:xfrm rot="5400000">
            <a:off x="-1869306" y="3774310"/>
            <a:ext cx="5390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Input to DIVAS:  Sum of ALL</a:t>
            </a:r>
          </a:p>
        </p:txBody>
      </p:sp>
    </p:spTree>
    <p:extLst>
      <p:ext uri="{BB962C8B-B14F-4D97-AF65-F5344CB8AC3E}">
        <p14:creationId xmlns:p14="http://schemas.microsoft.com/office/powerpoint/2010/main" val="3111942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Output Options (for Differing Purposes):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Common Normalized Scores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Block Specific Scores (Joint &amp;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Indiv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.)</a:t>
            </a:r>
          </a:p>
          <a:p>
            <a:pPr marL="514350" marR="0" lvl="0" indent="-51435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Full Matrices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4712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855A1-293C-444A-8D7E-57AFE17D3AC4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F4102-9010-4A51-B6FC-4784C39E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8C8FFB-CAF1-4F39-93FA-C5C12C6B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7A25AF-B4B6-45EE-B006-01F179B6E4F4}"/>
              </a:ext>
            </a:extLst>
          </p:cNvPr>
          <p:cNvGrpSpPr/>
          <p:nvPr/>
        </p:nvGrpSpPr>
        <p:grpSpPr>
          <a:xfrm>
            <a:off x="4542653" y="1601911"/>
            <a:ext cx="1477147" cy="5060849"/>
            <a:chOff x="4542653" y="1601911"/>
            <a:chExt cx="1477147" cy="50608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E52388-9280-4B92-B29F-4134AFDF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B250A6-8D2E-4BC1-91CE-4574F6886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F8F630-014D-4B18-9E8B-BB3A0B7449AD}"/>
              </a:ext>
            </a:extLst>
          </p:cNvPr>
          <p:cNvGrpSpPr/>
          <p:nvPr/>
        </p:nvGrpSpPr>
        <p:grpSpPr>
          <a:xfrm>
            <a:off x="6066652" y="2331984"/>
            <a:ext cx="1400948" cy="4330775"/>
            <a:chOff x="6066652" y="2331984"/>
            <a:chExt cx="1400948" cy="43307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1DCDF6-F574-4621-BAC7-9780044B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5069C8-790E-4A6F-8AA8-86999CCB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2E77001-81F7-4217-A879-4F2268DD59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DFB4C0-F248-431E-9004-35A0757FCC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429E05-70AA-457C-B941-C3AF7AF65C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2BE3179-8FE5-46AC-9EF3-9F4FC525A83F}"/>
              </a:ext>
            </a:extLst>
          </p:cNvPr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A9AD83-A4B8-4979-9DF6-22890947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21" name="Content Placeholder 4">
              <a:extLst>
                <a:ext uri="{FF2B5EF4-FFF2-40B4-BE49-F238E27FC236}">
                  <a16:creationId xmlns:a16="http://schemas.microsoft.com/office/drawing/2014/main" id="{52B28D37-D584-4B8D-860F-9BF7190E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FA0E60-8EF8-4D9F-AE97-68836B90D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5E173C-CFCD-4038-A7D5-8D6537801B11}"/>
              </a:ext>
            </a:extLst>
          </p:cNvPr>
          <p:cNvGrpSpPr/>
          <p:nvPr/>
        </p:nvGrpSpPr>
        <p:grpSpPr>
          <a:xfrm>
            <a:off x="1676400" y="1548825"/>
            <a:ext cx="5715000" cy="4623375"/>
            <a:chOff x="1676400" y="1548825"/>
            <a:chExt cx="5715000" cy="46233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AB89BF9-3785-448C-AF98-A39F83461B00}"/>
                </a:ext>
              </a:extLst>
            </p:cNvPr>
            <p:cNvSpPr/>
            <p:nvPr/>
          </p:nvSpPr>
          <p:spPr bwMode="auto">
            <a:xfrm>
              <a:off x="1676400" y="1676400"/>
              <a:ext cx="5715000" cy="43237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CBB4552-B0E1-40F4-9776-6CB947CFA9BB}"/>
                </a:ext>
              </a:extLst>
            </p:cNvPr>
            <p:cNvSpPr/>
            <p:nvPr/>
          </p:nvSpPr>
          <p:spPr bwMode="auto">
            <a:xfrm>
              <a:off x="1676400" y="2438400"/>
              <a:ext cx="5715000" cy="1125996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54D420D-3ACD-482E-AA1D-6701DEDFADE8}"/>
                </a:ext>
              </a:extLst>
            </p:cNvPr>
            <p:cNvSpPr/>
            <p:nvPr/>
          </p:nvSpPr>
          <p:spPr bwMode="auto">
            <a:xfrm>
              <a:off x="1676400" y="3962400"/>
              <a:ext cx="5715000" cy="2209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3A3F8E8-AB64-4F1D-9CCC-8E06A6C3FB83}"/>
                    </a:ext>
                  </a:extLst>
                </p:cNvPr>
                <p:cNvSpPr txBox="1"/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566F000-45B6-4D99-9215-13B4FC185A5F}"/>
                    </a:ext>
                  </a:extLst>
                </p:cNvPr>
                <p:cNvSpPr txBox="1"/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E219611-C9AC-403E-A9BA-7C09419B52C0}"/>
                    </a:ext>
                  </a:extLst>
                </p:cNvPr>
                <p:cNvSpPr txBox="1"/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EB30AC-234F-4C75-BBEA-0D8C70BE250A}"/>
              </a:ext>
            </a:extLst>
          </p:cNvPr>
          <p:cNvGrpSpPr/>
          <p:nvPr/>
        </p:nvGrpSpPr>
        <p:grpSpPr>
          <a:xfrm>
            <a:off x="8025490" y="1524000"/>
            <a:ext cx="789220" cy="3733800"/>
            <a:chOff x="8025490" y="1524000"/>
            <a:chExt cx="789220" cy="3733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D58702A-370B-478C-88C2-0ABF65CA5094}"/>
                    </a:ext>
                  </a:extLst>
                </p:cNvPr>
                <p:cNvSpPr txBox="1"/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15A52BB-2DA2-4977-A039-1964BB470042}"/>
                    </a:ext>
                  </a:extLst>
                </p:cNvPr>
                <p:cNvSpPr txBox="1"/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09CEFB2-B2D6-442A-8FE6-73E3E32381B0}"/>
                    </a:ext>
                  </a:extLst>
                </p:cNvPr>
                <p:cNvSpPr txBox="1"/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53FF95-ABC2-41A6-9F9E-726F1FA3CF4B}"/>
              </a:ext>
            </a:extLst>
          </p:cNvPr>
          <p:cNvGrpSpPr/>
          <p:nvPr/>
        </p:nvGrpSpPr>
        <p:grpSpPr>
          <a:xfrm>
            <a:off x="533400" y="1600200"/>
            <a:ext cx="749564" cy="3708975"/>
            <a:chOff x="533400" y="1600200"/>
            <a:chExt cx="749564" cy="3708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3D8A0E6-FBCB-4B44-A575-98E7737F17F3}"/>
                    </a:ext>
                  </a:extLst>
                </p:cNvPr>
                <p:cNvSpPr txBox="1"/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90E8FAB-7B75-4DD9-BDC8-6855A5C72EBD}"/>
                    </a:ext>
                  </a:extLst>
                </p:cNvPr>
                <p:cNvSpPr txBox="1"/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F4DF382-0C05-4FD9-914A-3AA19711BC52}"/>
                    </a:ext>
                  </a:extLst>
                </p:cNvPr>
                <p:cNvSpPr txBox="1"/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1580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Deeper Look at Estimation of 1</a:t>
                </a:r>
                <a:r>
                  <a:rPr kumimoji="0" lang="en-US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Block,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Target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DIVAS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AJIVE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90755FC-519F-4333-AA8B-5CD9963AA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2333965" cy="1331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73628-D6D4-4FA3-BBCA-8FB6F20E5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3810000"/>
            <a:ext cx="2333965" cy="1331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E2503-3D39-4EA6-BBED-EF94C4543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5298143"/>
            <a:ext cx="2333965" cy="1331257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0377C96-24EE-4A17-9528-E5A964A74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9235" y="2362200"/>
            <a:ext cx="2333965" cy="133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4337E-23F4-4A4E-B8A5-11E3DA5E5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5" y="3810000"/>
            <a:ext cx="2333965" cy="1331257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9D62DA0-E5FE-488D-81BF-08E42FD790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9235" y="5298143"/>
            <a:ext cx="2333965" cy="133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C8E5E0-4CAC-4DC3-ADC0-5763E256F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35" y="2362200"/>
            <a:ext cx="2333965" cy="1331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9DE2AC-F508-4864-9E33-9781E39F80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10000"/>
            <a:ext cx="2333965" cy="1331257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3BDB7ADF-6D94-4C52-991C-27E049193B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98143"/>
            <a:ext cx="2333965" cy="1331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FD4690-2E80-49E7-90AF-092AF718014C}"/>
              </a:ext>
            </a:extLst>
          </p:cNvPr>
          <p:cNvSpPr txBox="1"/>
          <p:nvPr/>
        </p:nvSpPr>
        <p:spPr>
          <a:xfrm>
            <a:off x="2017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2.76°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FAD22D-7650-46EB-80D3-4F08F0B85101}"/>
              </a:ext>
            </a:extLst>
          </p:cNvPr>
          <p:cNvSpPr txBox="1"/>
          <p:nvPr/>
        </p:nvSpPr>
        <p:spPr>
          <a:xfrm>
            <a:off x="201745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4.23°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EBBB64-7A0D-40E2-AF0C-3F2D03B24F1E}"/>
              </a:ext>
            </a:extLst>
          </p:cNvPr>
          <p:cNvSpPr txBox="1"/>
          <p:nvPr/>
        </p:nvSpPr>
        <p:spPr>
          <a:xfrm>
            <a:off x="45320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5.01°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5FD260-5AB9-4EAF-8A04-164FDE572BE6}"/>
              </a:ext>
            </a:extLst>
          </p:cNvPr>
          <p:cNvSpPr txBox="1"/>
          <p:nvPr/>
        </p:nvSpPr>
        <p:spPr>
          <a:xfrm>
            <a:off x="44958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7.89°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9C5EA0-A626-4664-A64D-117177131181}"/>
              </a:ext>
            </a:extLst>
          </p:cNvPr>
          <p:cNvSpPr txBox="1"/>
          <p:nvPr/>
        </p:nvSpPr>
        <p:spPr>
          <a:xfrm>
            <a:off x="6970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1.71°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6B51B3-FE2B-475C-B0BA-176C8FC7D298}"/>
              </a:ext>
            </a:extLst>
          </p:cNvPr>
          <p:cNvSpPr txBox="1"/>
          <p:nvPr/>
        </p:nvSpPr>
        <p:spPr>
          <a:xfrm>
            <a:off x="69342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7.14°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6F9D1E-2B29-42D1-A5B3-69D6F9C51253}"/>
              </a:ext>
            </a:extLst>
          </p:cNvPr>
          <p:cNvGrpSpPr/>
          <p:nvPr/>
        </p:nvGrpSpPr>
        <p:grpSpPr>
          <a:xfrm>
            <a:off x="3148369" y="1688068"/>
            <a:ext cx="3938231" cy="4712732"/>
            <a:chOff x="3148369" y="1688068"/>
            <a:chExt cx="3938231" cy="4712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DAE1929-AB99-4AA2-BCF0-A07D660314E9}"/>
                    </a:ext>
                  </a:extLst>
                </p:cNvPr>
                <p:cNvSpPr txBox="1"/>
                <p:nvPr/>
              </p:nvSpPr>
              <p:spPr>
                <a:xfrm>
                  <a:off x="3148369" y="1688068"/>
                  <a:ext cx="36334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Large Angles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Worse Estimation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DAE1929-AB99-4AA2-BCF0-A07D660314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369" y="1688068"/>
                  <a:ext cx="3633431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340" t="-9836" r="-1005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1C3DF5-A70B-404A-9BCE-9207467C708F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965085" y="2057400"/>
              <a:ext cx="2121515" cy="4343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49A5DF-C9B4-448C-B17E-C22BCC2B6AF2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057400"/>
              <a:ext cx="2133600" cy="2895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9464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Look at Estimation of 2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Target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DIVAS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AJIVE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5F19C-B896-4F42-B2FC-776222C0E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1828800"/>
            <a:ext cx="1333694" cy="1523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1E6C4-D7C4-4C31-AA86-5BCB6E80B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3429000"/>
            <a:ext cx="1333694" cy="1523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456E3-3E30-4A8A-88F3-B70AC1FC2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5029200"/>
            <a:ext cx="1333694" cy="152387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E551774-4A4A-43E6-85EF-5698245A3C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1828800"/>
            <a:ext cx="1333694" cy="152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526AFF-4CBD-462E-8964-0D1AF134E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126"/>
            <a:ext cx="1333694" cy="1523874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D1A6214-55A2-4567-BE24-BDE7E37E7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5029326"/>
            <a:ext cx="1333694" cy="1523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A4B70-78B3-4BEE-B9A3-853A3B8A0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52600"/>
            <a:ext cx="1333694" cy="1523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E06E4-08DE-453A-B874-D354B99EA6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9000"/>
            <a:ext cx="1333694" cy="1523874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E74B5507-CEB0-41E9-AD57-F4AD12B761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029200"/>
            <a:ext cx="1333694" cy="15238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D2D068-7EC3-490C-AC3D-253F108650BB}"/>
              </a:ext>
            </a:extLst>
          </p:cNvPr>
          <p:cNvSpPr txBox="1"/>
          <p:nvPr/>
        </p:nvSpPr>
        <p:spPr>
          <a:xfrm>
            <a:off x="266700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2.76°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53F32D-A7D8-4601-BCB9-609C1A2A8DFE}"/>
              </a:ext>
            </a:extLst>
          </p:cNvPr>
          <p:cNvSpPr txBox="1"/>
          <p:nvPr/>
        </p:nvSpPr>
        <p:spPr>
          <a:xfrm>
            <a:off x="2667000" y="6243007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4.23°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D564D0-71FE-4B37-AF6E-E9D0E0BD6535}"/>
              </a:ext>
            </a:extLst>
          </p:cNvPr>
          <p:cNvSpPr txBox="1"/>
          <p:nvPr/>
        </p:nvSpPr>
        <p:spPr>
          <a:xfrm>
            <a:off x="43796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5.00°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D46CF-ACC9-45AE-AC30-6F9ED724AEF2}"/>
              </a:ext>
            </a:extLst>
          </p:cNvPr>
          <p:cNvSpPr txBox="1"/>
          <p:nvPr/>
        </p:nvSpPr>
        <p:spPr>
          <a:xfrm>
            <a:off x="4455850" y="62484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5.79°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34A6F-CB33-43B1-8313-03FA855D5CB1}"/>
              </a:ext>
            </a:extLst>
          </p:cNvPr>
          <p:cNvSpPr txBox="1"/>
          <p:nvPr/>
        </p:nvSpPr>
        <p:spPr>
          <a:xfrm>
            <a:off x="62084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2.11°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AD73A-432C-47B1-B913-CFD0BF73E3BB}"/>
              </a:ext>
            </a:extLst>
          </p:cNvPr>
          <p:cNvSpPr txBox="1"/>
          <p:nvPr/>
        </p:nvSpPr>
        <p:spPr>
          <a:xfrm>
            <a:off x="6208450" y="62600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3.76°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31DEC-CF82-4085-A787-8974C2DC3710}"/>
              </a:ext>
            </a:extLst>
          </p:cNvPr>
          <p:cNvSpPr txBox="1"/>
          <p:nvPr/>
        </p:nvSpPr>
        <p:spPr>
          <a:xfrm>
            <a:off x="7439662" y="3962400"/>
            <a:ext cx="1622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DIVAS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Again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Gives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Better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Estimation</a:t>
            </a:r>
          </a:p>
        </p:txBody>
      </p:sp>
    </p:spTree>
    <p:extLst>
      <p:ext uri="{BB962C8B-B14F-4D97-AF65-F5344CB8AC3E}">
        <p14:creationId xmlns:p14="http://schemas.microsoft.com/office/powerpoint/2010/main" val="253535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    -    Target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58146-4D56-4E9D-BBDF-98227D72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75DB5B97-0DF7-445B-ACCD-78F14A33E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981200"/>
            <a:ext cx="2333965" cy="46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85FE8-EFA4-4DF9-BE8E-907E510AE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7384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    -    DIVAS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42169-9DEA-49F0-81CF-EC77F7B4F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7C825-3281-4235-888C-DDFEA7A5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58CEB-AEE8-4B50-A0B5-3DE90DE04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314D3-41A6-4471-BC83-C38EE183077D}"/>
              </a:ext>
            </a:extLst>
          </p:cNvPr>
          <p:cNvSpPr txBox="1"/>
          <p:nvPr/>
        </p:nvSpPr>
        <p:spPr>
          <a:xfrm>
            <a:off x="9144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2.76°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48AD-FBCB-48F3-AF0B-230945B2788D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1.71°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5F26A-57CB-45FD-81E7-35549F65ECD7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2.11°</a:t>
            </a:r>
          </a:p>
        </p:txBody>
      </p:sp>
    </p:spTree>
    <p:extLst>
      <p:ext uri="{BB962C8B-B14F-4D97-AF65-F5344CB8AC3E}">
        <p14:creationId xmlns:p14="http://schemas.microsoft.com/office/powerpoint/2010/main" val="262909999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    -    AJIVE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2BD5A-FED4-414B-927F-FD1C2933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F9437-FF5F-4B84-AE05-0F42D4137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F0DFA-73E2-4E8D-AEB5-89DCE1B1B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35" y="1981200"/>
            <a:ext cx="2333965" cy="466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95031-CA93-439F-8C12-042C9D45BBFF}"/>
              </a:ext>
            </a:extLst>
          </p:cNvPr>
          <p:cNvSpPr txBox="1"/>
          <p:nvPr/>
        </p:nvSpPr>
        <p:spPr>
          <a:xfrm>
            <a:off x="950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4.23°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85955-F162-4C18-930F-0887662F2E08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1.43°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D2923-3E71-4106-8CB7-17F39555C731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2.47°</a:t>
            </a:r>
          </a:p>
        </p:txBody>
      </p:sp>
    </p:spTree>
    <p:extLst>
      <p:ext uri="{BB962C8B-B14F-4D97-AF65-F5344CB8AC3E}">
        <p14:creationId xmlns:p14="http://schemas.microsoft.com/office/powerpoint/2010/main" val="56546259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400" dirty="0"/>
              <a:t>12:00     Ben Brown: </a:t>
            </a:r>
          </a:p>
          <a:p>
            <a:pPr algn="ctr" eaLnBrk="1" hangingPunct="1">
              <a:buFontTx/>
              <a:buNone/>
            </a:pPr>
            <a:r>
              <a:rPr lang="en-US" sz="2400" dirty="0"/>
              <a:t>Binary Expansion Testing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12:05    Adrian Allen: </a:t>
            </a:r>
          </a:p>
          <a:p>
            <a:pPr algn="ctr" eaLnBrk="1" hangingPunct="1">
              <a:buFontTx/>
              <a:buNone/>
            </a:pPr>
            <a:r>
              <a:rPr lang="en-US" sz="2400" dirty="0"/>
              <a:t>A Tree-based Method for Parcellating the Brain Based on Its Structural and Functional Connectivity</a:t>
            </a:r>
          </a:p>
          <a:p>
            <a:pPr eaLnBrk="1" hangingPunct="1">
              <a:buNone/>
            </a:pPr>
            <a:endParaRPr lang="en-US" sz="2400" dirty="0"/>
          </a:p>
          <a:p>
            <a:pPr eaLnBrk="1" hangingPunct="1">
              <a:buNone/>
            </a:pPr>
            <a:r>
              <a:rPr lang="en-US" sz="2400" dirty="0"/>
              <a:t>12:10    Izzy Wiesenthal: </a:t>
            </a:r>
          </a:p>
          <a:p>
            <a:pPr algn="ctr" eaLnBrk="1" hangingPunct="1">
              <a:buNone/>
            </a:pPr>
            <a:r>
              <a:rPr lang="en-US" sz="2400" dirty="0"/>
              <a:t>Eliminating Acoustic Feedback in Hearing Aids</a:t>
            </a:r>
          </a:p>
          <a:p>
            <a:pPr eaLnBrk="1" hangingPunct="1">
              <a:buFontTx/>
              <a:buNone/>
            </a:pPr>
            <a:endParaRPr lang="en-US" sz="2400" dirty="0"/>
          </a:p>
          <a:p>
            <a:pPr eaLnBrk="1" hangingPunct="1">
              <a:buFontTx/>
              <a:buNone/>
            </a:pPr>
            <a:r>
              <a:rPr lang="en-US" sz="2400" dirty="0"/>
              <a:t>Next Class:     Jeff Ayers,    Hank </a:t>
            </a:r>
            <a:r>
              <a:rPr lang="en-US" sz="2400" dirty="0" err="1"/>
              <a:t>Flury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67316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Diagnostic Plot: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A98D1-798B-41F1-B194-A2E23BDA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9" t="25126" r="9561" b="11008"/>
          <a:stretch/>
        </p:blipFill>
        <p:spPr>
          <a:xfrm>
            <a:off x="3276601" y="1881189"/>
            <a:ext cx="5867399" cy="49768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DD6041-0199-4154-9387-B7E24A62CA9A}"/>
              </a:ext>
            </a:extLst>
          </p:cNvPr>
          <p:cNvGrpSpPr/>
          <p:nvPr/>
        </p:nvGrpSpPr>
        <p:grpSpPr>
          <a:xfrm>
            <a:off x="4572001" y="1002268"/>
            <a:ext cx="4495800" cy="1436132"/>
            <a:chOff x="4572001" y="1002268"/>
            <a:chExt cx="4495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/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Well Chosen Initial Ranks,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F9490-C93A-40FF-B2E8-3FD7D9FC8E6F}"/>
                </a:ext>
              </a:extLst>
            </p:cNvPr>
            <p:cNvSpPr/>
            <p:nvPr/>
          </p:nvSpPr>
          <p:spPr bwMode="auto">
            <a:xfrm>
              <a:off x="5943600" y="2209800"/>
              <a:ext cx="762000" cy="2286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A86B17-C72E-4CB4-AB08-7E0C2BB99C55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371600"/>
              <a:ext cx="495301" cy="8382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FDDB4C-578E-4B4D-9E81-1E2EACA5B35D}"/>
              </a:ext>
            </a:extLst>
          </p:cNvPr>
          <p:cNvGrpSpPr/>
          <p:nvPr/>
        </p:nvGrpSpPr>
        <p:grpSpPr>
          <a:xfrm>
            <a:off x="587928" y="2272788"/>
            <a:ext cx="3674988" cy="1589197"/>
            <a:chOff x="381000" y="2262505"/>
            <a:chExt cx="3674988" cy="1589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845CB-8C1E-4665-B5DC-2D652D98F5F9}"/>
                </a:ext>
              </a:extLst>
            </p:cNvPr>
            <p:cNvSpPr txBox="1"/>
            <p:nvPr/>
          </p:nvSpPr>
          <p:spPr>
            <a:xfrm>
              <a:off x="381000" y="2262505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(Joint + noise)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846EC9-FD94-4975-87C5-716DC377835E}"/>
                </a:ext>
              </a:extLst>
            </p:cNvPr>
            <p:cNvCxnSpPr>
              <a:stCxn id="17" idx="3"/>
            </p:cNvCxnSpPr>
            <p:nvPr/>
          </p:nvCxnSpPr>
          <p:spPr bwMode="auto">
            <a:xfrm>
              <a:off x="2378663" y="2585671"/>
              <a:ext cx="1677325" cy="1266031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FA9B3B-FEC0-485B-BFCE-4E54CE254A7D}"/>
              </a:ext>
            </a:extLst>
          </p:cNvPr>
          <p:cNvGrpSpPr/>
          <p:nvPr/>
        </p:nvGrpSpPr>
        <p:grpSpPr>
          <a:xfrm>
            <a:off x="533400" y="3436203"/>
            <a:ext cx="5867400" cy="1669197"/>
            <a:chOff x="152400" y="3436203"/>
            <a:chExt cx="5867400" cy="16691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BE651-AA81-4ADF-92A4-217229D135BB}"/>
                </a:ext>
              </a:extLst>
            </p:cNvPr>
            <p:cNvSpPr txBox="1"/>
            <p:nvPr/>
          </p:nvSpPr>
          <p:spPr>
            <a:xfrm>
              <a:off x="152400" y="3436203"/>
              <a:ext cx="204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(Small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+ 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746A05-CDD7-4640-987C-D649908E0F24}"/>
                </a:ext>
              </a:extLst>
            </p:cNvPr>
            <p:cNvCxnSpPr/>
            <p:nvPr/>
          </p:nvCxnSpPr>
          <p:spPr bwMode="auto">
            <a:xfrm>
              <a:off x="2201359" y="3784937"/>
              <a:ext cx="3818441" cy="132046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C96DEC-D537-499F-B5D2-A6FE884DBAA9}"/>
              </a:ext>
            </a:extLst>
          </p:cNvPr>
          <p:cNvGrpSpPr/>
          <p:nvPr/>
        </p:nvGrpSpPr>
        <p:grpSpPr>
          <a:xfrm>
            <a:off x="466274" y="4661888"/>
            <a:ext cx="7458526" cy="1155920"/>
            <a:chOff x="466274" y="4661888"/>
            <a:chExt cx="7458526" cy="11559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402D73-ADD5-4510-A7E6-7449CD277E28}"/>
                </a:ext>
              </a:extLst>
            </p:cNvPr>
            <p:cNvSpPr txBox="1"/>
            <p:nvPr/>
          </p:nvSpPr>
          <p:spPr>
            <a:xfrm>
              <a:off x="466274" y="4661888"/>
              <a:ext cx="2496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Random Subspaces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9BB676F-1103-43EC-A450-CA706B575826}"/>
                </a:ext>
              </a:extLst>
            </p:cNvPr>
            <p:cNvCxnSpPr>
              <a:stCxn id="29" idx="3"/>
            </p:cNvCxnSpPr>
            <p:nvPr/>
          </p:nvCxnSpPr>
          <p:spPr bwMode="auto">
            <a:xfrm>
              <a:off x="2962727" y="4985054"/>
              <a:ext cx="4962073" cy="8327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27613B-AA13-4146-B119-D5FE630E3995}"/>
              </a:ext>
            </a:extLst>
          </p:cNvPr>
          <p:cNvGrpSpPr/>
          <p:nvPr/>
        </p:nvGrpSpPr>
        <p:grpSpPr>
          <a:xfrm>
            <a:off x="533400" y="5791200"/>
            <a:ext cx="5105400" cy="646331"/>
            <a:chOff x="533400" y="5791200"/>
            <a:chExt cx="5105400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CFBE1-180C-47D9-A35E-FCD7DA8BE51F}"/>
                </a:ext>
              </a:extLst>
            </p:cNvPr>
            <p:cNvSpPr txBox="1"/>
            <p:nvPr/>
          </p:nvSpPr>
          <p:spPr>
            <a:xfrm>
              <a:off x="533400" y="5791200"/>
              <a:ext cx="2586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Wedin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Bound Estimates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022E62-CAF9-4AF5-BB80-0ABE59F89CA1}"/>
                </a:ext>
              </a:extLst>
            </p:cNvPr>
            <p:cNvCxnSpPr>
              <a:stCxn id="35" idx="3"/>
            </p:cNvCxnSpPr>
            <p:nvPr/>
          </p:nvCxnSpPr>
          <p:spPr bwMode="auto">
            <a:xfrm>
              <a:off x="3119942" y="6114366"/>
              <a:ext cx="2518858" cy="11410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A71FCBF-4BEB-4441-8D63-01BBFCB5E188}"/>
              </a:ext>
            </a:extLst>
          </p:cNvPr>
          <p:cNvSpPr txBox="1"/>
          <p:nvPr/>
        </p:nvSpPr>
        <p:spPr>
          <a:xfrm>
            <a:off x="7239000" y="2526728"/>
            <a:ext cx="118314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Neither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Random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4CCC3-0849-47FD-B858-1E947D279DF3}"/>
              </a:ext>
            </a:extLst>
          </p:cNvPr>
          <p:cNvSpPr txBox="1"/>
          <p:nvPr/>
        </p:nvSpPr>
        <p:spPr>
          <a:xfrm>
            <a:off x="4983195" y="3039070"/>
            <a:ext cx="1112805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Larger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 Joint</a:t>
            </a:r>
          </a:p>
        </p:txBody>
      </p:sp>
    </p:spTree>
    <p:extLst>
      <p:ext uri="{BB962C8B-B14F-4D97-AF65-F5344CB8AC3E}">
        <p14:creationId xmlns:p14="http://schemas.microsoft.com/office/powerpoint/2010/main" val="127494707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dirty="0"/>
              <a:t>Carolina Breast Cancer Study  (CBCS)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6B447-9ADF-4D1D-9AD7-E020754663A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8A4B94-3BB8-4D51-8CD6-CCA4A2D56C1C}"/>
              </a:ext>
            </a:extLst>
          </p:cNvPr>
          <p:cNvGrpSpPr/>
          <p:nvPr/>
        </p:nvGrpSpPr>
        <p:grpSpPr>
          <a:xfrm>
            <a:off x="457200" y="4876800"/>
            <a:ext cx="8077200" cy="1828800"/>
            <a:chOff x="457200" y="4876800"/>
            <a:chExt cx="8077200" cy="1828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E995082-303F-4F7D-A9E1-FBC4E1DC1255}"/>
                </a:ext>
              </a:extLst>
            </p:cNvPr>
            <p:cNvSpPr txBox="1"/>
            <p:nvPr/>
          </p:nvSpPr>
          <p:spPr>
            <a:xfrm>
              <a:off x="457200" y="5048071"/>
              <a:ext cx="641701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Thanks to:   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Iain Carmichael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(Deep Learning, AJIVE)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Melissa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Troester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(Head, CBCS)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Joseph Geradts, Benjamin Calhoun  (Pathology)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                 Katie Hoadley, Chuck Perou   (Genomics)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45BD4C-AE7E-4F8B-9E54-1D58C07F6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72" t="13333" r="21716" b="42223"/>
            <a:stretch/>
          </p:blipFill>
          <p:spPr>
            <a:xfrm>
              <a:off x="7162800" y="4876800"/>
              <a:ext cx="13716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45565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15952</TotalTime>
  <Words>2256</Words>
  <Application>Microsoft Office PowerPoint</Application>
  <PresentationFormat>On-screen Show (4:3)</PresentationFormat>
  <Paragraphs>678</Paragraphs>
  <Slides>76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Arial Unicode MS</vt:lpstr>
      <vt:lpstr>Calibri</vt:lpstr>
      <vt:lpstr>Cambria Math</vt:lpstr>
      <vt:lpstr>Tahoma</vt:lpstr>
      <vt:lpstr>Times New Roman</vt:lpstr>
      <vt:lpstr>Wingdings</vt:lpstr>
      <vt:lpstr>2_Default Design</vt:lpstr>
      <vt:lpstr>Statistics – O. R. 881 Object Oriented Data Analysis</vt:lpstr>
      <vt:lpstr>Current Sections in Textbook</vt:lpstr>
      <vt:lpstr>From Course Web Page:</vt:lpstr>
      <vt:lpstr>AJIVE Analysis of FMRI Data</vt:lpstr>
      <vt:lpstr>AJIVE Algorithm</vt:lpstr>
      <vt:lpstr>Aside:  Principal Angle Analysis</vt:lpstr>
      <vt:lpstr>AJIVE Algorithm</vt:lpstr>
      <vt:lpstr>Revisit Toy Example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AJIVE Analysis of Cancer Data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Cancer Genomics by AJIVE</vt:lpstr>
      <vt:lpstr>Early Single Cell RNAseq</vt:lpstr>
      <vt:lpstr>Early Single Cell RNAseq</vt:lpstr>
      <vt:lpstr>Early Single Cell RNAseq</vt:lpstr>
      <vt:lpstr>Early Single Cell RNAseq</vt:lpstr>
      <vt:lpstr>Early Single Cell RNAseq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Participant Presentations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416</cp:revision>
  <dcterms:created xsi:type="dcterms:W3CDTF">2001-06-08T01:38:43Z</dcterms:created>
  <dcterms:modified xsi:type="dcterms:W3CDTF">2022-04-05T17:46:55Z</dcterms:modified>
</cp:coreProperties>
</file>