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</p:sldMasterIdLst>
  <p:notesMasterIdLst>
    <p:notesMasterId r:id="rId91"/>
  </p:notesMasterIdLst>
  <p:sldIdLst>
    <p:sldId id="262" r:id="rId3"/>
    <p:sldId id="714" r:id="rId4"/>
    <p:sldId id="3778" r:id="rId5"/>
    <p:sldId id="3782" r:id="rId6"/>
    <p:sldId id="3780" r:id="rId7"/>
    <p:sldId id="3787" r:id="rId8"/>
    <p:sldId id="3789" r:id="rId9"/>
    <p:sldId id="3796" r:id="rId10"/>
    <p:sldId id="3797" r:id="rId11"/>
    <p:sldId id="3803" r:id="rId12"/>
    <p:sldId id="3821" r:id="rId13"/>
    <p:sldId id="3804" r:id="rId14"/>
    <p:sldId id="3825" r:id="rId15"/>
    <p:sldId id="3823" r:id="rId16"/>
    <p:sldId id="3822" r:id="rId17"/>
    <p:sldId id="3831" r:id="rId18"/>
    <p:sldId id="3833" r:id="rId19"/>
    <p:sldId id="3834" r:id="rId20"/>
    <p:sldId id="3835" r:id="rId21"/>
    <p:sldId id="3836" r:id="rId22"/>
    <p:sldId id="1176" r:id="rId23"/>
    <p:sldId id="1366" r:id="rId24"/>
    <p:sldId id="1367" r:id="rId25"/>
    <p:sldId id="1368" r:id="rId26"/>
    <p:sldId id="1369" r:id="rId27"/>
    <p:sldId id="1370" r:id="rId28"/>
    <p:sldId id="3837" r:id="rId29"/>
    <p:sldId id="3840" r:id="rId30"/>
    <p:sldId id="3841" r:id="rId31"/>
    <p:sldId id="3842" r:id="rId32"/>
    <p:sldId id="3843" r:id="rId33"/>
    <p:sldId id="3844" r:id="rId34"/>
    <p:sldId id="3845" r:id="rId35"/>
    <p:sldId id="3846" r:id="rId36"/>
    <p:sldId id="3847" r:id="rId37"/>
    <p:sldId id="3848" r:id="rId38"/>
    <p:sldId id="3849" r:id="rId39"/>
    <p:sldId id="3850" r:id="rId40"/>
    <p:sldId id="3851" r:id="rId41"/>
    <p:sldId id="3852" r:id="rId42"/>
    <p:sldId id="3853" r:id="rId43"/>
    <p:sldId id="3854" r:id="rId44"/>
    <p:sldId id="3855" r:id="rId45"/>
    <p:sldId id="3856" r:id="rId46"/>
    <p:sldId id="3857" r:id="rId47"/>
    <p:sldId id="1820" r:id="rId48"/>
    <p:sldId id="1821" r:id="rId49"/>
    <p:sldId id="1822" r:id="rId50"/>
    <p:sldId id="1823" r:id="rId51"/>
    <p:sldId id="1824" r:id="rId52"/>
    <p:sldId id="1394" r:id="rId53"/>
    <p:sldId id="1395" r:id="rId54"/>
    <p:sldId id="1396" r:id="rId55"/>
    <p:sldId id="1397" r:id="rId56"/>
    <p:sldId id="1398" r:id="rId57"/>
    <p:sldId id="1399" r:id="rId58"/>
    <p:sldId id="1400" r:id="rId59"/>
    <p:sldId id="1401" r:id="rId60"/>
    <p:sldId id="1402" r:id="rId61"/>
    <p:sldId id="1403" r:id="rId62"/>
    <p:sldId id="1404" r:id="rId63"/>
    <p:sldId id="1405" r:id="rId64"/>
    <p:sldId id="1406" r:id="rId65"/>
    <p:sldId id="1407" r:id="rId66"/>
    <p:sldId id="1408" r:id="rId67"/>
    <p:sldId id="1410" r:id="rId68"/>
    <p:sldId id="1411" r:id="rId69"/>
    <p:sldId id="1412" r:id="rId70"/>
    <p:sldId id="1413" r:id="rId71"/>
    <p:sldId id="1414" r:id="rId72"/>
    <p:sldId id="1415" r:id="rId73"/>
    <p:sldId id="1416" r:id="rId74"/>
    <p:sldId id="1417" r:id="rId75"/>
    <p:sldId id="1418" r:id="rId76"/>
    <p:sldId id="1409" r:id="rId77"/>
    <p:sldId id="1790" r:id="rId78"/>
    <p:sldId id="1791" r:id="rId79"/>
    <p:sldId id="1792" r:id="rId80"/>
    <p:sldId id="1793" r:id="rId81"/>
    <p:sldId id="1794" r:id="rId82"/>
    <p:sldId id="1795" r:id="rId83"/>
    <p:sldId id="1796" r:id="rId84"/>
    <p:sldId id="1797" r:id="rId85"/>
    <p:sldId id="1798" r:id="rId86"/>
    <p:sldId id="1799" r:id="rId87"/>
    <p:sldId id="1800" r:id="rId88"/>
    <p:sldId id="1801" r:id="rId89"/>
    <p:sldId id="3632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F-4561-9B03-EC84C71E7A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27.066299999999998</c:v>
                </c:pt>
                <c:pt idx="2">
                  <c:v>78.301522843087099</c:v>
                </c:pt>
                <c:pt idx="3">
                  <c:v>32.441729754466998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F-4561-9B03-EC84C71E7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6520576"/>
        <c:axId val="238422656"/>
      </c:barChart>
      <c:catAx>
        <c:axId val="1965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8422656"/>
        <c:crosses val="autoZero"/>
        <c:auto val="1"/>
        <c:lblAlgn val="ctr"/>
        <c:lblOffset val="100"/>
        <c:noMultiLvlLbl val="0"/>
      </c:catAx>
      <c:valAx>
        <c:axId val="2384226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6520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F-4561-9B03-EC84C71E7A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27.066299999999998</c:v>
                </c:pt>
                <c:pt idx="2">
                  <c:v>78.301522843087099</c:v>
                </c:pt>
                <c:pt idx="3">
                  <c:v>32.441729754466998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F-4561-9B03-EC84C71E7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6520576"/>
        <c:axId val="238422656"/>
      </c:barChart>
      <c:catAx>
        <c:axId val="1965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8422656"/>
        <c:crosses val="autoZero"/>
        <c:auto val="1"/>
        <c:lblAlgn val="ctr"/>
        <c:lblOffset val="100"/>
        <c:noMultiLvlLbl val="0"/>
      </c:catAx>
      <c:valAx>
        <c:axId val="2384226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6520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0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28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75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59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73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8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0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9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01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2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9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15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91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66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22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81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9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51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65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28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77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14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16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0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78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9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50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5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48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53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60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899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14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449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E4BD-420E-4C74-812C-315145DF4C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186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3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DBBC0-A3C7-449F-BD7F-B30C3D532E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9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40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95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39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9437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142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545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776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494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229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699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89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999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0C2A2-B641-44CC-88AB-81C924D843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2227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8E461-F46F-4820-8CB5-64274197616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371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B707D-EFA9-4DE3-8662-AE5AB8FF798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219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A2082-D931-4DB3-80E8-E79AD27A645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5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539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34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4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735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F2BA1-803B-47C7-8EAF-66E1A1864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877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A1BCC-9A84-408D-98B6-469B60FEAA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56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139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C09DA-D92F-4FBD-939B-6F3F6D717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817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371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D5F3-025B-4EC4-BD87-5204EDB6EA2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323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465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868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852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4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92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315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117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26390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776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8923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2139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479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426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3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21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8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2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1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90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2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6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8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72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6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86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4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96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09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21.png"/><Relationship Id="rId7" Type="http://schemas.openxmlformats.org/officeDocument/2006/relationships/image" Target="../media/image23.png"/><Relationship Id="rId12" Type="http://schemas.openxmlformats.org/officeDocument/2006/relationships/image" Target="../media/image7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1.png"/><Relationship Id="rId5" Type="http://schemas.openxmlformats.org/officeDocument/2006/relationships/image" Target="../media/image1130.png"/><Relationship Id="rId4" Type="http://schemas.openxmlformats.org/officeDocument/2006/relationships/image" Target="../media/image8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0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3 Block JIVE Analysis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≈       +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636E12-C9F5-4E37-A8BC-AF7673F40149}"/>
              </a:ext>
            </a:extLst>
          </p:cNvPr>
          <p:cNvGrpSpPr/>
          <p:nvPr/>
        </p:nvGrpSpPr>
        <p:grpSpPr>
          <a:xfrm>
            <a:off x="1600200" y="3200400"/>
            <a:ext cx="5334000" cy="3124200"/>
            <a:chOff x="1600200" y="3429000"/>
            <a:chExt cx="5334000" cy="3124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9FC0FB-B250-4779-8B59-70533E4C7BA6}"/>
                </a:ext>
              </a:extLst>
            </p:cNvPr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F2B15A-A0EA-436E-992D-E52A34588FEA}"/>
                </a:ext>
              </a:extLst>
            </p:cNvPr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EE8D30-684C-4FA0-811C-D850F7CDBCEF}"/>
                </a:ext>
              </a:extLst>
            </p:cNvPr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1F0877-722A-49D8-BC12-286BB7ADE656}"/>
                </a:ext>
              </a:extLst>
            </p:cNvPr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C3D103-6A9E-4579-92EF-1AC26683A9E0}"/>
                </a:ext>
              </a:extLst>
            </p:cNvPr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F2C6A7-13C7-497A-866A-85DB93BF80F6}"/>
                </a:ext>
              </a:extLst>
            </p:cNvPr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6D21E4-EAEE-4F29-8B4A-B6160AD05517}"/>
                </a:ext>
              </a:extLst>
            </p:cNvPr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803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Partially Shared Blocks in DIVAS Analysis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≈       +     +     +     +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5F40DE-6AAA-4C49-8EC8-835603C6DF84}"/>
              </a:ext>
            </a:extLst>
          </p:cNvPr>
          <p:cNvGrpSpPr/>
          <p:nvPr/>
        </p:nvGrpSpPr>
        <p:grpSpPr>
          <a:xfrm>
            <a:off x="1600200" y="3200400"/>
            <a:ext cx="5334000" cy="3124200"/>
            <a:chOff x="1600200" y="3429000"/>
            <a:chExt cx="5334000" cy="3124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E1F8AA-C0D9-4A0E-9B9B-142A85A7C576}"/>
                </a:ext>
              </a:extLst>
            </p:cNvPr>
            <p:cNvSpPr/>
            <p:nvPr/>
          </p:nvSpPr>
          <p:spPr bwMode="auto">
            <a:xfrm>
              <a:off x="1600200" y="3429000"/>
              <a:ext cx="3810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0FD3F-F2A1-4566-843E-FE0028D18DAD}"/>
                </a:ext>
              </a:extLst>
            </p:cNvPr>
            <p:cNvSpPr/>
            <p:nvPr/>
          </p:nvSpPr>
          <p:spPr bwMode="auto">
            <a:xfrm>
              <a:off x="1600200" y="4495800"/>
              <a:ext cx="381000" cy="1447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018EB2-8CB1-460F-B42B-1F0244FF4138}"/>
                </a:ext>
              </a:extLst>
            </p:cNvPr>
            <p:cNvSpPr/>
            <p:nvPr/>
          </p:nvSpPr>
          <p:spPr bwMode="auto">
            <a:xfrm>
              <a:off x="1600200" y="6096000"/>
              <a:ext cx="3810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8F09-8283-4209-92AF-BC48974EFCA3}"/>
                </a:ext>
              </a:extLst>
            </p:cNvPr>
            <p:cNvSpPr/>
            <p:nvPr/>
          </p:nvSpPr>
          <p:spPr bwMode="auto">
            <a:xfrm>
              <a:off x="2743200" y="3429000"/>
              <a:ext cx="3810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19B38-F3A8-4A9C-85E3-728CDE246C7D}"/>
                </a:ext>
              </a:extLst>
            </p:cNvPr>
            <p:cNvSpPr/>
            <p:nvPr/>
          </p:nvSpPr>
          <p:spPr bwMode="auto">
            <a:xfrm>
              <a:off x="3810000" y="3429000"/>
              <a:ext cx="381000" cy="2514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04F3A1-0BB8-4631-B17D-0B5D55D4CABC}"/>
                </a:ext>
              </a:extLst>
            </p:cNvPr>
            <p:cNvSpPr/>
            <p:nvPr/>
          </p:nvSpPr>
          <p:spPr bwMode="auto">
            <a:xfrm>
              <a:off x="5638800" y="3429000"/>
              <a:ext cx="381000" cy="91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C5DB45-98AF-4C4B-A24D-D7B98D320FC0}"/>
                </a:ext>
              </a:extLst>
            </p:cNvPr>
            <p:cNvSpPr/>
            <p:nvPr/>
          </p:nvSpPr>
          <p:spPr bwMode="auto">
            <a:xfrm>
              <a:off x="4724400" y="4495800"/>
              <a:ext cx="381000" cy="2057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988D45-F4E1-43F5-A45E-8D0BE92674CD}"/>
                </a:ext>
              </a:extLst>
            </p:cNvPr>
            <p:cNvSpPr/>
            <p:nvPr/>
          </p:nvSpPr>
          <p:spPr bwMode="auto">
            <a:xfrm>
              <a:off x="5638800" y="6096000"/>
              <a:ext cx="381000" cy="457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14C9BD-58CD-4D2B-B1E8-0F6637BF60FE}"/>
                </a:ext>
              </a:extLst>
            </p:cNvPr>
            <p:cNvSpPr/>
            <p:nvPr/>
          </p:nvSpPr>
          <p:spPr bwMode="auto">
            <a:xfrm>
              <a:off x="6553200" y="3429000"/>
              <a:ext cx="3810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52EC08-D7FF-4591-9AD3-E9899C110FC1}"/>
                </a:ext>
              </a:extLst>
            </p:cNvPr>
            <p:cNvSpPr/>
            <p:nvPr/>
          </p:nvSpPr>
          <p:spPr bwMode="auto">
            <a:xfrm>
              <a:off x="6553200" y="4495800"/>
              <a:ext cx="3810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BEAD5A-CAE4-484A-9362-7685E6C36835}"/>
                </a:ext>
              </a:extLst>
            </p:cNvPr>
            <p:cNvSpPr/>
            <p:nvPr/>
          </p:nvSpPr>
          <p:spPr bwMode="auto">
            <a:xfrm>
              <a:off x="6553200" y="6096000"/>
              <a:ext cx="381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1547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Partially Shared Blocks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Improved Initial Rank Choice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Inference Via Random Direction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Iterative Search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AC3BF-4FF4-4419-97E0-AFA98570DE51}"/>
              </a:ext>
            </a:extLst>
          </p:cNvPr>
          <p:cNvGrpSpPr/>
          <p:nvPr/>
        </p:nvGrpSpPr>
        <p:grpSpPr>
          <a:xfrm>
            <a:off x="304800" y="3581400"/>
            <a:ext cx="8077200" cy="2870775"/>
            <a:chOff x="304800" y="3581400"/>
            <a:chExt cx="8077200" cy="287077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4A6FF2-3742-4A70-9C91-5854B2DC11FF}"/>
                </a:ext>
              </a:extLst>
            </p:cNvPr>
            <p:cNvCxnSpPr/>
            <p:nvPr/>
          </p:nvCxnSpPr>
          <p:spPr bwMode="auto">
            <a:xfrm>
              <a:off x="3657600" y="4419600"/>
              <a:ext cx="4724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D2E498-2B08-40C1-87F5-D9A46C9B9726}"/>
                </a:ext>
              </a:extLst>
            </p:cNvPr>
            <p:cNvCxnSpPr/>
            <p:nvPr/>
          </p:nvCxnSpPr>
          <p:spPr bwMode="auto">
            <a:xfrm>
              <a:off x="3048000" y="3581400"/>
              <a:ext cx="33528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AAE5FE-17E9-4F69-98E1-502D4C07A0BE}"/>
                </a:ext>
              </a:extLst>
            </p:cNvPr>
            <p:cNvSpPr txBox="1"/>
            <p:nvPr/>
          </p:nvSpPr>
          <p:spPr>
            <a:xfrm>
              <a:off x="304800" y="5867400"/>
              <a:ext cx="7585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Give Better and More Precise Inference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CA983E-D5DA-452C-9B86-CE5191396494}"/>
                </a:ext>
              </a:extLst>
            </p:cNvPr>
            <p:cNvCxnSpPr>
              <a:stCxn id="5" idx="0"/>
            </p:cNvCxnSpPr>
            <p:nvPr/>
          </p:nvCxnSpPr>
          <p:spPr bwMode="auto">
            <a:xfrm flipV="1">
              <a:off x="4097666" y="3581400"/>
              <a:ext cx="474334" cy="2286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F557C4-8AF2-423F-AC5B-09BF1EB21E89}"/>
                </a:ext>
              </a:extLst>
            </p:cNvPr>
            <p:cNvCxnSpPr/>
            <p:nvPr/>
          </p:nvCxnSpPr>
          <p:spPr bwMode="auto">
            <a:xfrm flipV="1">
              <a:off x="4114800" y="4419600"/>
              <a:ext cx="1981200" cy="1447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60379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1855A1-293C-444A-8D7E-57AFE17D3AC4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0F4102-9010-4A51-B6FC-4784C39E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C8FFB-CAF1-4F39-93FA-C5C12C6B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A25AF-B4B6-45EE-B006-01F179B6E4F4}"/>
              </a:ext>
            </a:extLst>
          </p:cNvPr>
          <p:cNvGrpSpPr/>
          <p:nvPr/>
        </p:nvGrpSpPr>
        <p:grpSpPr>
          <a:xfrm>
            <a:off x="4542653" y="1601911"/>
            <a:ext cx="1477147" cy="5060849"/>
            <a:chOff x="4542653" y="1601911"/>
            <a:chExt cx="1477147" cy="50608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52388-9280-4B92-B29F-4134AFDF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3" y="1601911"/>
              <a:ext cx="1400947" cy="7990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250A6-8D2E-4BC1-91CE-4574F688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52" y="3860865"/>
              <a:ext cx="1400948" cy="28018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F8F630-014D-4B18-9E8B-BB3A0B7449AD}"/>
              </a:ext>
            </a:extLst>
          </p:cNvPr>
          <p:cNvGrpSpPr/>
          <p:nvPr/>
        </p:nvGrpSpPr>
        <p:grpSpPr>
          <a:xfrm>
            <a:off x="6066652" y="2331984"/>
            <a:ext cx="1400948" cy="4330775"/>
            <a:chOff x="6066652" y="2331984"/>
            <a:chExt cx="1400948" cy="4330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1DCDF6-F574-4621-BAC7-9780044B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3" y="2331984"/>
              <a:ext cx="1400947" cy="16007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5069C8-790E-4A6F-8AA8-86999CCB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2" y="3860864"/>
              <a:ext cx="1400948" cy="280189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2E77001-81F7-4217-A879-4F2268DD59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32770"/>
            <a:ext cx="1400947" cy="799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DFB4C0-F248-431E-9004-35A0757FCC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31984"/>
            <a:ext cx="1400947" cy="1600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429E05-70AA-457C-B941-C3AF7AF65C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60863"/>
            <a:ext cx="1400948" cy="2801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D7CB83-DCEC-4E2A-BE21-A4A2B732A046}"/>
              </a:ext>
            </a:extLst>
          </p:cNvPr>
          <p:cNvSpPr txBox="1"/>
          <p:nvPr/>
        </p:nvSpPr>
        <p:spPr>
          <a:xfrm rot="5400000">
            <a:off x="6549218" y="3983242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IID Gaussian Noise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536D70-2E7A-43DE-A2DF-C9D2EA496B17}"/>
              </a:ext>
            </a:extLst>
          </p:cNvPr>
          <p:cNvGrpSpPr/>
          <p:nvPr/>
        </p:nvGrpSpPr>
        <p:grpSpPr>
          <a:xfrm>
            <a:off x="123052" y="1594072"/>
            <a:ext cx="1400948" cy="5068689"/>
            <a:chOff x="76200" y="1594072"/>
            <a:chExt cx="1400948" cy="50686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850F8F9-F3B8-4C5D-B9C8-7304286C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60866"/>
              <a:ext cx="1400948" cy="2801895"/>
            </a:xfrm>
            <a:prstGeom prst="rect">
              <a:avLst/>
            </a:prstGeom>
          </p:spPr>
        </p:pic>
        <p:pic>
          <p:nvPicPr>
            <p:cNvPr id="35" name="Content Placeholder 4">
              <a:extLst>
                <a:ext uri="{FF2B5EF4-FFF2-40B4-BE49-F238E27FC236}">
                  <a16:creationId xmlns:a16="http://schemas.microsoft.com/office/drawing/2014/main" id="{1B404607-816E-4AA9-911D-943E1AB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594072"/>
              <a:ext cx="1400947" cy="79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EA9E913-F2D7-4738-8915-13896D0A7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19890"/>
              <a:ext cx="1400947" cy="160071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DD04B41-6283-46ED-A2B8-FBEEEA8106EB}"/>
              </a:ext>
            </a:extLst>
          </p:cNvPr>
          <p:cNvSpPr txBox="1"/>
          <p:nvPr/>
        </p:nvSpPr>
        <p:spPr>
          <a:xfrm rot="5400000">
            <a:off x="-1869306" y="3774310"/>
            <a:ext cx="5390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 to DIVAS:  Sum of ALL</a:t>
            </a:r>
          </a:p>
        </p:txBody>
      </p:sp>
    </p:spTree>
    <p:extLst>
      <p:ext uri="{BB962C8B-B14F-4D97-AF65-F5344CB8AC3E}">
        <p14:creationId xmlns:p14="http://schemas.microsoft.com/office/powerpoint/2010/main" val="31119422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Deeper Look at Estimation of 1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Block,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Target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DIVAS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AJIVE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2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534400" cy="5257800"/>
              </a:xfrm>
              <a:blipFill>
                <a:blip r:embed="rId3"/>
                <a:stretch>
                  <a:fillRect l="-1857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90755FC-519F-4333-AA8B-5CD9963AA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2333965" cy="1331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73628-D6D4-4FA3-BBCA-8FB6F20E5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5" y="3810000"/>
            <a:ext cx="2333965" cy="1331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E2503-3D39-4EA6-BBED-EF94C454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5" y="5298143"/>
            <a:ext cx="2333965" cy="133125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0377C96-24EE-4A17-9528-E5A964A74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35" y="2362200"/>
            <a:ext cx="2333965" cy="13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4337E-23F4-4A4E-B8A5-11E3DA5E5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35" y="3810000"/>
            <a:ext cx="2333965" cy="1331257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39D62DA0-E5FE-488D-81BF-08E42FD79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35" y="5298143"/>
            <a:ext cx="2333965" cy="13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8E5E0-4CAC-4DC3-ADC0-5763E256F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35" y="2362200"/>
            <a:ext cx="2333965" cy="1331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9DE2AC-F508-4864-9E33-9781E39F80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2333965" cy="1331257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3BDB7ADF-6D94-4C52-991C-27E049193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98143"/>
            <a:ext cx="2333965" cy="13312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FD4690-2E80-49E7-90AF-092AF718014C}"/>
              </a:ext>
            </a:extLst>
          </p:cNvPr>
          <p:cNvSpPr txBox="1"/>
          <p:nvPr/>
        </p:nvSpPr>
        <p:spPr>
          <a:xfrm>
            <a:off x="20174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AD22D-7650-46EB-80D3-4F08F0B85101}"/>
              </a:ext>
            </a:extLst>
          </p:cNvPr>
          <p:cNvSpPr txBox="1"/>
          <p:nvPr/>
        </p:nvSpPr>
        <p:spPr>
          <a:xfrm>
            <a:off x="201745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4.23°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BBB64-7A0D-40E2-AF0C-3F2D03B24F1E}"/>
              </a:ext>
            </a:extLst>
          </p:cNvPr>
          <p:cNvSpPr txBox="1"/>
          <p:nvPr/>
        </p:nvSpPr>
        <p:spPr>
          <a:xfrm>
            <a:off x="45320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5.01°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FD260-5AB9-4EAF-8A04-164FDE572BE6}"/>
              </a:ext>
            </a:extLst>
          </p:cNvPr>
          <p:cNvSpPr txBox="1"/>
          <p:nvPr/>
        </p:nvSpPr>
        <p:spPr>
          <a:xfrm>
            <a:off x="449580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7.89°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C5EA0-A626-4664-A64D-117177131181}"/>
              </a:ext>
            </a:extLst>
          </p:cNvPr>
          <p:cNvSpPr txBox="1"/>
          <p:nvPr/>
        </p:nvSpPr>
        <p:spPr>
          <a:xfrm>
            <a:off x="69704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1.71°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B51B3-FE2B-475C-B0BA-176C8FC7D298}"/>
              </a:ext>
            </a:extLst>
          </p:cNvPr>
          <p:cNvSpPr txBox="1"/>
          <p:nvPr/>
        </p:nvSpPr>
        <p:spPr>
          <a:xfrm>
            <a:off x="693420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7.14°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6F9D1E-2B29-42D1-A5B3-69D6F9C51253}"/>
              </a:ext>
            </a:extLst>
          </p:cNvPr>
          <p:cNvGrpSpPr/>
          <p:nvPr/>
        </p:nvGrpSpPr>
        <p:grpSpPr>
          <a:xfrm>
            <a:off x="3148369" y="1688068"/>
            <a:ext cx="3938231" cy="4712732"/>
            <a:chOff x="3148369" y="1688068"/>
            <a:chExt cx="3938231" cy="471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DAE1929-AB99-4AA2-BCF0-A07D660314E9}"/>
                    </a:ext>
                  </a:extLst>
                </p:cNvPr>
                <p:cNvSpPr txBox="1"/>
                <p:nvPr/>
              </p:nvSpPr>
              <p:spPr>
                <a:xfrm>
                  <a:off x="3148369" y="1688068"/>
                  <a:ext cx="3633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Large Angles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Worse Estimation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DAE1929-AB99-4AA2-BCF0-A07D66031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369" y="1688068"/>
                  <a:ext cx="3633431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340" t="-9836" r="-10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31C3DF5-A70B-404A-9BCE-9207467C708F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4965085" y="2057400"/>
              <a:ext cx="2121515" cy="434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49A5DF-C9B4-448C-B17E-C22BCC2B6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057400"/>
              <a:ext cx="2133600" cy="2895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4643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Breast Cancer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Gene Expression (GE)   [16615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Copy Number (CN)       [24174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Protein Exp. (RPPA)      [187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Mutation Status  (MU)   [18256 x 616]</a:t>
            </a:r>
          </a:p>
        </p:txBody>
      </p:sp>
    </p:spTree>
    <p:extLst>
      <p:ext uri="{BB962C8B-B14F-4D97-AF65-F5344CB8AC3E}">
        <p14:creationId xmlns:p14="http://schemas.microsoft.com/office/powerpoint/2010/main" val="30216644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83EF32-952D-4D77-9C80-55A7F3AC8ACC}"/>
              </a:ext>
            </a:extLst>
          </p:cNvPr>
          <p:cNvSpPr/>
          <p:nvPr/>
        </p:nvSpPr>
        <p:spPr bwMode="auto">
          <a:xfrm>
            <a:off x="152400" y="5791200"/>
            <a:ext cx="891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7EB6E-34CB-4624-A3EE-75B9BD273E5F}"/>
              </a:ext>
            </a:extLst>
          </p:cNvPr>
          <p:cNvSpPr txBox="1"/>
          <p:nvPr/>
        </p:nvSpPr>
        <p:spPr>
          <a:xfrm>
            <a:off x="228600" y="685800"/>
            <a:ext cx="3575466" cy="461665"/>
          </a:xfrm>
          <a:prstGeom prst="rect">
            <a:avLst/>
          </a:prstGeom>
          <a:noFill/>
          <a:ln w="19050">
            <a:solidFill>
              <a:srgbClr val="5B524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Color Coded Share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9661A-61C5-4664-9CC5-294D73F75303}"/>
              </a:ext>
            </a:extLst>
          </p:cNvPr>
          <p:cNvSpPr txBox="1"/>
          <p:nvPr/>
        </p:nvSpPr>
        <p:spPr>
          <a:xfrm>
            <a:off x="7140312" y="838200"/>
            <a:ext cx="1622688" cy="1200329"/>
          </a:xfrm>
          <a:prstGeom prst="rect">
            <a:avLst/>
          </a:prstGeom>
          <a:noFill/>
          <a:ln w="19050">
            <a:solidFill>
              <a:srgbClr val="5B524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Counts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Directions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Each</a:t>
            </a:r>
          </a:p>
        </p:txBody>
      </p:sp>
    </p:spTree>
    <p:extLst>
      <p:ext uri="{BB962C8B-B14F-4D97-AF65-F5344CB8AC3E}">
        <p14:creationId xmlns:p14="http://schemas.microsoft.com/office/powerpoint/2010/main" val="279892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27C015-FAF2-4B63-A84C-55B42750D8FA}"/>
              </a:ext>
            </a:extLst>
          </p:cNvPr>
          <p:cNvSpPr/>
          <p:nvPr/>
        </p:nvSpPr>
        <p:spPr bwMode="auto">
          <a:xfrm>
            <a:off x="152400" y="5791200"/>
            <a:ext cx="891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BA8B67-ADD6-4A42-B915-6A05E3795ACA}"/>
              </a:ext>
            </a:extLst>
          </p:cNvPr>
          <p:cNvGrpSpPr/>
          <p:nvPr/>
        </p:nvGrpSpPr>
        <p:grpSpPr>
          <a:xfrm>
            <a:off x="152400" y="1875393"/>
            <a:ext cx="4365426" cy="2163207"/>
            <a:chOff x="152400" y="1295400"/>
            <a:chExt cx="4365426" cy="21632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84B9C-D867-4681-832B-432150AD8B62}"/>
                </a:ext>
              </a:extLst>
            </p:cNvPr>
            <p:cNvSpPr txBox="1"/>
            <p:nvPr/>
          </p:nvSpPr>
          <p:spPr>
            <a:xfrm>
              <a:off x="152400" y="1295400"/>
              <a:ext cx="4365426" cy="369332"/>
            </a:xfrm>
            <a:prstGeom prst="rect">
              <a:avLst/>
            </a:prstGeom>
            <a:noFill/>
            <a:ln w="19050">
              <a:solidFill>
                <a:srgbClr val="5B5249">
                  <a:lumMod val="5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Single 4-way mode, as in AJIVE Analysis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DFD495-424B-4992-82E2-9C85018AAF0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914400" y="1664732"/>
              <a:ext cx="1420713" cy="179387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9C0DD-9685-490F-B76E-E79BFC07F776}"/>
              </a:ext>
            </a:extLst>
          </p:cNvPr>
          <p:cNvGrpSpPr/>
          <p:nvPr/>
        </p:nvGrpSpPr>
        <p:grpSpPr>
          <a:xfrm>
            <a:off x="1676400" y="762000"/>
            <a:ext cx="4342285" cy="3276600"/>
            <a:chOff x="1828800" y="833392"/>
            <a:chExt cx="4189885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304C9E-79B0-4CAC-8D93-BB7F55011E03}"/>
                    </a:ext>
                  </a:extLst>
                </p:cNvPr>
                <p:cNvSpPr txBox="1"/>
                <p:nvPr/>
              </p:nvSpPr>
              <p:spPr>
                <a:xfrm>
                  <a:off x="3048000" y="833392"/>
                  <a:ext cx="2970685" cy="369332"/>
                </a:xfrm>
                <a:prstGeom prst="rect">
                  <a:avLst/>
                </a:prstGeom>
                <a:noFill/>
                <a:ln w="19050">
                  <a:solidFill>
                    <a:srgbClr val="5B5249">
                      <a:lumMod val="50000"/>
                    </a:srgb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Protein Common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304C9E-79B0-4CAC-8D93-BB7F5501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833392"/>
                  <a:ext cx="297068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78" t="-3883"/>
                  </a:stretch>
                </a:blipFill>
                <a:ln w="19050">
                  <a:solidFill>
                    <a:srgbClr val="5B5249">
                      <a:lumMod val="50000"/>
                    </a:srgb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84AB482-C2AD-4DB6-9FCB-6C6B57C63AE6}"/>
                </a:ext>
              </a:extLst>
            </p:cNvPr>
            <p:cNvCxnSpPr>
              <a:stCxn id="22" idx="2"/>
            </p:cNvCxnSpPr>
            <p:nvPr/>
          </p:nvCxnSpPr>
          <p:spPr>
            <a:xfrm flipH="1">
              <a:off x="1828800" y="1202724"/>
              <a:ext cx="2704543" cy="16118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F249F0-D2E7-4C4C-A33F-ADA30A3B70F5}"/>
              </a:ext>
            </a:extLst>
          </p:cNvPr>
          <p:cNvGrpSpPr/>
          <p:nvPr/>
        </p:nvGrpSpPr>
        <p:grpSpPr>
          <a:xfrm>
            <a:off x="2133600" y="1828800"/>
            <a:ext cx="5867400" cy="3124200"/>
            <a:chOff x="2286000" y="1535668"/>
            <a:chExt cx="5715000" cy="1949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1591D0-3A76-4FBF-9EDA-17197D00957D}"/>
                    </a:ext>
                  </a:extLst>
                </p:cNvPr>
                <p:cNvSpPr txBox="1"/>
                <p:nvPr/>
              </p:nvSpPr>
              <p:spPr>
                <a:xfrm>
                  <a:off x="5427860" y="1535668"/>
                  <a:ext cx="2573140" cy="369332"/>
                </a:xfrm>
                <a:prstGeom prst="rect">
                  <a:avLst/>
                </a:prstGeom>
                <a:noFill/>
                <a:ln w="19050">
                  <a:solidFill>
                    <a:srgbClr val="5B5249">
                      <a:lumMod val="50000"/>
                    </a:srgb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Mut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Sensible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EC316E-85B4-4CFD-933F-F39107D16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7860" y="1535668"/>
                  <a:ext cx="257314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02" t="-4000"/>
                  </a:stretch>
                </a:blipFill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21C561B-00B1-41A5-9C6A-104A3F8F27EE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2286000" y="1905000"/>
              <a:ext cx="4428430" cy="158011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C7E979-1608-46C4-8C81-F42EE716C4D6}"/>
                  </a:ext>
                </a:extLst>
              </p:cNvPr>
              <p:cNvSpPr txBox="1"/>
              <p:nvPr/>
            </p:nvSpPr>
            <p:spPr>
              <a:xfrm>
                <a:off x="2438400" y="4953000"/>
                <a:ext cx="1853392" cy="646331"/>
              </a:xfrm>
              <a:prstGeom prst="rect">
                <a:avLst/>
              </a:prstGeom>
              <a:noFill/>
              <a:ln w="19050">
                <a:solidFill>
                  <a:srgbClr val="5B5249">
                    <a:lumMod val="50000"/>
                  </a:srgb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Mut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Protein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Without CN&amp;GE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C7E979-1608-46C4-8C81-F42EE716C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953000"/>
                <a:ext cx="1853392" cy="646331"/>
              </a:xfrm>
              <a:prstGeom prst="rect">
                <a:avLst/>
              </a:prstGeom>
              <a:blipFill>
                <a:blip r:embed="rId6"/>
                <a:stretch>
                  <a:fillRect l="-2280" t="-4587" r="-1629" b="-11009"/>
                </a:stretch>
              </a:blipFill>
              <a:ln w="19050">
                <a:solidFill>
                  <a:srgbClr val="5B5249">
                    <a:lumMod val="5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60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E9D07C-D611-4C54-AB58-DC371A46518F}"/>
              </a:ext>
            </a:extLst>
          </p:cNvPr>
          <p:cNvSpPr/>
          <p:nvPr/>
        </p:nvSpPr>
        <p:spPr bwMode="auto">
          <a:xfrm>
            <a:off x="152400" y="5791200"/>
            <a:ext cx="891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5499C-92F5-4874-8ACA-7BAC8AFFCA31}"/>
              </a:ext>
            </a:extLst>
          </p:cNvPr>
          <p:cNvGrpSpPr/>
          <p:nvPr/>
        </p:nvGrpSpPr>
        <p:grpSpPr>
          <a:xfrm>
            <a:off x="610715" y="1828800"/>
            <a:ext cx="3123085" cy="1752600"/>
            <a:chOff x="3048000" y="1154668"/>
            <a:chExt cx="3123085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242A17-5C9A-4370-9A97-32082B23E0D0}"/>
                    </a:ext>
                  </a:extLst>
                </p:cNvPr>
                <p:cNvSpPr txBox="1"/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Major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Variation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930B25-4AF7-41ED-AECF-631D404AE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02" t="-6250" r="-2059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8F625F-42FB-47E7-BE4F-489E30BF83FD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4370093" y="1524000"/>
              <a:ext cx="1800992" cy="13832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5A1F1F-D29E-45FF-AE03-C8E4410F4DC7}"/>
              </a:ext>
            </a:extLst>
          </p:cNvPr>
          <p:cNvGrpSpPr/>
          <p:nvPr/>
        </p:nvGrpSpPr>
        <p:grpSpPr>
          <a:xfrm>
            <a:off x="3911188" y="723900"/>
            <a:ext cx="2289409" cy="3322082"/>
            <a:chOff x="3886200" y="1066800"/>
            <a:chExt cx="2289409" cy="3322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71AC55-F240-4142-8D8E-24C5C698D988}"/>
                    </a:ext>
                  </a:extLst>
                </p:cNvPr>
                <p:cNvSpPr txBox="1"/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Proteins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A6C2E4-A4D5-4699-AB08-FCE33C3F2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116" t="-6250" r="-1323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333B74-367C-4E1B-B320-E8ADF49A705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167361" y="1436132"/>
              <a:ext cx="863544" cy="295275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D0BF5C-E9E9-4959-B1D4-16369AF8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5112" y="1436132"/>
              <a:ext cx="476214" cy="29453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F472A7-0392-4A45-AE35-C2F9B09A51B9}"/>
              </a:ext>
            </a:extLst>
          </p:cNvPr>
          <p:cNvGrpSpPr/>
          <p:nvPr/>
        </p:nvGrpSpPr>
        <p:grpSpPr>
          <a:xfrm>
            <a:off x="5411905" y="914400"/>
            <a:ext cx="3427294" cy="3962400"/>
            <a:chOff x="3077003" y="2144960"/>
            <a:chExt cx="3348640" cy="27001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DA6F1C-2AA6-4035-BA2F-F2ABE5B7750E}"/>
                </a:ext>
              </a:extLst>
            </p:cNvPr>
            <p:cNvSpPr txBox="1"/>
            <p:nvPr/>
          </p:nvSpPr>
          <p:spPr>
            <a:xfrm>
              <a:off x="3654820" y="2144960"/>
              <a:ext cx="2770823" cy="36933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Lots of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Mut&amp;CN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438E59-30A1-4DB4-BCD5-D934B8156EC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077003" y="2514292"/>
              <a:ext cx="1963229" cy="233081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AB907F-0AC7-4271-B1FE-1A86FF778FDD}"/>
              </a:ext>
            </a:extLst>
          </p:cNvPr>
          <p:cNvGrpSpPr/>
          <p:nvPr/>
        </p:nvGrpSpPr>
        <p:grpSpPr>
          <a:xfrm>
            <a:off x="5867400" y="2495331"/>
            <a:ext cx="3136713" cy="2457669"/>
            <a:chOff x="5867400" y="2495331"/>
            <a:chExt cx="3136713" cy="2457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530E86-9795-4886-B260-67729B011F59}"/>
                    </a:ext>
                  </a:extLst>
                </p:cNvPr>
                <p:cNvSpPr txBox="1"/>
                <p:nvPr/>
              </p:nvSpPr>
              <p:spPr>
                <a:xfrm>
                  <a:off x="7086600" y="2495331"/>
                  <a:ext cx="1917513" cy="64633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Only 1 Mut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Prot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Without CN&amp;GE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CCFD111-C3CF-49AB-82FF-85F366BD7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495331"/>
                  <a:ext cx="1917513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524" t="-3670" r="-1893" b="-11927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958A0AF-8624-4E6D-9ED9-0657158A06F7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5867400" y="3141662"/>
              <a:ext cx="2177957" cy="181133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02F4DE-6A58-4A87-A696-72431A054522}"/>
              </a:ext>
            </a:extLst>
          </p:cNvPr>
          <p:cNvGrpSpPr/>
          <p:nvPr/>
        </p:nvGrpSpPr>
        <p:grpSpPr>
          <a:xfrm>
            <a:off x="5867400" y="4247931"/>
            <a:ext cx="3200400" cy="1275200"/>
            <a:chOff x="5327620" y="2495331"/>
            <a:chExt cx="3200400" cy="12752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73C096-839F-4C69-AF4B-45146F429F4E}"/>
                </a:ext>
              </a:extLst>
            </p:cNvPr>
            <p:cNvSpPr txBox="1"/>
            <p:nvPr/>
          </p:nvSpPr>
          <p:spPr>
            <a:xfrm>
              <a:off x="7086600" y="2495331"/>
              <a:ext cx="1441420" cy="64633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Only Barely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Significant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27D763-7BCB-472E-B7A4-338B367F9CB7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5327620" y="2818497"/>
              <a:ext cx="1758980" cy="95203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7817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C7904B-BE34-45C4-B7E4-EE6CB7C386B7}"/>
              </a:ext>
            </a:extLst>
          </p:cNvPr>
          <p:cNvGrpSpPr/>
          <p:nvPr/>
        </p:nvGrpSpPr>
        <p:grpSpPr>
          <a:xfrm>
            <a:off x="2133600" y="914400"/>
            <a:ext cx="6129000" cy="5410200"/>
            <a:chOff x="2286001" y="1535668"/>
            <a:chExt cx="5969807" cy="33758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4217F-4B6D-4609-A464-0F9CA7AF98F0}"/>
                </a:ext>
              </a:extLst>
            </p:cNvPr>
            <p:cNvSpPr txBox="1"/>
            <p:nvPr/>
          </p:nvSpPr>
          <p:spPr>
            <a:xfrm>
              <a:off x="5427860" y="1535668"/>
              <a:ext cx="2827948" cy="4033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Number of Cases Involved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Direction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5C4E7C7-7FC0-4FC1-9CF1-0B45029ED1F7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286001" y="1938968"/>
              <a:ext cx="4555834" cy="2972577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0314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17.2, 14.2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14.2,  14.1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470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AEEE5-F1B0-4F10-BA0A-B53B8E8CE521}"/>
              </a:ext>
            </a:extLst>
          </p:cNvPr>
          <p:cNvCxnSpPr>
            <a:cxnSpLocks/>
          </p:cNvCxnSpPr>
          <p:nvPr/>
        </p:nvCxnSpPr>
        <p:spPr>
          <a:xfrm flipH="1" flipV="1">
            <a:off x="771525" y="4855464"/>
            <a:ext cx="6315075" cy="476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BCB1C0-F83A-40AB-AEF5-CFE561CA655B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Text: Sec. 14.2</a:t>
            </a:r>
          </a:p>
        </p:txBody>
      </p:sp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8"/>
          <a:stretch/>
        </p:blipFill>
        <p:spPr bwMode="auto">
          <a:xfrm>
            <a:off x="2514600" y="2276901"/>
            <a:ext cx="4038600" cy="45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6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Very often</a:t>
                </a: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Workhorse Method for Much Insight: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Laws of Large Numbers (Consistency)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Central Limit Theorems 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(Quantify Errors, Basis of Inference)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  <a:blipFill>
                <a:blip r:embed="rId3"/>
                <a:stretch>
                  <a:fillRect l="-1909" t="-1551" b="-1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1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Very often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551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BB5550-9D30-41CC-A2B8-11FD3392FA6C}"/>
              </a:ext>
            </a:extLst>
          </p:cNvPr>
          <p:cNvSpPr txBox="1"/>
          <p:nvPr/>
        </p:nvSpPr>
        <p:spPr>
          <a:xfrm>
            <a:off x="6400800" y="2362200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Sometimes Ask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Junior Researchers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Why They 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Asymptotics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47A28C-A16F-442D-945F-689F09B1021B}"/>
              </a:ext>
            </a:extLst>
          </p:cNvPr>
          <p:cNvSpPr/>
          <p:nvPr/>
        </p:nvSpPr>
        <p:spPr>
          <a:xfrm>
            <a:off x="3048000" y="48768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Doing Mathematics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Is Essential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E9A98-0189-43BB-A0BD-CD228DA2AA3E}"/>
              </a:ext>
            </a:extLst>
          </p:cNvPr>
          <p:cNvSpPr txBox="1"/>
          <p:nvPr/>
        </p:nvSpPr>
        <p:spPr>
          <a:xfrm>
            <a:off x="5873825" y="5678269"/>
            <a:ext cx="273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Way To Understand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Intuition Fails!</a:t>
            </a:r>
          </a:p>
        </p:txBody>
      </p:sp>
    </p:spTree>
    <p:extLst>
      <p:ext uri="{BB962C8B-B14F-4D97-AF65-F5344CB8AC3E}">
        <p14:creationId xmlns:p14="http://schemas.microsoft.com/office/powerpoint/2010/main" val="31516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A79717-016B-419A-824A-3E10E4E3B624}"/>
              </a:ext>
            </a:extLst>
          </p:cNvPr>
          <p:cNvSpPr txBox="1"/>
          <p:nvPr/>
        </p:nvSpPr>
        <p:spPr>
          <a:xfrm>
            <a:off x="162992" y="1828800"/>
            <a:ext cx="29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tilde for random,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vectors &amp; matrices</a:t>
            </a:r>
          </a:p>
        </p:txBody>
      </p:sp>
    </p:spTree>
    <p:extLst>
      <p:ext uri="{BB962C8B-B14F-4D97-AF65-F5344CB8AC3E}">
        <p14:creationId xmlns:p14="http://schemas.microsoft.com/office/powerpoint/2010/main" val="601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(measure how close to peak)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28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i="1" dirty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 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090CB6-74E6-4192-BA61-4B1D3518D63E}"/>
                  </a:ext>
                </a:extLst>
              </p:cNvPr>
              <p:cNvSpPr txBox="1"/>
              <p:nvPr/>
            </p:nvSpPr>
            <p:spPr>
              <a:xfrm>
                <a:off x="5715000" y="4564853"/>
                <a:ext cx="1865704" cy="69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𝑑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𝑣𝑎𝑟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𝜒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𝑑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090CB6-74E6-4192-BA61-4B1D3518D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64853"/>
                <a:ext cx="1865704" cy="692947"/>
              </a:xfrm>
              <a:prstGeom prst="rect">
                <a:avLst/>
              </a:prstGeom>
              <a:blipFill>
                <a:blip r:embed="rId4"/>
                <a:stretch>
                  <a:fillRect l="-2941" t="-350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0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TCGA Breast Cancer Data: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Data Blocks (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 &amp; Carefully Cleaned)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mRNA (GE): 16615×616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Copy Number (CN): 24174×616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Rev. Phase Protein Array (RPPA): 187×616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Gene mutation (Mutation): 18256×616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Tumor Subtypes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</a:rPr>
                  <a:t>Basal-like: ⊲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D1CF"/>
                    </a:solidFill>
                    <a:effectLst/>
                    <a:uLnTx/>
                    <a:uFillTx/>
                    <a:latin typeface="Tahoma"/>
                  </a:rPr>
                  <a:t>HER2-like: ∗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</a:rPr>
                  <a:t>Luminal A: +</a:t>
                </a:r>
              </a:p>
              <a:p>
                <a:pPr marL="1027113" marR="0" lvl="1" indent="-455613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/>
                  </a:rPr>
                  <a:t>Luminal B: ×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BE8C4-914B-4C1A-995D-D09919CC3A99}"/>
                  </a:ext>
                </a:extLst>
              </p:cNvPr>
              <p:cNvSpPr txBox="1"/>
              <p:nvPr/>
            </p:nvSpPr>
            <p:spPr>
              <a:xfrm>
                <a:off x="6441525" y="4267200"/>
                <a:ext cx="18092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Once Again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Wildly different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-s   as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 Toy Example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BE8C4-914B-4C1A-995D-D09919CC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25" y="4267200"/>
                <a:ext cx="1809213" cy="1200329"/>
              </a:xfrm>
              <a:prstGeom prst="rect">
                <a:avLst/>
              </a:prstGeom>
              <a:blipFill>
                <a:blip r:embed="rId4"/>
                <a:stretch>
                  <a:fillRect l="-2703" t="-2538" r="-236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49121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i="1" dirty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716" r="-1514" b="-7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B3CDA98-3824-4B45-81CE-DAF9D53A6F6D}"/>
              </a:ext>
            </a:extLst>
          </p:cNvPr>
          <p:cNvGrpSpPr/>
          <p:nvPr/>
        </p:nvGrpSpPr>
        <p:grpSpPr>
          <a:xfrm>
            <a:off x="4953000" y="4840069"/>
            <a:ext cx="2819400" cy="1179731"/>
            <a:chOff x="4953000" y="4840069"/>
            <a:chExt cx="2819400" cy="11797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5D273C-73BB-480E-A6A1-25A57EB28978}"/>
                </a:ext>
              </a:extLst>
            </p:cNvPr>
            <p:cNvSpPr txBox="1"/>
            <p:nvPr/>
          </p:nvSpPr>
          <p:spPr>
            <a:xfrm>
              <a:off x="5625658" y="4840069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Taylor Expansion,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i.e. “Delta Method”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C0B79D1-99F1-4329-B022-34F8F2E4154D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953000" y="5163235"/>
              <a:ext cx="672658" cy="85656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4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Consider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Volume of Unit Sphere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3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Show: Puts ~ All Weight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Density Pulls Data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0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6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(We can only perceive 3 dimensions)</a:t>
            </a:r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Recall Reason Why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Food Exists in    3-d   World</a:t>
            </a:r>
          </a:p>
        </p:txBody>
      </p:sp>
      <p:cxnSp>
        <p:nvCxnSpPr>
          <p:cNvPr id="3" name="Straight Arrow Connector 2"/>
          <p:cNvCxnSpPr>
            <a:endCxn id="5" idx="0"/>
          </p:cNvCxnSpPr>
          <p:nvPr/>
        </p:nvCxnSpPr>
        <p:spPr>
          <a:xfrm>
            <a:off x="3657600" y="2438400"/>
            <a:ext cx="1009307" cy="3352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(We can only perceive 3 dimensions)</a:t>
            </a:r>
          </a:p>
        </p:txBody>
      </p:sp>
    </p:spTree>
    <p:extLst>
      <p:ext uri="{BB962C8B-B14F-4D97-AF65-F5344CB8AC3E}">
        <p14:creationId xmlns:p14="http://schemas.microsoft.com/office/powerpoint/2010/main" val="26345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4936" y="3619500"/>
            <a:ext cx="7989064" cy="3238500"/>
            <a:chOff x="1154936" y="3619500"/>
            <a:chExt cx="7989064" cy="3238500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0" y="3619500"/>
              <a:ext cx="4324350" cy="32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54936" y="624840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Thanks to:  members.tripod.com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vectors from the Origin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               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4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DDB530C-F92C-450C-BB72-9C73C3B5651D}"/>
              </a:ext>
            </a:extLst>
          </p:cNvPr>
          <p:cNvGrpSpPr/>
          <p:nvPr/>
        </p:nvGrpSpPr>
        <p:grpSpPr>
          <a:xfrm>
            <a:off x="1066800" y="5105400"/>
            <a:ext cx="7086600" cy="1541186"/>
            <a:chOff x="1066800" y="5105400"/>
            <a:chExt cx="7086600" cy="15411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5BEBA7-F8FB-448E-86F7-5E94F9779DF8}"/>
                </a:ext>
              </a:extLst>
            </p:cNvPr>
            <p:cNvSpPr txBox="1"/>
            <p:nvPr/>
          </p:nvSpPr>
          <p:spPr>
            <a:xfrm>
              <a:off x="1066800" y="5638800"/>
              <a:ext cx="5345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Note Pythagorean Theorem:</a:t>
              </a: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3AFE4F4-1A3D-4272-9B0C-281E5AEB9E99}"/>
                </a:ext>
              </a:extLst>
            </p:cNvPr>
            <p:cNvSpPr/>
            <p:nvPr/>
          </p:nvSpPr>
          <p:spPr>
            <a:xfrm>
              <a:off x="6934200" y="5105400"/>
              <a:ext cx="1219200" cy="114300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/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/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/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/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65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14FD688-F64F-47BB-8794-68B239E70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26935" r="10155" b="37841"/>
          <a:stretch/>
        </p:blipFill>
        <p:spPr bwMode="auto">
          <a:xfrm>
            <a:off x="1817076" y="2286000"/>
            <a:ext cx="7326924" cy="4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 PCA on Gene Expression (GE)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F16A3-5E4C-42D6-913B-19F1D091545E}"/>
              </a:ext>
            </a:extLst>
          </p:cNvPr>
          <p:cNvGrpSpPr/>
          <p:nvPr/>
        </p:nvGrpSpPr>
        <p:grpSpPr>
          <a:xfrm>
            <a:off x="20062" y="3048000"/>
            <a:ext cx="3408938" cy="1364397"/>
            <a:chOff x="20062" y="3048000"/>
            <a:chExt cx="3408938" cy="13643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861760-1A6D-424D-985A-1F160C0ADC91}"/>
                </a:ext>
              </a:extLst>
            </p:cNvPr>
            <p:cNvSpPr txBox="1"/>
            <p:nvPr/>
          </p:nvSpPr>
          <p:spPr>
            <a:xfrm>
              <a:off x="20062" y="3581400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PC1 Flags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Basals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FEA542-9A35-4EBB-83ED-6A2629A8AE0D}"/>
                </a:ext>
              </a:extLst>
            </p:cNvPr>
            <p:cNvCxnSpPr/>
            <p:nvPr/>
          </p:nvCxnSpPr>
          <p:spPr bwMode="auto">
            <a:xfrm flipV="1">
              <a:off x="1503938" y="3048000"/>
              <a:ext cx="1925062" cy="921352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4D3F3F-7EBF-473E-A1D0-49C178139944}"/>
              </a:ext>
            </a:extLst>
          </p:cNvPr>
          <p:cNvGrpSpPr/>
          <p:nvPr/>
        </p:nvGrpSpPr>
        <p:grpSpPr>
          <a:xfrm>
            <a:off x="76200" y="4378150"/>
            <a:ext cx="4495800" cy="1794050"/>
            <a:chOff x="76200" y="4378150"/>
            <a:chExt cx="4495800" cy="17940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4C337B-CE76-44B7-88FD-9481146AAEE3}"/>
                </a:ext>
              </a:extLst>
            </p:cNvPr>
            <p:cNvSpPr txBox="1"/>
            <p:nvPr/>
          </p:nvSpPr>
          <p:spPr>
            <a:xfrm>
              <a:off x="76200" y="5341203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PC2 Flags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LumAs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F0FE7A7-3BF6-4FDD-8EAB-7BC46DFDDB03}"/>
                </a:ext>
              </a:extLst>
            </p:cNvPr>
            <p:cNvCxnSpPr>
              <a:stCxn id="9" idx="3"/>
            </p:cNvCxnSpPr>
            <p:nvPr/>
          </p:nvCxnSpPr>
          <p:spPr bwMode="auto">
            <a:xfrm flipV="1">
              <a:off x="1580138" y="4378150"/>
              <a:ext cx="2991862" cy="137855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34799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57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3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6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Simplex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  <a:blipFill>
                <a:blip r:embed="rId3"/>
                <a:stretch>
                  <a:fillRect t="-32099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Convex Combinations of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Unit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</a:t>
                </a:r>
                <a:r>
                  <a:rPr lang="en-US" sz="18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4"/>
                <a:stretch>
                  <a:fillRect l="-1926" t="-1662" b="-6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(modulo rotation)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sp>
        <p:nvSpPr>
          <p:cNvPr id="6" name="Oval 5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4018809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7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Simulation View:  study “rigidity after rotation”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Simple 3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𝑰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data sets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 dimensions 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 = 2, 20, 200, 20000</a:t>
                </a: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Generate hyperplane of dimension 2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that to plane of screen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within plane, to make “comparable”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Repeat 7 times, use different colors</a:t>
                </a: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  <a:blipFill>
                <a:blip r:embed="rId3"/>
                <a:stretch>
                  <a:fillRect l="-1688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Shows “Rigidity after Rotation” </a:t>
            </a:r>
          </a:p>
        </p:txBody>
      </p:sp>
      <p:pic>
        <p:nvPicPr>
          <p:cNvPr id="3" name="Picture 2" descr="Chart, engineering drawing, line chart&#10;&#10;Description automatically generated">
            <a:extLst>
              <a:ext uri="{FF2B5EF4-FFF2-40B4-BE49-F238E27FC236}">
                <a16:creationId xmlns:a16="http://schemas.microsoft.com/office/drawing/2014/main" id="{568E128D-A7E1-421D-AF6A-BB42098CC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44" r="9614" b="7778"/>
          <a:stretch/>
        </p:blipFill>
        <p:spPr>
          <a:xfrm>
            <a:off x="1600200" y="1538176"/>
            <a:ext cx="5791200" cy="53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7793493-5AA6-491E-BA1C-87F7A225D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26458" r="9388" b="37762"/>
          <a:stretch/>
        </p:blipFill>
        <p:spPr bwMode="auto">
          <a:xfrm>
            <a:off x="1805354" y="2209800"/>
            <a:ext cx="7338646" cy="42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 PCA on Copy Number (CN)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+Subtypes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4785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View from Probability Theory: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These phenomena named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Concentration of Measure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References: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Talagrand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(1991, 1995)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Ledoux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6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 Variation”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=50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Equidistant From 0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in Orthogonal Directions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Consider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Also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another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DWD Direction ~ Goes Through Centers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DWD Projection Well Separated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  <a:r>
                  <a:rPr lang="en-US" sz="18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Direction: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7030A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satisfies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Thus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535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Also note: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⊥</m:t>
                    </m:r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(since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subspaces)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Plug In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These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Numbers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200404" y="990597"/>
            <a:ext cx="380999" cy="1295403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1524003" y="1828798"/>
            <a:ext cx="1845306" cy="304800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24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Evaluate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52CE66-327E-4825-9879-18336AE06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6215" r="10275" b="25663"/>
          <a:stretch/>
        </p:blipFill>
        <p:spPr bwMode="auto">
          <a:xfrm>
            <a:off x="2872153" y="1887416"/>
            <a:ext cx="6271847" cy="49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4-way Joint Scores (CNS)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Flags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LumAs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Effect Driven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By All 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Factors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Interesting Point:  Mutation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Plays Role Here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571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424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sense: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assume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𝑜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i.e.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Background: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classical multivariate analysis, the statistic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Is called the “epsilon statistic”,  John (1976)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is used to test “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sphericity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of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“are all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cov’nce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eigenvalues the same?”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  <a:blipFill>
                <a:blip r:embed="rId3"/>
                <a:stretch>
                  <a:fillRect l="-1926" t="-767" r="-1630" b="-8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9549" y="2847082"/>
            <a:ext cx="2098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Ratio Stat.</a:t>
            </a:r>
          </a:p>
        </p:txBody>
      </p:sp>
    </p:spTree>
    <p:extLst>
      <p:ext uri="{BB962C8B-B14F-4D97-AF65-F5344CB8AC3E}">
        <p14:creationId xmlns:p14="http://schemas.microsoft.com/office/powerpoint/2010/main" val="8511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838200"/>
                <a:ext cx="8229600" cy="52260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show: epsilon statistic: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Satisfies: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𝑑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 1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spherical Normal,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extreme eigenvalue gives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assumption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very mild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3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838200"/>
                <a:ext cx="8229600" cy="52260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Then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so strong as before: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rd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Get Geometrical Representation using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4</a:t>
            </a:r>
            <a:r>
              <a:rPr lang="en-US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Moment Assumption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Stronger Covariance Matrix (only)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Assum’n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7906" name="Picture 2" descr="Makoto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2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Kazuyoshi Y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306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to Why Eigenvalues Alone Are Not Enough for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259060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Using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Gaussian)</a:t>
                </a: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0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dependence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Yet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covariance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define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267200" y="3733800"/>
            <a:ext cx="3886200" cy="1676400"/>
            <a:chOff x="4267200" y="3733800"/>
            <a:chExt cx="3886200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Find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 make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this happen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267" t="-5147" r="-320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781800" y="4114800"/>
              <a:ext cx="914400" cy="1295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4343400"/>
              <a:ext cx="160147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3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9B2BC0C-CDB7-4CBF-B303-15C8D3491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5232" r="9146" b="26240"/>
          <a:stretch/>
        </p:blipFill>
        <p:spPr bwMode="auto">
          <a:xfrm>
            <a:off x="3059723" y="2051538"/>
            <a:ext cx="6084277" cy="48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/>
              <a:t>Joint JIVE PC1 for GE-CN-RPPA (CNS)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94CB78-A577-435C-AAB7-64DC7A384830}"/>
              </a:ext>
            </a:extLst>
          </p:cNvPr>
          <p:cNvGrpSpPr/>
          <p:nvPr/>
        </p:nvGrpSpPr>
        <p:grpSpPr>
          <a:xfrm>
            <a:off x="152400" y="2217003"/>
            <a:ext cx="7391400" cy="3650397"/>
            <a:chOff x="20062" y="3581400"/>
            <a:chExt cx="7391400" cy="36503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47E61A-110D-4173-AF54-4417B38FE5BB}"/>
                </a:ext>
              </a:extLst>
            </p:cNvPr>
            <p:cNvSpPr txBox="1"/>
            <p:nvPr/>
          </p:nvSpPr>
          <p:spPr>
            <a:xfrm>
              <a:off x="20062" y="3581400"/>
              <a:ext cx="2562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Great Separation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Basals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2ACD5A-BDBA-4EF4-AD9C-5901A9392337}"/>
                </a:ext>
              </a:extLst>
            </p:cNvPr>
            <p:cNvCxnSpPr/>
            <p:nvPr/>
          </p:nvCxnSpPr>
          <p:spPr bwMode="auto">
            <a:xfrm>
              <a:off x="1503938" y="4197952"/>
              <a:ext cx="5907524" cy="3033845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A5FAA4-7739-4DDA-ABE7-087AF5E77984}"/>
              </a:ext>
            </a:extLst>
          </p:cNvPr>
          <p:cNvGrpSpPr/>
          <p:nvPr/>
        </p:nvGrpSpPr>
        <p:grpSpPr>
          <a:xfrm>
            <a:off x="152400" y="3429000"/>
            <a:ext cx="6096000" cy="2743200"/>
            <a:chOff x="20062" y="3581400"/>
            <a:chExt cx="6096000" cy="2743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52E871-4322-49A4-9BBA-4C0A71544E7D}"/>
                </a:ext>
              </a:extLst>
            </p:cNvPr>
            <p:cNvSpPr txBox="1"/>
            <p:nvPr/>
          </p:nvSpPr>
          <p:spPr>
            <a:xfrm>
              <a:off x="20062" y="3581400"/>
              <a:ext cx="2580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Some Separation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Her2s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889942-BBF9-4A71-92C8-1CAA8E98FB40}"/>
                </a:ext>
              </a:extLst>
            </p:cNvPr>
            <p:cNvCxnSpPr/>
            <p:nvPr/>
          </p:nvCxnSpPr>
          <p:spPr bwMode="auto">
            <a:xfrm>
              <a:off x="1310191" y="4197952"/>
              <a:ext cx="4805871" cy="21266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5C22A-2246-4765-B905-6D39556FD235}"/>
              </a:ext>
            </a:extLst>
          </p:cNvPr>
          <p:cNvGrpSpPr/>
          <p:nvPr/>
        </p:nvGrpSpPr>
        <p:grpSpPr>
          <a:xfrm>
            <a:off x="152400" y="4572000"/>
            <a:ext cx="5052509" cy="1295400"/>
            <a:chOff x="20062" y="3581400"/>
            <a:chExt cx="5052509" cy="1295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CD89A4-5DEC-4209-BE3B-1C9D3DEC1DFD}"/>
                </a:ext>
              </a:extLst>
            </p:cNvPr>
            <p:cNvSpPr txBox="1"/>
            <p:nvPr/>
          </p:nvSpPr>
          <p:spPr>
            <a:xfrm>
              <a:off x="20062" y="3581400"/>
              <a:ext cx="24881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LumAs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&amp;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LumBs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Combined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C883D3D-CBDB-459A-9118-C6BEFD169120}"/>
                </a:ext>
              </a:extLst>
            </p:cNvPr>
            <p:cNvCxnSpPr/>
            <p:nvPr/>
          </p:nvCxnSpPr>
          <p:spPr bwMode="auto">
            <a:xfrm>
              <a:off x="1503938" y="4191000"/>
              <a:ext cx="3568633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43AD8A-7816-4CA9-8654-7299CA9343DE}"/>
              </a:ext>
            </a:extLst>
          </p:cNvPr>
          <p:cNvSpPr txBox="1"/>
          <p:nvPr/>
        </p:nvSpPr>
        <p:spPr>
          <a:xfrm>
            <a:off x="185808" y="5798403"/>
            <a:ext cx="2481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All More Distinct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 Raw Data</a:t>
            </a:r>
          </a:p>
        </p:txBody>
      </p:sp>
    </p:spTree>
    <p:extLst>
      <p:ext uri="{BB962C8B-B14F-4D97-AF65-F5344CB8AC3E}">
        <p14:creationId xmlns:p14="http://schemas.microsoft.com/office/powerpoint/2010/main" val="72821186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562600" y="2514600"/>
            <a:ext cx="3505200" cy="1103531"/>
            <a:chOff x="5562600" y="2514600"/>
            <a:chExt cx="3505200" cy="110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 Lower This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By Increasing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051" t="-5660" r="-2034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2" idx="1"/>
            </p:cNvCxnSpPr>
            <p:nvPr/>
          </p:nvCxnSpPr>
          <p:spPr>
            <a:xfrm flipH="1" flipV="1">
              <a:off x="5562600" y="2514600"/>
              <a:ext cx="1708874" cy="7803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30480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Have Overshot 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Between</a:t>
            </a:r>
          </a:p>
        </p:txBody>
      </p:sp>
    </p:spTree>
    <p:extLst>
      <p:ext uri="{BB962C8B-B14F-4D97-AF65-F5344CB8AC3E}">
        <p14:creationId xmlns:p14="http://schemas.microsoft.com/office/powerpoint/2010/main" val="6779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3873" y="5638800"/>
            <a:ext cx="4611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Strongly Dependent!</a:t>
            </a:r>
          </a:p>
        </p:txBody>
      </p:sp>
    </p:spTree>
    <p:extLst>
      <p:ext uri="{BB962C8B-B14F-4D97-AF65-F5344CB8AC3E}">
        <p14:creationId xmlns:p14="http://schemas.microsoft.com/office/powerpoint/2010/main" val="15136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Distribution is degenerate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Supported on diagonal lines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abs. cont. w.r.t. 2-d Lebesgue meas.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small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large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By continuity,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Result: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Gaussian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Thus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multivariate Gaussian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means more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than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 b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0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we improve on: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 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0.5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8280E-F8A5-43B7-9037-FA8EE9535434}"/>
              </a:ext>
            </a:extLst>
          </p:cNvPr>
          <p:cNvSpPr txBox="1"/>
          <p:nvPr/>
        </p:nvSpPr>
        <p:spPr>
          <a:xfrm>
            <a:off x="4572000" y="1143000"/>
            <a:ext cx="401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Weaker Moment Assumptions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(Than Mixing Conditions)</a:t>
            </a:r>
          </a:p>
        </p:txBody>
      </p:sp>
    </p:spTree>
    <p:extLst>
      <p:ext uri="{BB962C8B-B14F-4D97-AF65-F5344CB8AC3E}">
        <p14:creationId xmlns:p14="http://schemas.microsoft.com/office/powerpoint/2010/main" val="37584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</a:t>
                </a:r>
                <a:r>
                  <a:rPr lang="en-US" sz="24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need 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883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379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8984390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0012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07CD6-D940-492C-A611-EA85E830E525}"/>
              </a:ext>
            </a:extLst>
          </p:cNvPr>
          <p:cNvSpPr/>
          <p:nvPr/>
        </p:nvSpPr>
        <p:spPr>
          <a:xfrm>
            <a:off x="2590800" y="2796540"/>
            <a:ext cx="6553200" cy="406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65D062-EBE9-4BED-9FFB-1676B40DC35A}"/>
              </a:ext>
            </a:extLst>
          </p:cNvPr>
          <p:cNvGraphicFramePr>
            <a:graphicFrameLocks/>
          </p:cNvGraphicFramePr>
          <p:nvPr/>
        </p:nvGraphicFramePr>
        <p:xfrm>
          <a:off x="2667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JIVE on GE – CN, Test of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Basals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vs. Others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Summarize Z-scores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Joint JIVE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&gt;&gt; Separate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JIVE Data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Combo Helps!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AC868C-A647-4BEE-B462-E8C6C800948E}"/>
              </a:ext>
            </a:extLst>
          </p:cNvPr>
          <p:cNvCxnSpPr/>
          <p:nvPr/>
        </p:nvCxnSpPr>
        <p:spPr bwMode="auto">
          <a:xfrm>
            <a:off x="2438400" y="3124200"/>
            <a:ext cx="30480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DB131D-E3B5-4DF8-AB8F-59E643F354A1}"/>
              </a:ext>
            </a:extLst>
          </p:cNvPr>
          <p:cNvCxnSpPr/>
          <p:nvPr/>
        </p:nvCxnSpPr>
        <p:spPr bwMode="auto">
          <a:xfrm>
            <a:off x="2133600" y="4038600"/>
            <a:ext cx="1143000" cy="381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052343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61373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5678822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Whole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Newer Reference:   White (2014)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0156" r="17187" b="19531"/>
          <a:stretch/>
        </p:blipFill>
        <p:spPr>
          <a:xfrm>
            <a:off x="6851384" y="-1"/>
            <a:ext cx="2292616" cy="2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1701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3519488"/>
            <a:ext cx="10668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023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4102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53000" y="3505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853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Note:  Gap of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19400" y="5257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43600"/>
            <a:ext cx="2133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133600" y="2895600"/>
            <a:ext cx="1219200" cy="67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418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644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12:05    Jeff Ayers : </a:t>
            </a:r>
          </a:p>
          <a:p>
            <a:pPr algn="ctr" eaLnBrk="1" hangingPunct="1">
              <a:buFontTx/>
              <a:buNone/>
            </a:pPr>
            <a:r>
              <a:rPr lang="en-US" dirty="0"/>
              <a:t>Solutions of the Quantum Differential Equation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12:10    Hank </a:t>
            </a:r>
            <a:r>
              <a:rPr lang="en-US" dirty="0" err="1"/>
              <a:t>Flury</a:t>
            </a:r>
            <a:r>
              <a:rPr lang="en-US" dirty="0"/>
              <a:t>: </a:t>
            </a:r>
          </a:p>
          <a:p>
            <a:pPr algn="ctr" eaLnBrk="1" hangingPunct="1">
              <a:buNone/>
            </a:pPr>
            <a:r>
              <a:rPr lang="en-US" dirty="0"/>
              <a:t>Bivariate Estimation for Spatial Processes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Yang Luo,  Madison Lindsay</a:t>
            </a:r>
          </a:p>
        </p:txBody>
      </p:sp>
    </p:spTree>
    <p:extLst>
      <p:ext uri="{BB962C8B-B14F-4D97-AF65-F5344CB8AC3E}">
        <p14:creationId xmlns:p14="http://schemas.microsoft.com/office/powerpoint/2010/main" val="29967316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07CD6-D940-492C-A611-EA85E830E525}"/>
              </a:ext>
            </a:extLst>
          </p:cNvPr>
          <p:cNvSpPr/>
          <p:nvPr/>
        </p:nvSpPr>
        <p:spPr>
          <a:xfrm>
            <a:off x="2590800" y="2796540"/>
            <a:ext cx="6553200" cy="406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65D062-EBE9-4BED-9FFB-1676B40DC35A}"/>
              </a:ext>
            </a:extLst>
          </p:cNvPr>
          <p:cNvGraphicFramePr>
            <a:graphicFrameLocks/>
          </p:cNvGraphicFramePr>
          <p:nvPr/>
        </p:nvGraphicFramePr>
        <p:xfrm>
          <a:off x="2667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Cancer Genomics by AJIVE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JIVE on GE – CN, Test of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Basals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vs. Others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Summarize Z-scores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GE has info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in CN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But not CN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45FB4E-9552-4D1C-B62A-EF98515F844E}"/>
              </a:ext>
            </a:extLst>
          </p:cNvPr>
          <p:cNvCxnSpPr/>
          <p:nvPr/>
        </p:nvCxnSpPr>
        <p:spPr bwMode="auto">
          <a:xfrm>
            <a:off x="2362200" y="4114800"/>
            <a:ext cx="50292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0D94D3-7A6E-479B-94C1-7887E22F5C29}"/>
              </a:ext>
            </a:extLst>
          </p:cNvPr>
          <p:cNvCxnSpPr/>
          <p:nvPr/>
        </p:nvCxnSpPr>
        <p:spPr bwMode="auto">
          <a:xfrm>
            <a:off x="2590800" y="5486400"/>
            <a:ext cx="5867400" cy="914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55164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18738</TotalTime>
  <Words>3376</Words>
  <Application>Microsoft Office PowerPoint</Application>
  <PresentationFormat>On-screen Show (4:3)</PresentationFormat>
  <Paragraphs>802</Paragraphs>
  <Slides>88</Slides>
  <Notes>88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Calibri</vt:lpstr>
      <vt:lpstr>Cambria Math</vt:lpstr>
      <vt:lpstr>Courier New</vt:lpstr>
      <vt:lpstr>Tahoma</vt:lpstr>
      <vt:lpstr>Times New Roman</vt:lpstr>
      <vt:lpstr>Wingdings</vt:lpstr>
      <vt:lpstr>2_Default Design</vt:lpstr>
      <vt:lpstr>12_Default Design</vt:lpstr>
      <vt:lpstr>Statistics – O. R. 881 Object Oriented Data Analysis</vt:lpstr>
      <vt:lpstr>Current Sections in Textbook</vt:lpstr>
      <vt:lpstr>Cancer Genomics by AJIVE</vt:lpstr>
      <vt:lpstr>Cancer Genomics by AJIVE</vt:lpstr>
      <vt:lpstr>Cancer Genomics by AJIVE</vt:lpstr>
      <vt:lpstr>Cancer Genomics by AJIVE</vt:lpstr>
      <vt:lpstr>Cancer Genomics by AJIVE</vt:lpstr>
      <vt:lpstr>Cancer Genomics by AJIVE</vt:lpstr>
      <vt:lpstr>Cancer Genomics by AJIVE</vt:lpstr>
      <vt:lpstr>DIVAS</vt:lpstr>
      <vt:lpstr>DIVAS</vt:lpstr>
      <vt:lpstr>DIVAS</vt:lpstr>
      <vt:lpstr>DIVAS – 3 Block Toy Example</vt:lpstr>
      <vt:lpstr>DIVAS – 3 Block Toy Example</vt:lpstr>
      <vt:lpstr>DIVAS on TCGA Data</vt:lpstr>
      <vt:lpstr>DIVAS on TCGA Data</vt:lpstr>
      <vt:lpstr>DIVAS on TCGA Data</vt:lpstr>
      <vt:lpstr>DIVAS on TCGA Data</vt:lpstr>
      <vt:lpstr>DIVAS on TCGA Data</vt:lpstr>
      <vt:lpstr>DIVAS on TCGA Data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Unit Simplex in R^d 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3rd 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2nd Paper on HDLSS Asymptotics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423</cp:revision>
  <dcterms:created xsi:type="dcterms:W3CDTF">2001-06-08T01:38:43Z</dcterms:created>
  <dcterms:modified xsi:type="dcterms:W3CDTF">2022-04-10T14:29:39Z</dcterms:modified>
</cp:coreProperties>
</file>