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  <p:sldMasterId id="2147483755" r:id="rId2"/>
    <p:sldMasterId id="2147483769" r:id="rId3"/>
    <p:sldMasterId id="2147483781" r:id="rId4"/>
    <p:sldMasterId id="2147483794" r:id="rId5"/>
    <p:sldMasterId id="2147483808" r:id="rId6"/>
    <p:sldMasterId id="2147483820" r:id="rId7"/>
    <p:sldMasterId id="2147483832" r:id="rId8"/>
  </p:sldMasterIdLst>
  <p:notesMasterIdLst>
    <p:notesMasterId r:id="rId108"/>
  </p:notesMasterIdLst>
  <p:sldIdLst>
    <p:sldId id="262" r:id="rId9"/>
    <p:sldId id="714" r:id="rId10"/>
    <p:sldId id="3822" r:id="rId11"/>
    <p:sldId id="3834" r:id="rId12"/>
    <p:sldId id="1176" r:id="rId13"/>
    <p:sldId id="1369" r:id="rId14"/>
    <p:sldId id="3843" r:id="rId15"/>
    <p:sldId id="3847" r:id="rId16"/>
    <p:sldId id="3851" r:id="rId17"/>
    <p:sldId id="1394" r:id="rId18"/>
    <p:sldId id="1398" r:id="rId19"/>
    <p:sldId id="1402" r:id="rId20"/>
    <p:sldId id="1408" r:id="rId21"/>
    <p:sldId id="1409" r:id="rId22"/>
    <p:sldId id="3991" r:id="rId23"/>
    <p:sldId id="724" r:id="rId24"/>
    <p:sldId id="1790" r:id="rId25"/>
    <p:sldId id="1802" r:id="rId26"/>
    <p:sldId id="1803" r:id="rId27"/>
    <p:sldId id="1804" r:id="rId28"/>
    <p:sldId id="1805" r:id="rId29"/>
    <p:sldId id="1806" r:id="rId30"/>
    <p:sldId id="1807" r:id="rId31"/>
    <p:sldId id="1808" r:id="rId32"/>
    <p:sldId id="1809" r:id="rId33"/>
    <p:sldId id="1810" r:id="rId34"/>
    <p:sldId id="1811" r:id="rId35"/>
    <p:sldId id="1812" r:id="rId36"/>
    <p:sldId id="1813" r:id="rId37"/>
    <p:sldId id="1814" r:id="rId38"/>
    <p:sldId id="1815" r:id="rId39"/>
    <p:sldId id="1816" r:id="rId40"/>
    <p:sldId id="1817" r:id="rId41"/>
    <p:sldId id="1818" r:id="rId42"/>
    <p:sldId id="1819" r:id="rId43"/>
    <p:sldId id="1661" r:id="rId44"/>
    <p:sldId id="1662" r:id="rId45"/>
    <p:sldId id="1663" r:id="rId46"/>
    <p:sldId id="1664" r:id="rId47"/>
    <p:sldId id="1665" r:id="rId48"/>
    <p:sldId id="1666" r:id="rId49"/>
    <p:sldId id="1667" r:id="rId50"/>
    <p:sldId id="1668" r:id="rId51"/>
    <p:sldId id="1669" r:id="rId52"/>
    <p:sldId id="1670" r:id="rId53"/>
    <p:sldId id="1671" r:id="rId54"/>
    <p:sldId id="1672" r:id="rId55"/>
    <p:sldId id="1673" r:id="rId56"/>
    <p:sldId id="1674" r:id="rId57"/>
    <p:sldId id="1675" r:id="rId58"/>
    <p:sldId id="1676" r:id="rId59"/>
    <p:sldId id="1677" r:id="rId60"/>
    <p:sldId id="1679" r:id="rId61"/>
    <p:sldId id="1680" r:id="rId62"/>
    <p:sldId id="1681" r:id="rId63"/>
    <p:sldId id="1682" r:id="rId64"/>
    <p:sldId id="1683" r:id="rId65"/>
    <p:sldId id="1684" r:id="rId66"/>
    <p:sldId id="1685" r:id="rId67"/>
    <p:sldId id="1686" r:id="rId68"/>
    <p:sldId id="1687" r:id="rId69"/>
    <p:sldId id="1688" r:id="rId70"/>
    <p:sldId id="1690" r:id="rId71"/>
    <p:sldId id="1859" r:id="rId72"/>
    <p:sldId id="1691" r:id="rId73"/>
    <p:sldId id="1858" r:id="rId74"/>
    <p:sldId id="1855" r:id="rId75"/>
    <p:sldId id="3992" r:id="rId76"/>
    <p:sldId id="3993" r:id="rId77"/>
    <p:sldId id="1856" r:id="rId78"/>
    <p:sldId id="1857" r:id="rId79"/>
    <p:sldId id="1708" r:id="rId80"/>
    <p:sldId id="1709" r:id="rId81"/>
    <p:sldId id="1710" r:id="rId82"/>
    <p:sldId id="1716" r:id="rId83"/>
    <p:sldId id="1717" r:id="rId84"/>
    <p:sldId id="1718" r:id="rId85"/>
    <p:sldId id="1719" r:id="rId86"/>
    <p:sldId id="1720" r:id="rId87"/>
    <p:sldId id="1721" r:id="rId88"/>
    <p:sldId id="1723" r:id="rId89"/>
    <p:sldId id="1724" r:id="rId90"/>
    <p:sldId id="1725" r:id="rId91"/>
    <p:sldId id="1726" r:id="rId92"/>
    <p:sldId id="1727" r:id="rId93"/>
    <p:sldId id="1728" r:id="rId94"/>
    <p:sldId id="3734" r:id="rId95"/>
    <p:sldId id="3735" r:id="rId96"/>
    <p:sldId id="3737" r:id="rId97"/>
    <p:sldId id="3738" r:id="rId98"/>
    <p:sldId id="3739" r:id="rId99"/>
    <p:sldId id="3742" r:id="rId100"/>
    <p:sldId id="3740" r:id="rId101"/>
    <p:sldId id="3741" r:id="rId102"/>
    <p:sldId id="1826" r:id="rId103"/>
    <p:sldId id="1854" r:id="rId104"/>
    <p:sldId id="1827" r:id="rId105"/>
    <p:sldId id="1828" r:id="rId106"/>
    <p:sldId id="3632" r:id="rId10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800"/>
    <a:srgbClr val="0000FF"/>
    <a:srgbClr val="00FF00"/>
    <a:srgbClr val="DA71FF"/>
    <a:srgbClr val="99FF99"/>
    <a:srgbClr val="D357FF"/>
    <a:srgbClr val="FFB279"/>
    <a:srgbClr val="D1FFD1"/>
    <a:srgbClr val="E1FFE1"/>
    <a:srgbClr val="C8C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907" autoAdjust="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84" Type="http://schemas.openxmlformats.org/officeDocument/2006/relationships/slide" Target="slides/slide76.xml"/><Relationship Id="rId89" Type="http://schemas.openxmlformats.org/officeDocument/2006/relationships/slide" Target="slides/slide81.xml"/><Relationship Id="rId112" Type="http://schemas.openxmlformats.org/officeDocument/2006/relationships/tableStyles" Target="tableStyles.xml"/><Relationship Id="rId16" Type="http://schemas.openxmlformats.org/officeDocument/2006/relationships/slide" Target="slides/slide8.xml"/><Relationship Id="rId107" Type="http://schemas.openxmlformats.org/officeDocument/2006/relationships/slide" Target="slides/slide99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102" Type="http://schemas.openxmlformats.org/officeDocument/2006/relationships/slide" Target="slides/slide94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2.xml"/><Relationship Id="rId95" Type="http://schemas.openxmlformats.org/officeDocument/2006/relationships/slide" Target="slides/slide87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80" Type="http://schemas.openxmlformats.org/officeDocument/2006/relationships/slide" Target="slides/slide72.xml"/><Relationship Id="rId85" Type="http://schemas.openxmlformats.org/officeDocument/2006/relationships/slide" Target="slides/slide7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59" Type="http://schemas.openxmlformats.org/officeDocument/2006/relationships/slide" Target="slides/slide51.xml"/><Relationship Id="rId103" Type="http://schemas.openxmlformats.org/officeDocument/2006/relationships/slide" Target="slides/slide95.xml"/><Relationship Id="rId108" Type="http://schemas.openxmlformats.org/officeDocument/2006/relationships/notesMaster" Target="notesMasters/notesMaster1.xml"/><Relationship Id="rId54" Type="http://schemas.openxmlformats.org/officeDocument/2006/relationships/slide" Target="slides/slide46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91" Type="http://schemas.openxmlformats.org/officeDocument/2006/relationships/slide" Target="slides/slide83.xml"/><Relationship Id="rId96" Type="http://schemas.openxmlformats.org/officeDocument/2006/relationships/slide" Target="slides/slide8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6" Type="http://schemas.openxmlformats.org/officeDocument/2006/relationships/slide" Target="slides/slide98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81" Type="http://schemas.openxmlformats.org/officeDocument/2006/relationships/slide" Target="slides/slide73.xml"/><Relationship Id="rId86" Type="http://schemas.openxmlformats.org/officeDocument/2006/relationships/slide" Target="slides/slide78.xml"/><Relationship Id="rId94" Type="http://schemas.openxmlformats.org/officeDocument/2006/relationships/slide" Target="slides/slide86.xml"/><Relationship Id="rId99" Type="http://schemas.openxmlformats.org/officeDocument/2006/relationships/slide" Target="slides/slide91.xml"/><Relationship Id="rId101" Type="http://schemas.openxmlformats.org/officeDocument/2006/relationships/slide" Target="slides/slide9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109" Type="http://schemas.openxmlformats.org/officeDocument/2006/relationships/presProps" Target="presProps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97" Type="http://schemas.openxmlformats.org/officeDocument/2006/relationships/slide" Target="slides/slide89.xml"/><Relationship Id="rId104" Type="http://schemas.openxmlformats.org/officeDocument/2006/relationships/slide" Target="slides/slide96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92" Type="http://schemas.openxmlformats.org/officeDocument/2006/relationships/slide" Target="slides/slide84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87" Type="http://schemas.openxmlformats.org/officeDocument/2006/relationships/slide" Target="slides/slide79.xml"/><Relationship Id="rId110" Type="http://schemas.openxmlformats.org/officeDocument/2006/relationships/viewProps" Target="viewProps.xml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56" Type="http://schemas.openxmlformats.org/officeDocument/2006/relationships/slide" Target="slides/slide48.xml"/><Relationship Id="rId77" Type="http://schemas.openxmlformats.org/officeDocument/2006/relationships/slide" Target="slides/slide69.xml"/><Relationship Id="rId100" Type="http://schemas.openxmlformats.org/officeDocument/2006/relationships/slide" Target="slides/slide92.xml"/><Relationship Id="rId105" Type="http://schemas.openxmlformats.org/officeDocument/2006/relationships/slide" Target="slides/slide9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93" Type="http://schemas.openxmlformats.org/officeDocument/2006/relationships/slide" Target="slides/slide85.xml"/><Relationship Id="rId98" Type="http://schemas.openxmlformats.org/officeDocument/2006/relationships/slide" Target="slides/slide90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7.xml"/><Relationship Id="rId46" Type="http://schemas.openxmlformats.org/officeDocument/2006/relationships/slide" Target="slides/slide38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62" Type="http://schemas.openxmlformats.org/officeDocument/2006/relationships/slide" Target="slides/slide54.xml"/><Relationship Id="rId83" Type="http://schemas.openxmlformats.org/officeDocument/2006/relationships/slide" Target="slides/slide75.xml"/><Relationship Id="rId88" Type="http://schemas.openxmlformats.org/officeDocument/2006/relationships/slide" Target="slides/slide80.xml"/><Relationship Id="rId11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542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3AC7F1-685C-4228-98DA-D7FE08DA418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323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3AC7F1-685C-4228-98DA-D7FE08DA418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428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3AC7F1-685C-4228-98DA-D7FE08DA418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701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BB707D-EFA9-4DE3-8662-AE5AB8FF798D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0219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B1D5F3-025B-4EC4-BD87-5204EDB6EA26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3323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B1D5F3-025B-4EC4-BD87-5204EDB6EA26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7083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6AFE74-8DD7-4CD7-8CCD-21E7C99FA4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3629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3465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706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1264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929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8217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FC79AB-7E39-4227-9787-3C3E40DFD4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9334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3257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1493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2194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9582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8844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0BBB0F-17A1-46B9-8B57-F1D83D09093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8044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D8B28B-AFC3-4A4C-98E3-E2A70CBD7256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6775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D8B28B-AFC3-4A4C-98E3-E2A70CBD7256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2221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38888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D8B28B-AFC3-4A4C-98E3-E2A70CBD7256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9226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D8B28B-AFC3-4A4C-98E3-E2A70CBD7256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5875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D8B28B-AFC3-4A4C-98E3-E2A70CBD7256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7181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0BBB0F-17A1-46B9-8B57-F1D83D09093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5063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6486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327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8293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9059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2286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540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8017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3445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089426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188432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61733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59834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64013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13816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18985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50706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504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39FAF8-2CDA-4E9C-AF3C-86CA46CA04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92488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82327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30516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414854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73451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40028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30948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54734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42014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83090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023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3787D8-D395-4557-A552-91B599DF7E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36340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63898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250369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659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711145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86839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41631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484736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853174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29866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51D790-6F93-43CC-A776-C1081041755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047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364112-4B79-4FC1-9E5E-09149C34F8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587150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BE1D1A-C75C-494E-A8D7-099C04D6CF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09423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A14D85-E86C-4D5A-8BF0-C9A2E3C8F3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14571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49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18853C-3257-402A-9199-66ACF0E121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83687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3CFC08-206D-4E6B-A04F-D99B39947CEF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7025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815EE2-ADF1-4E06-8555-0EE1A74262C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389281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9AC3A7-9ACD-4F15-9288-5B1F6E7C631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39389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B705C7-6A64-42C9-A121-AD53E0DD8F3E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26413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5C6213-8D0D-400A-B145-E9DF625997CE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00555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B705C7-6A64-42C9-A121-AD53E0DD8F3E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52714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7BF7CA-6016-4B6D-830D-6508040D756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3490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364112-4B79-4FC1-9E5E-09149C34F8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418067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7BF7CA-6016-4B6D-830D-6508040D756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37725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7BF7CA-6016-4B6D-830D-6508040D756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789587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7BF7CA-6016-4B6D-830D-6508040D756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700723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677321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727269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820594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1148002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3525526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209932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712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A5B2E2-5D62-4A57-88F2-BCD1CFDFE0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990779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876539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562164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621598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1335C6-141A-4EE8-8C3C-563A22744C6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439659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3C9BD2-B715-4636-9E8B-CA05735883AB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318473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131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954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85609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60738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35131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00730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763F8-1AF8-4A50-94AB-C6DB3565596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27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FD7DF-3C4B-4AB9-BD86-3CEB0F8325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623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6B893-EDFC-48B3-AAC7-D85D94CFFE4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333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1235A-FA81-44C3-B16A-C18731E2A4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72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0E01D-495C-441E-9DBE-99433E5337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2625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B80FE-7FC6-4986-8F8B-52FBBB045E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173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35866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BF5F9-363E-4B49-AA84-EBBFCD0CE2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8712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50FB0-9C15-48DA-BBC2-E55DF1DA6F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810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84297-08A1-4B3D-92C1-A437EE787A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3826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0FEB8-BFDB-456E-AD97-7FF23E54E4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0786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E7FA3-1C3A-42CC-95E3-8B1E64E95C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1236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033AF-A7F3-40D2-A18A-FBAB61AEF5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431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5857A-263B-479B-BF83-230F437A48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0716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45904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75087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685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07290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28814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95155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35879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56208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20755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3739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17346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20450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F59749-5358-4A67-AD3B-3AA9090F78F4}" type="datetimeFigureOut">
              <a:rPr lang="en-US">
                <a:solidFill>
                  <a:srgbClr val="FFFFFF"/>
                </a:solidFill>
              </a:rPr>
              <a:pPr/>
              <a:t>4/12/2022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F6337A-D2E8-4C5D-B6C6-9E25900515C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270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700CE-E624-413E-83D4-8CBFB59A28FE}" type="datetimeFigureOut">
              <a:rPr lang="en-US">
                <a:solidFill>
                  <a:srgbClr val="FFFFFF"/>
                </a:solidFill>
              </a:rPr>
              <a:pPr/>
              <a:t>4/12/2022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A3E3C-B8C2-4485-B625-BAD9062657F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43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37472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A2F2B-870B-4F8F-9802-B7D9899183EB}" type="datetimeFigureOut">
              <a:rPr lang="en-US">
                <a:solidFill>
                  <a:srgbClr val="FFFFFF"/>
                </a:solidFill>
              </a:rPr>
              <a:pPr/>
              <a:t>4/12/2022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582BAD-F0BB-40E7-B177-5BC7E26E1DF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4724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CA46A4-9119-4458-B96E-DE52551020E7}" type="datetimeFigureOut">
              <a:rPr lang="en-US">
                <a:solidFill>
                  <a:srgbClr val="FFFFFF"/>
                </a:solidFill>
              </a:rPr>
              <a:pPr/>
              <a:t>4/12/2022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77AD2A-08B2-435A-9C3C-E17D7B5D0A9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8307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6B0A57-A491-4139-A8D9-7E506CE90340}" type="datetimeFigureOut">
              <a:rPr lang="en-US">
                <a:solidFill>
                  <a:srgbClr val="FFFFFF"/>
                </a:solidFill>
              </a:rPr>
              <a:pPr/>
              <a:t>4/12/2022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87454-42AA-4970-8D73-313C57EBAE1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0763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CBE31-54AA-4CDD-8E26-7494F8B62907}" type="datetimeFigureOut">
              <a:rPr lang="en-US">
                <a:solidFill>
                  <a:srgbClr val="FFFFFF"/>
                </a:solidFill>
              </a:rPr>
              <a:pPr/>
              <a:t>4/12/2022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21A05D-F13F-47E2-B0F2-0B93CA3494C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2524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6C1F06-7A3C-4F69-A5CC-E04F0EBE9DEF}" type="datetimeFigureOut">
              <a:rPr lang="en-US">
                <a:solidFill>
                  <a:srgbClr val="FFFFFF"/>
                </a:solidFill>
              </a:rPr>
              <a:pPr/>
              <a:t>4/12/2022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6192BB-2EBD-412C-BB0B-A343794ACA6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439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D0C70B-1BDA-4C69-B590-4A1B5316BBB5}" type="datetimeFigureOut">
              <a:rPr lang="en-US">
                <a:solidFill>
                  <a:srgbClr val="FFFFFF"/>
                </a:solidFill>
              </a:rPr>
              <a:pPr/>
              <a:t>4/12/2022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FAF526-7C64-4E5B-B524-A5AD8E16DE3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6773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C0F3D7-19FE-438D-84E7-D8A428E8D58A}" type="datetimeFigureOut">
              <a:rPr lang="en-US">
                <a:solidFill>
                  <a:srgbClr val="FFFFFF"/>
                </a:solidFill>
              </a:rPr>
              <a:pPr/>
              <a:t>4/12/2022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C5995C-DEC7-4C3B-A4FE-A06380F4270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3175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4E7D53-D5A1-456A-ADF8-A423D1A2050D}" type="datetimeFigureOut">
              <a:rPr lang="en-US">
                <a:solidFill>
                  <a:srgbClr val="FFFFFF"/>
                </a:solidFill>
              </a:rPr>
              <a:pPr/>
              <a:t>4/12/2022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A63808-C978-4D57-B37B-A607634E7E8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2332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27CE0A-C54E-4BA2-8854-4FD739A51494}" type="datetimeFigureOut">
              <a:rPr lang="en-US">
                <a:solidFill>
                  <a:srgbClr val="FFFFFF"/>
                </a:solidFill>
              </a:rPr>
              <a:pPr/>
              <a:t>4/12/2022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3DE102-E961-48D4-9838-A4B910C66D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1903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9ACFB4-198D-425F-A930-0B8161F9C82F}" type="datetimeFigureOut">
              <a:rPr lang="en-US">
                <a:solidFill>
                  <a:srgbClr val="FFFFFF"/>
                </a:solidFill>
              </a:rPr>
              <a:pPr/>
              <a:t>4/12/2022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57DE44-882D-4B22-9856-79ABEBDD68A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856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981830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010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0280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7511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3367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0827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9619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7913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15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3476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752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230190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9645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785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6270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F389B4-7DEC-4C5F-BA44-1D52004E4C4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3325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3D614C-CDB2-4E6D-ABB3-F67E5B00827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0937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37AC6E-842D-4CF1-B7EE-2B85EFF03D5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2103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11DDBC-31B0-4275-990E-5BDDAB780D1E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6288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B07A34-53EB-4809-90F7-54162EBC994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6965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AF4E65-2D1B-4F08-B103-503330C8401C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127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D12BAE-8D32-4693-ABED-959E1549508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621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847219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520B98-1C30-4CA4-A71B-202AC482DEB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8722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9D662A-A4AD-4192-88FB-03F6F188F7C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4691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45BD31-BEB1-4DA7-A626-34F73C8080E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2580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D80883-1AA5-46F2-AC0D-D659C5EFA5D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0103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FFBF0-E04B-49EE-9127-393E287D0F1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6648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89CF8-E256-4402-B857-B9C07836CF5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6075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6E4BE-31CD-4C40-B689-6F4ED978E4D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5036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64120-2BB5-4DE8-8945-AC30484AF68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35309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0D6B8-80CD-4A1B-8892-62CB4D33403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7237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F9F20-B0F7-4562-84BB-179605DC295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33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816828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404BC-7528-448F-8992-4DD3F703F27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3714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2E58A-8C8C-4CC2-A7F1-FB1E45A6C00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2165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D6CAA-203A-4F82-A7DF-13F0689B0C1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7293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EB303-23B9-4BE2-90F9-91A0833AB8E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53940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B84B6-69F7-4A92-9D0C-60EB67D5C06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1414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09489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01070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41785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21580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78607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292808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09200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18093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750412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14661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70720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53590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24632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1708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oleObject" Target="../embeddings/oleObject1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19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85D47981-B4EA-4968-94AA-A0E452280ED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66834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University of North Carolina, Chapel Hill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Title</a:t>
            </a:r>
          </a:p>
          <a:p>
            <a:pPr lvl="0"/>
            <a:r>
              <a:rPr lang="en-US" altLang="ko-KR"/>
              <a:t>J. S. Marron</a:t>
            </a:r>
          </a:p>
          <a:p>
            <a:pPr lvl="1"/>
            <a:r>
              <a:rPr lang="en-US" altLang="ko-KR"/>
              <a:t>Dept. of Statistics and Operations Research</a:t>
            </a:r>
          </a:p>
          <a:p>
            <a:pPr lvl="1"/>
            <a:endParaRPr lang="en-US" altLang="ko-KR"/>
          </a:p>
          <a:p>
            <a:pPr lvl="1"/>
            <a:endParaRPr lang="en-US" altLang="ko-KR"/>
          </a:p>
        </p:txBody>
      </p:sp>
      <p:sp>
        <p:nvSpPr>
          <p:cNvPr id="1096708" name="Line 4"/>
          <p:cNvSpPr>
            <a:spLocks noChangeShapeType="1"/>
          </p:cNvSpPr>
          <p:nvPr userDrawn="1"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1096709" name="Text Box 5"/>
          <p:cNvSpPr txBox="1">
            <a:spLocks noChangeArrowheads="1"/>
          </p:cNvSpPr>
          <p:nvPr userDrawn="1"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fld id="{CD1FC55D-72BB-4B2D-909D-4FCFC99A1E8C}" type="slidenum">
              <a:rPr lang="ko-KR" altLang="en-US" sz="1000" smtClean="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ulim" pitchFamily="34" charset="-127"/>
              </a:rPr>
              <a:pPr>
                <a:lnSpc>
                  <a:spcPct val="90000"/>
                </a:lnSpc>
              </a:pPr>
              <a:t>‹#›</a:t>
            </a:fld>
            <a:endParaRPr lang="en-US" altLang="ko-KR" sz="100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Gulim" pitchFamily="34" charset="-127"/>
            </a:endParaRP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 userDrawn="1"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Image File" r:id="rId14" imgW="246600" imgH="324360" progId="DellImageExpertImage">
                  <p:embed/>
                </p:oleObj>
              </mc:Choice>
              <mc:Fallback>
                <p:oleObj name="Image File" r:id="rId14" imgW="246600" imgH="324360" progId="DellImageExpertImage">
                  <p:embed/>
                  <p:pic>
                    <p:nvPicPr>
                      <p:cNvPr id="10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6711" name="Text Box 7"/>
          <p:cNvSpPr txBox="1">
            <a:spLocks noChangeArrowheads="1"/>
          </p:cNvSpPr>
          <p:nvPr userDrawn="1"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3997452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fld id="{E044BD45-3D39-494C-9E01-81277635F9B7}" type="datetimeFigureOut">
              <a:rPr lang="en-US" smtClean="0">
                <a:solidFill>
                  <a:srgbClr val="FFFFFF"/>
                </a:solidFill>
              </a:rPr>
              <a:pPr/>
              <a:t>4/12/2022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2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62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77930282-9EF3-49FA-9F2B-8DD2CBA7285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3213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95857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DB64B50-58F1-45D0-857F-BFFAA7C8676A}" type="slidenum">
              <a:rPr lang="en-US" altLang="zh-CN" smtClean="0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058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FB06DE3-929E-4BA4-9A79-F8082D5BA9F2}" type="slidenum">
              <a:rPr lang="en-US" altLang="zh-CN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4235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29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ron.web.unc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8.jpg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5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0.wmf"/><Relationship Id="rId10" Type="http://schemas.openxmlformats.org/officeDocument/2006/relationships/image" Target="../media/image14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13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5.wmf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4.wmf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3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0.png"/><Relationship Id="rId5" Type="http://schemas.openxmlformats.org/officeDocument/2006/relationships/image" Target="../media/image1170.png"/><Relationship Id="rId4" Type="http://schemas.openxmlformats.org/officeDocument/2006/relationships/image" Target="../media/image116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9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7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0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2.jpeg"/><Relationship Id="rId5" Type="http://schemas.openxmlformats.org/officeDocument/2006/relationships/image" Target="../media/image260.png"/><Relationship Id="rId4" Type="http://schemas.openxmlformats.org/officeDocument/2006/relationships/image" Target="../media/image25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7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0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0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8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0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9.png"/><Relationship Id="rId4" Type="http://schemas.openxmlformats.org/officeDocument/2006/relationships/image" Target="../media/image41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4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0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37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4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44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79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4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0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5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dirty="0"/>
              <a:t>Statistics – O. R. 881</a:t>
            </a:r>
            <a:br>
              <a:rPr lang="en-US" dirty="0"/>
            </a:br>
            <a:r>
              <a:rPr lang="en-US" dirty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>
                <a:hlinkClick r:id="rId3"/>
              </a:rPr>
              <a:t>Steve Marron</a:t>
            </a:r>
            <a:endParaRPr lang="en-US" dirty="0"/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dirty="0"/>
              <a:t>University of North Carolina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21BE02-6D2D-4916-ADF9-DECC22C52028}"/>
              </a:ext>
            </a:extLst>
          </p:cNvPr>
          <p:cNvSpPr txBox="1"/>
          <p:nvPr/>
        </p:nvSpPr>
        <p:spPr>
          <a:xfrm>
            <a:off x="6322794" y="2152471"/>
            <a:ext cx="2287806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Start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Recording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156" r="15129" b="4252"/>
          <a:stretch/>
        </p:blipFill>
        <p:spPr bwMode="auto">
          <a:xfrm>
            <a:off x="2468880" y="1280160"/>
            <a:ext cx="667512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An Interesting </a:t>
            </a:r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Explanation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52400" y="990600"/>
                <a:ext cx="8229600" cy="476885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 Two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Class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𝟎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𝑰</m:t>
                        </m:r>
                      </m:e>
                    </m:d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Example 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Strong DWD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Separation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Was Called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“Natural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Variation”</a:t>
                </a: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52400" y="990600"/>
                <a:ext cx="8229600" cy="4768850"/>
              </a:xfrm>
              <a:blipFill>
                <a:blip r:embed="rId4"/>
                <a:stretch>
                  <a:fillRect l="-1852" t="-1662" b="-14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2590800" y="1280160"/>
            <a:ext cx="3215640" cy="24384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904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An Interesting </a:t>
            </a:r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Explanation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Study simplex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 red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                                                                                               so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1800" i="1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=</m:t>
                    </m:r>
                    <m:d>
                      <m:d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</m:ctrlPr>
                                      </m:fPr>
                                      <m:num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𝑑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80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mr>
                                <m:mr>
                                  <m:e>
                                    <m:r>
                                      <a:rPr lang="en-US" sz="180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  <a:cs typeface="Arial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</m:ctrlPr>
                                      </m:fPr>
                                      <m:num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𝑑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80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  <a:cs typeface="Arial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So Distance from 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Origin 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is: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1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1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18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Arial" charset="0"/>
                                  </a:rPr>
                                </m:ctrlPr>
                              </m:dPr>
                              <m:e>
                                <m:box>
                                  <m:boxPr>
                                    <m:ctrlPr>
                                      <a:rPr lang="en-US" sz="18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  <a:cs typeface="Arial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  <a:cs typeface="Arial" charset="0"/>
                                          </a:rPr>
                                        </m:ctrlPr>
                                      </m:fPr>
                                      <m:num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1800" b="0" i="1" smtClean="0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/>
                                                <a:cs typeface="Arial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/>
                                                <a:ea typeface="Cambria Math"/>
                                                <a:cs typeface="Arial" charset="0"/>
                                              </a:rPr>
                                              <m:t>𝑑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800" b="0" i="1" smtClean="0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/>
                                                <a:cs typeface="Arial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ea typeface="Cambria Math"/>
                                                <a:cs typeface="Arial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ea typeface="Cambria Math"/>
                                                <a:cs typeface="Arial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box>
                              </m:e>
                            </m:d>
                          </m:e>
                          <m:sup>
                            <m: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1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box>
                          <m:boxPr>
                            <m:ctrlP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18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𝑑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</m:box>
                      </m:e>
                    </m:rad>
                  </m:oMath>
                </a14:m>
                <a:endParaRPr lang="en-US" sz="1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                                               Familiar “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” rule from CLT</a:t>
                </a: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  <a:blipFill rotWithShape="1">
                <a:blip r:embed="rId3"/>
                <a:stretch>
                  <a:fillRect l="-1926" t="-1535" b="-22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581400" y="4648200"/>
            <a:ext cx="35814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3505200" y="1752600"/>
            <a:ext cx="76200" cy="28956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362200" y="4648200"/>
            <a:ext cx="1219200" cy="20574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456432" y="2209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72200" y="4572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438400" y="6400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Isosceles Triangle 8"/>
          <p:cNvSpPr/>
          <p:nvPr/>
        </p:nvSpPr>
        <p:spPr>
          <a:xfrm rot="19994009">
            <a:off x="1553839" y="2452324"/>
            <a:ext cx="4161326" cy="3260646"/>
          </a:xfrm>
          <a:prstGeom prst="triangle">
            <a:avLst>
              <a:gd name="adj" fmla="val 67356"/>
            </a:avLst>
          </a:prstGeom>
          <a:solidFill>
            <a:srgbClr val="7030A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14800" y="4082647"/>
            <a:ext cx="152400" cy="10835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>
            <a:endCxn id="2" idx="0"/>
          </p:cNvCxnSpPr>
          <p:nvPr/>
        </p:nvCxnSpPr>
        <p:spPr>
          <a:xfrm flipV="1">
            <a:off x="3566160" y="4082647"/>
            <a:ext cx="624840" cy="56555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482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156" r="15129" b="4252"/>
          <a:stretch/>
        </p:blipFill>
        <p:spPr bwMode="auto">
          <a:xfrm>
            <a:off x="2468880" y="1280160"/>
            <a:ext cx="667512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An Interesting </a:t>
            </a:r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Explanation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52400" y="990600"/>
                <a:ext cx="8229600" cy="476885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 Two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Class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𝟎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𝑰</m:t>
                        </m:r>
                      </m:e>
                    </m:d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Example 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≈6.3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52400" y="990600"/>
                <a:ext cx="8229600" cy="4768850"/>
              </a:xfrm>
              <a:blipFill>
                <a:blip r:embed="rId4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2590800" y="1280160"/>
            <a:ext cx="3215640" cy="24384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" name="Left Brace 1"/>
          <p:cNvSpPr/>
          <p:nvPr/>
        </p:nvSpPr>
        <p:spPr>
          <a:xfrm rot="16200000">
            <a:off x="3162301" y="2171698"/>
            <a:ext cx="381002" cy="762002"/>
          </a:xfrm>
          <a:prstGeom prst="leftBrace">
            <a:avLst>
              <a:gd name="adj1" fmla="val 8333"/>
              <a:gd name="adj2" fmla="val 48333"/>
            </a:avLst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>
            <a:stCxn id="2" idx="1"/>
          </p:cNvCxnSpPr>
          <p:nvPr/>
        </p:nvCxnSpPr>
        <p:spPr>
          <a:xfrm flipH="1">
            <a:off x="2133600" y="2743200"/>
            <a:ext cx="1206499" cy="2438400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368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dirty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502920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Ahn, Marron, Muller &amp; Chi (2007)</a:t>
                </a:r>
                <a:endParaRPr lang="en-US" i="1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lvl="1" eaLnBrk="1" hangingPunct="1">
                  <a:lnSpc>
                    <a:spcPct val="120000"/>
                  </a:lnSpc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Assume 2</a:t>
                </a:r>
                <a:r>
                  <a:rPr lang="en-US" baseline="300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nd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Moments</a:t>
                </a:r>
              </a:p>
              <a:p>
                <a:pPr lvl="1" eaLnBrk="1" hangingPunct="1">
                  <a:lnSpc>
                    <a:spcPct val="120000"/>
                  </a:lnSpc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Assume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 eigenvalues </a:t>
                </a:r>
                <a:r>
                  <a:rPr lang="en-US" i="1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too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large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𝜀</m:t>
                    </m:r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≫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sz="2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Then    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𝑂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e>
                    </m:rad>
                  </m:oMath>
                </a14:m>
                <a:endParaRPr lang="en-US" sz="2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endParaRPr lang="en-US" sz="2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sz="2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 so strong as before:</a:t>
                </a:r>
              </a:p>
              <a:p>
                <a:pPr algn="ctr" eaLnBrk="1" hangingPunct="1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2</m:t>
                          </m:r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𝑑</m:t>
                          </m:r>
                        </m:e>
                      </m:rad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𝑂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53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5029200"/>
              </a:xfrm>
              <a:blipFill>
                <a:blip r:embed="rId3"/>
                <a:stretch>
                  <a:fillRect l="-1926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8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1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4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5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6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7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8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80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81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82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83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84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345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dirty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9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502920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Can we improve on: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e>
                    </m:d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?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endParaRPr lang="en-US" sz="2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sz="2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John Kent example:    Normal scale mixture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sz="2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𝑖</m:t>
                        </m:r>
                      </m:sub>
                    </m:sSub>
                    <m:r>
                      <a:rPr lang="en-US" sz="28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~</m:t>
                    </m:r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0.5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barPr>
                          <m:e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0</m:t>
                            </m:r>
                          </m:e>
                        </m:bar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+0.5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𝑁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barPr>
                          <m:e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0</m:t>
                            </m:r>
                          </m:e>
                        </m:bar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100∗</m:t>
                            </m:r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endParaRPr lang="en-US" sz="2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sz="2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Won’t get: 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𝐶</m:t>
                    </m:r>
                    <m:r>
                      <a:rPr lang="en-US" sz="2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e>
                    </m:rad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𝑂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e>
                    </m:d>
                  </m:oMath>
                </a14:m>
                <a:endParaRPr lang="en-US" sz="2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63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5029200"/>
              </a:xfrm>
              <a:blipFill>
                <a:blip r:embed="rId3"/>
                <a:stretch>
                  <a:fillRect l="-1926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92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5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8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9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0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1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2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4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5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6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7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8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4" name="Picture 2" descr="http://www1.maths.leeds.ac.uk/images/maths-staff/John-Kent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23"/>
          <a:stretch/>
        </p:blipFill>
        <p:spPr bwMode="auto">
          <a:xfrm>
            <a:off x="6705601" y="3686174"/>
            <a:ext cx="24384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18280E-F8A5-43B7-9037-FA8EE9535434}"/>
              </a:ext>
            </a:extLst>
          </p:cNvPr>
          <p:cNvSpPr txBox="1"/>
          <p:nvPr/>
        </p:nvSpPr>
        <p:spPr>
          <a:xfrm>
            <a:off x="4572000" y="1143000"/>
            <a:ext cx="4014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Recall Weaker Moment Assumptions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(Than Mixing Conditions)</a:t>
            </a:r>
          </a:p>
        </p:txBody>
      </p:sp>
    </p:spTree>
    <p:extLst>
      <p:ext uri="{BB962C8B-B14F-4D97-AF65-F5344CB8AC3E}">
        <p14:creationId xmlns:p14="http://schemas.microsoft.com/office/powerpoint/2010/main" val="3758466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2</a:t>
            </a:r>
            <a:r>
              <a:rPr lang="en-US" sz="3600" baseline="30000" dirty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Paper on </a:t>
            </a:r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9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5029200"/>
              </a:xfrm>
            </p:spPr>
            <p:txBody>
              <a:bodyPr/>
              <a:lstStyle/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sz="2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More on John Kent example:</a:t>
                </a:r>
              </a:p>
              <a:p>
                <a:pPr algn="ctr"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sz="2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Scale Mixture of </a:t>
                </a:r>
                <a:r>
                  <a:rPr lang="en-US" sz="2800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Normals</a:t>
                </a:r>
                <a:endParaRPr lang="en-US" sz="2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algn="ctr"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endParaRPr lang="en-US" sz="1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sz="2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Canonical Example of:</a:t>
                </a:r>
              </a:p>
              <a:p>
                <a:pPr algn="ctr"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sz="2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Uncorrelated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⇏</m:t>
                    </m:r>
                  </m:oMath>
                </a14:m>
                <a:r>
                  <a:rPr lang="en-US" sz="2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Independent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endParaRPr lang="en-US" sz="1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sz="2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Since Single Large Entry Suggests All Large</a:t>
                </a:r>
              </a:p>
              <a:p>
                <a:pPr algn="ctr"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sz="2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I.e.   Strong Dependence of Entries</a:t>
                </a:r>
              </a:p>
              <a:p>
                <a:pPr algn="ctr"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sz="2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Clearly </a:t>
                </a:r>
                <a:r>
                  <a:rPr lang="en-US" sz="2800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</a:t>
                </a:r>
                <a:r>
                  <a:rPr lang="en-US" sz="2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Multivariate Normal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endParaRPr lang="en-US" sz="2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endParaRPr lang="en-US" sz="2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63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5029200"/>
              </a:xfrm>
              <a:blipFill>
                <a:blip r:embed="rId3"/>
                <a:stretch>
                  <a:fillRect l="-1556" t="-485" b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92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5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8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9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0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1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2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4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5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6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7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8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AE04F19-380D-4D44-96E0-4C6CF527AF7A}"/>
              </a:ext>
            </a:extLst>
          </p:cNvPr>
          <p:cNvGrpSpPr/>
          <p:nvPr/>
        </p:nvGrpSpPr>
        <p:grpSpPr>
          <a:xfrm>
            <a:off x="3733800" y="2526268"/>
            <a:ext cx="2667000" cy="1055132"/>
            <a:chOff x="3733800" y="2526268"/>
            <a:chExt cx="2667000" cy="105513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8D31091-B988-48BE-8FCB-E1DFC938A950}"/>
                </a:ext>
              </a:extLst>
            </p:cNvPr>
            <p:cNvSpPr txBox="1"/>
            <p:nvPr/>
          </p:nvSpPr>
          <p:spPr>
            <a:xfrm>
              <a:off x="4283874" y="2526268"/>
              <a:ext cx="2116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Should Check This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C730E3D-8FE8-4501-83F6-5562BC9C55A2}"/>
                </a:ext>
              </a:extLst>
            </p:cNvPr>
            <p:cNvCxnSpPr>
              <a:cxnSpLocks/>
              <a:stCxn id="3" idx="2"/>
            </p:cNvCxnSpPr>
            <p:nvPr/>
          </p:nvCxnSpPr>
          <p:spPr>
            <a:xfrm flipH="1">
              <a:off x="3733800" y="2895600"/>
              <a:ext cx="1608537" cy="6858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709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FF00"/>
                </a:solidFill>
              </a:rPr>
              <a:t>Homework 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53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838200"/>
                <a:ext cx="8153400" cy="4525963"/>
              </a:xfrm>
            </p:spPr>
            <p:txBody>
              <a:bodyPr/>
              <a:lstStyle/>
              <a:p>
                <a:pPr eaLnBrk="1" hangingPunct="1">
                  <a:lnSpc>
                    <a:spcPct val="160000"/>
                  </a:lnSpc>
                  <a:buNone/>
                </a:pPr>
                <a:r>
                  <a:rPr lang="en-US" sz="2800" dirty="0">
                    <a:solidFill>
                      <a:srgbClr val="FFFF00"/>
                    </a:solidFill>
                  </a:rPr>
                  <a:t>For a random vector, with the </a:t>
                </a:r>
                <a:r>
                  <a:rPr lang="en-US" sz="2800" i="1" dirty="0">
                    <a:solidFill>
                      <a:srgbClr val="FFFF00"/>
                    </a:solidFill>
                  </a:rPr>
                  <a:t>scale mixture of </a:t>
                </a:r>
                <a:r>
                  <a:rPr lang="en-US" sz="2800" i="1" dirty="0" err="1">
                    <a:solidFill>
                      <a:srgbClr val="FFFF00"/>
                    </a:solidFill>
                  </a:rPr>
                  <a:t>Normals</a:t>
                </a:r>
                <a:r>
                  <a:rPr lang="en-US" sz="2800" dirty="0">
                    <a:solidFill>
                      <a:srgbClr val="FFFF00"/>
                    </a:solidFill>
                  </a:rPr>
                  <a:t> distribution,</a:t>
                </a:r>
              </a:p>
              <a:p>
                <a:pPr algn="ctr" eaLnBrk="1" hangingPunct="1">
                  <a:lnSpc>
                    <a:spcPct val="16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box>
                        <m:boxPr>
                          <m:ctrlPr>
                            <a:rPr lang="en-US" sz="24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sSub>
                        <m:sSubPr>
                          <m:ctrlPr>
                            <a:rPr lang="en-US" sz="24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,3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box>
                        <m:boxPr>
                          <m:ctrlP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sSub>
                        <m:sSubPr>
                          <m:ctrlP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FFFF00"/>
                  </a:solidFill>
                </a:endParaRPr>
              </a:p>
              <a:p>
                <a:pPr eaLnBrk="1" hangingPunct="1">
                  <a:lnSpc>
                    <a:spcPct val="160000"/>
                  </a:lnSpc>
                  <a:buNone/>
                </a:pPr>
                <a:r>
                  <a:rPr lang="en-US" sz="2800" dirty="0">
                    <a:solidFill>
                      <a:srgbClr val="FFFF00"/>
                    </a:solidFill>
                  </a:rPr>
                  <a:t>show that the (theoretical) covariance matrix is </a:t>
                </a:r>
              </a:p>
              <a:p>
                <a:pPr algn="ctr" eaLnBrk="1" hangingPunct="1">
                  <a:lnSpc>
                    <a:spcPct val="16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25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box>
                                  <m:boxPr>
                                    <m:ctrlPr>
                                      <a:rPr lang="en-US" sz="24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2400" i="1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i="1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25</m:t>
                                        </m:r>
                                      </m:num>
                                      <m:den>
                                        <m:r>
                                          <a:rPr lang="en-US" sz="2400" i="1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box>
                                  <m:boxPr>
                                    <m:ctrlPr>
                                      <a:rPr lang="en-US" sz="24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2400" i="1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i="1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25</m:t>
                                        </m:r>
                                      </m:num>
                                      <m:den>
                                        <m:r>
                                          <a:rPr lang="en-US" sz="2400" i="1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FFFF00"/>
                  </a:solidFill>
                </a:endParaRPr>
              </a:p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sz="2800" dirty="0">
                    <a:solidFill>
                      <a:srgbClr val="FFFF00"/>
                    </a:solidFill>
                  </a:rPr>
                  <a:t>(Hints on Sakai Page)</a:t>
                </a:r>
              </a:p>
            </p:txBody>
          </p:sp>
        </mc:Choice>
        <mc:Fallback>
          <p:sp>
            <p:nvSpPr>
              <p:cNvPr id="22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838200"/>
                <a:ext cx="8153400" cy="4525963"/>
              </a:xfrm>
              <a:blipFill>
                <a:blip r:embed="rId3"/>
                <a:stretch>
                  <a:fillRect l="-1495" b="-30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D4B43EC2-44CF-46A3-B03F-6076ABE6B4AE}"/>
              </a:ext>
            </a:extLst>
          </p:cNvPr>
          <p:cNvSpPr txBox="1"/>
          <p:nvPr/>
        </p:nvSpPr>
        <p:spPr>
          <a:xfrm>
            <a:off x="6705603" y="5646003"/>
            <a:ext cx="21335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Due:  </a:t>
            </a:r>
            <a:r>
              <a:rPr lang="en-US" sz="2400" dirty="0">
                <a:solidFill>
                  <a:srgbClr val="FFFF00"/>
                </a:solidFill>
              </a:rPr>
              <a:t>Apr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26,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11:00AM</a:t>
            </a:r>
          </a:p>
        </p:txBody>
      </p:sp>
    </p:spTree>
    <p:extLst>
      <p:ext uri="{BB962C8B-B14F-4D97-AF65-F5344CB8AC3E}">
        <p14:creationId xmlns:p14="http://schemas.microsoft.com/office/powerpoint/2010/main" val="3373818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2296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sz="24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Conditions for Geo. </a:t>
                </a:r>
                <a:r>
                  <a:rPr lang="en-US" sz="2400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Rep’n</a:t>
                </a:r>
                <a:r>
                  <a:rPr lang="en-US" sz="24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&amp; PCA Consist.: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sz="24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John Kent example: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barPr>
                        <m:e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𝑋</m:t>
                          </m:r>
                        </m:e>
                      </m:bar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~0.5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barPr>
                            <m:e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0</m:t>
                              </m:r>
                            </m:e>
                          </m:bar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+0.5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barPr>
                            <m:e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0</m:t>
                              </m:r>
                            </m:e>
                          </m:bar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100∗</m:t>
                              </m:r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sz="24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Can only say: 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24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barPr>
                          <m:e>
                            <m:r>
                              <a:rPr lang="en-US" sz="24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𝑋</m:t>
                            </m:r>
                          </m:e>
                        </m:bar>
                      </m:e>
                    </m:d>
                    <m:r>
                      <a:rPr lang="en-US" sz="2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𝑂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1/2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2400" b="0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b="0" i="1" dirty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mPr>
                              <m:mr>
                                <m:e>
                                  <m:sSup>
                                    <m:sSupPr>
                                      <m:ctrlPr>
                                        <a:rPr lang="en-US" sz="2400" b="0" i="1" dirty="0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dirty="0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f>
                                        <m:fPr>
                                          <m:type m:val="lin"/>
                                          <m:ctrlPr>
                                            <a:rPr lang="en-US" sz="2400" b="0" i="1" dirty="0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b="0" i="1" dirty="0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400" b="0" i="1" dirty="0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  <m:e>
                                  <m:r>
                                    <a:rPr lang="en-US" sz="2400" b="0" i="1" dirty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𝑤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.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𝑝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.</m:t>
                                  </m:r>
                                  <m:box>
                                    <m:boxPr>
                                      <m:ctrlPr>
                                        <a:rPr lang="en-US" sz="2400" b="0" i="1" dirty="0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sz="2400" b="0" i="1" dirty="0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b="0" i="1" dirty="0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400" b="0" i="1" dirty="0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box>
                                </m:e>
                              </m:mr>
                              <m:mr>
                                <m:e>
                                  <m:r>
                                    <a:rPr lang="en-US" sz="2400" b="0" i="1" dirty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10</m:t>
                                  </m:r>
                                  <m:sSup>
                                    <m:sSupPr>
                                      <m:ctrlPr>
                                        <a:rPr lang="en-US" sz="2400" b="0" i="1" dirty="0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dirty="0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US" sz="2400" b="0" i="1" dirty="0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1/2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400" i="1" dirty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𝑤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.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𝑝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.</m:t>
                                  </m:r>
                                  <m:box>
                                    <m:boxPr>
                                      <m:ctrlPr>
                                        <a:rPr lang="en-US" sz="2400" i="1" dirty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sz="2400" i="1" dirty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i="1" dirty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400" i="1" dirty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cs typeface="Arial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box>
                                </m:e>
                              </m:mr>
                            </m:m>
                          </m:e>
                        </m:d>
                        <m:r>
                          <a:rPr lang="en-US" sz="24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     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sz="24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			</a:t>
                </a:r>
                <a:r>
                  <a:rPr lang="en-US" sz="2400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 deterministic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sz="24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Conclude:   For Geo. </a:t>
                </a:r>
                <a:r>
                  <a:rPr lang="en-US" sz="2400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Rep’n</a:t>
                </a:r>
                <a:r>
                  <a:rPr lang="en-US" sz="24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need Additional Condition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sz="24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Reasonable Approach:    </a:t>
                </a:r>
                <a:r>
                  <a:rPr lang="en-US" sz="2400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Mixing Conditions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u="sng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229600" cy="5257800"/>
              </a:xfrm>
              <a:blipFill>
                <a:blip r:embed="rId3"/>
                <a:stretch>
                  <a:fillRect l="-1185" b="-4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188315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2296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Conditions for Geo.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Rep’n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Hall,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Marron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and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Neeman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(2005):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Assume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Entries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of Data Vectors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Are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𝜌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-mixing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229600" cy="5257800"/>
              </a:xfrm>
              <a:blipFill rotWithShape="1">
                <a:blip r:embed="rId4"/>
                <a:stretch>
                  <a:fillRect l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Geometric Representation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7467600" y="2209800"/>
          <a:ext cx="9906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5" imgW="380880" imgH="1396800" progId="Equation.3">
                  <p:embed/>
                </p:oleObj>
              </mc:Choice>
              <mc:Fallback>
                <p:oleObj name="Equation" r:id="rId5" imgW="380880" imgH="1396800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209800"/>
                        <a:ext cx="9906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Left Brace 2"/>
          <p:cNvSpPr/>
          <p:nvPr/>
        </p:nvSpPr>
        <p:spPr>
          <a:xfrm>
            <a:off x="7086600" y="3810000"/>
            <a:ext cx="381000" cy="1447800"/>
          </a:xfrm>
          <a:prstGeom prst="leftBrac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>
            <a:stCxn id="3" idx="1"/>
          </p:cNvCxnSpPr>
          <p:nvPr/>
        </p:nvCxnSpPr>
        <p:spPr>
          <a:xfrm flipH="1" flipV="1">
            <a:off x="3352800" y="3810000"/>
            <a:ext cx="3733800" cy="723900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0" y="4746624"/>
            <a:ext cx="6370030" cy="2111376"/>
            <a:chOff x="0" y="4746624"/>
            <a:chExt cx="6370030" cy="211137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74" t="7777" r="23397" b="16667"/>
            <a:stretch/>
          </p:blipFill>
          <p:spPr>
            <a:xfrm>
              <a:off x="4724400" y="4746624"/>
              <a:ext cx="1645630" cy="21113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64" t="5556" r="18182" b="22223"/>
            <a:stretch/>
          </p:blipFill>
          <p:spPr>
            <a:xfrm>
              <a:off x="0" y="4876800"/>
              <a:ext cx="1828800" cy="198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4871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Conditions for Geo.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Rep’n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Hall,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and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Neeman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(2005):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Drawback:  Strong Assumption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                          (???)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Geometric Representation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7467600" y="2209800"/>
          <a:ext cx="9906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Equation" r:id="rId4" imgW="380880" imgH="1396800" progId="Equation.3">
                  <p:embed/>
                </p:oleObj>
              </mc:Choice>
              <mc:Fallback>
                <p:oleObj name="Equation" r:id="rId4" imgW="380880" imgH="1396800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209800"/>
                        <a:ext cx="9906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533400" y="3287714"/>
            <a:ext cx="5715000" cy="3189286"/>
            <a:chOff x="533400" y="3287714"/>
            <a:chExt cx="5715000" cy="3189286"/>
          </a:xfrm>
        </p:grpSpPr>
        <p:cxnSp>
          <p:nvCxnSpPr>
            <p:cNvPr id="28" name="Straight Arrow Connector 27"/>
            <p:cNvCxnSpPr/>
            <p:nvPr/>
          </p:nvCxnSpPr>
          <p:spPr>
            <a:xfrm flipV="1">
              <a:off x="1524000" y="3287714"/>
              <a:ext cx="1981200" cy="2732086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/>
            <p:cNvSpPr txBox="1"/>
            <p:nvPr/>
          </p:nvSpPr>
          <p:spPr>
            <a:xfrm>
              <a:off x="533400" y="5867602"/>
              <a:ext cx="5715000" cy="609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33400" marR="0" lvl="0" indent="-533400" algn="l" defTabSz="914400" rtl="0" eaLnBrk="1" fontAlgn="base" latinLnBrk="0" hangingPunct="1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 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JRSS-B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, since </a:t>
              </a:r>
              <a:r>
                <a:rPr kumimoji="0" lang="en-US" sz="24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Biometrika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Rejected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3661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700D5"/>
            </a:gs>
            <a:gs pos="50000">
              <a:schemeClr val="bg1"/>
            </a:gs>
            <a:gs pos="100000">
              <a:srgbClr val="A700D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Current Sections in Textbook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Today: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 14.2, 14.1 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Next Class: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Sections  14.1,  12.1</a:t>
            </a:r>
          </a:p>
        </p:txBody>
      </p:sp>
    </p:spTree>
    <p:extLst>
      <p:ext uri="{BB962C8B-B14F-4D97-AF65-F5344CB8AC3E}">
        <p14:creationId xmlns:p14="http://schemas.microsoft.com/office/powerpoint/2010/main" val="183440130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Conditions for Geo.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Rep’n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Hall,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and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Neeman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(2005):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Later Realization: 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This Mixing is </a:t>
            </a:r>
            <a:r>
              <a:rPr lang="en-US" u="sng" dirty="0">
                <a:solidFill>
                  <a:schemeClr val="bg1"/>
                </a:solidFill>
                <a:latin typeface="Arial" charset="0"/>
                <a:cs typeface="Arial" charset="0"/>
              </a:rPr>
              <a:t>Very Natural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 in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Genome Wide Association Studies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1</a:t>
            </a:r>
            <a:r>
              <a:rPr lang="en-US" baseline="30000" dirty="0">
                <a:solidFill>
                  <a:schemeClr val="bg1"/>
                </a:solidFill>
                <a:latin typeface="Arial" charset="0"/>
                <a:cs typeface="Arial" charset="0"/>
              </a:rPr>
              <a:t>st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 such:  Klein et al (2005)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Geometric Representation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7467600" y="2209800"/>
          <a:ext cx="9906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Equation" r:id="rId4" imgW="380880" imgH="1396800" progId="Equation.3">
                  <p:embed/>
                </p:oleObj>
              </mc:Choice>
              <mc:Fallback>
                <p:oleObj name="Equation" r:id="rId4" imgW="380880" imgH="1396800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209800"/>
                        <a:ext cx="9906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2729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GWAS Data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Genome Wide Association Study (GWAS)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Data Objects:  Vectors of Genetic Variants, at </a:t>
                </a:r>
                <a:r>
                  <a:rPr lang="en-US" u="sng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known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chromosome locations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(Called SNPs)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Discrete (takes on 2 or 3 values)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Dimension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as large as ~5 million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(can be reduced, e.g.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~20000)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68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 rotWithShape="1">
                <a:blip r:embed="rId3"/>
                <a:stretch>
                  <a:fillRect l="-1834" t="-1351" b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646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Conditions for Geo.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Rep’n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Series of Technical Improvements: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Ahn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, Muller &amp; Chi (2007)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Yata &amp; Aoshima (2009, 2010a, 2010b, 2012, 2013)</a:t>
            </a:r>
          </a:p>
          <a:p>
            <a:pPr marL="0" indent="0" algn="ctr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(Fully Covariance Based,</a:t>
            </a:r>
          </a:p>
          <a:p>
            <a:pPr marL="0" indent="0" algn="ctr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No Mixing)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Geometric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272109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Conditions for Geo.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Rep’n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Tricky Point:  Classical Mixing Conditions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		Require Notion of Time Ordering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	Not Always Clear,  e.g. Gene Expression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Geometric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55809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Conditions for Geo.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Rep’n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Condition from Jung &amp;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(2009):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                            where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		Note:   </a:t>
            </a: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Not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Gaussian (Allows Discrete)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Geometric Representation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685800" y="2590800"/>
          <a:ext cx="2627313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name="Equation" r:id="rId4" imgW="800100" imgH="228600" progId="Equation.3">
                  <p:embed/>
                </p:oleObj>
              </mc:Choice>
              <mc:Fallback>
                <p:oleObj name="Equation" r:id="rId4" imgW="800100" imgH="228600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590800"/>
                        <a:ext cx="2627313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376862" y="2514600"/>
          <a:ext cx="3005138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" name="Equation" r:id="rId6" imgW="888614" imgH="241195" progId="Equation.3">
                  <p:embed/>
                </p:oleObj>
              </mc:Choice>
              <mc:Fallback>
                <p:oleObj name="Equation" r:id="rId6" imgW="888614" imgH="241195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6862" y="2514600"/>
                        <a:ext cx="3005138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 flipV="1">
            <a:off x="1676400" y="3200400"/>
            <a:ext cx="1295400" cy="19050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2222AF2D-776C-468F-8F80-4F4BB9BECCB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00" b="34053"/>
          <a:stretch/>
        </p:blipFill>
        <p:spPr>
          <a:xfrm>
            <a:off x="7772400" y="845526"/>
            <a:ext cx="1371600" cy="174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9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Conditions for Geo.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Rep’n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Condition from Jung &amp;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(2009):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                            where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Define: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					</a:t>
            </a: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Standardized Version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Geometric Representation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685800" y="2590800"/>
          <a:ext cx="2627313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9" name="Equation" r:id="rId4" imgW="800100" imgH="228600" progId="Equation.3">
                  <p:embed/>
                </p:oleObj>
              </mc:Choice>
              <mc:Fallback>
                <p:oleObj name="Equation" r:id="rId4" imgW="800100" imgH="228600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590800"/>
                        <a:ext cx="2627313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376862" y="2514600"/>
          <a:ext cx="3005138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0" name="Equation" r:id="rId6" imgW="888614" imgH="241195" progId="Equation.3">
                  <p:embed/>
                </p:oleObj>
              </mc:Choice>
              <mc:Fallback>
                <p:oleObj name="Equation" r:id="rId6" imgW="888614" imgH="241195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6862" y="2514600"/>
                        <a:ext cx="3005138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192337" y="4162425"/>
          <a:ext cx="3294063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1" name="Equation" r:id="rId8" imgW="1002865" imgH="241195" progId="Equation.3">
                  <p:embed/>
                </p:oleObj>
              </mc:Choice>
              <mc:Fallback>
                <p:oleObj name="Equation" r:id="rId8" imgW="1002865" imgH="241195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2337" y="4162425"/>
                        <a:ext cx="3294063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Group 27">
            <a:extLst>
              <a:ext uri="{FF2B5EF4-FFF2-40B4-BE49-F238E27FC236}">
                <a16:creationId xmlns:a16="http://schemas.microsoft.com/office/drawing/2014/main" id="{69C219A1-0248-483D-87B1-01DAF6FE2D4A}"/>
              </a:ext>
            </a:extLst>
          </p:cNvPr>
          <p:cNvGrpSpPr/>
          <p:nvPr/>
        </p:nvGrpSpPr>
        <p:grpSpPr>
          <a:xfrm>
            <a:off x="5105400" y="3669268"/>
            <a:ext cx="3657600" cy="597932"/>
            <a:chOff x="5105400" y="3669268"/>
            <a:chExt cx="3657600" cy="5979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1E87CB5-FFBD-4C2B-ABE1-89ED34AF8952}"/>
                    </a:ext>
                  </a:extLst>
                </p:cNvPr>
                <p:cNvSpPr txBox="1"/>
                <p:nvPr/>
              </p:nvSpPr>
              <p:spPr>
                <a:xfrm>
                  <a:off x="5815462" y="3669268"/>
                  <a:ext cx="29475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/>
                      </a:solidFill>
                    </a:rPr>
                    <a:t>Only Mean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lang="en-US" dirty="0">
                      <a:solidFill>
                        <a:schemeClr val="bg2"/>
                      </a:solidFill>
                    </a:rPr>
                    <a:t>, Covariance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</m:oMath>
                  </a14:m>
                  <a:endParaRPr lang="en-US" b="1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1E87CB5-FFBD-4C2B-ABE1-89ED34AF89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5462" y="3669268"/>
                  <a:ext cx="2947538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1860" t="-9836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07BFC9DB-AD75-466E-A70A-8DFC5CCE951A}"/>
                </a:ext>
              </a:extLst>
            </p:cNvPr>
            <p:cNvCxnSpPr>
              <a:stCxn id="29" idx="1"/>
            </p:cNvCxnSpPr>
            <p:nvPr/>
          </p:nvCxnSpPr>
          <p:spPr>
            <a:xfrm flipH="1">
              <a:off x="5105400" y="3853934"/>
              <a:ext cx="710062" cy="413266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715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Conditions for Geo.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Rep’n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Condition from Jung &amp;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(2009):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                            where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Define: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Assume:    Ǝ  a permutation, 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So that                 is  ρ-mixing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Geometric Representation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685800" y="2590800"/>
          <a:ext cx="2627313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5" name="Equation" r:id="rId4" imgW="800100" imgH="228600" progId="Equation.3">
                  <p:embed/>
                </p:oleObj>
              </mc:Choice>
              <mc:Fallback>
                <p:oleObj name="Equation" r:id="rId4" imgW="800100" imgH="228600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590800"/>
                        <a:ext cx="2627313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376862" y="2514600"/>
          <a:ext cx="3005138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6" name="Equation" r:id="rId6" imgW="888614" imgH="241195" progId="Equation.3">
                  <p:embed/>
                </p:oleObj>
              </mc:Choice>
              <mc:Fallback>
                <p:oleObj name="Equation" r:id="rId6" imgW="888614" imgH="241195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6862" y="2514600"/>
                        <a:ext cx="3005138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192337" y="4162425"/>
          <a:ext cx="3294063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7" name="Equation" r:id="rId8" imgW="1002865" imgH="241195" progId="Equation.3">
                  <p:embed/>
                </p:oleObj>
              </mc:Choice>
              <mc:Fallback>
                <p:oleObj name="Equation" r:id="rId8" imgW="1002865" imgH="241195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2337" y="4162425"/>
                        <a:ext cx="3294063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905500" y="4953000"/>
          <a:ext cx="5715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8" name="Equation" r:id="rId10" imgW="190500" imgH="228600" progId="Equation.3">
                  <p:embed/>
                </p:oleObj>
              </mc:Choice>
              <mc:Fallback>
                <p:oleObj name="Equation" r:id="rId10" imgW="190500" imgH="22860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0" y="4953000"/>
                        <a:ext cx="5715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209800" y="5715000"/>
          <a:ext cx="1066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9" name="Equation" r:id="rId12" imgW="355446" imgH="228501" progId="Equation.3">
                  <p:embed/>
                </p:oleObj>
              </mc:Choice>
              <mc:Fallback>
                <p:oleObj name="Equation" r:id="rId12" imgW="355446" imgH="228501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715000"/>
                        <a:ext cx="1066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83246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8229600" cy="476885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Analysis of PCA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2537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38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3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0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3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4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5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6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7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8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9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0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1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2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3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4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5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6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3048000"/>
            <a:ext cx="51010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from Jung &amp; Marron (2009)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6234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8229600" cy="54102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Consistency &amp; Strong Inconsistency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(Study Properties of PCA,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 In Estimating Eigen-Directions &amp; -Values)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[Assume Data are Mean Centered]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1512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3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4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5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6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7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8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9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0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1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6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143000"/>
                <a:ext cx="8229600" cy="54102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Consistency &amp; Strong Inconsistency: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Spike Covariance Model, Paul (2007)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Eigenvalues: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𝛼</m:t>
                        </m:r>
                      </m:sup>
                    </m:sSup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⋯=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15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143000"/>
                <a:ext cx="8229600" cy="5410200"/>
              </a:xfrm>
              <a:blipFill>
                <a:blip r:embed="rId3"/>
                <a:stretch>
                  <a:fillRect l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2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3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4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5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6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7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8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9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0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1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0" y="4406900"/>
            <a:ext cx="24511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3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DIVAS on TCGA Data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534400" cy="5257800"/>
          </a:xfr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Breast Cancer</a:t>
            </a:r>
          </a:p>
          <a:p>
            <a:pPr marL="0" marR="0" lvl="0" indent="0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Gene Expression (GE)   [16615 x 616]</a:t>
            </a:r>
          </a:p>
          <a:p>
            <a:pPr marL="0" marR="0" lvl="0" indent="0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Copy Number (CN)       [24174 x 616]</a:t>
            </a:r>
          </a:p>
          <a:p>
            <a:pPr marL="0" marR="0" lvl="0" indent="0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Protein Exp. (RPPA)      [187 x 616]</a:t>
            </a:r>
          </a:p>
          <a:p>
            <a:pPr marL="0" marR="0" lvl="0" indent="0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Mutation Status  (MU)   [18256 x 616]</a:t>
            </a:r>
          </a:p>
        </p:txBody>
      </p:sp>
    </p:spTree>
    <p:extLst>
      <p:ext uri="{BB962C8B-B14F-4D97-AF65-F5344CB8AC3E}">
        <p14:creationId xmlns:p14="http://schemas.microsoft.com/office/powerpoint/2010/main" val="302166440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143000"/>
                <a:ext cx="8229600" cy="54102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Consistency &amp; Strong Inconsistency: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Spike Covariance Model, Paul (2007)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Eigenvalues: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𝛼</m:t>
                        </m:r>
                      </m:sup>
                    </m:sSup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⋯=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sz="16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Note:  Critical </a:t>
                </a:r>
                <a:r>
                  <a:rPr lang="en-US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Parameter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Will Study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𝑑</m:t>
                            </m:r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→∞</m:t>
                            </m:r>
                          </m:lim>
                        </m:limLow>
                      </m:fName>
                      <m:e/>
                    </m:func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15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143000"/>
                <a:ext cx="8229600" cy="5410200"/>
              </a:xfrm>
              <a:blipFill>
                <a:blip r:embed="rId3"/>
                <a:stretch>
                  <a:fillRect l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2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3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4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5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6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7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8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9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0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1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200400" y="3684588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620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143000"/>
                <a:ext cx="8229600" cy="54102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Consistency &amp; Strong Inconsistency: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Spike Covariance Model, Paul (2007)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Eigenvalues: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𝛼</m:t>
                        </m:r>
                      </m:sup>
                    </m:sSup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⋯=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Denote  1</a:t>
                </a:r>
                <a:r>
                  <a:rPr lang="en-US" baseline="300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Eigenvector: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𝒖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Turns out:  Direction Doesn’t Matter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15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143000"/>
                <a:ext cx="8229600" cy="5410200"/>
              </a:xfrm>
              <a:blipFill>
                <a:blip r:embed="rId3"/>
                <a:stretch>
                  <a:fillRect l="-1926" b="-4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2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3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4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5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6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7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8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9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0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1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6886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143000"/>
                <a:ext cx="8229600" cy="54102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Consistency &amp; Strong Inconsistency: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Spike Covariance Model, Paul (2007)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Eigenvalues: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𝛼</m:t>
                        </m:r>
                      </m:sup>
                    </m:sSup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⋯=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Denote  1</a:t>
                </a:r>
                <a:r>
                  <a:rPr lang="en-US" baseline="300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Eigenvector: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𝒖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How Good are Empirical Versions,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 Estimates?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𝒖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15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143000"/>
                <a:ext cx="8229600" cy="5410200"/>
              </a:xfrm>
              <a:blipFill>
                <a:blip r:embed="rId3"/>
                <a:stretch>
                  <a:fillRect l="-1926" b="-5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2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3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4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5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6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7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8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9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0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1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0821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536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143000"/>
                <a:ext cx="8229600" cy="476885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Consistency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(big enough spike):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&gt;1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𝐴𝑛𝑔𝑙𝑒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𝒖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→0</m:t>
                      </m:r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Strong Inconsistency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(spike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big enough):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&lt;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𝐴𝑛𝑔𝑙𝑒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𝒖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→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90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253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143000"/>
                <a:ext cx="8229600" cy="4768850"/>
              </a:xfrm>
              <a:blipFill>
                <a:blip r:embed="rId3"/>
                <a:stretch>
                  <a:fillRect l="-1926" r="-1407" b="-11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37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38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3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0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3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4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5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6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7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8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9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0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1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2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3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4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5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6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240674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066800"/>
                <a:ext cx="8229600" cy="51816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Intuition:       Random Noise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~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1/2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sz="1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&gt;1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(Recall on Scale of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Variance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Spike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Pops Out of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Pure Noise Sphere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sz="1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&lt;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Spike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Contained in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Pure Noise Sphere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And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Random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Directions are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Orthogonal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066800"/>
                <a:ext cx="8229600" cy="5181600"/>
              </a:xfrm>
              <a:blipFill>
                <a:blip r:embed="rId3"/>
                <a:stretch>
                  <a:fillRect l="-1926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80092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479550"/>
                <a:ext cx="8229600" cy="476885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Consistency of eigenvalues?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𝜆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1,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1,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𝐿</m:t>
                          </m:r>
                        </m:e>
                      </m:groupCh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 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SupPr>
                            <m:e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Eigenvalues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Inconsistent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But Known Distribution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Consistent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When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as Well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479550"/>
                <a:ext cx="8229600" cy="4768850"/>
              </a:xfrm>
              <a:blipFill>
                <a:blip r:embed="rId3"/>
                <a:stretch>
                  <a:fillRect l="-1926" b="-1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5CE1E1E-1719-485F-8864-36F630CFF352}"/>
              </a:ext>
            </a:extLst>
          </p:cNvPr>
          <p:cNvGrpSpPr/>
          <p:nvPr/>
        </p:nvGrpSpPr>
        <p:grpSpPr>
          <a:xfrm>
            <a:off x="5257800" y="3386028"/>
            <a:ext cx="2572340" cy="1200479"/>
            <a:chOff x="5257800" y="3386028"/>
            <a:chExt cx="2572340" cy="120047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73CA160-C2E8-4F6F-A2A7-ADB0096828CA}"/>
                </a:ext>
              </a:extLst>
            </p:cNvPr>
            <p:cNvSpPr txBox="1"/>
            <p:nvPr/>
          </p:nvSpPr>
          <p:spPr>
            <a:xfrm>
              <a:off x="6324600" y="3940176"/>
              <a:ext cx="15055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Consistency </a:t>
              </a:r>
            </a:p>
            <a:p>
              <a:r>
                <a:rPr lang="en-US" dirty="0">
                  <a:solidFill>
                    <a:schemeClr val="bg2"/>
                  </a:solidFill>
                </a:rPr>
                <a:t>Needs     = 1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D7D46CDA-8728-41CE-853F-89D8A7B222F6}"/>
                </a:ext>
              </a:extLst>
            </p:cNvPr>
            <p:cNvCxnSpPr/>
            <p:nvPr/>
          </p:nvCxnSpPr>
          <p:spPr>
            <a:xfrm flipH="1" flipV="1">
              <a:off x="5257800" y="3386028"/>
              <a:ext cx="1981200" cy="1033572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139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2296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Careful look at: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PCA  Consistency  -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&gt;1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spike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(Reality Check, Suggested by Reviewer)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229600" cy="5257800"/>
              </a:xfrm>
              <a:blipFill rotWithShape="1">
                <a:blip r:embed="rId3"/>
                <a:stretch>
                  <a:fillRect l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8453461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2296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Careful look at: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PCA  Consistency  -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&gt;1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spike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Independent of Sample Size,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So true for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=1   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(!?!)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Reviewers Conclusion:  Absurd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                                   (???)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229600" cy="5257800"/>
              </a:xfrm>
              <a:blipFill rotWithShape="1">
                <a:blip r:embed="rId3"/>
                <a:stretch>
                  <a:fillRect l="-1926" b="-6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4800" y="1916112"/>
            <a:ext cx="6880410" cy="4474508"/>
            <a:chOff x="304800" y="1916112"/>
            <a:chExt cx="6880410" cy="4474508"/>
          </a:xfrm>
        </p:grpSpPr>
        <p:sp>
          <p:nvSpPr>
            <p:cNvPr id="25" name="Oval 24"/>
            <p:cNvSpPr/>
            <p:nvPr/>
          </p:nvSpPr>
          <p:spPr bwMode="auto">
            <a:xfrm>
              <a:off x="4114800" y="1916112"/>
              <a:ext cx="2590800" cy="674688"/>
            </a:xfrm>
            <a:prstGeom prst="ellips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 bwMode="auto">
            <a:xfrm flipV="1">
              <a:off x="3505200" y="2590800"/>
              <a:ext cx="1876567" cy="3276600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" name="TextBox 2"/>
            <p:cNvSpPr txBox="1"/>
            <p:nvPr/>
          </p:nvSpPr>
          <p:spPr>
            <a:xfrm>
              <a:off x="304800" y="5867400"/>
              <a:ext cx="68804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Shows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assumption too strong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for practice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951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90600"/>
            <a:ext cx="84582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PCA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Often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Finds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Signal,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Not Pure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Noise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14298388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52400" y="990600"/>
                <a:ext cx="84582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RNAseq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Example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𝑑</m:t>
                    </m:r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~1700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=180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52400" y="990600"/>
                <a:ext cx="8458200" cy="5257800"/>
              </a:xfrm>
              <a:blipFill rotWithShape="1">
                <a:blip r:embed="rId4"/>
                <a:stretch>
                  <a:fillRect l="-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747546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DIVAS on TCGA Data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Statistical Significance Summary</a:t>
            </a:r>
          </a:p>
          <a:p>
            <a:pPr marL="0" marR="0" lvl="0" indent="0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9DF3292A-DCEF-4B63-82AE-5A97F00240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9" t="4274" r="8333" b="6838"/>
          <a:stretch/>
        </p:blipFill>
        <p:spPr>
          <a:xfrm>
            <a:off x="19079" y="2133600"/>
            <a:ext cx="9048721" cy="4648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3E9D07C-D611-4C54-AB58-DC371A46518F}"/>
              </a:ext>
            </a:extLst>
          </p:cNvPr>
          <p:cNvSpPr/>
          <p:nvPr/>
        </p:nvSpPr>
        <p:spPr bwMode="auto">
          <a:xfrm>
            <a:off x="152400" y="5791200"/>
            <a:ext cx="89154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115499C-92F5-4874-8ACA-7BAC8AFFCA31}"/>
              </a:ext>
            </a:extLst>
          </p:cNvPr>
          <p:cNvGrpSpPr/>
          <p:nvPr/>
        </p:nvGrpSpPr>
        <p:grpSpPr>
          <a:xfrm>
            <a:off x="610715" y="1828800"/>
            <a:ext cx="3123085" cy="1752600"/>
            <a:chOff x="3048000" y="1154668"/>
            <a:chExt cx="3123085" cy="1752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0242A17-5C9A-4370-9A97-32082B23E0D0}"/>
                    </a:ext>
                  </a:extLst>
                </p:cNvPr>
                <p:cNvSpPr txBox="1"/>
                <p:nvPr/>
              </p:nvSpPr>
              <p:spPr>
                <a:xfrm>
                  <a:off x="3048000" y="1154668"/>
                  <a:ext cx="2644185" cy="369332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Major CN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→</m:t>
                      </m:r>
                    </m:oMath>
                  </a14:m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GE Variation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1930B25-4AF7-41ED-AECF-631D404AE3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000" y="1154668"/>
                  <a:ext cx="2644185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602" t="-6250" r="-2059" b="-20313"/>
                  </a:stretch>
                </a:blipFill>
                <a:ln w="19050"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C8F625F-42FB-47E7-BE4F-489E30BF83FD}"/>
                </a:ext>
              </a:extLst>
            </p:cNvPr>
            <p:cNvCxnSpPr>
              <a:stCxn id="10" idx="2"/>
            </p:cNvCxnSpPr>
            <p:nvPr/>
          </p:nvCxnSpPr>
          <p:spPr>
            <a:xfrm>
              <a:off x="4370093" y="1524000"/>
              <a:ext cx="1800992" cy="1383268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95A1F1F-D29E-45FF-AE03-C8E4410F4DC7}"/>
              </a:ext>
            </a:extLst>
          </p:cNvPr>
          <p:cNvGrpSpPr/>
          <p:nvPr/>
        </p:nvGrpSpPr>
        <p:grpSpPr>
          <a:xfrm>
            <a:off x="3911188" y="723900"/>
            <a:ext cx="2289409" cy="3322082"/>
            <a:chOff x="3886200" y="1066800"/>
            <a:chExt cx="2289409" cy="33220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C71AC55-F240-4142-8D8E-24C5C698D988}"/>
                    </a:ext>
                  </a:extLst>
                </p:cNvPr>
                <p:cNvSpPr txBox="1"/>
                <p:nvPr/>
              </p:nvSpPr>
              <p:spPr>
                <a:xfrm>
                  <a:off x="3886200" y="1066800"/>
                  <a:ext cx="2289409" cy="369332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GE or CN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→</m:t>
                      </m:r>
                    </m:oMath>
                  </a14:m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Proteins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4A6C2E4-A4D5-4699-AB08-FCE33C3F27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6200" y="1066800"/>
                  <a:ext cx="2289409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2116" t="-6250" r="-1323" b="-20313"/>
                  </a:stretch>
                </a:blipFill>
                <a:ln w="19050"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A333B74-367C-4E1B-B320-E8ADF49A7056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 flipH="1">
              <a:off x="4167361" y="1436132"/>
              <a:ext cx="863544" cy="295275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AD0BF5C-E9E9-4959-B1D4-16369AF856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85112" y="1436132"/>
              <a:ext cx="476214" cy="2945368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FF472A7-0392-4A45-AE35-C2F9B09A51B9}"/>
              </a:ext>
            </a:extLst>
          </p:cNvPr>
          <p:cNvGrpSpPr/>
          <p:nvPr/>
        </p:nvGrpSpPr>
        <p:grpSpPr>
          <a:xfrm>
            <a:off x="5411905" y="914400"/>
            <a:ext cx="3427294" cy="3962400"/>
            <a:chOff x="3077003" y="2144960"/>
            <a:chExt cx="3348640" cy="270014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BDA6F1C-2AA6-4035-BA2F-F2ABE5B7750E}"/>
                </a:ext>
              </a:extLst>
            </p:cNvPr>
            <p:cNvSpPr txBox="1"/>
            <p:nvPr/>
          </p:nvSpPr>
          <p:spPr>
            <a:xfrm>
              <a:off x="3654820" y="2144960"/>
              <a:ext cx="2770823" cy="369332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Lots of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Mut&amp;CN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Variation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D438E59-30A1-4DB4-BCD5-D934B8156ECE}"/>
                </a:ext>
              </a:extLst>
            </p:cNvPr>
            <p:cNvCxnSpPr>
              <a:cxnSpLocks/>
              <a:stCxn id="19" idx="2"/>
            </p:cNvCxnSpPr>
            <p:nvPr/>
          </p:nvCxnSpPr>
          <p:spPr>
            <a:xfrm flipH="1">
              <a:off x="3077003" y="2514292"/>
              <a:ext cx="1963229" cy="2330815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4AB907F-0AC7-4271-B1FE-1A86FF778FDD}"/>
              </a:ext>
            </a:extLst>
          </p:cNvPr>
          <p:cNvGrpSpPr/>
          <p:nvPr/>
        </p:nvGrpSpPr>
        <p:grpSpPr>
          <a:xfrm>
            <a:off x="5867400" y="2495331"/>
            <a:ext cx="3136713" cy="2457669"/>
            <a:chOff x="5867400" y="2495331"/>
            <a:chExt cx="3136713" cy="24576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A530E86-9795-4886-B260-67729B011F59}"/>
                    </a:ext>
                  </a:extLst>
                </p:cNvPr>
                <p:cNvSpPr txBox="1"/>
                <p:nvPr/>
              </p:nvSpPr>
              <p:spPr>
                <a:xfrm>
                  <a:off x="7086600" y="2495331"/>
                  <a:ext cx="1917513" cy="646331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Only 1 Mut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→</m:t>
                      </m:r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Prot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Without CN&amp;GE</a:t>
                  </a: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CCFD111-C3CF-49AB-82FF-85F366BD77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6600" y="2495331"/>
                  <a:ext cx="1917513" cy="646331"/>
                </a:xfrm>
                <a:prstGeom prst="rect">
                  <a:avLst/>
                </a:prstGeom>
                <a:blipFill>
                  <a:blip r:embed="rId6"/>
                  <a:stretch>
                    <a:fillRect l="-2524" t="-3670" r="-1893" b="-11927"/>
                  </a:stretch>
                </a:blipFill>
                <a:ln w="19050"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958A0AF-8624-4E6D-9ED9-0657158A06F7}"/>
                </a:ext>
              </a:extLst>
            </p:cNvPr>
            <p:cNvCxnSpPr>
              <a:cxnSpLocks/>
              <a:stCxn id="22" idx="2"/>
            </p:cNvCxnSpPr>
            <p:nvPr/>
          </p:nvCxnSpPr>
          <p:spPr>
            <a:xfrm flipH="1">
              <a:off x="5867400" y="3141662"/>
              <a:ext cx="2177957" cy="1811338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E02F4DE-6A58-4A87-A696-72431A054522}"/>
              </a:ext>
            </a:extLst>
          </p:cNvPr>
          <p:cNvGrpSpPr/>
          <p:nvPr/>
        </p:nvGrpSpPr>
        <p:grpSpPr>
          <a:xfrm>
            <a:off x="5867400" y="4247931"/>
            <a:ext cx="3200400" cy="1275200"/>
            <a:chOff x="5327620" y="2495331"/>
            <a:chExt cx="3200400" cy="127520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A73C096-839F-4C69-AF4B-45146F429F4E}"/>
                </a:ext>
              </a:extLst>
            </p:cNvPr>
            <p:cNvSpPr txBox="1"/>
            <p:nvPr/>
          </p:nvSpPr>
          <p:spPr>
            <a:xfrm>
              <a:off x="7086600" y="2495331"/>
              <a:ext cx="1441420" cy="64633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Only Barely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Significant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927D763-7BCB-472E-B7A4-338B367F9CB7}"/>
                </a:ext>
              </a:extLst>
            </p:cNvPr>
            <p:cNvCxnSpPr>
              <a:cxnSpLocks/>
              <a:stCxn id="25" idx="1"/>
            </p:cNvCxnSpPr>
            <p:nvPr/>
          </p:nvCxnSpPr>
          <p:spPr>
            <a:xfrm flipH="1">
              <a:off x="5327620" y="2818497"/>
              <a:ext cx="1758980" cy="952034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497817477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/>
          <a:stretch>
            <a:fillRect/>
          </a:stretch>
        </p:blipFill>
        <p:spPr bwMode="auto">
          <a:xfrm>
            <a:off x="2047875" y="1179513"/>
            <a:ext cx="7096125" cy="567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497889" cy="579120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Manually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Brushed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Clusters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Clear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Alternate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Splicing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Not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Noise!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23312475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20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 Theoretical Separation:</a:t>
                </a:r>
              </a:p>
              <a:p>
                <a:pPr marL="533400" indent="-533400" eaLnBrk="1" hangingPunct="1">
                  <a:lnSpc>
                    <a:spcPct val="20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Strong Inconsistency -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&lt;1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spike</a:t>
                </a:r>
              </a:p>
              <a:p>
                <a:pPr marL="533400" indent="-533400" eaLnBrk="1" hangingPunct="1">
                  <a:lnSpc>
                    <a:spcPct val="20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Consistency  -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&gt;1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spike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19678575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20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 Theoretical Separation:</a:t>
                </a:r>
              </a:p>
              <a:p>
                <a:pPr marL="533400" indent="-533400" eaLnBrk="1" hangingPunct="1">
                  <a:lnSpc>
                    <a:spcPct val="20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Strong Inconsistency -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&lt;1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spike</a:t>
                </a:r>
              </a:p>
              <a:p>
                <a:pPr marL="533400" indent="-533400" eaLnBrk="1" hangingPunct="1">
                  <a:lnSpc>
                    <a:spcPct val="20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Consistency  -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&gt;1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spike</a:t>
                </a:r>
              </a:p>
              <a:p>
                <a:pPr marL="533400" indent="-533400" eaLnBrk="1" hangingPunct="1">
                  <a:lnSpc>
                    <a:spcPct val="20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Mathematically Driven Conclusion: </a:t>
                </a:r>
              </a:p>
              <a:p>
                <a:pPr marL="533400" indent="-533400" algn="ctr" eaLnBrk="1" hangingPunct="1">
                  <a:lnSpc>
                    <a:spcPct val="20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Real Data Signals Are </a:t>
                </a:r>
                <a:r>
                  <a:rPr lang="en-US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This Strong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b="-2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Math. Stat. of PCA</a:t>
            </a:r>
          </a:p>
        </p:txBody>
      </p:sp>
      <p:sp>
        <p:nvSpPr>
          <p:cNvPr id="4" name="Oval 3"/>
          <p:cNvSpPr/>
          <p:nvPr/>
        </p:nvSpPr>
        <p:spPr>
          <a:xfrm>
            <a:off x="3048000" y="3429000"/>
            <a:ext cx="2514600" cy="762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93096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Another Interesting Objection: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Should not Study Angles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in PCA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Recall,    for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&gt;1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Consistency: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𝐴𝑛𝑔𝑙𝑒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𝒖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𝒖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1,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)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→0</m:t>
                      </m:r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&lt;1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Strong Inconsistency: 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𝐴𝑛𝑔𝑙𝑒</m:t>
                      </m:r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𝒖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𝑑</m:t>
                          </m:r>
                        </m:sub>
                      </m:sSub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𝒖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1,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𝑑</m:t>
                          </m:r>
                        </m:sub>
                      </m:sSub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)</m:t>
                      </m:r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→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90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358499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Another Interesting Objection: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Should not Study Angles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in PCA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Because PC Scores (i.e. projections)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 Consistent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Scores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𝒖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16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76400" y="4267200"/>
            <a:ext cx="6450612" cy="1880175"/>
            <a:chOff x="1676400" y="4267200"/>
            <a:chExt cx="6450612" cy="1880175"/>
          </a:xfrm>
        </p:grpSpPr>
        <p:sp>
          <p:nvSpPr>
            <p:cNvPr id="28" name="Oval 27"/>
            <p:cNvSpPr/>
            <p:nvPr/>
          </p:nvSpPr>
          <p:spPr bwMode="auto">
            <a:xfrm>
              <a:off x="2514600" y="4267200"/>
              <a:ext cx="2286000" cy="838200"/>
            </a:xfrm>
            <a:prstGeom prst="ellipse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676400" y="5562600"/>
              <a:ext cx="64506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What we study in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PCA scatterplots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504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Another Interesting Objection: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Should not Study Angles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in PCA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Because PC Scores (i.e. projections)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 Consistent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Scores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𝒖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Can Show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→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(Random!)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sz="16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b="-2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180019" y="1061874"/>
            <a:ext cx="1954381" cy="2598340"/>
            <a:chOff x="7180019" y="1061874"/>
            <a:chExt cx="1954381" cy="2598340"/>
          </a:xfrm>
        </p:grpSpPr>
        <p:pic>
          <p:nvPicPr>
            <p:cNvPr id="538768" name="Picture 144" descr="Dan  Shen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75" r="19805" b="12978"/>
            <a:stretch/>
          </p:blipFill>
          <p:spPr bwMode="auto">
            <a:xfrm>
              <a:off x="7315200" y="1061874"/>
              <a:ext cx="1742401" cy="2138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7180019" y="3290882"/>
              <a:ext cx="1954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Due to Dan Shen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846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PC Scores (i.e. projections)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Not Consistent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So how can PCA find </a:t>
            </a: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Useful Signals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in Data?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27457220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90600"/>
            <a:ext cx="84582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PCA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Often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Finds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Signal,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Not Pure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Noise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10218923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PC Scores (i.e. projections)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 Consistent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So how can PCA find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Useful Signals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in Data?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Key is “Proportional Errors”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→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1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r="-1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201885" y="4419600"/>
            <a:ext cx="6325386" cy="1600200"/>
            <a:chOff x="1201885" y="4419600"/>
            <a:chExt cx="6325386" cy="1600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1201885" y="5435025"/>
                  <a:ext cx="6325386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sng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Same Realization</a:t>
                  </a: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, for </a:t>
                  </a:r>
                  <a14:m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𝑖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=1,⋯,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𝑛</m:t>
                      </m:r>
                    </m:oMath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1885" y="5435025"/>
                  <a:ext cx="6325386" cy="584775"/>
                </a:xfrm>
                <a:prstGeom prst="rect">
                  <a:avLst/>
                </a:prstGeom>
                <a:blipFill>
                  <a:blip r:embed="rId4"/>
                  <a:stretch>
                    <a:fillRect l="-2408" t="-13542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Arrow Connector 27"/>
            <p:cNvCxnSpPr>
              <a:stCxn id="4" idx="0"/>
            </p:cNvCxnSpPr>
            <p:nvPr/>
          </p:nvCxnSpPr>
          <p:spPr>
            <a:xfrm flipV="1">
              <a:off x="4364578" y="4419600"/>
              <a:ext cx="2188622" cy="1015425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9905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PC Scores (i.e. projections)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 Consistent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So how can PCA find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Useful Signals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in Data?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Key is “Proportional Errors”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→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1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Axes have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Inconsistent Scales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But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Relationships are Still Useful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r="-1527" b="-2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1002393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</a:rPr>
              <a:t>Asymptotics</a:t>
            </a:r>
            <a:endParaRPr lang="en-US" sz="3600" dirty="0">
              <a:solidFill>
                <a:schemeClr val="bg2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3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Recall Various “Mysteries” about</a:t>
                </a:r>
              </a:p>
              <a:p>
                <a:pPr marL="0" indent="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>
                    <a:solidFill>
                      <a:srgbClr val="00B050"/>
                    </a:solidFill>
                    <a:latin typeface="Arial" charset="0"/>
                  </a:rPr>
                  <a:t>High Dimension Low Sample Size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Data</a:t>
                </a:r>
              </a:p>
              <a:p>
                <a:pPr eaLnBrk="1" hangingPunct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Natural Separation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 Data</a:t>
                </a:r>
              </a:p>
              <a:p>
                <a:pPr eaLnBrk="1" hangingPunct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Strange behavior in </a:t>
                </a:r>
                <a:r>
                  <a:rPr lang="en-US" dirty="0">
                    <a:solidFill>
                      <a:srgbClr val="00B050"/>
                    </a:solidFill>
                    <a:latin typeface="Arial" charset="0"/>
                  </a:rPr>
                  <a:t>HDLSS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</a:rPr>
                  <a:t>Classificat’n</a:t>
                </a: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eaLnBrk="1" hangingPunct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GWAS Failure of Spherical PCA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200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Next Investigate Mathematics Of These</a:t>
                </a:r>
              </a:p>
            </p:txBody>
          </p:sp>
        </mc:Choice>
        <mc:Fallback xmlns="">
          <p:sp>
            <p:nvSpPr>
              <p:cNvPr id="205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>
                <a:blip r:embed="rId3"/>
                <a:stretch>
                  <a:fillRect l="-1968" r="-227" b="-5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A0AEEE5-F1B0-4F10-BA0A-B53B8E8CE521}"/>
              </a:ext>
            </a:extLst>
          </p:cNvPr>
          <p:cNvCxnSpPr>
            <a:cxnSpLocks/>
          </p:cNvCxnSpPr>
          <p:nvPr/>
        </p:nvCxnSpPr>
        <p:spPr>
          <a:xfrm flipH="1" flipV="1">
            <a:off x="771525" y="4855464"/>
            <a:ext cx="6315075" cy="4762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8BCB1C0-F83A-40AB-AEF5-CFE561CA655B}"/>
              </a:ext>
            </a:extLst>
          </p:cNvPr>
          <p:cNvSpPr txBox="1"/>
          <p:nvPr/>
        </p:nvSpPr>
        <p:spPr>
          <a:xfrm>
            <a:off x="6629400" y="909935"/>
            <a:ext cx="2218428" cy="461665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Text: Sec. 14.2</a:t>
            </a:r>
          </a:p>
        </p:txBody>
      </p:sp>
    </p:spTree>
    <p:extLst>
      <p:ext uri="{BB962C8B-B14F-4D97-AF65-F5344CB8AC3E}">
        <p14:creationId xmlns:p14="http://schemas.microsoft.com/office/powerpoint/2010/main" val="2838191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90600"/>
            <a:ext cx="84582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Numbers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On Axes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Are Wrong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But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Relationships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Are Right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106833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 PCA Consistency: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Strong Inconsistency -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&lt;1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spike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Consistency  -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&gt;1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spike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What happens at boundary  (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)???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Deep Open Problem</a:t>
            </a:r>
          </a:p>
        </p:txBody>
      </p:sp>
    </p:spTree>
    <p:extLst>
      <p:ext uri="{BB962C8B-B14F-4D97-AF65-F5344CB8AC3E}">
        <p14:creationId xmlns:p14="http://schemas.microsoft.com/office/powerpoint/2010/main" val="27835514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 PCA Consistency: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Strong Inconsistency -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&lt;1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spike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Consistency  -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&gt;1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spike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What happens at boundary  (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)???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Ǝ interesting Limit </a:t>
                </a:r>
                <a:r>
                  <a:rPr lang="en-US" dirty="0" err="1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Distn’s</a:t>
                </a:r>
                <a:r>
                  <a:rPr lang="en-US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    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Jung, </a:t>
                </a:r>
                <a:r>
                  <a:rPr lang="en-US" dirty="0" err="1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Sen</a:t>
                </a:r>
                <a:r>
                  <a:rPr lang="en-US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 &amp; </a:t>
                </a:r>
                <a:r>
                  <a:rPr lang="en-US" dirty="0" err="1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Marron</a:t>
                </a:r>
                <a:r>
                  <a:rPr lang="en-US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 (2012)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b="-6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Deep Open Problem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55809" y="228600"/>
            <a:ext cx="1624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Result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 flipH="1" flipV="1">
            <a:off x="4038600" y="381000"/>
            <a:ext cx="2819400" cy="30480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971123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Shen et al (2013)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Context:    PCA,  with many 0 entries in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direction vector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𝒖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Assumptions:</a:t>
                </a:r>
              </a:p>
              <a:p>
                <a:pPr eaLnBrk="1" hangingPunct="1">
                  <a:lnSpc>
                    <a:spcPct val="14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Spike Index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(as above: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~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𝑑</m:t>
                        </m:r>
                      </m:e>
                      <m:sup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</a:t>
                </a:r>
              </a:p>
              <a:p>
                <a:pPr eaLnBrk="1" hangingPunct="1">
                  <a:lnSpc>
                    <a:spcPct val="14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Sparsity Index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𝛽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   </a:t>
                </a: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# non-0 entries  ~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e>
                      <m:sup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𝛽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b="-6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&amp; Sparsity</a:t>
            </a:r>
          </a:p>
        </p:txBody>
      </p:sp>
    </p:spTree>
    <p:extLst>
      <p:ext uri="{BB962C8B-B14F-4D97-AF65-F5344CB8AC3E}">
        <p14:creationId xmlns:p14="http://schemas.microsoft.com/office/powerpoint/2010/main" val="68849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PCA Context: </a:t>
                </a:r>
              </a:p>
              <a:p>
                <a:pPr eaLnBrk="1" hangingPunct="1">
                  <a:lnSpc>
                    <a:spcPct val="14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Spike Index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(as above: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~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𝑑</m:t>
                        </m:r>
                      </m:e>
                      <m:sup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</a:t>
                </a:r>
              </a:p>
              <a:p>
                <a:pPr eaLnBrk="1" hangingPunct="1">
                  <a:lnSpc>
                    <a:spcPct val="14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Sparsity Index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𝛽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   # non-0 entries  ~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e>
                      <m:sup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𝛽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</a:t>
                </a:r>
              </a:p>
              <a:p>
                <a:pPr marL="0" indent="0" eaLnBrk="1" hangingPunct="1">
                  <a:lnSpc>
                    <a:spcPct val="14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Compare:</a:t>
                </a:r>
              </a:p>
              <a:p>
                <a:pPr eaLnBrk="1" hangingPunct="1">
                  <a:lnSpc>
                    <a:spcPct val="140000"/>
                  </a:lnSpc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Conventional Sample PCA</a:t>
                </a:r>
              </a:p>
              <a:p>
                <a:pPr eaLnBrk="1" hangingPunct="1">
                  <a:lnSpc>
                    <a:spcPct val="140000"/>
                  </a:lnSpc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Sparse PCA:        Shen &amp; Huang (2008)</a:t>
                </a:r>
              </a:p>
              <a:p>
                <a:pPr marL="0" indent="0" eaLnBrk="1" hangingPunct="1">
                  <a:lnSpc>
                    <a:spcPct val="14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Over Parameters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and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𝛽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b="-6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&amp; Sparsity</a:t>
            </a:r>
          </a:p>
        </p:txBody>
      </p:sp>
    </p:spTree>
    <p:extLst>
      <p:ext uri="{BB962C8B-B14F-4D97-AF65-F5344CB8AC3E}">
        <p14:creationId xmlns:p14="http://schemas.microsoft.com/office/powerpoint/2010/main" val="67511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 15"/>
          <p:cNvSpPr>
            <a:spLocks noChangeShapeType="1"/>
          </p:cNvSpPr>
          <p:nvPr/>
        </p:nvSpPr>
        <p:spPr bwMode="auto">
          <a:xfrm>
            <a:off x="2915816" y="5741988"/>
            <a:ext cx="136815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scene3d>
            <a:camera prst="orthographicFront">
              <a:rot lat="5400000" lon="10799999" rev="10799999"/>
            </a:camera>
            <a:lightRig rig="threePt" dir="t"/>
          </a:scene3d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/>
              <a:cs typeface="+mn-cs"/>
            </a:endParaRPr>
          </a:p>
        </p:txBody>
      </p:sp>
      <p:cxnSp>
        <p:nvCxnSpPr>
          <p:cNvPr id="52" name="Straight Connector 51"/>
          <p:cNvCxnSpPr>
            <a:stCxn id="2064" idx="0"/>
            <a:endCxn id="2059" idx="0"/>
          </p:cNvCxnSpPr>
          <p:nvPr/>
        </p:nvCxnSpPr>
        <p:spPr>
          <a:xfrm flipV="1">
            <a:off x="720725" y="741363"/>
            <a:ext cx="6350000" cy="475297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2" name="Group 53"/>
          <p:cNvGrpSpPr>
            <a:grpSpLocks/>
          </p:cNvGrpSpPr>
          <p:nvPr/>
        </p:nvGrpSpPr>
        <p:grpSpPr bwMode="auto">
          <a:xfrm>
            <a:off x="20638" y="506413"/>
            <a:ext cx="11044237" cy="6162675"/>
            <a:chOff x="20638" y="188642"/>
            <a:chExt cx="11044180" cy="6163144"/>
          </a:xfrm>
        </p:grpSpPr>
        <p:grpSp>
          <p:nvGrpSpPr>
            <p:cNvPr id="2053" name="Group 52"/>
            <p:cNvGrpSpPr>
              <a:grpSpLocks/>
            </p:cNvGrpSpPr>
            <p:nvPr/>
          </p:nvGrpSpPr>
          <p:grpSpPr bwMode="auto">
            <a:xfrm>
              <a:off x="20638" y="188642"/>
              <a:ext cx="11044180" cy="6163144"/>
              <a:chOff x="20638" y="764706"/>
              <a:chExt cx="11044180" cy="6163144"/>
            </a:xfrm>
          </p:grpSpPr>
          <p:sp>
            <p:nvSpPr>
              <p:cNvPr id="48" name="Rectangle 47"/>
              <p:cNvSpPr/>
              <p:nvPr/>
            </p:nvSpPr>
            <p:spPr bwMode="auto">
              <a:xfrm>
                <a:off x="5707034" y="3165189"/>
                <a:ext cx="195261" cy="16193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  <a:cs typeface="+mn-cs"/>
                </a:endParaRPr>
              </a:p>
            </p:txBody>
          </p:sp>
          <p:grpSp>
            <p:nvGrpSpPr>
              <p:cNvPr id="2056" name="Group 48"/>
              <p:cNvGrpSpPr>
                <a:grpSpLocks/>
              </p:cNvGrpSpPr>
              <p:nvPr/>
            </p:nvGrpSpPr>
            <p:grpSpPr bwMode="auto">
              <a:xfrm>
                <a:off x="20638" y="764706"/>
                <a:ext cx="11044180" cy="6163144"/>
                <a:chOff x="63060" y="1226274"/>
                <a:chExt cx="10857862" cy="5669608"/>
              </a:xfrm>
            </p:grpSpPr>
            <p:grpSp>
              <p:nvGrpSpPr>
                <p:cNvPr id="2057" name="Group 57"/>
                <p:cNvGrpSpPr>
                  <a:grpSpLocks/>
                </p:cNvGrpSpPr>
                <p:nvPr/>
              </p:nvGrpSpPr>
              <p:grpSpPr bwMode="auto">
                <a:xfrm>
                  <a:off x="63060" y="1226274"/>
                  <a:ext cx="8757409" cy="5669608"/>
                  <a:chOff x="2568073" y="2523916"/>
                  <a:chExt cx="3362459" cy="2553894"/>
                </a:xfrm>
              </p:grpSpPr>
              <p:sp>
                <p:nvSpPr>
                  <p:cNvPr id="2059" name="AutoShape 14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052052" y="2399618"/>
                    <a:ext cx="1955800" cy="2398548"/>
                  </a:xfrm>
                  <a:prstGeom prst="rtTriangl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060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20804" y="4905485"/>
                    <a:ext cx="376238" cy="1580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ymbol" pitchFamily="18" charset="2"/>
                        <a:ea typeface="宋体" pitchFamily="2" charset="-122"/>
                        <a:cs typeface="+mn-cs"/>
                      </a:rPr>
                      <a:t>a</a:t>
                    </a:r>
                  </a:p>
                </p:txBody>
              </p:sp>
              <p:sp>
                <p:nvSpPr>
                  <p:cNvPr id="2061" name="Text Box 8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2517788" y="3138198"/>
                    <a:ext cx="241722" cy="1411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ymbol" pitchFamily="18" charset="2"/>
                        <a:ea typeface="宋体" pitchFamily="2" charset="-122"/>
                        <a:cs typeface="+mn-cs"/>
                      </a:rPr>
                      <a:t>b</a:t>
                    </a:r>
                  </a:p>
                </p:txBody>
              </p:sp>
              <p:sp>
                <p:nvSpPr>
                  <p:cNvPr id="2062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86279" y="4784507"/>
                    <a:ext cx="182563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2063" name="Line 6"/>
                  <p:cNvSpPr>
                    <a:spLocks noChangeShapeType="1"/>
                  </p:cNvSpPr>
                  <p:nvPr/>
                </p:nvSpPr>
                <p:spPr bwMode="auto">
                  <a:xfrm rot="5400000" flipH="1" flipV="1">
                    <a:off x="4378784" y="3255667"/>
                    <a:ext cx="0" cy="3096211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2064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832100" y="4591050"/>
                    <a:ext cx="241141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2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5231113" y="2614704"/>
                    <a:ext cx="638195" cy="1978906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2066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93767" y="2586837"/>
                    <a:ext cx="287337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2067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33343" y="4803180"/>
                    <a:ext cx="336716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0</a:t>
                    </a:r>
                  </a:p>
                </p:txBody>
              </p:sp>
              <p:sp>
                <p:nvSpPr>
                  <p:cNvPr id="2068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15445" y="4508081"/>
                    <a:ext cx="336261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0</a:t>
                    </a:r>
                  </a:p>
                </p:txBody>
              </p:sp>
              <p:sp>
                <p:nvSpPr>
                  <p:cNvPr id="2069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16157" y="3285513"/>
                    <a:ext cx="714375" cy="58766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ymbol" pitchFamily="18" charset="2"/>
                        <a:ea typeface="宋体" pitchFamily="2" charset="-122"/>
                        <a:cs typeface="+mn-cs"/>
                      </a:rPr>
                      <a:t>a&gt;1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  0 ≤ </a:t>
                    </a:r>
                    <a:r>
                      <a:rPr kumimoji="0" lang="el-GR" altLang="zh-CN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β </a:t>
                    </a:r>
                    <a:r>
                      <a:rPr kumimoji="0" lang="en-US" altLang="zh-CN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≤1</a:t>
                    </a:r>
                    <a:endParaRPr kumimoji="0" lang="en-US" altLang="zh-CN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Symbol" pitchFamily="18" charset="2"/>
                      <a:ea typeface="宋体" pitchFamily="2" charset="-122"/>
                      <a:cs typeface="+mn-cs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zh-CN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ymbol" pitchFamily="18" charset="2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6" name="Oval 15"/>
                  <p:cNvSpPr/>
                  <p:nvPr/>
                </p:nvSpPr>
                <p:spPr>
                  <a:xfrm>
                    <a:off x="3261998" y="4547558"/>
                    <a:ext cx="44344" cy="7434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7" name="Oval 16"/>
                  <p:cNvSpPr/>
                  <p:nvPr/>
                </p:nvSpPr>
                <p:spPr>
                  <a:xfrm>
                    <a:off x="3737198" y="3516001"/>
                    <a:ext cx="46142" cy="7105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8" name="Oval 17"/>
                  <p:cNvSpPr/>
                  <p:nvPr/>
                </p:nvSpPr>
                <p:spPr>
                  <a:xfrm>
                    <a:off x="4230975" y="3517316"/>
                    <a:ext cx="44943" cy="7039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0" name="Oval 19"/>
                  <p:cNvSpPr/>
                  <p:nvPr/>
                </p:nvSpPr>
                <p:spPr>
                  <a:xfrm>
                    <a:off x="4749321" y="4548874"/>
                    <a:ext cx="46741" cy="7434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1" name="Oval 20"/>
                  <p:cNvSpPr/>
                  <p:nvPr/>
                </p:nvSpPr>
                <p:spPr>
                  <a:xfrm>
                    <a:off x="3262597" y="4341641"/>
                    <a:ext cx="44943" cy="71709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2" name="Oval 21"/>
                  <p:cNvSpPr/>
                  <p:nvPr/>
                </p:nvSpPr>
                <p:spPr>
                  <a:xfrm>
                    <a:off x="3261998" y="3919281"/>
                    <a:ext cx="44344" cy="73025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3" name="Oval 22"/>
                  <p:cNvSpPr/>
                  <p:nvPr/>
                </p:nvSpPr>
                <p:spPr>
                  <a:xfrm>
                    <a:off x="3260200" y="3523895"/>
                    <a:ext cx="44943" cy="7368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6" name="Oval 25"/>
                  <p:cNvSpPr/>
                  <p:nvPr/>
                </p:nvSpPr>
                <p:spPr>
                  <a:xfrm>
                    <a:off x="3737198" y="3137061"/>
                    <a:ext cx="46142" cy="7105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7" name="Oval 26"/>
                  <p:cNvSpPr/>
                  <p:nvPr/>
                </p:nvSpPr>
                <p:spPr>
                  <a:xfrm>
                    <a:off x="3737198" y="4550189"/>
                    <a:ext cx="46142" cy="72367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8" name="Oval 27"/>
                  <p:cNvSpPr/>
                  <p:nvPr/>
                </p:nvSpPr>
                <p:spPr>
                  <a:xfrm>
                    <a:off x="4749321" y="3131798"/>
                    <a:ext cx="46741" cy="7105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080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2671402" y="3081225"/>
                    <a:ext cx="179213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0.7</a:t>
                    </a:r>
                  </a:p>
                </p:txBody>
              </p:sp>
              <p:sp>
                <p:nvSpPr>
                  <p:cNvPr id="2081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2669572" y="3480040"/>
                    <a:ext cx="264522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0.5</a:t>
                    </a:r>
                  </a:p>
                </p:txBody>
              </p:sp>
              <p:sp>
                <p:nvSpPr>
                  <p:cNvPr id="2082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2668638" y="3899549"/>
                    <a:ext cx="376237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0.3</a:t>
                    </a:r>
                  </a:p>
                </p:txBody>
              </p:sp>
              <p:sp>
                <p:nvSpPr>
                  <p:cNvPr id="2083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2676167" y="4280832"/>
                    <a:ext cx="179213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0.1</a:t>
                    </a:r>
                  </a:p>
                </p:txBody>
              </p:sp>
              <p:sp>
                <p:nvSpPr>
                  <p:cNvPr id="40" name="Oval 39"/>
                  <p:cNvSpPr/>
                  <p:nvPr/>
                </p:nvSpPr>
                <p:spPr>
                  <a:xfrm>
                    <a:off x="4747523" y="3908755"/>
                    <a:ext cx="46142" cy="7368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1" name="Oval 40"/>
                  <p:cNvSpPr/>
                  <p:nvPr/>
                </p:nvSpPr>
                <p:spPr>
                  <a:xfrm>
                    <a:off x="3734801" y="4339009"/>
                    <a:ext cx="47940" cy="71709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3" name="Oval 42"/>
                  <p:cNvSpPr/>
                  <p:nvPr/>
                </p:nvSpPr>
                <p:spPr>
                  <a:xfrm>
                    <a:off x="4230975" y="4550189"/>
                    <a:ext cx="46741" cy="72367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5" name="Oval 44"/>
                  <p:cNvSpPr/>
                  <p:nvPr/>
                </p:nvSpPr>
                <p:spPr>
                  <a:xfrm>
                    <a:off x="4226780" y="3137061"/>
                    <a:ext cx="45543" cy="72367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6" name="Oval 45"/>
                  <p:cNvSpPr/>
                  <p:nvPr/>
                </p:nvSpPr>
                <p:spPr>
                  <a:xfrm>
                    <a:off x="4230975" y="3913361"/>
                    <a:ext cx="46741" cy="7105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7" name="Oval 46"/>
                  <p:cNvSpPr/>
                  <p:nvPr/>
                </p:nvSpPr>
                <p:spPr>
                  <a:xfrm>
                    <a:off x="4748123" y="4343615"/>
                    <a:ext cx="46142" cy="69735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090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3188928" y="4799360"/>
                    <a:ext cx="427038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0.2</a:t>
                    </a:r>
                  </a:p>
                </p:txBody>
              </p:sp>
              <p:sp>
                <p:nvSpPr>
                  <p:cNvPr id="2091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3675728" y="4799817"/>
                    <a:ext cx="376238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0.4</a:t>
                    </a:r>
                  </a:p>
                </p:txBody>
              </p:sp>
              <p:sp>
                <p:nvSpPr>
                  <p:cNvPr id="2092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4170606" y="4790539"/>
                    <a:ext cx="179213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0.6</a:t>
                    </a:r>
                  </a:p>
                </p:txBody>
              </p:sp>
              <p:sp>
                <p:nvSpPr>
                  <p:cNvPr id="2093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4689120" y="4791110"/>
                    <a:ext cx="248887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0.8</a:t>
                    </a:r>
                  </a:p>
                </p:txBody>
              </p:sp>
              <p:sp>
                <p:nvSpPr>
                  <p:cNvPr id="2094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57108" y="4919776"/>
                    <a:ext cx="1122349" cy="1580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Spike Index </a:t>
                    </a:r>
                  </a:p>
                </p:txBody>
              </p:sp>
              <p:sp>
                <p:nvSpPr>
                  <p:cNvPr id="2095" name="Text Box 11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2073443" y="3240352"/>
                    <a:ext cx="1109663" cy="11538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Sparsity Index </a:t>
                    </a:r>
                  </a:p>
                </p:txBody>
              </p:sp>
              <p:sp>
                <p:nvSpPr>
                  <p:cNvPr id="2096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26328" y="2845078"/>
                    <a:ext cx="1130299" cy="4215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0≤</a:t>
                    </a:r>
                    <a:r>
                      <a:rPr kumimoji="0" lang="el-GR" altLang="zh-CN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α </a:t>
                    </a:r>
                    <a:r>
                      <a:rPr kumimoji="0" lang="en-US" altLang="zh-CN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&lt;</a:t>
                    </a:r>
                    <a:r>
                      <a:rPr kumimoji="0" lang="el-GR" altLang="zh-CN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β </a:t>
                    </a:r>
                    <a:r>
                      <a:rPr kumimoji="0" lang="en-US" altLang="zh-CN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≤1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zh-CN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>
                  <a:xfrm>
                    <a:off x="4215994" y="4337036"/>
                    <a:ext cx="73108" cy="71051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>
                  <a:xfrm>
                    <a:off x="3722816" y="3908098"/>
                    <a:ext cx="71310" cy="73025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65" name="Rectangle 64"/>
                  <p:cNvSpPr/>
                  <p:nvPr/>
                </p:nvSpPr>
                <p:spPr>
                  <a:xfrm>
                    <a:off x="3246417" y="3131798"/>
                    <a:ext cx="73707" cy="73683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2100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49475" y="4061710"/>
                    <a:ext cx="900113" cy="4215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0≤</a:t>
                    </a:r>
                    <a:r>
                      <a:rPr kumimoji="0" lang="el-GR" altLang="zh-CN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β</a:t>
                    </a:r>
                    <a:r>
                      <a:rPr kumimoji="0" lang="en-US" altLang="zh-CN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&lt;</a:t>
                    </a:r>
                    <a:r>
                      <a:rPr kumimoji="0" lang="el-GR" altLang="zh-CN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α</a:t>
                    </a:r>
                    <a:r>
                      <a:rPr kumimoji="0" lang="en-US" altLang="zh-CN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≤1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zh-CN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101" name="Line 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1136" y="2523916"/>
                    <a:ext cx="0" cy="238551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/>
                      <a:cs typeface="+mn-cs"/>
                    </a:endParaRPr>
                  </a:p>
                </p:txBody>
              </p:sp>
            </p:grpSp>
            <p:sp>
              <p:nvSpPr>
                <p:cNvPr id="205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7252209" y="6255087"/>
                  <a:ext cx="3668713" cy="3079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" pitchFamily="18" charset="0"/>
                      <a:ea typeface="宋体" pitchFamily="2" charset="-122"/>
                      <a:cs typeface="+mn-cs"/>
                    </a:rPr>
                    <a:t>Jung and Marron  </a:t>
                  </a:r>
                  <a:endParaRPr kumimoji="0" lang="en-US" altLang="zh-CN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" pitchFamily="18" charset="0"/>
                    <a:ea typeface="宋体" pitchFamily="2" charset="-122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2054" name="Text Box 8"/>
            <p:cNvSpPr txBox="1">
              <a:spLocks noChangeArrowheads="1"/>
            </p:cNvSpPr>
            <p:nvPr/>
          </p:nvSpPr>
          <p:spPr bwMode="auto">
            <a:xfrm rot="-2277291">
              <a:off x="3074242" y="1782741"/>
              <a:ext cx="2994025" cy="739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0≤</a:t>
              </a:r>
              <a:r>
                <a:rPr kumimoji="0" lang="el-GR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α </a:t>
              </a: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=</a:t>
              </a:r>
              <a:r>
                <a:rPr kumimoji="0" lang="el-GR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β </a:t>
              </a: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≤1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559220" y="6484422"/>
            <a:ext cx="4326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宋体"/>
                <a:cs typeface="+mn-cs"/>
              </a:rPr>
              <a:t>Regular PCA:  Inconsistent &amp; Consistent</a:t>
            </a:r>
          </a:p>
        </p:txBody>
      </p:sp>
      <p:cxnSp>
        <p:nvCxnSpPr>
          <p:cNvPr id="5" name="Straight Arrow Connector 4"/>
          <p:cNvCxnSpPr>
            <a:stCxn id="3" idx="0"/>
          </p:cNvCxnSpPr>
          <p:nvPr/>
        </p:nvCxnSpPr>
        <p:spPr>
          <a:xfrm flipH="1" flipV="1">
            <a:off x="4114800" y="4343400"/>
            <a:ext cx="607833" cy="2141022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6248401" y="4495800"/>
            <a:ext cx="1733716" cy="205740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7333189" y="5961333"/>
            <a:ext cx="1506011" cy="326411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80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 15"/>
          <p:cNvSpPr>
            <a:spLocks noChangeShapeType="1"/>
          </p:cNvSpPr>
          <p:nvPr/>
        </p:nvSpPr>
        <p:spPr bwMode="auto">
          <a:xfrm>
            <a:off x="2915816" y="5741988"/>
            <a:ext cx="136815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scene3d>
            <a:camera prst="orthographicFront">
              <a:rot lat="5400000" lon="10799999" rev="10799999"/>
            </a:camera>
            <a:lightRig rig="threePt" dir="t"/>
          </a:scene3d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/>
              <a:cs typeface="+mn-cs"/>
            </a:endParaRPr>
          </a:p>
        </p:txBody>
      </p:sp>
      <p:cxnSp>
        <p:nvCxnSpPr>
          <p:cNvPr id="52" name="Straight Connector 51"/>
          <p:cNvCxnSpPr>
            <a:stCxn id="2064" idx="0"/>
            <a:endCxn id="2059" idx="0"/>
          </p:cNvCxnSpPr>
          <p:nvPr/>
        </p:nvCxnSpPr>
        <p:spPr>
          <a:xfrm flipV="1">
            <a:off x="720725" y="741363"/>
            <a:ext cx="6350000" cy="475297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2" name="Group 53"/>
          <p:cNvGrpSpPr>
            <a:grpSpLocks/>
          </p:cNvGrpSpPr>
          <p:nvPr/>
        </p:nvGrpSpPr>
        <p:grpSpPr bwMode="auto">
          <a:xfrm>
            <a:off x="20638" y="506413"/>
            <a:ext cx="11044237" cy="6162675"/>
            <a:chOff x="20638" y="188642"/>
            <a:chExt cx="11044180" cy="6163144"/>
          </a:xfrm>
        </p:grpSpPr>
        <p:grpSp>
          <p:nvGrpSpPr>
            <p:cNvPr id="2053" name="Group 52"/>
            <p:cNvGrpSpPr>
              <a:grpSpLocks/>
            </p:cNvGrpSpPr>
            <p:nvPr/>
          </p:nvGrpSpPr>
          <p:grpSpPr bwMode="auto">
            <a:xfrm>
              <a:off x="20638" y="188642"/>
              <a:ext cx="11044180" cy="6163144"/>
              <a:chOff x="20638" y="764706"/>
              <a:chExt cx="11044180" cy="6163144"/>
            </a:xfrm>
          </p:grpSpPr>
          <p:sp>
            <p:nvSpPr>
              <p:cNvPr id="48" name="Rectangle 47"/>
              <p:cNvSpPr/>
              <p:nvPr/>
            </p:nvSpPr>
            <p:spPr bwMode="auto">
              <a:xfrm>
                <a:off x="5707034" y="3165189"/>
                <a:ext cx="195261" cy="16193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  <a:cs typeface="+mn-cs"/>
                </a:endParaRPr>
              </a:p>
            </p:txBody>
          </p:sp>
          <p:grpSp>
            <p:nvGrpSpPr>
              <p:cNvPr id="2056" name="Group 48"/>
              <p:cNvGrpSpPr>
                <a:grpSpLocks/>
              </p:cNvGrpSpPr>
              <p:nvPr/>
            </p:nvGrpSpPr>
            <p:grpSpPr bwMode="auto">
              <a:xfrm>
                <a:off x="20638" y="764706"/>
                <a:ext cx="11044180" cy="6163144"/>
                <a:chOff x="63060" y="1226274"/>
                <a:chExt cx="10857862" cy="5669608"/>
              </a:xfrm>
            </p:grpSpPr>
            <p:grpSp>
              <p:nvGrpSpPr>
                <p:cNvPr id="2057" name="Group 57"/>
                <p:cNvGrpSpPr>
                  <a:grpSpLocks/>
                </p:cNvGrpSpPr>
                <p:nvPr/>
              </p:nvGrpSpPr>
              <p:grpSpPr bwMode="auto">
                <a:xfrm>
                  <a:off x="63060" y="1226274"/>
                  <a:ext cx="8757409" cy="5669608"/>
                  <a:chOff x="2568073" y="2523916"/>
                  <a:chExt cx="3362459" cy="2553894"/>
                </a:xfrm>
              </p:grpSpPr>
              <p:sp>
                <p:nvSpPr>
                  <p:cNvPr id="2059" name="AutoShape 14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052052" y="2399618"/>
                    <a:ext cx="1955800" cy="2398548"/>
                  </a:xfrm>
                  <a:prstGeom prst="rtTriangl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060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20804" y="4905485"/>
                    <a:ext cx="376238" cy="1580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ymbol" pitchFamily="18" charset="2"/>
                        <a:ea typeface="宋体" pitchFamily="2" charset="-122"/>
                        <a:cs typeface="+mn-cs"/>
                      </a:rPr>
                      <a:t>a</a:t>
                    </a:r>
                  </a:p>
                </p:txBody>
              </p:sp>
              <p:sp>
                <p:nvSpPr>
                  <p:cNvPr id="2061" name="Text Box 8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2517788" y="3138198"/>
                    <a:ext cx="241722" cy="1411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ymbol" pitchFamily="18" charset="2"/>
                        <a:ea typeface="宋体" pitchFamily="2" charset="-122"/>
                        <a:cs typeface="+mn-cs"/>
                      </a:rPr>
                      <a:t>b</a:t>
                    </a:r>
                  </a:p>
                </p:txBody>
              </p:sp>
              <p:sp>
                <p:nvSpPr>
                  <p:cNvPr id="2062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86279" y="4784507"/>
                    <a:ext cx="182563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2063" name="Line 6"/>
                  <p:cNvSpPr>
                    <a:spLocks noChangeShapeType="1"/>
                  </p:cNvSpPr>
                  <p:nvPr/>
                </p:nvSpPr>
                <p:spPr bwMode="auto">
                  <a:xfrm rot="5400000" flipH="1" flipV="1">
                    <a:off x="4378784" y="3255667"/>
                    <a:ext cx="0" cy="3096211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2064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832100" y="4591050"/>
                    <a:ext cx="241141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2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5231113" y="2614704"/>
                    <a:ext cx="638195" cy="1978906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2066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93767" y="2586837"/>
                    <a:ext cx="287337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2067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33343" y="4803180"/>
                    <a:ext cx="336716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0</a:t>
                    </a:r>
                  </a:p>
                </p:txBody>
              </p:sp>
              <p:sp>
                <p:nvSpPr>
                  <p:cNvPr id="2068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15445" y="4508081"/>
                    <a:ext cx="336261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0</a:t>
                    </a:r>
                  </a:p>
                </p:txBody>
              </p:sp>
              <p:sp>
                <p:nvSpPr>
                  <p:cNvPr id="2069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16157" y="3285513"/>
                    <a:ext cx="714375" cy="58766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ymbol" pitchFamily="18" charset="2"/>
                        <a:ea typeface="宋体" pitchFamily="2" charset="-122"/>
                        <a:cs typeface="+mn-cs"/>
                      </a:rPr>
                      <a:t>a&gt;1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  0 ≤ </a:t>
                    </a:r>
                    <a:r>
                      <a:rPr kumimoji="0" lang="el-GR" altLang="zh-CN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β </a:t>
                    </a:r>
                    <a:r>
                      <a:rPr kumimoji="0" lang="en-US" altLang="zh-CN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≤1</a:t>
                    </a:r>
                    <a:endParaRPr kumimoji="0" lang="en-US" altLang="zh-CN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Symbol" pitchFamily="18" charset="2"/>
                      <a:ea typeface="宋体" pitchFamily="2" charset="-122"/>
                      <a:cs typeface="+mn-cs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zh-CN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ymbol" pitchFamily="18" charset="2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6" name="Oval 15"/>
                  <p:cNvSpPr/>
                  <p:nvPr/>
                </p:nvSpPr>
                <p:spPr>
                  <a:xfrm>
                    <a:off x="3261998" y="4547558"/>
                    <a:ext cx="44344" cy="7434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7" name="Oval 16"/>
                  <p:cNvSpPr/>
                  <p:nvPr/>
                </p:nvSpPr>
                <p:spPr>
                  <a:xfrm>
                    <a:off x="3737198" y="3516001"/>
                    <a:ext cx="46142" cy="7105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8" name="Oval 17"/>
                  <p:cNvSpPr/>
                  <p:nvPr/>
                </p:nvSpPr>
                <p:spPr>
                  <a:xfrm>
                    <a:off x="4230975" y="3517316"/>
                    <a:ext cx="44943" cy="7039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0" name="Oval 19"/>
                  <p:cNvSpPr/>
                  <p:nvPr/>
                </p:nvSpPr>
                <p:spPr>
                  <a:xfrm>
                    <a:off x="4749321" y="4548874"/>
                    <a:ext cx="46741" cy="7434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1" name="Oval 20"/>
                  <p:cNvSpPr/>
                  <p:nvPr/>
                </p:nvSpPr>
                <p:spPr>
                  <a:xfrm>
                    <a:off x="3262597" y="4341641"/>
                    <a:ext cx="44943" cy="71709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2" name="Oval 21"/>
                  <p:cNvSpPr/>
                  <p:nvPr/>
                </p:nvSpPr>
                <p:spPr>
                  <a:xfrm>
                    <a:off x="3261998" y="3919281"/>
                    <a:ext cx="44344" cy="73025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3" name="Oval 22"/>
                  <p:cNvSpPr/>
                  <p:nvPr/>
                </p:nvSpPr>
                <p:spPr>
                  <a:xfrm>
                    <a:off x="3260200" y="3523895"/>
                    <a:ext cx="44943" cy="7368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6" name="Oval 25"/>
                  <p:cNvSpPr/>
                  <p:nvPr/>
                </p:nvSpPr>
                <p:spPr>
                  <a:xfrm>
                    <a:off x="3737198" y="3137061"/>
                    <a:ext cx="46142" cy="7105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7" name="Oval 26"/>
                  <p:cNvSpPr/>
                  <p:nvPr/>
                </p:nvSpPr>
                <p:spPr>
                  <a:xfrm>
                    <a:off x="3737198" y="4550189"/>
                    <a:ext cx="46142" cy="72367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8" name="Oval 27"/>
                  <p:cNvSpPr/>
                  <p:nvPr/>
                </p:nvSpPr>
                <p:spPr>
                  <a:xfrm>
                    <a:off x="4749321" y="3131798"/>
                    <a:ext cx="46741" cy="7105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080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2671402" y="3081225"/>
                    <a:ext cx="179213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0.7</a:t>
                    </a:r>
                  </a:p>
                </p:txBody>
              </p:sp>
              <p:sp>
                <p:nvSpPr>
                  <p:cNvPr id="2081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2669572" y="3480040"/>
                    <a:ext cx="264522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0.5</a:t>
                    </a:r>
                  </a:p>
                </p:txBody>
              </p:sp>
              <p:sp>
                <p:nvSpPr>
                  <p:cNvPr id="2082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2668638" y="3899549"/>
                    <a:ext cx="376237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0.3</a:t>
                    </a:r>
                  </a:p>
                </p:txBody>
              </p:sp>
              <p:sp>
                <p:nvSpPr>
                  <p:cNvPr id="2083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2676167" y="4280832"/>
                    <a:ext cx="179213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0.1</a:t>
                    </a:r>
                  </a:p>
                </p:txBody>
              </p:sp>
              <p:sp>
                <p:nvSpPr>
                  <p:cNvPr id="40" name="Oval 39"/>
                  <p:cNvSpPr/>
                  <p:nvPr/>
                </p:nvSpPr>
                <p:spPr>
                  <a:xfrm>
                    <a:off x="4747523" y="3908755"/>
                    <a:ext cx="46142" cy="7368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1" name="Oval 40"/>
                  <p:cNvSpPr/>
                  <p:nvPr/>
                </p:nvSpPr>
                <p:spPr>
                  <a:xfrm>
                    <a:off x="3734801" y="4339009"/>
                    <a:ext cx="47940" cy="71709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3" name="Oval 42"/>
                  <p:cNvSpPr/>
                  <p:nvPr/>
                </p:nvSpPr>
                <p:spPr>
                  <a:xfrm>
                    <a:off x="4230975" y="4550189"/>
                    <a:ext cx="46741" cy="72367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5" name="Oval 44"/>
                  <p:cNvSpPr/>
                  <p:nvPr/>
                </p:nvSpPr>
                <p:spPr>
                  <a:xfrm>
                    <a:off x="4226780" y="3137061"/>
                    <a:ext cx="45543" cy="72367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6" name="Oval 45"/>
                  <p:cNvSpPr/>
                  <p:nvPr/>
                </p:nvSpPr>
                <p:spPr>
                  <a:xfrm>
                    <a:off x="4230975" y="3913361"/>
                    <a:ext cx="46741" cy="7105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7" name="Oval 46"/>
                  <p:cNvSpPr/>
                  <p:nvPr/>
                </p:nvSpPr>
                <p:spPr>
                  <a:xfrm>
                    <a:off x="4748123" y="4343615"/>
                    <a:ext cx="46142" cy="69735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090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3188928" y="4799360"/>
                    <a:ext cx="427038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0.2</a:t>
                    </a:r>
                  </a:p>
                </p:txBody>
              </p:sp>
              <p:sp>
                <p:nvSpPr>
                  <p:cNvPr id="2091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3675728" y="4799817"/>
                    <a:ext cx="376238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0.4</a:t>
                    </a:r>
                  </a:p>
                </p:txBody>
              </p:sp>
              <p:sp>
                <p:nvSpPr>
                  <p:cNvPr id="2092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4170606" y="4790539"/>
                    <a:ext cx="179213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0.6</a:t>
                    </a:r>
                  </a:p>
                </p:txBody>
              </p:sp>
              <p:sp>
                <p:nvSpPr>
                  <p:cNvPr id="2093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4689120" y="4791110"/>
                    <a:ext cx="248887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0.8</a:t>
                    </a:r>
                  </a:p>
                </p:txBody>
              </p:sp>
              <p:sp>
                <p:nvSpPr>
                  <p:cNvPr id="2094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57108" y="4919776"/>
                    <a:ext cx="1122349" cy="1580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Spike Index </a:t>
                    </a:r>
                  </a:p>
                </p:txBody>
              </p:sp>
              <p:sp>
                <p:nvSpPr>
                  <p:cNvPr id="2095" name="Text Box 11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2073443" y="3240352"/>
                    <a:ext cx="1109663" cy="11538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Sparsity Index </a:t>
                    </a:r>
                  </a:p>
                </p:txBody>
              </p:sp>
              <p:sp>
                <p:nvSpPr>
                  <p:cNvPr id="2096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26328" y="2845078"/>
                    <a:ext cx="1130299" cy="4215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0≤</a:t>
                    </a:r>
                    <a:r>
                      <a:rPr kumimoji="0" lang="el-GR" altLang="zh-CN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α </a:t>
                    </a:r>
                    <a:r>
                      <a:rPr kumimoji="0" lang="en-US" altLang="zh-CN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&lt;</a:t>
                    </a:r>
                    <a:r>
                      <a:rPr kumimoji="0" lang="el-GR" altLang="zh-CN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β </a:t>
                    </a:r>
                    <a:r>
                      <a:rPr kumimoji="0" lang="en-US" altLang="zh-CN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≤1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zh-CN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>
                  <a:xfrm>
                    <a:off x="4215994" y="4337036"/>
                    <a:ext cx="73108" cy="71051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>
                  <a:xfrm>
                    <a:off x="3722816" y="3908098"/>
                    <a:ext cx="71310" cy="73025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65" name="Rectangle 64"/>
                  <p:cNvSpPr/>
                  <p:nvPr/>
                </p:nvSpPr>
                <p:spPr>
                  <a:xfrm>
                    <a:off x="3246417" y="3131798"/>
                    <a:ext cx="73707" cy="73683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2100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49475" y="4061710"/>
                    <a:ext cx="900113" cy="4215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0≤</a:t>
                    </a:r>
                    <a:r>
                      <a:rPr kumimoji="0" lang="el-GR" altLang="zh-CN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β</a:t>
                    </a:r>
                    <a:r>
                      <a:rPr kumimoji="0" lang="en-US" altLang="zh-CN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&lt;</a:t>
                    </a:r>
                    <a:r>
                      <a:rPr kumimoji="0" lang="el-GR" altLang="zh-CN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α</a:t>
                    </a:r>
                    <a:r>
                      <a:rPr kumimoji="0" lang="en-US" altLang="zh-CN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≤1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zh-CN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101" name="Line 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1136" y="2523916"/>
                    <a:ext cx="0" cy="238551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/>
                      <a:cs typeface="+mn-cs"/>
                    </a:endParaRPr>
                  </a:p>
                </p:txBody>
              </p:sp>
            </p:grpSp>
            <p:sp>
              <p:nvSpPr>
                <p:cNvPr id="205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7252209" y="6255087"/>
                  <a:ext cx="3668713" cy="3079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" pitchFamily="18" charset="0"/>
                      <a:ea typeface="宋体" pitchFamily="2" charset="-122"/>
                      <a:cs typeface="+mn-cs"/>
                    </a:rPr>
                    <a:t>Jung and Marron  </a:t>
                  </a:r>
                  <a:endParaRPr kumimoji="0" lang="en-US" altLang="zh-CN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" pitchFamily="18" charset="0"/>
                    <a:ea typeface="宋体" pitchFamily="2" charset="-122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2054" name="Text Box 8"/>
            <p:cNvSpPr txBox="1">
              <a:spLocks noChangeArrowheads="1"/>
            </p:cNvSpPr>
            <p:nvPr/>
          </p:nvSpPr>
          <p:spPr bwMode="auto">
            <a:xfrm rot="-2277291">
              <a:off x="3074242" y="1782741"/>
              <a:ext cx="2994025" cy="739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0≤</a:t>
              </a:r>
              <a:r>
                <a:rPr kumimoji="0" lang="el-GR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α </a:t>
              </a: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=</a:t>
              </a:r>
              <a:r>
                <a:rPr kumimoji="0" lang="el-GR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β </a:t>
              </a: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≤1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85800" y="6484422"/>
            <a:ext cx="5737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宋体"/>
                <a:cs typeface="+mn-cs"/>
              </a:rPr>
              <a:t>Sparse PCA:  Inconsistent &amp; New Consistency Region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514600" y="2667000"/>
            <a:ext cx="228600" cy="381742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4648200" y="3825885"/>
            <a:ext cx="381000" cy="272731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61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b="1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Sparse PCA Opens Up Whole New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Region of Consistency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&amp; Sparsity</a:t>
            </a:r>
          </a:p>
        </p:txBody>
      </p:sp>
    </p:spTree>
    <p:extLst>
      <p:ext uri="{BB962C8B-B14F-4D97-AF65-F5344CB8AC3E}">
        <p14:creationId xmlns:p14="http://schemas.microsoft.com/office/powerpoint/2010/main" val="83972571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Shen et al (2016)</a:t>
                </a:r>
              </a:p>
              <a:p>
                <a:pPr marL="533400" lvl="0" indent="-533400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Explores  PCA  Consistency under all of:</a:t>
                </a:r>
              </a:p>
              <a:p>
                <a:pPr marL="182880" lvl="0" indent="-533400" eaLnBrk="1" hangingPunct="1">
                  <a:lnSpc>
                    <a:spcPct val="140000"/>
                  </a:lnSpc>
                  <a:spcBef>
                    <a:spcPts val="300"/>
                  </a:spcBef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Classical:          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fixed,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∞</m:t>
                    </m:r>
                  </m:oMath>
                </a14:m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182880" lvl="0" indent="-533400" eaLnBrk="1" hangingPunct="1">
                  <a:lnSpc>
                    <a:spcPct val="140000"/>
                  </a:lnSpc>
                  <a:spcBef>
                    <a:spcPts val="300"/>
                  </a:spcBef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Portnoy: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</a:rPr>
                      <m:t>,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/>
                    <a:sym typeface="Wingdings" pitchFamily="2" charset="2"/>
                  </a:rPr>
                  <a:t>,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𝑑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≪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𝑛</m:t>
                    </m:r>
                  </m:oMath>
                </a14:m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182880" lvl="0" indent="-533400" eaLnBrk="1" hangingPunct="1">
                  <a:lnSpc>
                    <a:spcPct val="140000"/>
                  </a:lnSpc>
                  <a:spcBef>
                    <a:spcPts val="300"/>
                  </a:spcBef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Random Matrices: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,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/>
                    <a:sym typeface="Wingdings" pitchFamily="2" charset="2"/>
                  </a:rPr>
                  <a:t>,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𝑑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~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𝑛</m:t>
                    </m:r>
                  </m:oMath>
                </a14:m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182880" lvl="0" indent="-533400" eaLnBrk="1" hangingPunct="1">
                  <a:lnSpc>
                    <a:spcPct val="140000"/>
                  </a:lnSpc>
                  <a:spcBef>
                    <a:spcPts val="300"/>
                  </a:spcBef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HDMSS:        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,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/>
                    <a:sym typeface="Wingdings" pitchFamily="2" charset="2"/>
                  </a:rPr>
                  <a:t>,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𝑑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≫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𝑛</m:t>
                    </m:r>
                  </m:oMath>
                </a14:m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182880" lvl="0" indent="-533400" eaLnBrk="1" hangingPunct="1">
                  <a:lnSpc>
                    <a:spcPct val="140000"/>
                  </a:lnSpc>
                  <a:spcBef>
                    <a:spcPts val="300"/>
                  </a:spcBef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B050"/>
                    </a:solidFill>
                    <a:latin typeface="Tahoma"/>
                  </a:rPr>
                  <a:t>HDLSS</a:t>
                </a: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:         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/>
                    <a:sym typeface="Wingdings" pitchFamily="2" charset="2"/>
                  </a:rPr>
                  <a:t>,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/>
                    <a:sym typeface="Wingdings" pitchFamily="2" charset="2"/>
                  </a:rPr>
                  <a:t> fixed</a:t>
                </a:r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b="-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&amp; Other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61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Box 28"/>
          <p:cNvSpPr txBox="1">
            <a:spLocks noChangeArrowheads="1"/>
          </p:cNvSpPr>
          <p:nvPr/>
        </p:nvSpPr>
        <p:spPr bwMode="auto">
          <a:xfrm>
            <a:off x="629807" y="-51770"/>
            <a:ext cx="3384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(A) Single Spike - Example 1.1</a:t>
            </a:r>
          </a:p>
        </p:txBody>
      </p:sp>
      <p:sp>
        <p:nvSpPr>
          <p:cNvPr id="8198" name="TextBox 28"/>
          <p:cNvSpPr txBox="1">
            <a:spLocks noChangeArrowheads="1"/>
          </p:cNvSpPr>
          <p:nvPr/>
        </p:nvSpPr>
        <p:spPr bwMode="auto">
          <a:xfrm>
            <a:off x="5237163" y="-43512"/>
            <a:ext cx="3384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(B) Multi Spike - Example 1.2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-83904" y="257127"/>
            <a:ext cx="4598434" cy="4475799"/>
            <a:chOff x="-151039" y="2276871"/>
            <a:chExt cx="4598434" cy="4475799"/>
          </a:xfrm>
        </p:grpSpPr>
        <p:sp>
          <p:nvSpPr>
            <p:cNvPr id="2" name="Rectangle 1"/>
            <p:cNvSpPr/>
            <p:nvPr/>
          </p:nvSpPr>
          <p:spPr bwMode="auto">
            <a:xfrm>
              <a:off x="497600" y="2714355"/>
              <a:ext cx="3628262" cy="350806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grpSp>
          <p:nvGrpSpPr>
            <p:cNvPr id="8207" name="Group 36"/>
            <p:cNvGrpSpPr>
              <a:grpSpLocks/>
            </p:cNvGrpSpPr>
            <p:nvPr/>
          </p:nvGrpSpPr>
          <p:grpSpPr bwMode="auto">
            <a:xfrm>
              <a:off x="-151039" y="2303106"/>
              <a:ext cx="4598434" cy="4449564"/>
              <a:chOff x="-349674" y="632484"/>
              <a:chExt cx="10001921" cy="5629971"/>
            </a:xfrm>
          </p:grpSpPr>
          <p:grpSp>
            <p:nvGrpSpPr>
              <p:cNvPr id="8209" name="Group 126"/>
              <p:cNvGrpSpPr>
                <a:grpSpLocks/>
              </p:cNvGrpSpPr>
              <p:nvPr/>
            </p:nvGrpSpPr>
            <p:grpSpPr bwMode="auto">
              <a:xfrm>
                <a:off x="-349674" y="669505"/>
                <a:ext cx="9793264" cy="5592950"/>
                <a:chOff x="940105" y="258233"/>
                <a:chExt cx="7032231" cy="5222439"/>
              </a:xfrm>
            </p:grpSpPr>
            <p:sp>
              <p:nvSpPr>
                <p:cNvPr id="126" name="Right Triangle 125"/>
                <p:cNvSpPr/>
                <p:nvPr/>
              </p:nvSpPr>
              <p:spPr>
                <a:xfrm>
                  <a:off x="1969604" y="1571645"/>
                  <a:ext cx="4520064" cy="3263441"/>
                </a:xfrm>
                <a:prstGeom prst="rtTriangl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宋体"/>
                    <a:cs typeface="+mn-cs"/>
                  </a:endParaRPr>
                </a:p>
              </p:txBody>
            </p:sp>
            <p:sp>
              <p:nvSpPr>
                <p:cNvPr id="8216" name="Rectangle 78"/>
                <p:cNvSpPr>
                  <a:spLocks noChangeArrowheads="1"/>
                </p:cNvSpPr>
                <p:nvPr/>
              </p:nvSpPr>
              <p:spPr bwMode="auto">
                <a:xfrm rot="16200000">
                  <a:off x="1046890" y="2874789"/>
                  <a:ext cx="321878" cy="5354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l-GR" altLang="zh-CN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rPr>
                    <a:t>γ</a:t>
                  </a:r>
                  <a:r>
                    <a:rPr kumimoji="0" lang="en-US" altLang="zh-CN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rPr>
                    <a:t> </a:t>
                  </a:r>
                </a:p>
              </p:txBody>
            </p:sp>
            <p:grpSp>
              <p:nvGrpSpPr>
                <p:cNvPr id="8217" name="Group 102"/>
                <p:cNvGrpSpPr>
                  <a:grpSpLocks/>
                </p:cNvGrpSpPr>
                <p:nvPr/>
              </p:nvGrpSpPr>
              <p:grpSpPr bwMode="auto">
                <a:xfrm>
                  <a:off x="1011714" y="258233"/>
                  <a:ext cx="6960622" cy="5222439"/>
                  <a:chOff x="795690" y="786965"/>
                  <a:chExt cx="6960622" cy="5522586"/>
                </a:xfrm>
              </p:grpSpPr>
              <p:sp>
                <p:nvSpPr>
                  <p:cNvPr id="8222" name="Text Box 11"/>
                  <p:cNvSpPr txBox="1">
                    <a:spLocks noChangeArrowheads="1"/>
                  </p:cNvSpPr>
                  <p:nvPr/>
                </p:nvSpPr>
                <p:spPr bwMode="auto">
                  <a:xfrm rot="16200000">
                    <a:off x="-1057707" y="2988022"/>
                    <a:ext cx="4109120" cy="4023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Sample Index      (</a:t>
                    </a:r>
                    <a:r>
                      <a:rPr kumimoji="0" lang="en-US" altLang="zh-CN" sz="1200" b="1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Johnstone</a:t>
                    </a:r>
                    <a:r>
                      <a:rPr kumimoji="0" lang="en-US" altLang="zh-CN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and Lu (2009))</a:t>
                    </a:r>
                  </a:p>
                </p:txBody>
              </p:sp>
              <p:sp>
                <p:nvSpPr>
                  <p:cNvPr id="51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760112" y="6295772"/>
                    <a:ext cx="136815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scene3d>
                    <a:camera prst="orthographicFront">
                      <a:rot lat="5400000" lon="10799999" rev="10799999"/>
                    </a:camera>
                    <a:lightRig rig="threePt" dir="t"/>
                  </a:scene3d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8219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81136" y="4234772"/>
                    <a:ext cx="1896766" cy="7498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ymbol" pitchFamily="18" charset="2"/>
                        <a:ea typeface="宋体" pitchFamily="2" charset="-122"/>
                        <a:cs typeface="+mn-cs"/>
                      </a:rPr>
                      <a:t>0</a:t>
                    </a:r>
                    <a:r>
                      <a:rPr kumimoji="0" lang="el-GR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≤</a:t>
                    </a:r>
                    <a:r>
                      <a:rPr kumimoji="0" lang="en-US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</a:t>
                    </a:r>
                    <a:r>
                      <a:rPr kumimoji="0" lang="el-GR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α </a:t>
                    </a:r>
                    <a:r>
                      <a:rPr kumimoji="0" lang="en-US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+</a:t>
                    </a:r>
                    <a:r>
                      <a:rPr kumimoji="0" lang="el-GR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γ </a:t>
                    </a:r>
                    <a:r>
                      <a:rPr kumimoji="0" lang="en-US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&lt;1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zh-CN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59" name="Straight Arrow Connector 58"/>
                  <p:cNvCxnSpPr/>
                  <p:nvPr/>
                </p:nvCxnSpPr>
                <p:spPr>
                  <a:xfrm flipV="1">
                    <a:off x="1751279" y="1101940"/>
                    <a:ext cx="0" cy="4560667"/>
                  </a:xfrm>
                  <a:prstGeom prst="straightConnector1">
                    <a:avLst/>
                  </a:prstGeom>
                  <a:ln w="38100" cmpd="sng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Arrow Connector 59"/>
                  <p:cNvCxnSpPr/>
                  <p:nvPr/>
                </p:nvCxnSpPr>
                <p:spPr>
                  <a:xfrm>
                    <a:off x="1315104" y="5649204"/>
                    <a:ext cx="6277191" cy="0"/>
                  </a:xfrm>
                  <a:prstGeom prst="straightConnector1">
                    <a:avLst/>
                  </a:prstGeom>
                  <a:ln w="38100" cmpd="sng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223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47367" y="2058307"/>
                    <a:ext cx="287338" cy="3460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8224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42410" y="5701959"/>
                    <a:ext cx="287338" cy="3460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8225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13072" y="6035854"/>
                    <a:ext cx="4743720" cy="2297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Spike Index      (Jung and </a:t>
                    </a:r>
                    <a:r>
                      <a:rPr kumimoji="0" lang="en-US" altLang="zh-CN" sz="1200" b="1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Marron</a:t>
                    </a:r>
                    <a:r>
                      <a:rPr kumimoji="0" lang="en-US" altLang="zh-CN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(2009))</a:t>
                    </a:r>
                  </a:p>
                </p:txBody>
              </p:sp>
              <p:sp>
                <p:nvSpPr>
                  <p:cNvPr id="8226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81801" y="5939665"/>
                    <a:ext cx="376237" cy="3698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ymbol" pitchFamily="18" charset="2"/>
                        <a:ea typeface="宋体" pitchFamily="2" charset="-122"/>
                        <a:cs typeface="+mn-cs"/>
                      </a:rPr>
                      <a:t>a</a:t>
                    </a:r>
                  </a:p>
                </p:txBody>
              </p:sp>
              <p:sp>
                <p:nvSpPr>
                  <p:cNvPr id="8227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85139" y="2635440"/>
                    <a:ext cx="1418331" cy="60016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α </a:t>
                    </a:r>
                    <a:r>
                      <a:rPr kumimoji="0" lang="en-US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+</a:t>
                    </a:r>
                    <a:r>
                      <a:rPr kumimoji="0" lang="el-GR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γ </a:t>
                    </a:r>
                    <a:r>
                      <a:rPr kumimoji="0" lang="en-US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&gt;1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zh-CN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71" name="Straight Connector 70"/>
                  <p:cNvCxnSpPr/>
                  <p:nvPr/>
                </p:nvCxnSpPr>
                <p:spPr>
                  <a:xfrm>
                    <a:off x="1772025" y="2175862"/>
                    <a:ext cx="4520064" cy="3450999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8229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1465883" y="786965"/>
                    <a:ext cx="6290429" cy="5092918"/>
                    <a:chOff x="1465883" y="786965"/>
                    <a:chExt cx="6290429" cy="5092918"/>
                  </a:xfrm>
                </p:grpSpPr>
                <p:sp>
                  <p:nvSpPr>
                    <p:cNvPr id="100" name="Left Brace 99"/>
                    <p:cNvSpPr/>
                    <p:nvPr/>
                  </p:nvSpPr>
                  <p:spPr>
                    <a:xfrm rot="16200000">
                      <a:off x="6910994" y="5028178"/>
                      <a:ext cx="226417" cy="1464218"/>
                    </a:xfrm>
                    <a:prstGeom prst="leftBrac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宋体"/>
                        <a:cs typeface="+mn-cs"/>
                      </a:endParaRPr>
                    </a:p>
                  </p:txBody>
                </p:sp>
                <p:sp>
                  <p:nvSpPr>
                    <p:cNvPr id="94" name="Left Brace 93"/>
                    <p:cNvSpPr/>
                    <p:nvPr/>
                  </p:nvSpPr>
                  <p:spPr>
                    <a:xfrm>
                      <a:off x="1494229" y="786965"/>
                      <a:ext cx="245854" cy="1388897"/>
                    </a:xfrm>
                    <a:prstGeom prst="leftBrac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宋体"/>
                        <a:cs typeface="+mn-cs"/>
                      </a:endParaRPr>
                    </a:p>
                  </p:txBody>
                </p:sp>
                <p:sp>
                  <p:nvSpPr>
                    <p:cNvPr id="95" name="Left Brace 94"/>
                    <p:cNvSpPr/>
                    <p:nvPr/>
                  </p:nvSpPr>
                  <p:spPr>
                    <a:xfrm>
                      <a:off x="1465883" y="2178843"/>
                      <a:ext cx="292301" cy="3460258"/>
                    </a:xfrm>
                    <a:prstGeom prst="leftBrac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宋体"/>
                        <a:cs typeface="+mn-cs"/>
                      </a:endParaRPr>
                    </a:p>
                  </p:txBody>
                </p:sp>
                <p:sp>
                  <p:nvSpPr>
                    <p:cNvPr id="99" name="Left Brace 98"/>
                    <p:cNvSpPr/>
                    <p:nvPr/>
                  </p:nvSpPr>
                  <p:spPr>
                    <a:xfrm rot="16200000">
                      <a:off x="3896470" y="3501468"/>
                      <a:ext cx="269893" cy="4486937"/>
                    </a:xfrm>
                    <a:prstGeom prst="leftBrac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宋体"/>
                        <a:cs typeface="+mn-cs"/>
                      </a:endParaRPr>
                    </a:p>
                  </p:txBody>
                </p:sp>
              </p:grpSp>
            </p:grpSp>
          </p:grpSp>
          <p:sp>
            <p:nvSpPr>
              <p:cNvPr id="8210" name="Text Box 11"/>
              <p:cNvSpPr txBox="1">
                <a:spLocks noChangeArrowheads="1"/>
              </p:cNvSpPr>
              <p:nvPr/>
            </p:nvSpPr>
            <p:spPr bwMode="auto">
              <a:xfrm>
                <a:off x="7473861" y="5714136"/>
                <a:ext cx="2178386" cy="277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Consistency </a:t>
                </a: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 </a:t>
                </a:r>
                <a:endPara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endParaRPr>
              </a:p>
            </p:txBody>
          </p:sp>
          <p:sp>
            <p:nvSpPr>
              <p:cNvPr id="8211" name="Text Box 11"/>
              <p:cNvSpPr txBox="1">
                <a:spLocks noChangeArrowheads="1"/>
              </p:cNvSpPr>
              <p:nvPr/>
            </p:nvSpPr>
            <p:spPr bwMode="auto">
              <a:xfrm>
                <a:off x="2316854" y="5748089"/>
                <a:ext cx="3597724" cy="3504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95000"/>
                        <a:lumOff val="5000"/>
                      </a:srgbClr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Strong  Inconsistency  </a:t>
                </a:r>
              </a:p>
            </p:txBody>
          </p:sp>
          <p:sp>
            <p:nvSpPr>
              <p:cNvPr id="8212" name="Text Box 11"/>
              <p:cNvSpPr txBox="1">
                <a:spLocks noChangeArrowheads="1"/>
              </p:cNvSpPr>
              <p:nvPr/>
            </p:nvSpPr>
            <p:spPr bwMode="auto">
              <a:xfrm rot="16200000">
                <a:off x="-217223" y="1080777"/>
                <a:ext cx="1368151" cy="471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Consistency</a:t>
                </a: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  </a:t>
                </a:r>
                <a:endPara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endParaRPr>
              </a:p>
            </p:txBody>
          </p:sp>
          <p:sp>
            <p:nvSpPr>
              <p:cNvPr id="8213" name="Text Box 11"/>
              <p:cNvSpPr txBox="1">
                <a:spLocks noChangeArrowheads="1"/>
              </p:cNvSpPr>
              <p:nvPr/>
            </p:nvSpPr>
            <p:spPr bwMode="auto">
              <a:xfrm rot="16200000">
                <a:off x="-611250" y="3561023"/>
                <a:ext cx="2220674" cy="602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Strong  Inconsistency  </a:t>
                </a:r>
              </a:p>
            </p:txBody>
          </p:sp>
          <p:sp>
            <p:nvSpPr>
              <p:cNvPr id="8214" name="TextBox 32"/>
              <p:cNvSpPr txBox="1">
                <a:spLocks noChangeArrowheads="1"/>
              </p:cNvSpPr>
              <p:nvPr/>
            </p:nvSpPr>
            <p:spPr bwMode="auto">
              <a:xfrm>
                <a:off x="201970" y="5580290"/>
                <a:ext cx="1088532" cy="3504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(0,0)</a:t>
                </a:r>
              </a:p>
            </p:txBody>
          </p:sp>
        </p:grpSp>
        <p:sp>
          <p:nvSpPr>
            <p:cNvPr id="62" name="Rectangle 61"/>
            <p:cNvSpPr/>
            <p:nvPr/>
          </p:nvSpPr>
          <p:spPr bwMode="auto">
            <a:xfrm>
              <a:off x="382820" y="2276871"/>
              <a:ext cx="436912" cy="311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268242" y="5930225"/>
              <a:ext cx="145244" cy="43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444176" y="3390088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3347864" y="614775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727033" y="287793"/>
            <a:ext cx="5387320" cy="4810747"/>
            <a:chOff x="4696244" y="2299374"/>
            <a:chExt cx="5387320" cy="4810747"/>
          </a:xfrm>
        </p:grpSpPr>
        <p:sp>
          <p:nvSpPr>
            <p:cNvPr id="8202" name="Text Box 11"/>
            <p:cNvSpPr txBox="1">
              <a:spLocks noChangeArrowheads="1"/>
            </p:cNvSpPr>
            <p:nvPr/>
          </p:nvSpPr>
          <p:spPr bwMode="auto">
            <a:xfrm rot="16200000">
              <a:off x="3607066" y="3459765"/>
              <a:ext cx="2573337" cy="252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Sample Index      </a:t>
              </a:r>
            </a:p>
          </p:txBody>
        </p:sp>
        <p:sp>
          <p:nvSpPr>
            <p:cNvPr id="8203" name="Text Box 11"/>
            <p:cNvSpPr txBox="1">
              <a:spLocks noChangeArrowheads="1"/>
            </p:cNvSpPr>
            <p:nvPr/>
          </p:nvSpPr>
          <p:spPr bwMode="auto">
            <a:xfrm>
              <a:off x="5768749" y="6527611"/>
              <a:ext cx="327183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Spike Index      (Jung and </a:t>
              </a:r>
              <a:r>
                <a:rPr kumimoji="0" lang="en-US" altLang="zh-CN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Marron</a:t>
              </a: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(2009))</a:t>
              </a:r>
            </a:p>
          </p:txBody>
        </p:sp>
        <p:sp>
          <p:nvSpPr>
            <p:cNvPr id="8204" name="Text Box 7"/>
            <p:cNvSpPr txBox="1">
              <a:spLocks noChangeArrowheads="1"/>
            </p:cNvSpPr>
            <p:nvPr/>
          </p:nvSpPr>
          <p:spPr bwMode="auto">
            <a:xfrm>
              <a:off x="6581191" y="6463790"/>
              <a:ext cx="24282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  <a:ea typeface="宋体" pitchFamily="2" charset="-122"/>
                  <a:cs typeface="+mn-cs"/>
                </a:rPr>
                <a:t>a    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4696244" y="2570810"/>
              <a:ext cx="5387320" cy="4141906"/>
              <a:chOff x="4454860" y="908685"/>
              <a:chExt cx="5700655" cy="5650315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4975195" y="1085773"/>
                <a:ext cx="4049773" cy="481337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  <a:cs typeface="+mn-cs"/>
                </a:endParaRPr>
              </a:p>
            </p:txBody>
          </p:sp>
          <p:grpSp>
            <p:nvGrpSpPr>
              <p:cNvPr id="8195" name="Group 36"/>
              <p:cNvGrpSpPr>
                <a:grpSpLocks/>
              </p:cNvGrpSpPr>
              <p:nvPr/>
            </p:nvGrpSpPr>
            <p:grpSpPr bwMode="auto">
              <a:xfrm>
                <a:off x="4551977" y="908685"/>
                <a:ext cx="5603538" cy="5650315"/>
                <a:chOff x="142627" y="661224"/>
                <a:chExt cx="11150961" cy="5945260"/>
              </a:xfrm>
            </p:grpSpPr>
            <p:grpSp>
              <p:nvGrpSpPr>
                <p:cNvPr id="8234" name="Group 126"/>
                <p:cNvGrpSpPr>
                  <a:grpSpLocks/>
                </p:cNvGrpSpPr>
                <p:nvPr/>
              </p:nvGrpSpPr>
              <p:grpSpPr bwMode="auto">
                <a:xfrm>
                  <a:off x="458848" y="661224"/>
                  <a:ext cx="8802890" cy="5945260"/>
                  <a:chOff x="1520676" y="250505"/>
                  <a:chExt cx="6321077" cy="5551407"/>
                </a:xfrm>
              </p:grpSpPr>
              <p:sp>
                <p:nvSpPr>
                  <p:cNvPr id="144" name="Right Triangle 143"/>
                  <p:cNvSpPr/>
                  <p:nvPr/>
                </p:nvSpPr>
                <p:spPr>
                  <a:xfrm>
                    <a:off x="1895613" y="1573198"/>
                    <a:ext cx="4273698" cy="3586652"/>
                  </a:xfrm>
                  <a:prstGeom prst="rtTriangl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宋体"/>
                      <a:cs typeface="+mn-cs"/>
                    </a:endParaRPr>
                  </a:p>
                </p:txBody>
              </p:sp>
              <p:grpSp>
                <p:nvGrpSpPr>
                  <p:cNvPr id="8239" name="Group 102"/>
                  <p:cNvGrpSpPr>
                    <a:grpSpLocks/>
                  </p:cNvGrpSpPr>
                  <p:nvPr/>
                </p:nvGrpSpPr>
                <p:grpSpPr bwMode="auto">
                  <a:xfrm>
                    <a:off x="1520676" y="250505"/>
                    <a:ext cx="6321077" cy="5551407"/>
                    <a:chOff x="1304652" y="736482"/>
                    <a:chExt cx="6321077" cy="5551407"/>
                  </a:xfrm>
                </p:grpSpPr>
                <p:sp>
                  <p:nvSpPr>
                    <p:cNvPr id="147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60112" y="6287889"/>
                      <a:ext cx="136815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scene3d>
                      <a:camera prst="orthographicFront">
                        <a:rot lat="5400000" lon="10799999" rev="10799999"/>
                      </a:camera>
                      <a:lightRig rig="threePt" dir="t"/>
                    </a:scene3d>
                  </p:spPr>
                  <p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宋体"/>
                        <a:cs typeface="+mn-cs"/>
                      </a:endParaRPr>
                    </a:p>
                  </p:txBody>
                </p:sp>
                <p:sp>
                  <p:nvSpPr>
                    <p:cNvPr id="8241" name="Text Box 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63240" y="4132130"/>
                      <a:ext cx="2160401" cy="80440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ymbol" pitchFamily="18" charset="2"/>
                          <a:ea typeface="宋体" pitchFamily="2" charset="-122"/>
                          <a:cs typeface="+mn-cs"/>
                        </a:rPr>
                        <a:t>0</a:t>
                      </a:r>
                      <a:r>
                        <a:rPr kumimoji="0" lang="el-GR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≤</a:t>
                      </a:r>
                      <a:r>
                        <a:rPr kumimoji="0" lang="en-US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l-GR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α </a:t>
                      </a:r>
                      <a:r>
                        <a:rPr kumimoji="0" lang="en-US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+</a:t>
                      </a:r>
                      <a:r>
                        <a:rPr kumimoji="0" lang="el-GR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γ </a:t>
                      </a:r>
                      <a:r>
                        <a:rPr kumimoji="0" lang="en-US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&lt;1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p:txBody>
                </p:sp>
                <p:cxnSp>
                  <p:nvCxnSpPr>
                    <p:cNvPr id="149" name="Straight Arrow Connector 148"/>
                    <p:cNvCxnSpPr/>
                    <p:nvPr/>
                  </p:nvCxnSpPr>
                  <p:spPr>
                    <a:xfrm flipV="1">
                      <a:off x="1682338" y="736482"/>
                      <a:ext cx="0" cy="4904670"/>
                    </a:xfrm>
                    <a:prstGeom prst="straightConnector1">
                      <a:avLst/>
                    </a:prstGeom>
                    <a:ln w="38100" cmpd="sng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" name="Straight Arrow Connector 149"/>
                    <p:cNvCxnSpPr/>
                    <p:nvPr/>
                  </p:nvCxnSpPr>
                  <p:spPr>
                    <a:xfrm>
                      <a:off x="5953286" y="5652065"/>
                      <a:ext cx="1672443" cy="0"/>
                    </a:xfrm>
                    <a:prstGeom prst="straightConnector1">
                      <a:avLst/>
                    </a:prstGeom>
                    <a:ln w="38100" cmpd="sng">
                      <a:solidFill>
                        <a:srgbClr val="FF0000"/>
                      </a:solidFill>
                      <a:prstDash val="sysDot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8244" name="Text Box 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04652" y="1905503"/>
                      <a:ext cx="287337" cy="37126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8245" name="Text Box 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772578" y="5675297"/>
                      <a:ext cx="287337" cy="371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8246" name="Text Box 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931789" y="2434212"/>
                      <a:ext cx="2021498" cy="5895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α </a:t>
                      </a:r>
                      <a:r>
                        <a:rPr kumimoji="0" lang="en-US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+</a:t>
                      </a:r>
                      <a:r>
                        <a:rPr kumimoji="0" lang="el-GR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γ </a:t>
                      </a:r>
                      <a:r>
                        <a:rPr kumimoji="0" lang="en-US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&gt;1, </a:t>
                      </a:r>
                      <a:r>
                        <a:rPr kumimoji="0" lang="el-GR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γ </a:t>
                      </a:r>
                      <a:r>
                        <a:rPr kumimoji="0" lang="en-US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&gt;0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p:txBody>
                </p:sp>
                <p:cxnSp>
                  <p:nvCxnSpPr>
                    <p:cNvPr id="157" name="Straight Connector 156"/>
                    <p:cNvCxnSpPr>
                      <a:stCxn id="144" idx="0"/>
                      <a:endCxn id="144" idx="4"/>
                    </p:cNvCxnSpPr>
                    <p:nvPr/>
                  </p:nvCxnSpPr>
                  <p:spPr>
                    <a:xfrm>
                      <a:off x="1679590" y="2059176"/>
                      <a:ext cx="4273698" cy="3586652"/>
                    </a:xfrm>
                    <a:prstGeom prst="line">
                      <a:avLst/>
                    </a:prstGeom>
                    <a:ln w="50800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1" name="Left Brace 160"/>
                    <p:cNvSpPr/>
                    <p:nvPr/>
                  </p:nvSpPr>
                  <p:spPr bwMode="auto">
                    <a:xfrm rot="16200000">
                      <a:off x="3729951" y="3591975"/>
                      <a:ext cx="175721" cy="4270949"/>
                    </a:xfrm>
                    <a:prstGeom prst="leftBrac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宋体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823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6208149" y="6125592"/>
                  <a:ext cx="5085439" cy="2770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Subspace Consistency </a:t>
                  </a:r>
                  <a:r>
                    <a:rPr kumimoji="0" lang="en-US" altLang="zh-CN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 </a:t>
                  </a:r>
                  <a:endPara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823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170840" y="6052936"/>
                  <a:ext cx="3478715" cy="300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Strong  Inconsistency  </a:t>
                  </a:r>
                </a:p>
              </p:txBody>
            </p:sp>
            <p:sp>
              <p:nvSpPr>
                <p:cNvPr id="8237" name="TextBox 32"/>
                <p:cNvSpPr txBox="1">
                  <a:spLocks noChangeArrowheads="1"/>
                </p:cNvSpPr>
                <p:nvPr/>
              </p:nvSpPr>
              <p:spPr bwMode="auto">
                <a:xfrm>
                  <a:off x="142627" y="5914641"/>
                  <a:ext cx="1053828" cy="3976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(0,0)</a:t>
                  </a:r>
                </a:p>
              </p:txBody>
            </p:sp>
          </p:grpSp>
          <p:sp>
            <p:nvSpPr>
              <p:cNvPr id="8205" name="Rectangle 78"/>
              <p:cNvSpPr>
                <a:spLocks noChangeArrowheads="1"/>
              </p:cNvSpPr>
              <p:nvPr/>
            </p:nvSpPr>
            <p:spPr bwMode="auto">
              <a:xfrm rot="16200000">
                <a:off x="4458035" y="2414906"/>
                <a:ext cx="363538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宋体"/>
                    <a:cs typeface="Times New Roman" pitchFamily="18" charset="0"/>
                  </a:rPr>
                  <a:t>γ</a:t>
                </a: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宋体"/>
                    <a:cs typeface="Times New Roman" pitchFamily="18" charset="0"/>
                  </a:rPr>
                  <a:t> </a:t>
                </a:r>
              </a:p>
            </p:txBody>
          </p:sp>
        </p:grpSp>
        <p:sp>
          <p:nvSpPr>
            <p:cNvPr id="61" name="Left Brace 60"/>
            <p:cNvSpPr/>
            <p:nvPr/>
          </p:nvSpPr>
          <p:spPr bwMode="auto">
            <a:xfrm rot="16200000">
              <a:off x="8549840" y="5698513"/>
              <a:ext cx="136791" cy="1184713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cxnSp>
          <p:nvCxnSpPr>
            <p:cNvPr id="168" name="Straight Connector 167"/>
            <p:cNvCxnSpPr>
              <a:endCxn id="144" idx="4"/>
            </p:cNvCxnSpPr>
            <p:nvPr/>
          </p:nvCxnSpPr>
          <p:spPr>
            <a:xfrm>
              <a:off x="4914534" y="6232689"/>
              <a:ext cx="3098046" cy="984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>
              <a:off x="9103858" y="5895745"/>
              <a:ext cx="193675" cy="43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7951265" y="6148381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5121714" y="3512820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449955" y="4100790"/>
            <a:ext cx="4060675" cy="69060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065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</a:rPr>
              <a:t>Asymptotics</a:t>
            </a:r>
            <a:endParaRPr lang="en-US" sz="3600" dirty="0">
              <a:solidFill>
                <a:schemeClr val="bg2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7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5626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Modern Mathematical Statistics:</a:t>
                </a: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 Based on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</a:rPr>
                  <a:t>asymptotic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analysis</a:t>
                </a: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 Real Reasons:</a:t>
                </a:r>
              </a:p>
              <a:p>
                <a:pPr marL="400050" lvl="1" indent="0"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Approximation provides insights</a:t>
                </a:r>
              </a:p>
              <a:p>
                <a:pPr marL="400050" lvl="1" indent="0"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Can find simple underlying structure</a:t>
                </a:r>
              </a:p>
              <a:p>
                <a:pPr marL="400050" lvl="1" indent="0"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In complex situations</a:t>
                </a: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Thus various flavors are fine:</a:t>
                </a:r>
              </a:p>
              <a:p>
                <a:pPr mar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/>
                      </m:func>
                      <m:r>
                        <a:rPr lang="en-US" b="0" i="0" smtClean="0">
                          <a:solidFill>
                            <a:schemeClr val="bg2"/>
                          </a:solidFill>
                          <a:latin typeface="Cambria Math"/>
                        </a:rPr>
                        <m:t>  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/>
                      </m:func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  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/>
                      </m:func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  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/>
                      </m:func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Even desirable!  (find additional insights)</a:t>
                </a:r>
              </a:p>
            </p:txBody>
          </p:sp>
        </mc:Choice>
        <mc:Fallback xmlns="">
          <p:sp>
            <p:nvSpPr>
              <p:cNvPr id="307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562600"/>
              </a:xfrm>
              <a:blipFill rotWithShape="1">
                <a:blip r:embed="rId3"/>
                <a:stretch>
                  <a:fillRect l="-1968" t="-1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A347A28C-A16F-442D-945F-689F09B1021B}"/>
              </a:ext>
            </a:extLst>
          </p:cNvPr>
          <p:cNvSpPr/>
          <p:nvPr/>
        </p:nvSpPr>
        <p:spPr>
          <a:xfrm>
            <a:off x="3048000" y="4876800"/>
            <a:ext cx="1066800" cy="762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0947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Box 28"/>
          <p:cNvSpPr txBox="1">
            <a:spLocks noChangeArrowheads="1"/>
          </p:cNvSpPr>
          <p:nvPr/>
        </p:nvSpPr>
        <p:spPr bwMode="auto">
          <a:xfrm>
            <a:off x="629807" y="-51770"/>
            <a:ext cx="3384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(A) Single Spike - Example 1.1</a:t>
            </a:r>
          </a:p>
        </p:txBody>
      </p:sp>
      <p:sp>
        <p:nvSpPr>
          <p:cNvPr id="8198" name="TextBox 28"/>
          <p:cNvSpPr txBox="1">
            <a:spLocks noChangeArrowheads="1"/>
          </p:cNvSpPr>
          <p:nvPr/>
        </p:nvSpPr>
        <p:spPr bwMode="auto">
          <a:xfrm>
            <a:off x="5237163" y="-43512"/>
            <a:ext cx="3384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(B) Multi Spike - Example 1.2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-83904" y="257127"/>
            <a:ext cx="4598434" cy="4475799"/>
            <a:chOff x="-151039" y="2276871"/>
            <a:chExt cx="4598434" cy="4475799"/>
          </a:xfrm>
        </p:grpSpPr>
        <p:sp>
          <p:nvSpPr>
            <p:cNvPr id="2" name="Rectangle 1"/>
            <p:cNvSpPr/>
            <p:nvPr/>
          </p:nvSpPr>
          <p:spPr bwMode="auto">
            <a:xfrm>
              <a:off x="497600" y="2714355"/>
              <a:ext cx="3628262" cy="350806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grpSp>
          <p:nvGrpSpPr>
            <p:cNvPr id="8207" name="Group 36"/>
            <p:cNvGrpSpPr>
              <a:grpSpLocks/>
            </p:cNvGrpSpPr>
            <p:nvPr/>
          </p:nvGrpSpPr>
          <p:grpSpPr bwMode="auto">
            <a:xfrm>
              <a:off x="-151039" y="2303106"/>
              <a:ext cx="4598434" cy="4449564"/>
              <a:chOff x="-349674" y="632484"/>
              <a:chExt cx="10001921" cy="5629971"/>
            </a:xfrm>
          </p:grpSpPr>
          <p:grpSp>
            <p:nvGrpSpPr>
              <p:cNvPr id="8209" name="Group 126"/>
              <p:cNvGrpSpPr>
                <a:grpSpLocks/>
              </p:cNvGrpSpPr>
              <p:nvPr/>
            </p:nvGrpSpPr>
            <p:grpSpPr bwMode="auto">
              <a:xfrm>
                <a:off x="-349674" y="669505"/>
                <a:ext cx="9793264" cy="5592950"/>
                <a:chOff x="940105" y="258233"/>
                <a:chExt cx="7032231" cy="5222439"/>
              </a:xfrm>
            </p:grpSpPr>
            <p:sp>
              <p:nvSpPr>
                <p:cNvPr id="126" name="Right Triangle 125"/>
                <p:cNvSpPr/>
                <p:nvPr/>
              </p:nvSpPr>
              <p:spPr>
                <a:xfrm>
                  <a:off x="1969604" y="1571645"/>
                  <a:ext cx="4520064" cy="3263441"/>
                </a:xfrm>
                <a:prstGeom prst="rtTriangl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宋体"/>
                    <a:cs typeface="+mn-cs"/>
                  </a:endParaRPr>
                </a:p>
              </p:txBody>
            </p:sp>
            <p:sp>
              <p:nvSpPr>
                <p:cNvPr id="8216" name="Rectangle 78"/>
                <p:cNvSpPr>
                  <a:spLocks noChangeArrowheads="1"/>
                </p:cNvSpPr>
                <p:nvPr/>
              </p:nvSpPr>
              <p:spPr bwMode="auto">
                <a:xfrm rot="16200000">
                  <a:off x="1046890" y="2874789"/>
                  <a:ext cx="321878" cy="5354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l-GR" altLang="zh-CN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rPr>
                    <a:t>γ</a:t>
                  </a:r>
                  <a:r>
                    <a:rPr kumimoji="0" lang="en-US" altLang="zh-CN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rPr>
                    <a:t> </a:t>
                  </a:r>
                </a:p>
              </p:txBody>
            </p:sp>
            <p:grpSp>
              <p:nvGrpSpPr>
                <p:cNvPr id="8217" name="Group 102"/>
                <p:cNvGrpSpPr>
                  <a:grpSpLocks/>
                </p:cNvGrpSpPr>
                <p:nvPr/>
              </p:nvGrpSpPr>
              <p:grpSpPr bwMode="auto">
                <a:xfrm>
                  <a:off x="1011714" y="258233"/>
                  <a:ext cx="6960622" cy="5222439"/>
                  <a:chOff x="795690" y="786965"/>
                  <a:chExt cx="6960622" cy="5522586"/>
                </a:xfrm>
              </p:grpSpPr>
              <p:sp>
                <p:nvSpPr>
                  <p:cNvPr id="8222" name="Text Box 11"/>
                  <p:cNvSpPr txBox="1">
                    <a:spLocks noChangeArrowheads="1"/>
                  </p:cNvSpPr>
                  <p:nvPr/>
                </p:nvSpPr>
                <p:spPr bwMode="auto">
                  <a:xfrm rot="16200000">
                    <a:off x="-1057707" y="2988022"/>
                    <a:ext cx="4109120" cy="4023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Sample Index      (</a:t>
                    </a:r>
                    <a:r>
                      <a:rPr kumimoji="0" lang="en-US" altLang="zh-CN" sz="1200" b="1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Johnstone</a:t>
                    </a:r>
                    <a:r>
                      <a:rPr kumimoji="0" lang="en-US" altLang="zh-CN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and Lu (2009))</a:t>
                    </a:r>
                  </a:p>
                </p:txBody>
              </p:sp>
              <p:sp>
                <p:nvSpPr>
                  <p:cNvPr id="51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760112" y="6295772"/>
                    <a:ext cx="136815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scene3d>
                    <a:camera prst="orthographicFront">
                      <a:rot lat="5400000" lon="10799999" rev="10799999"/>
                    </a:camera>
                    <a:lightRig rig="threePt" dir="t"/>
                  </a:scene3d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8219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81136" y="4234772"/>
                    <a:ext cx="1896766" cy="7498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ymbol" pitchFamily="18" charset="2"/>
                        <a:ea typeface="宋体" pitchFamily="2" charset="-122"/>
                        <a:cs typeface="+mn-cs"/>
                      </a:rPr>
                      <a:t>0</a:t>
                    </a:r>
                    <a:r>
                      <a:rPr kumimoji="0" lang="el-GR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≤</a:t>
                    </a:r>
                    <a:r>
                      <a:rPr kumimoji="0" lang="en-US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</a:t>
                    </a:r>
                    <a:r>
                      <a:rPr kumimoji="0" lang="el-GR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α </a:t>
                    </a:r>
                    <a:r>
                      <a:rPr kumimoji="0" lang="en-US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+</a:t>
                    </a:r>
                    <a:r>
                      <a:rPr kumimoji="0" lang="el-GR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γ </a:t>
                    </a:r>
                    <a:r>
                      <a:rPr kumimoji="0" lang="en-US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&lt;1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zh-CN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59" name="Straight Arrow Connector 58"/>
                  <p:cNvCxnSpPr/>
                  <p:nvPr/>
                </p:nvCxnSpPr>
                <p:spPr>
                  <a:xfrm flipV="1">
                    <a:off x="1751279" y="1101940"/>
                    <a:ext cx="0" cy="4560667"/>
                  </a:xfrm>
                  <a:prstGeom prst="straightConnector1">
                    <a:avLst/>
                  </a:prstGeom>
                  <a:ln w="38100" cmpd="sng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Arrow Connector 59"/>
                  <p:cNvCxnSpPr/>
                  <p:nvPr/>
                </p:nvCxnSpPr>
                <p:spPr>
                  <a:xfrm>
                    <a:off x="1315104" y="5649204"/>
                    <a:ext cx="6277191" cy="0"/>
                  </a:xfrm>
                  <a:prstGeom prst="straightConnector1">
                    <a:avLst/>
                  </a:prstGeom>
                  <a:ln w="38100" cmpd="sng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223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47367" y="2058307"/>
                    <a:ext cx="287338" cy="3460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8224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42410" y="5701959"/>
                    <a:ext cx="287338" cy="3460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8225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13072" y="6035854"/>
                    <a:ext cx="4743720" cy="2297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Spike Index      (Jung and </a:t>
                    </a:r>
                    <a:r>
                      <a:rPr kumimoji="0" lang="en-US" altLang="zh-CN" sz="1200" b="1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Marron</a:t>
                    </a:r>
                    <a:r>
                      <a:rPr kumimoji="0" lang="en-US" altLang="zh-CN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(2009))</a:t>
                    </a:r>
                  </a:p>
                </p:txBody>
              </p:sp>
              <p:sp>
                <p:nvSpPr>
                  <p:cNvPr id="8226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81801" y="5939665"/>
                    <a:ext cx="376237" cy="3698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ymbol" pitchFamily="18" charset="2"/>
                        <a:ea typeface="宋体" pitchFamily="2" charset="-122"/>
                        <a:cs typeface="+mn-cs"/>
                      </a:rPr>
                      <a:t>a</a:t>
                    </a:r>
                  </a:p>
                </p:txBody>
              </p:sp>
              <p:sp>
                <p:nvSpPr>
                  <p:cNvPr id="8227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85139" y="2635440"/>
                    <a:ext cx="1418331" cy="60016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α </a:t>
                    </a:r>
                    <a:r>
                      <a:rPr kumimoji="0" lang="en-US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+</a:t>
                    </a:r>
                    <a:r>
                      <a:rPr kumimoji="0" lang="el-GR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γ </a:t>
                    </a:r>
                    <a:r>
                      <a:rPr kumimoji="0" lang="en-US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&gt;1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zh-CN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71" name="Straight Connector 70"/>
                  <p:cNvCxnSpPr/>
                  <p:nvPr/>
                </p:nvCxnSpPr>
                <p:spPr>
                  <a:xfrm>
                    <a:off x="1772025" y="2175862"/>
                    <a:ext cx="4520064" cy="3450999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8229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1465883" y="786965"/>
                    <a:ext cx="6290429" cy="5092918"/>
                    <a:chOff x="1465883" y="786965"/>
                    <a:chExt cx="6290429" cy="5092918"/>
                  </a:xfrm>
                </p:grpSpPr>
                <p:sp>
                  <p:nvSpPr>
                    <p:cNvPr id="100" name="Left Brace 99"/>
                    <p:cNvSpPr/>
                    <p:nvPr/>
                  </p:nvSpPr>
                  <p:spPr>
                    <a:xfrm rot="16200000">
                      <a:off x="6910994" y="5028178"/>
                      <a:ext cx="226417" cy="1464218"/>
                    </a:xfrm>
                    <a:prstGeom prst="leftBrac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宋体"/>
                        <a:cs typeface="+mn-cs"/>
                      </a:endParaRPr>
                    </a:p>
                  </p:txBody>
                </p:sp>
                <p:sp>
                  <p:nvSpPr>
                    <p:cNvPr id="94" name="Left Brace 93"/>
                    <p:cNvSpPr/>
                    <p:nvPr/>
                  </p:nvSpPr>
                  <p:spPr>
                    <a:xfrm>
                      <a:off x="1494229" y="786965"/>
                      <a:ext cx="245854" cy="1388897"/>
                    </a:xfrm>
                    <a:prstGeom prst="leftBrac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宋体"/>
                        <a:cs typeface="+mn-cs"/>
                      </a:endParaRPr>
                    </a:p>
                  </p:txBody>
                </p:sp>
                <p:sp>
                  <p:nvSpPr>
                    <p:cNvPr id="95" name="Left Brace 94"/>
                    <p:cNvSpPr/>
                    <p:nvPr/>
                  </p:nvSpPr>
                  <p:spPr>
                    <a:xfrm>
                      <a:off x="1465883" y="2178843"/>
                      <a:ext cx="292301" cy="3460258"/>
                    </a:xfrm>
                    <a:prstGeom prst="leftBrac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宋体"/>
                        <a:cs typeface="+mn-cs"/>
                      </a:endParaRPr>
                    </a:p>
                  </p:txBody>
                </p:sp>
                <p:sp>
                  <p:nvSpPr>
                    <p:cNvPr id="99" name="Left Brace 98"/>
                    <p:cNvSpPr/>
                    <p:nvPr/>
                  </p:nvSpPr>
                  <p:spPr>
                    <a:xfrm rot="16200000">
                      <a:off x="3896470" y="3501468"/>
                      <a:ext cx="269893" cy="4486937"/>
                    </a:xfrm>
                    <a:prstGeom prst="leftBrac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宋体"/>
                        <a:cs typeface="+mn-cs"/>
                      </a:endParaRPr>
                    </a:p>
                  </p:txBody>
                </p:sp>
              </p:grpSp>
            </p:grpSp>
          </p:grpSp>
          <p:sp>
            <p:nvSpPr>
              <p:cNvPr id="8210" name="Text Box 11"/>
              <p:cNvSpPr txBox="1">
                <a:spLocks noChangeArrowheads="1"/>
              </p:cNvSpPr>
              <p:nvPr/>
            </p:nvSpPr>
            <p:spPr bwMode="auto">
              <a:xfrm>
                <a:off x="7473861" y="5714136"/>
                <a:ext cx="2178386" cy="277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Consistency </a:t>
                </a: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 </a:t>
                </a:r>
                <a:endPara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endParaRPr>
              </a:p>
            </p:txBody>
          </p:sp>
          <p:sp>
            <p:nvSpPr>
              <p:cNvPr id="8211" name="Text Box 11"/>
              <p:cNvSpPr txBox="1">
                <a:spLocks noChangeArrowheads="1"/>
              </p:cNvSpPr>
              <p:nvPr/>
            </p:nvSpPr>
            <p:spPr bwMode="auto">
              <a:xfrm>
                <a:off x="2316854" y="5748089"/>
                <a:ext cx="3597724" cy="3504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95000"/>
                        <a:lumOff val="5000"/>
                      </a:srgbClr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Strong  Inconsistency  </a:t>
                </a:r>
              </a:p>
            </p:txBody>
          </p:sp>
          <p:sp>
            <p:nvSpPr>
              <p:cNvPr id="8212" name="Text Box 11"/>
              <p:cNvSpPr txBox="1">
                <a:spLocks noChangeArrowheads="1"/>
              </p:cNvSpPr>
              <p:nvPr/>
            </p:nvSpPr>
            <p:spPr bwMode="auto">
              <a:xfrm rot="16200000">
                <a:off x="-217223" y="1080777"/>
                <a:ext cx="1368151" cy="471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Consistency</a:t>
                </a: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  </a:t>
                </a:r>
                <a:endPara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endParaRPr>
              </a:p>
            </p:txBody>
          </p:sp>
          <p:sp>
            <p:nvSpPr>
              <p:cNvPr id="8213" name="Text Box 11"/>
              <p:cNvSpPr txBox="1">
                <a:spLocks noChangeArrowheads="1"/>
              </p:cNvSpPr>
              <p:nvPr/>
            </p:nvSpPr>
            <p:spPr bwMode="auto">
              <a:xfrm rot="16200000">
                <a:off x="-611250" y="3561023"/>
                <a:ext cx="2220674" cy="602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Strong  Inconsistency  </a:t>
                </a:r>
              </a:p>
            </p:txBody>
          </p:sp>
          <p:sp>
            <p:nvSpPr>
              <p:cNvPr id="8214" name="TextBox 32"/>
              <p:cNvSpPr txBox="1">
                <a:spLocks noChangeArrowheads="1"/>
              </p:cNvSpPr>
              <p:nvPr/>
            </p:nvSpPr>
            <p:spPr bwMode="auto">
              <a:xfrm>
                <a:off x="201970" y="5580290"/>
                <a:ext cx="1088532" cy="3504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(0,0)</a:t>
                </a:r>
              </a:p>
            </p:txBody>
          </p:sp>
        </p:grpSp>
        <p:sp>
          <p:nvSpPr>
            <p:cNvPr id="62" name="Rectangle 61"/>
            <p:cNvSpPr/>
            <p:nvPr/>
          </p:nvSpPr>
          <p:spPr bwMode="auto">
            <a:xfrm>
              <a:off x="382820" y="2276871"/>
              <a:ext cx="436912" cy="311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268242" y="5930225"/>
              <a:ext cx="145244" cy="43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444176" y="3390088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3347864" y="614775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727033" y="287793"/>
            <a:ext cx="5387320" cy="4810747"/>
            <a:chOff x="4696244" y="2299374"/>
            <a:chExt cx="5387320" cy="4810747"/>
          </a:xfrm>
        </p:grpSpPr>
        <p:sp>
          <p:nvSpPr>
            <p:cNvPr id="8202" name="Text Box 11"/>
            <p:cNvSpPr txBox="1">
              <a:spLocks noChangeArrowheads="1"/>
            </p:cNvSpPr>
            <p:nvPr/>
          </p:nvSpPr>
          <p:spPr bwMode="auto">
            <a:xfrm rot="16200000">
              <a:off x="3607066" y="3459765"/>
              <a:ext cx="2573337" cy="252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Sample Index      </a:t>
              </a:r>
            </a:p>
          </p:txBody>
        </p:sp>
        <p:sp>
          <p:nvSpPr>
            <p:cNvPr id="8203" name="Text Box 11"/>
            <p:cNvSpPr txBox="1">
              <a:spLocks noChangeArrowheads="1"/>
            </p:cNvSpPr>
            <p:nvPr/>
          </p:nvSpPr>
          <p:spPr bwMode="auto">
            <a:xfrm>
              <a:off x="5768749" y="6527611"/>
              <a:ext cx="327183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Spike Index      (Jung and </a:t>
              </a:r>
              <a:r>
                <a:rPr kumimoji="0" lang="en-US" altLang="zh-CN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Marron</a:t>
              </a: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(2009))</a:t>
              </a:r>
            </a:p>
          </p:txBody>
        </p:sp>
        <p:sp>
          <p:nvSpPr>
            <p:cNvPr id="8204" name="Text Box 7"/>
            <p:cNvSpPr txBox="1">
              <a:spLocks noChangeArrowheads="1"/>
            </p:cNvSpPr>
            <p:nvPr/>
          </p:nvSpPr>
          <p:spPr bwMode="auto">
            <a:xfrm>
              <a:off x="6581191" y="6463790"/>
              <a:ext cx="24282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  <a:ea typeface="宋体" pitchFamily="2" charset="-122"/>
                  <a:cs typeface="+mn-cs"/>
                </a:rPr>
                <a:t>a    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4696244" y="2570810"/>
              <a:ext cx="5387320" cy="4141906"/>
              <a:chOff x="4454860" y="908685"/>
              <a:chExt cx="5700655" cy="5650315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4975195" y="1085773"/>
                <a:ext cx="4049773" cy="481337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  <a:cs typeface="+mn-cs"/>
                </a:endParaRPr>
              </a:p>
            </p:txBody>
          </p:sp>
          <p:grpSp>
            <p:nvGrpSpPr>
              <p:cNvPr id="8195" name="Group 36"/>
              <p:cNvGrpSpPr>
                <a:grpSpLocks/>
              </p:cNvGrpSpPr>
              <p:nvPr/>
            </p:nvGrpSpPr>
            <p:grpSpPr bwMode="auto">
              <a:xfrm>
                <a:off x="4551977" y="908685"/>
                <a:ext cx="5603538" cy="5650315"/>
                <a:chOff x="142627" y="661224"/>
                <a:chExt cx="11150961" cy="5945260"/>
              </a:xfrm>
            </p:grpSpPr>
            <p:grpSp>
              <p:nvGrpSpPr>
                <p:cNvPr id="8234" name="Group 126"/>
                <p:cNvGrpSpPr>
                  <a:grpSpLocks/>
                </p:cNvGrpSpPr>
                <p:nvPr/>
              </p:nvGrpSpPr>
              <p:grpSpPr bwMode="auto">
                <a:xfrm>
                  <a:off x="458848" y="661224"/>
                  <a:ext cx="8802890" cy="5945260"/>
                  <a:chOff x="1520676" y="250505"/>
                  <a:chExt cx="6321077" cy="5551407"/>
                </a:xfrm>
              </p:grpSpPr>
              <p:sp>
                <p:nvSpPr>
                  <p:cNvPr id="144" name="Right Triangle 143"/>
                  <p:cNvSpPr/>
                  <p:nvPr/>
                </p:nvSpPr>
                <p:spPr>
                  <a:xfrm>
                    <a:off x="1895613" y="1573198"/>
                    <a:ext cx="4273698" cy="3586652"/>
                  </a:xfrm>
                  <a:prstGeom prst="rtTriangl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宋体"/>
                      <a:cs typeface="+mn-cs"/>
                    </a:endParaRPr>
                  </a:p>
                </p:txBody>
              </p:sp>
              <p:grpSp>
                <p:nvGrpSpPr>
                  <p:cNvPr id="8239" name="Group 102"/>
                  <p:cNvGrpSpPr>
                    <a:grpSpLocks/>
                  </p:cNvGrpSpPr>
                  <p:nvPr/>
                </p:nvGrpSpPr>
                <p:grpSpPr bwMode="auto">
                  <a:xfrm>
                    <a:off x="1520676" y="250505"/>
                    <a:ext cx="6321077" cy="5551407"/>
                    <a:chOff x="1304652" y="736482"/>
                    <a:chExt cx="6321077" cy="5551407"/>
                  </a:xfrm>
                </p:grpSpPr>
                <p:sp>
                  <p:nvSpPr>
                    <p:cNvPr id="147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60112" y="6287889"/>
                      <a:ext cx="136815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scene3d>
                      <a:camera prst="orthographicFront">
                        <a:rot lat="5400000" lon="10799999" rev="10799999"/>
                      </a:camera>
                      <a:lightRig rig="threePt" dir="t"/>
                    </a:scene3d>
                  </p:spPr>
                  <p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宋体"/>
                        <a:cs typeface="+mn-cs"/>
                      </a:endParaRPr>
                    </a:p>
                  </p:txBody>
                </p:sp>
                <p:sp>
                  <p:nvSpPr>
                    <p:cNvPr id="8241" name="Text Box 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63240" y="4132130"/>
                      <a:ext cx="2160401" cy="80440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ymbol" pitchFamily="18" charset="2"/>
                          <a:ea typeface="宋体" pitchFamily="2" charset="-122"/>
                          <a:cs typeface="+mn-cs"/>
                        </a:rPr>
                        <a:t>0</a:t>
                      </a:r>
                      <a:r>
                        <a:rPr kumimoji="0" lang="el-GR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≤</a:t>
                      </a:r>
                      <a:r>
                        <a:rPr kumimoji="0" lang="en-US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l-GR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α </a:t>
                      </a:r>
                      <a:r>
                        <a:rPr kumimoji="0" lang="en-US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+</a:t>
                      </a:r>
                      <a:r>
                        <a:rPr kumimoji="0" lang="el-GR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γ </a:t>
                      </a:r>
                      <a:r>
                        <a:rPr kumimoji="0" lang="en-US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&lt;1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p:txBody>
                </p:sp>
                <p:cxnSp>
                  <p:nvCxnSpPr>
                    <p:cNvPr id="149" name="Straight Arrow Connector 148"/>
                    <p:cNvCxnSpPr/>
                    <p:nvPr/>
                  </p:nvCxnSpPr>
                  <p:spPr>
                    <a:xfrm flipV="1">
                      <a:off x="1682338" y="736482"/>
                      <a:ext cx="0" cy="4904670"/>
                    </a:xfrm>
                    <a:prstGeom prst="straightConnector1">
                      <a:avLst/>
                    </a:prstGeom>
                    <a:ln w="38100" cmpd="sng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" name="Straight Arrow Connector 149"/>
                    <p:cNvCxnSpPr/>
                    <p:nvPr/>
                  </p:nvCxnSpPr>
                  <p:spPr>
                    <a:xfrm>
                      <a:off x="5953286" y="5652065"/>
                      <a:ext cx="1672443" cy="0"/>
                    </a:xfrm>
                    <a:prstGeom prst="straightConnector1">
                      <a:avLst/>
                    </a:prstGeom>
                    <a:ln w="38100" cmpd="sng">
                      <a:solidFill>
                        <a:srgbClr val="FF0000"/>
                      </a:solidFill>
                      <a:prstDash val="sysDot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8244" name="Text Box 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04652" y="1905503"/>
                      <a:ext cx="287337" cy="37126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8245" name="Text Box 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772578" y="5675297"/>
                      <a:ext cx="287337" cy="371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8246" name="Text Box 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931789" y="2434212"/>
                      <a:ext cx="2021498" cy="5895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α </a:t>
                      </a:r>
                      <a:r>
                        <a:rPr kumimoji="0" lang="en-US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+</a:t>
                      </a:r>
                      <a:r>
                        <a:rPr kumimoji="0" lang="el-GR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γ </a:t>
                      </a:r>
                      <a:r>
                        <a:rPr kumimoji="0" lang="en-US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&gt;1, </a:t>
                      </a:r>
                      <a:r>
                        <a:rPr kumimoji="0" lang="el-GR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γ </a:t>
                      </a:r>
                      <a:r>
                        <a:rPr kumimoji="0" lang="en-US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&gt;0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p:txBody>
                </p:sp>
                <p:cxnSp>
                  <p:nvCxnSpPr>
                    <p:cNvPr id="157" name="Straight Connector 156"/>
                    <p:cNvCxnSpPr>
                      <a:stCxn id="144" idx="0"/>
                      <a:endCxn id="144" idx="4"/>
                    </p:cNvCxnSpPr>
                    <p:nvPr/>
                  </p:nvCxnSpPr>
                  <p:spPr>
                    <a:xfrm>
                      <a:off x="1679590" y="2059176"/>
                      <a:ext cx="4273698" cy="3586652"/>
                    </a:xfrm>
                    <a:prstGeom prst="line">
                      <a:avLst/>
                    </a:prstGeom>
                    <a:ln w="50800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1" name="Left Brace 160"/>
                    <p:cNvSpPr/>
                    <p:nvPr/>
                  </p:nvSpPr>
                  <p:spPr bwMode="auto">
                    <a:xfrm rot="16200000">
                      <a:off x="3729951" y="3591975"/>
                      <a:ext cx="175721" cy="4270949"/>
                    </a:xfrm>
                    <a:prstGeom prst="leftBrac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宋体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823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6208149" y="6125592"/>
                  <a:ext cx="5085439" cy="2770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Subspace Consistency </a:t>
                  </a:r>
                  <a:r>
                    <a:rPr kumimoji="0" lang="en-US" altLang="zh-CN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 </a:t>
                  </a:r>
                  <a:endPara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823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170840" y="6052936"/>
                  <a:ext cx="3478715" cy="300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Strong  Inconsistency  </a:t>
                  </a:r>
                </a:p>
              </p:txBody>
            </p:sp>
            <p:sp>
              <p:nvSpPr>
                <p:cNvPr id="8237" name="TextBox 32"/>
                <p:cNvSpPr txBox="1">
                  <a:spLocks noChangeArrowheads="1"/>
                </p:cNvSpPr>
                <p:nvPr/>
              </p:nvSpPr>
              <p:spPr bwMode="auto">
                <a:xfrm>
                  <a:off x="142627" y="5914641"/>
                  <a:ext cx="1053828" cy="3976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(0,0)</a:t>
                  </a:r>
                </a:p>
              </p:txBody>
            </p:sp>
          </p:grpSp>
          <p:sp>
            <p:nvSpPr>
              <p:cNvPr id="8205" name="Rectangle 78"/>
              <p:cNvSpPr>
                <a:spLocks noChangeArrowheads="1"/>
              </p:cNvSpPr>
              <p:nvPr/>
            </p:nvSpPr>
            <p:spPr bwMode="auto">
              <a:xfrm rot="16200000">
                <a:off x="4458035" y="2414906"/>
                <a:ext cx="363538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宋体"/>
                    <a:cs typeface="Times New Roman" pitchFamily="18" charset="0"/>
                  </a:rPr>
                  <a:t>γ</a:t>
                </a: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宋体"/>
                    <a:cs typeface="Times New Roman" pitchFamily="18" charset="0"/>
                  </a:rPr>
                  <a:t> </a:t>
                </a:r>
              </a:p>
            </p:txBody>
          </p:sp>
        </p:grpSp>
        <p:sp>
          <p:nvSpPr>
            <p:cNvPr id="61" name="Left Brace 60"/>
            <p:cNvSpPr/>
            <p:nvPr/>
          </p:nvSpPr>
          <p:spPr bwMode="auto">
            <a:xfrm rot="16200000">
              <a:off x="8549840" y="5698513"/>
              <a:ext cx="136791" cy="1184713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cxnSp>
          <p:nvCxnSpPr>
            <p:cNvPr id="168" name="Straight Connector 167"/>
            <p:cNvCxnSpPr>
              <a:endCxn id="144" idx="4"/>
            </p:cNvCxnSpPr>
            <p:nvPr/>
          </p:nvCxnSpPr>
          <p:spPr>
            <a:xfrm>
              <a:off x="4914534" y="6232689"/>
              <a:ext cx="3098046" cy="984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>
              <a:off x="9103858" y="5895745"/>
              <a:ext cx="193675" cy="43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7951265" y="6148381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5121714" y="3512820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0" y="333298"/>
            <a:ext cx="655327" cy="425159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1948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Yata &amp; Aoshima (2009,…,2012)</a:t>
            </a:r>
          </a:p>
          <a:p>
            <a:pPr marL="457200" lvl="0" indent="-457200" eaLnBrk="1" hangingPunct="1">
              <a:lnSpc>
                <a:spcPct val="140000"/>
              </a:lnSpc>
              <a:buSzPct val="100000"/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 Natural Covariance Matrix Assumptions</a:t>
            </a:r>
          </a:p>
          <a:p>
            <a:pPr marL="0" lvl="0" indent="0" algn="ctr" eaLnBrk="1" hangingPunct="1">
              <a:lnSpc>
                <a:spcPct val="140000"/>
              </a:lnSpc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(non-Gaussian)</a:t>
            </a:r>
          </a:p>
          <a:p>
            <a:pPr marL="457200" lvl="0" indent="-457200" eaLnBrk="1" hangingPunct="1">
              <a:lnSpc>
                <a:spcPct val="140000"/>
              </a:lnSpc>
              <a:buSzPct val="100000"/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 Improvements on PCA</a:t>
            </a:r>
          </a:p>
          <a:p>
            <a:pPr marL="0" lvl="0" indent="0" algn="ctr" eaLnBrk="1" hangingPunct="1">
              <a:lnSpc>
                <a:spcPct val="140000"/>
              </a:lnSpc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(Milder Consistency Cond.)</a:t>
            </a:r>
          </a:p>
          <a:p>
            <a:pPr marL="457200" lvl="0" indent="-457200" eaLnBrk="1" hangingPunct="1">
              <a:lnSpc>
                <a:spcPct val="140000"/>
              </a:lnSpc>
              <a:buSzPct val="100000"/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 Using Clever Dual Space Calculations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More </a:t>
            </a:r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01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lvl="0" indent="-533400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Wei et al (2015)</a:t>
                </a:r>
              </a:p>
              <a:p>
                <a:pPr marL="533400" lvl="0" indent="-533400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Background:    </a:t>
                </a:r>
                <a:r>
                  <a:rPr lang="en-US" dirty="0">
                    <a:solidFill>
                      <a:srgbClr val="00B050"/>
                    </a:solidFill>
                    <a:latin typeface="Tahoma"/>
                  </a:rPr>
                  <a:t>HDLSS</a:t>
                </a: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Hypothesis Testing</a:t>
                </a:r>
              </a:p>
              <a:p>
                <a:pPr marL="533400" lvl="0" indent="-533400" algn="ctr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</a:rPr>
                      <m:t>: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  vs.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: 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533400" lvl="0" indent="-533400" algn="ctr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or</a:t>
                </a:r>
              </a:p>
              <a:p>
                <a:pPr marL="533400" lvl="0" indent="-533400" algn="ctr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: 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  vs.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: 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u="sng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Analysis of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DiProPerm</a:t>
            </a:r>
            <a:endParaRPr lang="en-US" sz="3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521200"/>
            <a:ext cx="1752600" cy="23368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81000" y="4191000"/>
            <a:ext cx="6934200" cy="1821597"/>
            <a:chOff x="381000" y="4191000"/>
            <a:chExt cx="6934200" cy="1821597"/>
          </a:xfrm>
        </p:grpSpPr>
        <p:sp>
          <p:nvSpPr>
            <p:cNvPr id="6" name="TextBox 5"/>
            <p:cNvSpPr txBox="1"/>
            <p:nvPr/>
          </p:nvSpPr>
          <p:spPr>
            <a:xfrm>
              <a:off x="381000" y="5181600"/>
              <a:ext cx="55595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Most Generally, But Test is Designed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for Maximal Power in Direction of Mean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524000" y="4191000"/>
              <a:ext cx="5791200" cy="762000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264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lvl="0" indent="-533400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Wei et al (2015)</a:t>
                </a:r>
              </a:p>
              <a:p>
                <a:pPr marL="533400" lvl="0" indent="-533400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  <a:cs typeface="Arial" charset="0"/>
                  </a:rPr>
                  <a:t>Choice 1:  Direction on which to Project?</a:t>
                </a:r>
              </a:p>
              <a:p>
                <a:pPr eaLnBrk="1" hangingPunct="1">
                  <a:lnSpc>
                    <a:spcPct val="14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  <a:cs typeface="Arial" charset="0"/>
                  </a:rPr>
                  <a:t>  Distance </a:t>
                </a:r>
                <a:r>
                  <a:rPr lang="en-US" dirty="0" err="1">
                    <a:solidFill>
                      <a:srgbClr val="000000"/>
                    </a:solidFill>
                    <a:latin typeface="Tahoma"/>
                    <a:cs typeface="Arial" charset="0"/>
                  </a:rPr>
                  <a:t>Weigthed</a:t>
                </a:r>
                <a:r>
                  <a:rPr lang="en-US" dirty="0">
                    <a:solidFill>
                      <a:srgbClr val="000000"/>
                    </a:solidFill>
                    <a:latin typeface="Tahoma"/>
                    <a:cs typeface="Arial" charset="0"/>
                  </a:rPr>
                  <a:t> Discrimination (DWD)</a:t>
                </a:r>
              </a:p>
              <a:p>
                <a:pPr eaLnBrk="1" hangingPunct="1">
                  <a:lnSpc>
                    <a:spcPct val="14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  <a:cs typeface="Arial" charset="0"/>
                  </a:rPr>
                  <a:t>  Mean Difference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bar>
                              <m:barPr>
                                <m:pos m:val="top"/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bar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𝑋</m:t>
                                </m:r>
                              </m:e>
                            </m:ba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bar>
                              <m:barPr>
                                <m:pos m:val="top"/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bar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𝑋</m:t>
                                </m:r>
                              </m:e>
                            </m:ba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bar>
                                  <m:barPr>
                                    <m:pos m:val="top"/>
                                    <m:ctrlPr>
                                      <a:rPr lang="en-US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𝑋</m:t>
                                    </m:r>
                                  </m:e>
                                </m:ba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bar>
                                  <m:barPr>
                                    <m:pos m:val="top"/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𝑋</m:t>
                                    </m:r>
                                  </m:e>
                                </m:ba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Analysis of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DiProPerm</a:t>
            </a:r>
            <a:endParaRPr lang="en-US" sz="3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89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Wei et al (2015)</a:t>
            </a:r>
          </a:p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Recall:    N(0,1) data    (</a:t>
            </a:r>
            <a:r>
              <a:rPr lang="en-US" i="1" dirty="0">
                <a:solidFill>
                  <a:srgbClr val="000000"/>
                </a:solidFill>
                <a:latin typeface="Tahoma"/>
              </a:rPr>
              <a:t>both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classes)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Analysis of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DiProPerm</a:t>
            </a:r>
            <a:endParaRPr lang="en-US" sz="3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22966" t="40531" r="12867" b="5170"/>
          <a:stretch/>
        </p:blipFill>
        <p:spPr>
          <a:xfrm>
            <a:off x="533400" y="4419601"/>
            <a:ext cx="8043330" cy="22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7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Choice 2:</a:t>
            </a:r>
          </a:p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Which Statistic to Summarize Projections?</a:t>
            </a:r>
          </a:p>
          <a:p>
            <a:pPr marL="457200" lvl="0" indent="-457200" eaLnBrk="1" hangingPunct="1">
              <a:lnSpc>
                <a:spcPct val="140000"/>
              </a:lnSpc>
              <a:buSzPct val="100000"/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   2 – Sample t statistic</a:t>
            </a:r>
          </a:p>
          <a:p>
            <a:pPr marL="457200" lvl="0" indent="-457200" eaLnBrk="1" hangingPunct="1">
              <a:lnSpc>
                <a:spcPct val="140000"/>
              </a:lnSpc>
              <a:buSzPct val="100000"/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   Mean Difference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Analysis of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DiProPerm</a:t>
            </a:r>
            <a:endParaRPr lang="en-US" sz="3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22966" t="40531" r="12867" b="5170"/>
          <a:stretch/>
        </p:blipFill>
        <p:spPr>
          <a:xfrm>
            <a:off x="533400" y="4419601"/>
            <a:ext cx="8043330" cy="2285999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1828800" y="2438400"/>
            <a:ext cx="4724400" cy="2819400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3581400" y="2438400"/>
            <a:ext cx="2971800" cy="2743200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5562600" y="2438400"/>
            <a:ext cx="990600" cy="2743200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35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lvl="0" indent="-533400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Jack Prothero Simulations  </a:t>
                </a:r>
              </a:p>
              <a:p>
                <a:pPr marL="533400" lvl="0" indent="-533400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533400" lvl="0" indent="-533400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  <a:latin typeface="Tahoma"/>
                  </a:rPr>
                  <a:t>1</a:t>
                </a: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             </a:t>
                </a:r>
              </a:p>
              <a:p>
                <a:pPr marL="533400" lvl="0" indent="-533400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lvl="0" indent="-533400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Analysis of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DiProPerm</a:t>
            </a:r>
            <a:endParaRPr lang="en-US" sz="3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200" y="1752600"/>
                <a:ext cx="3231590" cy="24944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±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𝑔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±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𝑔</m:t>
                                    </m:r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kumimoji="0" lang="en-US" sz="3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kumimoji="0" lang="en-US" sz="3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sz="3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⋮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sz="3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𝐼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752600"/>
                <a:ext cx="3231590" cy="24944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/>
            </p:nvGraphicFramePr>
            <p:xfrm>
              <a:off x="2514600" y="4800600"/>
              <a:ext cx="4114800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81200">
                      <a:extLst>
                        <a:ext uri="{9D8B030D-6E8A-4147-A177-3AD203B41FA5}">
                          <a16:colId xmlns:a16="http://schemas.microsoft.com/office/drawing/2014/main" val="219706770"/>
                        </a:ext>
                      </a:extLst>
                    </a:gridCol>
                    <a:gridCol w="2133600">
                      <a:extLst>
                        <a:ext uri="{9D8B030D-6E8A-4147-A177-3AD203B41FA5}">
                          <a16:colId xmlns:a16="http://schemas.microsoft.com/office/drawing/2014/main" val="3820901330"/>
                        </a:ext>
                      </a:extLst>
                    </a:gridCol>
                  </a:tblGrid>
                  <a:tr h="6858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𝑑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</m:t>
                                </m:r>
                                <m:r>
                                  <a:rPr lang="en-US" sz="3200" b="0" i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50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𝑑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</m:t>
                                </m:r>
                                <m:r>
                                  <a:rPr lang="en-US" sz="3200" b="0" i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38294"/>
                      </a:ext>
                    </a:extLst>
                  </a:tr>
                  <a:tr h="6858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𝑑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</m:t>
                                </m:r>
                                <m:r>
                                  <a:rPr lang="en-US" sz="3200" b="0" i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500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𝑑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=</m:t>
                                </m:r>
                                <m:r>
                                  <a:rPr lang="en-US" sz="3200" b="0" i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1000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31754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46893330"/>
                  </p:ext>
                </p:extLst>
              </p:nvPr>
            </p:nvGraphicFramePr>
            <p:xfrm>
              <a:off x="2514600" y="4800600"/>
              <a:ext cx="4114800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81200">
                      <a:extLst>
                        <a:ext uri="{9D8B030D-6E8A-4147-A177-3AD203B41FA5}">
                          <a16:colId xmlns:a16="http://schemas.microsoft.com/office/drawing/2014/main" val="219706770"/>
                        </a:ext>
                      </a:extLst>
                    </a:gridCol>
                    <a:gridCol w="2133600">
                      <a:extLst>
                        <a:ext uri="{9D8B030D-6E8A-4147-A177-3AD203B41FA5}">
                          <a16:colId xmlns:a16="http://schemas.microsoft.com/office/drawing/2014/main" val="3820901330"/>
                        </a:ext>
                      </a:extLst>
                    </a:gridCol>
                  </a:tblGrid>
                  <a:tr h="685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923" t="-2655" r="-109846" b="-1053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93447" t="-2655" r="-1709" b="-1053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938294"/>
                      </a:ext>
                    </a:extLst>
                  </a:tr>
                  <a:tr h="685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923" t="-102655" r="-109846" b="-53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93447" t="-102655" r="-1709" b="-53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317541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218" name="Picture 2" descr="Jack Prothero - Burke, Virginia, United States | Professional Profile |  LinkedIn">
            <a:extLst>
              <a:ext uri="{FF2B5EF4-FFF2-40B4-BE49-F238E27FC236}">
                <a16:creationId xmlns:a16="http://schemas.microsoft.com/office/drawing/2014/main" id="{F25BCFFE-9452-4A32-A0BB-8AC303485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836" y="960436"/>
            <a:ext cx="1554164" cy="155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4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Jack Prothero Simulations</a:t>
            </a: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Analysis of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DiProPerm</a:t>
            </a:r>
            <a:endParaRPr lang="en-US" sz="3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1" r="7656" b="4274"/>
          <a:stretch/>
        </p:blipFill>
        <p:spPr>
          <a:xfrm>
            <a:off x="0" y="1752600"/>
            <a:ext cx="9144000" cy="511997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701F53B-87CB-451E-97A6-85388518A710}"/>
              </a:ext>
            </a:extLst>
          </p:cNvPr>
          <p:cNvGrpSpPr/>
          <p:nvPr/>
        </p:nvGrpSpPr>
        <p:grpSpPr>
          <a:xfrm>
            <a:off x="0" y="3036887"/>
            <a:ext cx="5105400" cy="3070225"/>
            <a:chOff x="0" y="3036887"/>
            <a:chExt cx="5105400" cy="307022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4319D74-EB95-44CF-AD42-062CAB1B6E01}"/>
                </a:ext>
              </a:extLst>
            </p:cNvPr>
            <p:cNvSpPr txBox="1"/>
            <p:nvPr/>
          </p:nvSpPr>
          <p:spPr>
            <a:xfrm>
              <a:off x="2514600" y="3581400"/>
              <a:ext cx="24929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2"/>
                  </a:solidFill>
                </a:rPr>
                <a:t>Each Panel Compares</a:t>
              </a:r>
            </a:p>
            <a:p>
              <a:pPr algn="ctr"/>
              <a:r>
                <a:rPr lang="en-US" dirty="0">
                  <a:solidFill>
                    <a:srgbClr val="00B050"/>
                  </a:solidFill>
                </a:rPr>
                <a:t>t-Statistic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680D23A-C8F7-4F2E-BD23-82D6DAAB5A95}"/>
                </a:ext>
              </a:extLst>
            </p:cNvPr>
            <p:cNvSpPr/>
            <p:nvPr/>
          </p:nvSpPr>
          <p:spPr>
            <a:xfrm>
              <a:off x="0" y="3036887"/>
              <a:ext cx="228600" cy="544511"/>
            </a:xfrm>
            <a:prstGeom prst="rect">
              <a:avLst/>
            </a:prstGeom>
            <a:noFill/>
            <a:ln>
              <a:solidFill>
                <a:srgbClr val="00C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D40F504-84D9-4129-A3B3-6221EECF261D}"/>
                </a:ext>
              </a:extLst>
            </p:cNvPr>
            <p:cNvSpPr/>
            <p:nvPr/>
          </p:nvSpPr>
          <p:spPr>
            <a:xfrm>
              <a:off x="76200" y="5524500"/>
              <a:ext cx="228600" cy="571500"/>
            </a:xfrm>
            <a:prstGeom prst="rect">
              <a:avLst/>
            </a:prstGeom>
            <a:noFill/>
            <a:ln>
              <a:solidFill>
                <a:srgbClr val="00C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9764D10-3E30-4DB5-8DC2-3F504BD23C85}"/>
                </a:ext>
              </a:extLst>
            </p:cNvPr>
            <p:cNvSpPr/>
            <p:nvPr/>
          </p:nvSpPr>
          <p:spPr>
            <a:xfrm>
              <a:off x="4876800" y="5524500"/>
              <a:ext cx="228600" cy="582612"/>
            </a:xfrm>
            <a:prstGeom prst="rect">
              <a:avLst/>
            </a:prstGeom>
            <a:noFill/>
            <a:ln>
              <a:solidFill>
                <a:srgbClr val="00C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3F1FFAD-A41D-4F55-8F84-572094F6A68C}"/>
                </a:ext>
              </a:extLst>
            </p:cNvPr>
            <p:cNvSpPr/>
            <p:nvPr/>
          </p:nvSpPr>
          <p:spPr>
            <a:xfrm>
              <a:off x="4876800" y="3047999"/>
              <a:ext cx="228600" cy="496667"/>
            </a:xfrm>
            <a:prstGeom prst="rect">
              <a:avLst/>
            </a:prstGeom>
            <a:noFill/>
            <a:ln>
              <a:solidFill>
                <a:srgbClr val="00C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F16D7EF-06FD-46CA-98C1-4D96C10A94F6}"/>
              </a:ext>
            </a:extLst>
          </p:cNvPr>
          <p:cNvGrpSpPr/>
          <p:nvPr/>
        </p:nvGrpSpPr>
        <p:grpSpPr>
          <a:xfrm>
            <a:off x="1600200" y="4114800"/>
            <a:ext cx="5715000" cy="2743199"/>
            <a:chOff x="1600200" y="4114800"/>
            <a:chExt cx="5715000" cy="274319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D1FF4AA-0FE0-413F-8FBE-905199DE1D23}"/>
                </a:ext>
              </a:extLst>
            </p:cNvPr>
            <p:cNvSpPr txBox="1"/>
            <p:nvPr/>
          </p:nvSpPr>
          <p:spPr>
            <a:xfrm>
              <a:off x="2561569" y="4154269"/>
              <a:ext cx="23990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2"/>
                  </a:solidFill>
                </a:rPr>
                <a:t>With </a:t>
              </a:r>
              <a:r>
                <a:rPr lang="en-US" dirty="0">
                  <a:solidFill>
                    <a:srgbClr val="7030A0"/>
                  </a:solidFill>
                </a:rPr>
                <a:t>Mean Difference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92033E3-C79B-413A-8123-439A2C5BF82F}"/>
                </a:ext>
              </a:extLst>
            </p:cNvPr>
            <p:cNvSpPr/>
            <p:nvPr/>
          </p:nvSpPr>
          <p:spPr>
            <a:xfrm>
              <a:off x="1600200" y="6629400"/>
              <a:ext cx="838200" cy="228599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076FD0B-5283-47A6-82AA-67F4EF2D327A}"/>
                </a:ext>
              </a:extLst>
            </p:cNvPr>
            <p:cNvSpPr/>
            <p:nvPr/>
          </p:nvSpPr>
          <p:spPr>
            <a:xfrm>
              <a:off x="6477000" y="6629400"/>
              <a:ext cx="838200" cy="228599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85DC4CA-B01A-4890-836F-868693345212}"/>
                </a:ext>
              </a:extLst>
            </p:cNvPr>
            <p:cNvSpPr/>
            <p:nvPr/>
          </p:nvSpPr>
          <p:spPr>
            <a:xfrm>
              <a:off x="6477000" y="4114800"/>
              <a:ext cx="838200" cy="228599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1355483-B301-424E-BC97-2F172E54C9A1}"/>
                </a:ext>
              </a:extLst>
            </p:cNvPr>
            <p:cNvSpPr/>
            <p:nvPr/>
          </p:nvSpPr>
          <p:spPr>
            <a:xfrm>
              <a:off x="1600200" y="4114800"/>
              <a:ext cx="838200" cy="228599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956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Jack Prothero Simulations</a:t>
            </a: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Analysis of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DiProPerm</a:t>
            </a:r>
            <a:endParaRPr lang="en-US" sz="3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1" r="7656" b="4274"/>
          <a:stretch/>
        </p:blipFill>
        <p:spPr>
          <a:xfrm>
            <a:off x="0" y="1752600"/>
            <a:ext cx="9144000" cy="51199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88783A-ACAB-45CB-BB47-CF6FBE726FE0}"/>
              </a:ext>
            </a:extLst>
          </p:cNvPr>
          <p:cNvSpPr txBox="1"/>
          <p:nvPr/>
        </p:nvSpPr>
        <p:spPr>
          <a:xfrm>
            <a:off x="4114800" y="297894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Over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6531A54-C775-404F-A680-8ED0C5E30BF8}"/>
              </a:ext>
            </a:extLst>
          </p:cNvPr>
          <p:cNvGrpSpPr/>
          <p:nvPr/>
        </p:nvGrpSpPr>
        <p:grpSpPr>
          <a:xfrm>
            <a:off x="533400" y="1905000"/>
            <a:ext cx="5181600" cy="3569732"/>
            <a:chOff x="533400" y="1905000"/>
            <a:chExt cx="5181600" cy="356973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5C2AD4C-8090-45C7-947D-C6310665E174}"/>
                </a:ext>
              </a:extLst>
            </p:cNvPr>
            <p:cNvSpPr txBox="1"/>
            <p:nvPr/>
          </p:nvSpPr>
          <p:spPr>
            <a:xfrm>
              <a:off x="1600200" y="5105400"/>
              <a:ext cx="28863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Over Different Dimensions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5447200-C563-42D4-A645-378BC4AD73BC}"/>
                </a:ext>
              </a:extLst>
            </p:cNvPr>
            <p:cNvSpPr/>
            <p:nvPr/>
          </p:nvSpPr>
          <p:spPr>
            <a:xfrm>
              <a:off x="533400" y="1905000"/>
              <a:ext cx="304800" cy="304801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933D10A-BD0F-4D4A-9B37-4FD8717C2984}"/>
                </a:ext>
              </a:extLst>
            </p:cNvPr>
            <p:cNvSpPr/>
            <p:nvPr/>
          </p:nvSpPr>
          <p:spPr>
            <a:xfrm>
              <a:off x="5410200" y="1905000"/>
              <a:ext cx="304800" cy="304801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76F8204-9FA4-419F-8AFF-ACB01AC2CE69}"/>
                </a:ext>
              </a:extLst>
            </p:cNvPr>
            <p:cNvSpPr/>
            <p:nvPr/>
          </p:nvSpPr>
          <p:spPr>
            <a:xfrm>
              <a:off x="5334000" y="4441825"/>
              <a:ext cx="381000" cy="358775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AD6FCFF-7111-49C4-BB02-F1D4FC22499E}"/>
                </a:ext>
              </a:extLst>
            </p:cNvPr>
            <p:cNvSpPr/>
            <p:nvPr/>
          </p:nvSpPr>
          <p:spPr>
            <a:xfrm>
              <a:off x="533400" y="4441825"/>
              <a:ext cx="381000" cy="33655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03C3E2D-21D2-4A81-A9B8-CD872E3230B9}"/>
              </a:ext>
            </a:extLst>
          </p:cNvPr>
          <p:cNvGrpSpPr/>
          <p:nvPr/>
        </p:nvGrpSpPr>
        <p:grpSpPr>
          <a:xfrm>
            <a:off x="2895600" y="1905000"/>
            <a:ext cx="5943600" cy="3581400"/>
            <a:chOff x="2895600" y="1905000"/>
            <a:chExt cx="5943600" cy="358140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C0AA2B8-6C12-4A69-9F95-942E6589A0F6}"/>
                </a:ext>
              </a:extLst>
            </p:cNvPr>
            <p:cNvSpPr txBox="1"/>
            <p:nvPr/>
          </p:nvSpPr>
          <p:spPr>
            <a:xfrm>
              <a:off x="5543208" y="5117068"/>
              <a:ext cx="32197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All For The Centroid Direction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7F2224E-B5C4-4DF8-A334-10DDD80B9701}"/>
                </a:ext>
              </a:extLst>
            </p:cNvPr>
            <p:cNvSpPr/>
            <p:nvPr/>
          </p:nvSpPr>
          <p:spPr>
            <a:xfrm>
              <a:off x="7772400" y="1905000"/>
              <a:ext cx="1066800" cy="31273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7B199A9-86AF-44B5-B383-E939D53C48F5}"/>
                </a:ext>
              </a:extLst>
            </p:cNvPr>
            <p:cNvSpPr/>
            <p:nvPr/>
          </p:nvSpPr>
          <p:spPr>
            <a:xfrm>
              <a:off x="7772400" y="4487864"/>
              <a:ext cx="1066800" cy="31273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A967091-D16C-4FB0-B499-6B461C7984ED}"/>
                </a:ext>
              </a:extLst>
            </p:cNvPr>
            <p:cNvSpPr/>
            <p:nvPr/>
          </p:nvSpPr>
          <p:spPr>
            <a:xfrm>
              <a:off x="2895600" y="1905000"/>
              <a:ext cx="1066800" cy="31273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371F2FF-4BF1-4AB2-AAED-6D1033BC3656}"/>
                </a:ext>
              </a:extLst>
            </p:cNvPr>
            <p:cNvSpPr/>
            <p:nvPr/>
          </p:nvSpPr>
          <p:spPr>
            <a:xfrm>
              <a:off x="2895600" y="4487864"/>
              <a:ext cx="1066800" cy="31273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7136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Jack Prothero Simulations</a:t>
            </a: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Analysis of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DiProPerm</a:t>
            </a:r>
            <a:endParaRPr lang="en-US" sz="3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1" r="7656" b="4274"/>
          <a:stretch/>
        </p:blipFill>
        <p:spPr>
          <a:xfrm>
            <a:off x="0" y="1752600"/>
            <a:ext cx="9144000" cy="511997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4E5511C-D6A7-4397-A440-5D93A92EE6DF}"/>
              </a:ext>
            </a:extLst>
          </p:cNvPr>
          <p:cNvGrpSpPr/>
          <p:nvPr/>
        </p:nvGrpSpPr>
        <p:grpSpPr>
          <a:xfrm>
            <a:off x="1905000" y="2667000"/>
            <a:ext cx="4724400" cy="1207532"/>
            <a:chOff x="1905000" y="2667000"/>
            <a:chExt cx="4724400" cy="12075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893A73BE-99DA-4E94-8BF5-608E1550ACF3}"/>
                    </a:ext>
                  </a:extLst>
                </p:cNvPr>
                <p:cNvSpPr txBox="1"/>
                <p:nvPr/>
              </p:nvSpPr>
              <p:spPr>
                <a:xfrm>
                  <a:off x="2530898" y="3505200"/>
                  <a:ext cx="310790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/>
                      </a:solidFill>
                    </a:rPr>
                    <a:t>T-Statistic Better for Lower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endParaRPr lang="en-US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893A73BE-99DA-4E94-8BF5-608E1550AC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0898" y="3505200"/>
                  <a:ext cx="3107902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569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4AA0CE8F-C754-4333-B0F3-990D62F60078}"/>
                </a:ext>
              </a:extLst>
            </p:cNvPr>
            <p:cNvCxnSpPr>
              <a:cxnSpLocks/>
              <a:stCxn id="3" idx="0"/>
            </p:cNvCxnSpPr>
            <p:nvPr/>
          </p:nvCxnSpPr>
          <p:spPr>
            <a:xfrm flipH="1" flipV="1">
              <a:off x="1905000" y="2667000"/>
              <a:ext cx="2179849" cy="8382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8AFF3511-C368-4976-B586-DE0B8386EF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4849" y="2667000"/>
              <a:ext cx="2544551" cy="8382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0E4ACCF-93E3-401A-A182-DDED0F6BCD6E}"/>
              </a:ext>
            </a:extLst>
          </p:cNvPr>
          <p:cNvGrpSpPr/>
          <p:nvPr/>
        </p:nvGrpSpPr>
        <p:grpSpPr>
          <a:xfrm>
            <a:off x="3569081" y="4812268"/>
            <a:ext cx="4431919" cy="1055132"/>
            <a:chOff x="3569081" y="4812268"/>
            <a:chExt cx="4431919" cy="10551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D4585D0-0A68-4CB3-B6A2-AA5CC1DEFE91}"/>
                    </a:ext>
                  </a:extLst>
                </p:cNvPr>
                <p:cNvSpPr txBox="1"/>
                <p:nvPr/>
              </p:nvSpPr>
              <p:spPr>
                <a:xfrm>
                  <a:off x="3657600" y="4812268"/>
                  <a:ext cx="383463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/>
                      </a:solidFill>
                    </a:rPr>
                    <a:t>Mean Difference Better for Higher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endParaRPr lang="en-US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D4585D0-0A68-4CB3-B6A2-AA5CC1DEFE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7600" y="4812268"/>
                  <a:ext cx="3834639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272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8A5FB22-E385-41F5-A6D2-0FFF05F277EA}"/>
                </a:ext>
              </a:extLst>
            </p:cNvPr>
            <p:cNvCxnSpPr>
              <a:cxnSpLocks/>
              <a:stCxn id="28" idx="2"/>
            </p:cNvCxnSpPr>
            <p:nvPr/>
          </p:nvCxnSpPr>
          <p:spPr>
            <a:xfrm>
              <a:off x="5574920" y="5181600"/>
              <a:ext cx="2426080" cy="6096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384A22BB-473C-4FD5-AC12-55A3A05949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69081" y="5181600"/>
              <a:ext cx="2069719" cy="6858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596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7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, 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</m:ra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Char char="-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Data lie roughly on surface of sphere,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with radius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- Yet origin is point of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</a:rPr>
                  <a:t>highest density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???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- Paradox resolved by: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</a:rPr>
                  <a:t>density w. r. t. Lebesgue Measure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1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>
                <a:blip r:embed="rId3"/>
                <a:stretch>
                  <a:fillRect l="-1968" t="-1432" b="-4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842336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lvl="0" indent="-533400" eaLnBrk="1" hangingPunct="1">
              <a:lnSpc>
                <a:spcPct val="14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Jack Prothero Simulations</a:t>
            </a: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Analysis of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DiProPerm</a:t>
            </a:r>
            <a:endParaRPr lang="en-US" sz="3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9" r="7627" b="4262"/>
          <a:stretch/>
        </p:blipFill>
        <p:spPr>
          <a:xfrm>
            <a:off x="0" y="1737360"/>
            <a:ext cx="9144000" cy="512064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F024C826-B2F1-46EC-82F8-BD8BFFF1B720}"/>
              </a:ext>
            </a:extLst>
          </p:cNvPr>
          <p:cNvGrpSpPr/>
          <p:nvPr/>
        </p:nvGrpSpPr>
        <p:grpSpPr>
          <a:xfrm>
            <a:off x="2819400" y="2971800"/>
            <a:ext cx="4114800" cy="1436132"/>
            <a:chOff x="2057400" y="2438400"/>
            <a:chExt cx="4114800" cy="14361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E4003131-0FB6-4F7C-B095-86D716818D69}"/>
                    </a:ext>
                  </a:extLst>
                </p:cNvPr>
                <p:cNvSpPr txBox="1"/>
                <p:nvPr/>
              </p:nvSpPr>
              <p:spPr>
                <a:xfrm>
                  <a:off x="2530898" y="3505200"/>
                  <a:ext cx="26589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/>
                      </a:solidFill>
                    </a:rPr>
                    <a:t>Both Similar for Lower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endParaRPr lang="en-US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E4003131-0FB6-4F7C-B095-86D716818D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0898" y="3505200"/>
                  <a:ext cx="2658998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835" t="-10000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2C512356-EC42-43FD-90FE-5E09E9430227}"/>
                </a:ext>
              </a:extLst>
            </p:cNvPr>
            <p:cNvCxnSpPr>
              <a:cxnSpLocks/>
              <a:stCxn id="26" idx="0"/>
            </p:cNvCxnSpPr>
            <p:nvPr/>
          </p:nvCxnSpPr>
          <p:spPr>
            <a:xfrm flipH="1" flipV="1">
              <a:off x="2057400" y="2438400"/>
              <a:ext cx="1802997" cy="10668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7E74F3C-245D-4627-88EE-8E6831EE0197}"/>
                </a:ext>
              </a:extLst>
            </p:cNvPr>
            <p:cNvCxnSpPr>
              <a:cxnSpLocks/>
              <a:stCxn id="26" idx="0"/>
            </p:cNvCxnSpPr>
            <p:nvPr/>
          </p:nvCxnSpPr>
          <p:spPr>
            <a:xfrm flipV="1">
              <a:off x="3860397" y="2590800"/>
              <a:ext cx="2311803" cy="9144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2F87428-DF23-43B0-BE66-17D8C1DB8DE5}"/>
              </a:ext>
            </a:extLst>
          </p:cNvPr>
          <p:cNvGrpSpPr/>
          <p:nvPr/>
        </p:nvGrpSpPr>
        <p:grpSpPr>
          <a:xfrm>
            <a:off x="3200400" y="4495800"/>
            <a:ext cx="4431919" cy="1055132"/>
            <a:chOff x="3569081" y="4812268"/>
            <a:chExt cx="4431919" cy="10551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552EBD2-8D56-4136-A245-60FB60815174}"/>
                    </a:ext>
                  </a:extLst>
                </p:cNvPr>
                <p:cNvSpPr txBox="1"/>
                <p:nvPr/>
              </p:nvSpPr>
              <p:spPr>
                <a:xfrm>
                  <a:off x="3657600" y="4812268"/>
                  <a:ext cx="383463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/>
                      </a:solidFill>
                    </a:rPr>
                    <a:t>Mean Difference Better for Higher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endParaRPr lang="en-US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552EBD2-8D56-4136-A245-60FB608151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7600" y="4812268"/>
                  <a:ext cx="3834639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431" t="-10000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C508A4D1-DEDD-4414-BEDB-F96699AFA3C5}"/>
                </a:ext>
              </a:extLst>
            </p:cNvPr>
            <p:cNvCxnSpPr>
              <a:cxnSpLocks/>
              <a:stCxn id="34" idx="2"/>
            </p:cNvCxnSpPr>
            <p:nvPr/>
          </p:nvCxnSpPr>
          <p:spPr>
            <a:xfrm>
              <a:off x="5574920" y="5181600"/>
              <a:ext cx="2426080" cy="6096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38E7B066-E6DA-4398-AC8B-B2CCFDD9D1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69081" y="5181600"/>
              <a:ext cx="2069719" cy="6858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497FA9A-68B0-4F1D-8B9E-F301E4D56198}"/>
              </a:ext>
            </a:extLst>
          </p:cNvPr>
          <p:cNvSpPr txBox="1"/>
          <p:nvPr/>
        </p:nvSpPr>
        <p:spPr>
          <a:xfrm>
            <a:off x="5638800" y="1688068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Change to DWD Direction</a:t>
            </a:r>
          </a:p>
        </p:txBody>
      </p:sp>
    </p:spTree>
    <p:extLst>
      <p:ext uri="{BB962C8B-B14F-4D97-AF65-F5344CB8AC3E}">
        <p14:creationId xmlns:p14="http://schemas.microsoft.com/office/powerpoint/2010/main" val="65513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lvl="0" indent="-533400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Jack Prothero Simulations</a:t>
                </a:r>
              </a:p>
              <a:p>
                <a:pPr lvl="0" eaLnBrk="1" hangingPunct="1">
                  <a:lnSpc>
                    <a:spcPct val="20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  <a:cs typeface="Arial" charset="0"/>
                  </a:rPr>
                  <a:t> For Large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/>
                    <a:cs typeface="Arial" charset="0"/>
                  </a:rPr>
                  <a:t> MD-Stat Better than t-Stat</a:t>
                </a:r>
              </a:p>
              <a:p>
                <a:pPr lvl="0" eaLnBrk="1" hangingPunct="1">
                  <a:lnSpc>
                    <a:spcPct val="20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  <a:cs typeface="Arial" charset="0"/>
                  </a:rPr>
                  <a:t> Opposite for Low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MD-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Dir’n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lvl="0" eaLnBrk="1" hangingPunct="1">
                  <a:lnSpc>
                    <a:spcPct val="20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DWD-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Dir’n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&amp; MD-Stat Overall Best</a:t>
                </a:r>
              </a:p>
              <a:p>
                <a:pPr lvl="0" eaLnBrk="1" hangingPunct="1">
                  <a:lnSpc>
                    <a:spcPct val="20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Every Dog Has His Day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Analysis of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DiProPerm</a:t>
            </a:r>
            <a:endParaRPr lang="en-US" sz="3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87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762000"/>
                <a:ext cx="8382000" cy="52578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Recall in Simulations, 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Methods </a:t>
                </a:r>
                <a:r>
                  <a:rPr lang="en-US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Came Together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for High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762000"/>
                <a:ext cx="8382000" cy="5257800"/>
              </a:xfrm>
              <a:blipFill>
                <a:blip r:embed="rId3"/>
                <a:stretch>
                  <a:fillRect l="-1891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in Classification</a:t>
            </a:r>
          </a:p>
        </p:txBody>
      </p:sp>
      <p:pic>
        <p:nvPicPr>
          <p:cNvPr id="24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701441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47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86800" cy="7969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in Classification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479550"/>
            <a:ext cx="8305800" cy="492125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Explanation of Observed (Simulation) Behavior:</a:t>
            </a:r>
          </a:p>
          <a:p>
            <a:pPr marL="0" indent="0" algn="ctr" eaLnBrk="1" hangingPunct="1">
              <a:lnSpc>
                <a:spcPct val="130000"/>
              </a:lnSpc>
              <a:buFontTx/>
              <a:buNone/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“everything similar for very high  </a:t>
            </a:r>
            <a:r>
              <a:rPr lang="en-US" sz="2800" i="1" dirty="0">
                <a:solidFill>
                  <a:schemeClr val="bg2"/>
                </a:solidFill>
                <a:latin typeface="Arial" charset="0"/>
                <a:cs typeface="Arial" charset="0"/>
              </a:rPr>
              <a:t>d 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” </a:t>
            </a:r>
          </a:p>
          <a:p>
            <a:pPr marL="0" indent="0" eaLnBrk="1" hangingPunct="1">
              <a:lnSpc>
                <a:spcPct val="130000"/>
              </a:lnSpc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  2 </a:t>
            </a:r>
            <a:r>
              <a:rPr lang="en-US" sz="2800" dirty="0" err="1">
                <a:solidFill>
                  <a:schemeClr val="bg2"/>
                </a:solidFill>
                <a:latin typeface="Arial" charset="0"/>
                <a:cs typeface="Arial" charset="0"/>
              </a:rPr>
              <a:t>popn’s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 are 2 </a:t>
            </a:r>
            <a:r>
              <a:rPr lang="en-US" sz="2800" dirty="0" err="1">
                <a:solidFill>
                  <a:schemeClr val="bg2"/>
                </a:solidFill>
                <a:latin typeface="Arial" charset="0"/>
                <a:cs typeface="Arial" charset="0"/>
              </a:rPr>
              <a:t>simplices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  (i.e. regular </a:t>
            </a:r>
            <a:r>
              <a:rPr lang="en-US" sz="2800" i="1" dirty="0">
                <a:solidFill>
                  <a:schemeClr val="bg2"/>
                </a:solidFill>
                <a:latin typeface="Arial" charset="0"/>
                <a:cs typeface="Arial" charset="0"/>
              </a:rPr>
              <a:t>n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-</a:t>
            </a:r>
            <a:r>
              <a:rPr lang="en-US" sz="2800" dirty="0" err="1">
                <a:solidFill>
                  <a:schemeClr val="bg2"/>
                </a:solidFill>
                <a:latin typeface="Arial" charset="0"/>
                <a:cs typeface="Arial" charset="0"/>
              </a:rPr>
              <a:t>hedrons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  All are same distance from the other class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  i.e. everything is a support vector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  i.e. all sensible directions show “data piling”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  so “sensible methods are all nearly the same” </a:t>
            </a:r>
          </a:p>
        </p:txBody>
      </p:sp>
    </p:spTree>
    <p:extLst>
      <p:ext uri="{BB962C8B-B14F-4D97-AF65-F5344CB8AC3E}">
        <p14:creationId xmlns:p14="http://schemas.microsoft.com/office/powerpoint/2010/main" val="205388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"/>
            <a:ext cx="8686800" cy="6858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in Classification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762000"/>
            <a:ext cx="8305800" cy="56388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Further Consequences of Geometric </a:t>
            </a:r>
            <a:r>
              <a:rPr lang="en-US" sz="2800" dirty="0" err="1">
                <a:solidFill>
                  <a:schemeClr val="bg2"/>
                </a:solidFill>
                <a:latin typeface="Arial" charset="0"/>
                <a:cs typeface="Arial" charset="0"/>
              </a:rPr>
              <a:t>Represen’tion</a:t>
            </a:r>
            <a:endParaRPr lang="en-US" sz="28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8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1. DWD more </a:t>
            </a:r>
            <a:r>
              <a:rPr lang="en-US" sz="2800" i="1" dirty="0">
                <a:solidFill>
                  <a:schemeClr val="bg2"/>
                </a:solidFill>
                <a:latin typeface="Arial" charset="0"/>
                <a:cs typeface="Arial" charset="0"/>
              </a:rPr>
              <a:t>stable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 than SVM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(based on </a:t>
            </a:r>
            <a:r>
              <a:rPr lang="en-US" sz="2800" i="1" dirty="0">
                <a:solidFill>
                  <a:schemeClr val="bg2"/>
                </a:solidFill>
                <a:latin typeface="Arial" charset="0"/>
                <a:cs typeface="Arial" charset="0"/>
              </a:rPr>
              <a:t>deeper limiting distributions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(reflects intuitive idea </a:t>
            </a:r>
            <a:r>
              <a:rPr lang="en-US" sz="2800" i="1" dirty="0">
                <a:solidFill>
                  <a:schemeClr val="bg2"/>
                </a:solidFill>
                <a:latin typeface="Arial" charset="0"/>
                <a:cs typeface="Arial" charset="0"/>
              </a:rPr>
              <a:t>feeling sampling variation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(something like </a:t>
            </a:r>
            <a:r>
              <a:rPr lang="en-US" sz="2800" i="1" dirty="0">
                <a:solidFill>
                  <a:schemeClr val="bg2"/>
                </a:solidFill>
                <a:latin typeface="Arial" charset="0"/>
                <a:cs typeface="Arial" charset="0"/>
              </a:rPr>
              <a:t>mean vs. median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Hall, </a:t>
            </a:r>
            <a:r>
              <a:rPr lang="en-US" sz="2800" dirty="0" err="1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  <a:r>
              <a:rPr lang="en-US" sz="2800" dirty="0" err="1">
                <a:solidFill>
                  <a:schemeClr val="bg2"/>
                </a:solidFill>
                <a:latin typeface="Arial" charset="0"/>
                <a:cs typeface="Arial" charset="0"/>
              </a:rPr>
              <a:t>Neeman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 (2005)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8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2. 1-NN rule inefficiency is quantified. 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Hall, </a:t>
            </a:r>
            <a:r>
              <a:rPr lang="en-US" sz="2800" dirty="0" err="1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  <a:r>
              <a:rPr lang="en-US" sz="2800" dirty="0" err="1">
                <a:solidFill>
                  <a:schemeClr val="bg2"/>
                </a:solidFill>
                <a:latin typeface="Arial" charset="0"/>
                <a:cs typeface="Arial" charset="0"/>
              </a:rPr>
              <a:t>Neeman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 (2005)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8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3. Inefficiency of DWD for uneven sample size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(motivates </a:t>
            </a:r>
            <a:r>
              <a:rPr lang="en-US" sz="2800" i="1" dirty="0">
                <a:solidFill>
                  <a:schemeClr val="bg2"/>
                </a:solidFill>
                <a:latin typeface="Arial" charset="0"/>
                <a:cs typeface="Arial" charset="0"/>
              </a:rPr>
              <a:t>weighted version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dirty="0" err="1">
                <a:solidFill>
                  <a:schemeClr val="bg2"/>
                </a:solidFill>
                <a:latin typeface="Arial" charset="0"/>
                <a:cs typeface="Arial" charset="0"/>
              </a:rPr>
              <a:t>Qiao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, et al (2010)</a:t>
            </a:r>
          </a:p>
        </p:txBody>
      </p:sp>
    </p:spTree>
    <p:extLst>
      <p:ext uri="{BB962C8B-B14F-4D97-AF65-F5344CB8AC3E}">
        <p14:creationId xmlns:p14="http://schemas.microsoft.com/office/powerpoint/2010/main" val="311332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2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Twiddle ratios of subtypes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79550"/>
            <a:ext cx="8574089" cy="4768850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en-US" dirty="0"/>
              <a:t>2-d Toy </a:t>
            </a:r>
          </a:p>
          <a:p>
            <a:pPr marL="0" indent="0" algn="l">
              <a:buNone/>
            </a:pPr>
            <a:r>
              <a:rPr lang="en-US" altLang="en-US" dirty="0"/>
              <a:t>Example</a:t>
            </a:r>
          </a:p>
          <a:p>
            <a:pPr marL="0" indent="0" algn="l">
              <a:buNone/>
            </a:pPr>
            <a:endParaRPr lang="en-US" altLang="en-US" dirty="0"/>
          </a:p>
          <a:p>
            <a:pPr marL="0" indent="0" algn="l">
              <a:buNone/>
            </a:pPr>
            <a:r>
              <a:rPr lang="en-US" altLang="en-US" dirty="0"/>
              <a:t>Unbalanced</a:t>
            </a:r>
          </a:p>
          <a:p>
            <a:pPr marL="0" indent="0" algn="l">
              <a:buNone/>
            </a:pPr>
            <a:r>
              <a:rPr lang="en-US" altLang="en-US" dirty="0"/>
              <a:t>Mixture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" r="15217"/>
          <a:stretch/>
        </p:blipFill>
        <p:spPr bwMode="auto">
          <a:xfrm>
            <a:off x="3383280" y="1563802"/>
            <a:ext cx="576072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16991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2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Why not adjust by means?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31825" y="1479550"/>
            <a:ext cx="8094663" cy="5149850"/>
          </a:xfrm>
        </p:spPr>
        <p:txBody>
          <a:bodyPr/>
          <a:lstStyle/>
          <a:p>
            <a:pPr algn="l" eaLnBrk="1" hangingPunct="1">
              <a:lnSpc>
                <a:spcPct val="130000"/>
              </a:lnSpc>
              <a:buFont typeface="Wingdings" pitchFamily="2" charset="2"/>
              <a:buChar char="n"/>
            </a:pPr>
            <a:r>
              <a:rPr lang="en-US" dirty="0"/>
              <a:t>DWD robust against non-proportional subtypes…</a:t>
            </a:r>
          </a:p>
          <a:p>
            <a:pPr algn="l" eaLnBrk="1" hangingPunct="1">
              <a:lnSpc>
                <a:spcPct val="130000"/>
              </a:lnSpc>
              <a:buFont typeface="Wingdings" pitchFamily="2" charset="2"/>
              <a:buChar char="n"/>
            </a:pPr>
            <a:endParaRPr lang="en-US" dirty="0"/>
          </a:p>
          <a:p>
            <a:pPr algn="l" eaLnBrk="1" hangingPunct="1">
              <a:lnSpc>
                <a:spcPct val="130000"/>
              </a:lnSpc>
              <a:buFont typeface="Wingdings" pitchFamily="2" charset="2"/>
              <a:buChar char="n"/>
            </a:pPr>
            <a:r>
              <a:rPr lang="en-US" dirty="0"/>
              <a:t>Mathematical Statistical Question: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dirty="0"/>
              <a:t>Are there mathematics behind this?</a:t>
            </a:r>
          </a:p>
        </p:txBody>
      </p:sp>
    </p:spTree>
    <p:extLst>
      <p:ext uri="{BB962C8B-B14F-4D97-AF65-F5344CB8AC3E}">
        <p14:creationId xmlns:p14="http://schemas.microsoft.com/office/powerpoint/2010/main" val="405551065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Data Combo Mathematics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83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479550"/>
                <a:ext cx="8229600" cy="476885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Liu (2007) Dissertation Results: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Simple Unbalanced Cluster Model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Growing at rate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e>
                      <m:sup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as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Answers depend on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Visualization of setting….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45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479550"/>
                <a:ext cx="8229600" cy="4768850"/>
              </a:xfrm>
              <a:blipFill>
                <a:blip r:embed="rId3"/>
                <a:stretch>
                  <a:fillRect l="-1926" b="-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84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0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1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2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3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4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5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6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7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8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9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600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601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602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603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22236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Data Combo Mathematics</a:t>
            </a:r>
          </a:p>
        </p:txBody>
      </p:sp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56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5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58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5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1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2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3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4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5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6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7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8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9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70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71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72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73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74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9175" name="Picture 24" descr="UN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620000" cy="481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983754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Data Combo Mathematics</a:t>
            </a:r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9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9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9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9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9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9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9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9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9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0199" name="Picture 24" descr="UN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38288"/>
            <a:ext cx="7620000" cy="478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98401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8610600" cy="8382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7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9144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,     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</m:d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</m:rad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endParaRPr lang="en-US" i="1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</a:rPr>
                  <a:t>Important Philosophical Consequence: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∄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“Average People”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Parents Lament:  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Why Can’t I Have Average Children?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endParaRPr lang="en-US" sz="1800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Theorem:   Impossible (over many factors)!</a:t>
                </a:r>
              </a:p>
            </p:txBody>
          </p:sp>
        </mc:Choice>
        <mc:Fallback xmlns="">
          <p:sp>
            <p:nvSpPr>
              <p:cNvPr id="51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914400"/>
                <a:ext cx="8054975" cy="5105400"/>
              </a:xfrm>
              <a:blipFill>
                <a:blip r:embed="rId3"/>
                <a:stretch>
                  <a:fillRect l="-1968" r="-379" b="-11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267319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Data Combo Mathematics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479550"/>
                <a:ext cx="8229600" cy="476885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8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Asymptotic Results (as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</a:t>
                </a:r>
              </a:p>
              <a:p>
                <a:pPr marL="533400" indent="-533400" eaLnBrk="1" hangingPunct="1">
                  <a:lnSpc>
                    <a:spcPct val="18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8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Let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𝑟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denote ratio between subgroup sizes</a:t>
                </a:r>
              </a:p>
              <a:p>
                <a:pPr marL="533400" indent="-533400" eaLnBrk="1" hangingPunct="1">
                  <a:lnSpc>
                    <a:spcPct val="18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Let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quantify class difference:</a:t>
                </a:r>
              </a:p>
              <a:p>
                <a:pPr marL="533400" indent="-533400" algn="ctr" eaLnBrk="1" hangingPunct="1">
                  <a:lnSpc>
                    <a:spcPct val="18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𝑌</m:t>
                          </m:r>
                        </m:e>
                      </m:d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~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𝑑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8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560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479550"/>
                <a:ext cx="8229600" cy="4768850"/>
              </a:xfrm>
              <a:blipFill>
                <a:blip r:embed="rId3"/>
                <a:stretch>
                  <a:fillRect l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10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6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7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8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9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0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1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2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3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4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5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6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7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8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9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739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Data Combo Mathematics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33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479550"/>
                <a:ext cx="8229600" cy="476885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8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Asymptotic Results (as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):</a:t>
                </a:r>
              </a:p>
              <a:p>
                <a:pPr marL="533400" indent="-533400" eaLnBrk="1" hangingPunct="1">
                  <a:lnSpc>
                    <a:spcPct val="180000"/>
                  </a:lnSpc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&gt;</m:t>
                    </m:r>
                    <m:box>
                      <m:box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PAM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Inconsistent</a:t>
                </a:r>
              </a:p>
              <a:p>
                <a:pPr marL="533400" indent="-533400" eaLnBrk="1" hangingPunct="1">
                  <a:lnSpc>
                    <a:spcPct val="18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			Angle(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PAM,Truth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 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≥0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533400" indent="-533400" eaLnBrk="1" hangingPunct="1">
                  <a:lnSpc>
                    <a:spcPct val="180000"/>
                  </a:lnSpc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&lt;</m:t>
                    </m:r>
                    <m:box>
                      <m:box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PAM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Strongly Inconsistent</a:t>
                </a:r>
              </a:p>
              <a:p>
                <a:pPr marL="533400" indent="-533400" eaLnBrk="1" hangingPunct="1">
                  <a:lnSpc>
                    <a:spcPct val="18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			Angle(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PAM,Truth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 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90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663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479550"/>
                <a:ext cx="8229600" cy="4768850"/>
              </a:xfrm>
              <a:blipFill>
                <a:blip r:embed="rId3"/>
                <a:stretch>
                  <a:fillRect l="-1926" b="-8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34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0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1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2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3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4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5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6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7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8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9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0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1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2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3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54939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Data Combo Mathematics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479550"/>
                <a:ext cx="8229600" cy="476885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8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Asymptotic Results (as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𝑑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):</a:t>
                </a:r>
              </a:p>
              <a:p>
                <a:pPr marL="533400" indent="-533400" eaLnBrk="1" hangingPunct="1">
                  <a:lnSpc>
                    <a:spcPct val="180000"/>
                  </a:lnSpc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𝛼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&gt;</m:t>
                    </m:r>
                    <m:box>
                      <m:box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DWD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Inconsistent</a:t>
                </a:r>
              </a:p>
              <a:p>
                <a:pPr marL="533400" indent="-533400" eaLnBrk="1" hangingPunct="1">
                  <a:lnSpc>
                    <a:spcPct val="18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			Angle(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DWD,Truth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→  </m:t>
                    </m:r>
                    <m:sSubSup>
                      <m:sSub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𝑟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≥0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533400" indent="-533400" eaLnBrk="1" hangingPunct="1">
                  <a:lnSpc>
                    <a:spcPct val="180000"/>
                  </a:lnSpc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𝛼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&lt;</m:t>
                    </m:r>
                    <m:box>
                      <m:box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DWD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Strongly Inconsistent</a:t>
                </a:r>
              </a:p>
              <a:p>
                <a:pPr marL="533400" indent="-533400" eaLnBrk="1" hangingPunct="1">
                  <a:lnSpc>
                    <a:spcPct val="18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			Angle(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DWD,Truth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→  </m:t>
                    </m:r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90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560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479550"/>
                <a:ext cx="8229600" cy="4768850"/>
              </a:xfrm>
              <a:blipFill>
                <a:blip r:embed="rId3"/>
                <a:stretch>
                  <a:fillRect l="-1926" b="-8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10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6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7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8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9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0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1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2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3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4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5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6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7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8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9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193912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Data Combo Mathematics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04800" y="1447800"/>
                <a:ext cx="8686800" cy="476885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8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Value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and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𝑟</m:t>
                        </m:r>
                      </m:sub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for sample size ratio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𝑟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533400" indent="-533400" eaLnBrk="1" hangingPunct="1">
                  <a:lnSpc>
                    <a:spcPct val="18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8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80000"/>
                  </a:lnSpc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𝑟</m:t>
                        </m:r>
                      </m:sub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only when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𝑟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</a:t>
                </a:r>
              </a:p>
              <a:p>
                <a:pPr marL="533400" indent="-533400" eaLnBrk="1" hangingPunct="1">
                  <a:lnSpc>
                    <a:spcPct val="180000"/>
                  </a:lnSpc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Otherwise for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𝑟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≠1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both are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Inconsistent </a:t>
                </a:r>
                <a:endParaRPr lang="en-US" dirty="0"/>
              </a:p>
            </p:txBody>
          </p:sp>
        </mc:Choice>
        <mc:Fallback xmlns="">
          <p:sp>
            <p:nvSpPr>
              <p:cNvPr id="276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04800" y="1447800"/>
                <a:ext cx="8686800" cy="4768850"/>
              </a:xfrm>
              <a:blipFill>
                <a:blip r:embed="rId3"/>
                <a:stretch>
                  <a:fillRect l="-1754" b="-3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3400" y="2590800"/>
                <a:ext cx="3869008" cy="1060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𝐶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𝑟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en-US" sz="2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𝑟</m:t>
                                  </m:r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+1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2</m:t>
                                      </m:r>
                                      <m:sSup>
                                        <m:sSupPr>
                                          <m:ctrlPr>
                                            <a:rPr kumimoji="0" lang="en-US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charset="0"/>
                                            </a:rPr>
                                            <m:t>𝑟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+2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590800"/>
                <a:ext cx="3869008" cy="10604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495800" y="2527829"/>
                <a:ext cx="4226991" cy="1205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sSub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𝐶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𝑟</m:t>
                          </m:r>
                        </m:sub>
                        <m:sup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∗</m:t>
                          </m:r>
                        </m:sup>
                      </m:sSubSup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en-US" sz="2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ctrlP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radPr>
                                    <m:deg>
                                      <m:r>
                                        <m:rPr>
                                          <m:brk m:alnAt="7"/>
                                        </m:rP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3</m:t>
                                      </m:r>
                                    </m:deg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𝑟</m:t>
                                      </m:r>
                                    </m:e>
                                  </m:rad>
                                  <m:r>
                                    <a:rPr kumimoji="0" lang="en-US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+1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2</m:t>
                                      </m:r>
                                      <m:sSup>
                                        <m:sSupPr>
                                          <m:ctrlPr>
                                            <a:rPr kumimoji="0" lang="en-US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en-US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charset="0"/>
                                            </a:rPr>
                                            <m:t>𝑟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charset="0"/>
                                            </a:rPr>
                                            <m:t>2/3</m:t>
                                          </m:r>
                                        </m:sup>
                                      </m:sSup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charset="0"/>
                                        </a:rPr>
                                        <m:t>+2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2527829"/>
                <a:ext cx="4226991" cy="12059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3374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Data Combo Mathematics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04800" y="1447800"/>
                <a:ext cx="8686800" cy="476885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8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Comparison between  PAM  and  DWD?</a:t>
                </a:r>
              </a:p>
              <a:p>
                <a:pPr marL="533400" indent="-533400" eaLnBrk="1" hangingPunct="1">
                  <a:lnSpc>
                    <a:spcPct val="18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I.e. between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and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𝑟</m:t>
                        </m:r>
                      </m:sub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276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04800" y="1447800"/>
                <a:ext cx="8686800" cy="4768850"/>
              </a:xfrm>
              <a:blipFill>
                <a:blip r:embed="rId3"/>
                <a:stretch>
                  <a:fillRect l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290388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Data Combo Mathematics</a:t>
            </a:r>
          </a:p>
        </p:txBody>
      </p:sp>
      <p:sp>
        <p:nvSpPr>
          <p:cNvPr id="276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8686800" cy="4768850"/>
          </a:xfrm>
        </p:spPr>
        <p:txBody>
          <a:bodyPr/>
          <a:lstStyle/>
          <a:p>
            <a:pPr marL="533400" indent="-533400" eaLnBrk="1" hangingPunct="1">
              <a:lnSpc>
                <a:spcPct val="18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Comparison between  PAM  and  DWD?</a:t>
            </a:r>
            <a:endParaRPr lang="en-US" dirty="0"/>
          </a:p>
        </p:txBody>
      </p:sp>
      <p:sp>
        <p:nvSpPr>
          <p:cNvPr id="276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816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20116"/>
            <a:ext cx="6421843" cy="453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857376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Data Combo Mathematics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04800" y="1447800"/>
                <a:ext cx="8686800" cy="476885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8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Comparison between  PAM  and  DWD?</a:t>
                </a:r>
              </a:p>
              <a:p>
                <a:pPr marL="533400" indent="-533400" eaLnBrk="1" hangingPunct="1">
                  <a:lnSpc>
                    <a:spcPct val="18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I.e. between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and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𝑟</m:t>
                        </m:r>
                      </m:sub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?</a:t>
                </a:r>
              </a:p>
              <a:p>
                <a:pPr marL="533400" indent="-533400" eaLnBrk="1" hangingPunct="1">
                  <a:lnSpc>
                    <a:spcPct val="18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Shows Strong Difference</a:t>
                </a:r>
              </a:p>
              <a:p>
                <a:pPr marL="533400" indent="-533400" eaLnBrk="1" hangingPunct="1">
                  <a:lnSpc>
                    <a:spcPct val="18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Explains Above Empirical Observation</a:t>
                </a:r>
                <a:endParaRPr lang="en-US" dirty="0"/>
              </a:p>
            </p:txBody>
          </p:sp>
        </mc:Choice>
        <mc:Fallback xmlns="">
          <p:sp>
            <p:nvSpPr>
              <p:cNvPr id="276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04800" y="1447800"/>
                <a:ext cx="8686800" cy="4768850"/>
              </a:xfrm>
              <a:blipFill>
                <a:blip r:embed="rId3"/>
                <a:stretch>
                  <a:fillRect l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5828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Radial DWD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971" name="Rectangle 3"/>
              <p:cNvSpPr>
                <a:spLocks noGrp="1" noChangeArrowheads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Motivating Example:    Virus Hunting</a:t>
                </a:r>
              </a:p>
              <a:p>
                <a:pPr eaLnBrk="1" hangingPunct="1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Based on DNA</a:t>
                </a:r>
              </a:p>
              <a:p>
                <a:pPr eaLnBrk="1" hangingPunct="1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DNA in Sample is Amplified &amp; Cut Up</a:t>
                </a:r>
              </a:p>
              <a:p>
                <a:pPr eaLnBrk="1" hangingPunct="1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Matched to Known Virus Genome</a:t>
                </a:r>
              </a:p>
              <a:p>
                <a:pPr eaLnBrk="1" hangingPunct="1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Data Objects:     Counts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𝒙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83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1075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Virus Hunting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971" name="Rectangle 3"/>
              <p:cNvSpPr>
                <a:spLocks noGrp="1" noChangeArrowheads="1"/>
              </p:cNvSpPr>
              <p:nvPr>
                <p:ph sz="half" idx="4294967295"/>
              </p:nvPr>
            </p:nvSpPr>
            <p:spPr>
              <a:xfrm>
                <a:off x="152400" y="914400"/>
                <a:ext cx="8763000" cy="54864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sz="2400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“Reads” Matched to Virus Genome &amp; </a:t>
                </a:r>
                <a:r>
                  <a:rPr lang="en-US" sz="2400" u="sng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Counted</a:t>
                </a:r>
                <a:r>
                  <a:rPr lang="en-US" sz="2400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to give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 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⋯,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𝑑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83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152400" y="914400"/>
                <a:ext cx="8763000" cy="5486400"/>
              </a:xfrm>
              <a:blipFill rotWithShape="1"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19" name="Content Placeholder 7" descr="Screen Shot 2012-11-03 at 9.52.2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9" r="15409"/>
          <a:stretch>
            <a:fillRect/>
          </a:stretch>
        </p:blipFill>
        <p:spPr>
          <a:xfrm>
            <a:off x="216213" y="1704190"/>
            <a:ext cx="8713890" cy="5001410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838200" y="1447800"/>
            <a:ext cx="2286000" cy="304800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352800" y="1447800"/>
            <a:ext cx="609600" cy="91440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30340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Virus Hunting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971" name="Rectangle 3"/>
              <p:cNvSpPr>
                <a:spLocks noGrp="1" noChangeArrowheads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Standardize by Dividing by Total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Consequence: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Data Objects lie on </a:t>
                </a:r>
                <a:r>
                  <a:rPr lang="en-US" i="1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Unit Simplex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𝒙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=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⋯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≥0,</m:t>
                          </m:r>
                          <m:nary>
                            <m:naryPr>
                              <m:chr m:val="∑"/>
                              <m:limLoc m:val="subSup"/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 Unicode MS" pitchFamily="34" charset="-128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𝑑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  <a:cs typeface="Arial Unicode MS" pitchFamily="34" charset="-128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83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7093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9887" y="226142"/>
            <a:ext cx="8382000" cy="8382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</a:rPr>
              <a:t>Asymptotics</a:t>
            </a:r>
            <a:r>
              <a:rPr lang="en-US" sz="3600" dirty="0">
                <a:solidFill>
                  <a:schemeClr val="bg2"/>
                </a:solidFill>
                <a:latin typeface="Arial" charset="0"/>
              </a:rPr>
              <a:t>: Simple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1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5626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 dim’al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</a:rPr>
                  <a:t>Standard Normal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</a:rPr>
                  <a:t>dist’n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:</a:t>
                </a:r>
              </a:p>
              <a:p>
                <a:pPr marL="0" indent="0" algn="ctr" eaLnBrk="1" hangingPunct="1"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</a:rPr>
                  <a:t>indep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.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𝑰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High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</a:rPr>
                  <a:t>dim’al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Angles   (as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):</a:t>
                </a: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algn="ctr" eaLnBrk="1" hangingPunct="1">
                  <a:lnSpc>
                    <a:spcPct val="8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𝐴𝑛𝑔𝑙𝑒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90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°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−1/2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-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</a:rPr>
                  <a:t>Everything is orthogonal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???</a:t>
                </a:r>
                <a:endParaRPr lang="en-US" sz="2800" dirty="0"/>
              </a:p>
            </p:txBody>
          </p:sp>
        </mc:Choice>
        <mc:Fallback xmlns="">
          <p:sp>
            <p:nvSpPr>
              <p:cNvPr id="82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562600"/>
              </a:xfrm>
              <a:blipFill>
                <a:blip r:embed="rId3"/>
                <a:stretch>
                  <a:fillRect l="-1968" t="-1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6DDB530C-F92C-450C-BB72-9C73C3B5651D}"/>
              </a:ext>
            </a:extLst>
          </p:cNvPr>
          <p:cNvGrpSpPr/>
          <p:nvPr/>
        </p:nvGrpSpPr>
        <p:grpSpPr>
          <a:xfrm>
            <a:off x="1066800" y="5105400"/>
            <a:ext cx="7086600" cy="1541186"/>
            <a:chOff x="1066800" y="5105400"/>
            <a:chExt cx="7086600" cy="154118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E5BEBA7-F8FB-448E-86F7-5E94F9779DF8}"/>
                </a:ext>
              </a:extLst>
            </p:cNvPr>
            <p:cNvSpPr txBox="1"/>
            <p:nvPr/>
          </p:nvSpPr>
          <p:spPr>
            <a:xfrm>
              <a:off x="1066800" y="5638800"/>
              <a:ext cx="53453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Note Pythagorean Theorem:</a:t>
              </a:r>
            </a:p>
          </p:txBody>
        </p:sp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83AFE4F4-1A3D-4272-9B0C-281E5AEB9E99}"/>
                </a:ext>
              </a:extLst>
            </p:cNvPr>
            <p:cNvSpPr/>
            <p:nvPr/>
          </p:nvSpPr>
          <p:spPr>
            <a:xfrm>
              <a:off x="6934200" y="5105400"/>
              <a:ext cx="1219200" cy="1143000"/>
            </a:xfrm>
            <a:prstGeom prst="triangle">
              <a:avLst>
                <a:gd name="adj" fmla="val 0"/>
              </a:avLst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B7A43330-EB2C-4B61-A2CF-8D2B5CD9DAF1}"/>
                    </a:ext>
                  </a:extLst>
                </p:cNvPr>
                <p:cNvSpPr txBox="1"/>
                <p:nvPr/>
              </p:nvSpPr>
              <p:spPr>
                <a:xfrm>
                  <a:off x="7391400" y="5334000"/>
                  <a:ext cx="668966" cy="3981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</m:e>
                      </m:rad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B7A43330-EB2C-4B61-A2CF-8D2B5CD9DA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1400" y="5334000"/>
                  <a:ext cx="668966" cy="39818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E5F764C-25CF-4F2E-8640-EA153F15FABF}"/>
                    </a:ext>
                  </a:extLst>
                </p:cNvPr>
                <p:cNvSpPr txBox="1"/>
                <p:nvPr/>
              </p:nvSpPr>
              <p:spPr>
                <a:xfrm>
                  <a:off x="6400800" y="5562600"/>
                  <a:ext cx="540725" cy="3981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</m:e>
                      </m:rad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E5F764C-25CF-4F2E-8640-EA153F15FA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0800" y="5562600"/>
                  <a:ext cx="540725" cy="39818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A41880D-0E01-46FA-A273-33B786BB2A03}"/>
                    </a:ext>
                  </a:extLst>
                </p:cNvPr>
                <p:cNvSpPr txBox="1"/>
                <p:nvPr/>
              </p:nvSpPr>
              <p:spPr>
                <a:xfrm>
                  <a:off x="7231675" y="6248400"/>
                  <a:ext cx="540725" cy="3981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</m:e>
                      </m:rad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A41880D-0E01-46FA-A273-33B786BB2A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1675" y="6248400"/>
                  <a:ext cx="540725" cy="39818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58FBE0A-5FC8-48B8-AE17-19A7601D98B5}"/>
                    </a:ext>
                  </a:extLst>
                </p:cNvPr>
                <p:cNvSpPr txBox="1"/>
                <p:nvPr/>
              </p:nvSpPr>
              <p:spPr>
                <a:xfrm>
                  <a:off x="6890262" y="5867400"/>
                  <a:ext cx="577338" cy="3755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90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°</m:t>
                          </m:r>
                        </m:sup>
                      </m:sSup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58FBE0A-5FC8-48B8-AE17-19A7601D98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0262" y="5867400"/>
                  <a:ext cx="577338" cy="37555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3653825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Virus Hunting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Look at 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Data: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19" name="Picture 18" descr="Screen Shot 2014-08-29 at 3.38.4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903" y="838200"/>
            <a:ext cx="7109097" cy="60198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6200" y="5816025"/>
            <a:ext cx="4216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Near Simplex Corners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77018" y="2172395"/>
            <a:ext cx="3813982" cy="1077218"/>
            <a:chOff x="377018" y="2172395"/>
            <a:chExt cx="3813982" cy="1077218"/>
          </a:xfrm>
        </p:grpSpPr>
        <p:sp>
          <p:nvSpPr>
            <p:cNvPr id="2" name="TextBox 1"/>
            <p:cNvSpPr txBox="1"/>
            <p:nvPr/>
          </p:nvSpPr>
          <p:spPr>
            <a:xfrm>
              <a:off x="377018" y="2172395"/>
              <a:ext cx="1483098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Mostly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Non-0</a:t>
              </a:r>
            </a:p>
          </p:txBody>
        </p:sp>
        <p:cxnSp>
          <p:nvCxnSpPr>
            <p:cNvPr id="23" name="Straight Arrow Connector 22"/>
            <p:cNvCxnSpPr>
              <a:stCxn id="2" idx="3"/>
            </p:cNvCxnSpPr>
            <p:nvPr/>
          </p:nvCxnSpPr>
          <p:spPr>
            <a:xfrm>
              <a:off x="1860116" y="2711004"/>
              <a:ext cx="2330884" cy="413197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76200" y="3505200"/>
            <a:ext cx="3988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Near Simplex Center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21902" y="4409182"/>
            <a:ext cx="4759698" cy="1686818"/>
            <a:chOff x="421902" y="4409182"/>
            <a:chExt cx="4759698" cy="1686818"/>
          </a:xfrm>
        </p:grpSpPr>
        <p:sp>
          <p:nvSpPr>
            <p:cNvPr id="21" name="TextBox 20"/>
            <p:cNvSpPr txBox="1"/>
            <p:nvPr/>
          </p:nvSpPr>
          <p:spPr>
            <a:xfrm>
              <a:off x="421902" y="4409182"/>
              <a:ext cx="143821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Almost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All 0</a:t>
              </a:r>
            </a:p>
          </p:txBody>
        </p:sp>
        <p:cxnSp>
          <p:nvCxnSpPr>
            <p:cNvPr id="30" name="Straight Arrow Connector 29"/>
            <p:cNvCxnSpPr>
              <a:stCxn id="21" idx="3"/>
            </p:cNvCxnSpPr>
            <p:nvPr/>
          </p:nvCxnSpPr>
          <p:spPr>
            <a:xfrm>
              <a:off x="1860116" y="4947791"/>
              <a:ext cx="3321484" cy="1148209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9403797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creen Shot 2014-08-29 at 3.38.4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903" y="838200"/>
            <a:ext cx="7109097" cy="6019800"/>
          </a:xfrm>
          <a:prstGeom prst="rect">
            <a:avLst/>
          </a:prstGeom>
        </p:spPr>
      </p:pic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Virus Hunting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Look at 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Data:</a:t>
            </a:r>
          </a:p>
          <a:p>
            <a:pPr marL="0" indent="0" eaLnBrk="1" hangingPunct="1">
              <a:buNone/>
            </a:pP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Heights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Orders of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Magnitude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-5 &lt;&lt; -3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" name="Oval 2"/>
          <p:cNvSpPr/>
          <p:nvPr/>
        </p:nvSpPr>
        <p:spPr>
          <a:xfrm>
            <a:off x="2667000" y="1066800"/>
            <a:ext cx="381000" cy="38100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667000" y="3810000"/>
            <a:ext cx="381000" cy="38100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  <p:cxnSp>
        <p:nvCxnSpPr>
          <p:cNvPr id="5" name="Straight Connector 4"/>
          <p:cNvCxnSpPr>
            <a:stCxn id="3" idx="3"/>
          </p:cNvCxnSpPr>
          <p:nvPr/>
        </p:nvCxnSpPr>
        <p:spPr>
          <a:xfrm flipH="1">
            <a:off x="1066800" y="1392004"/>
            <a:ext cx="1655996" cy="3637196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9" idx="3"/>
          </p:cNvCxnSpPr>
          <p:nvPr/>
        </p:nvCxnSpPr>
        <p:spPr>
          <a:xfrm flipH="1">
            <a:off x="2133600" y="4135204"/>
            <a:ext cx="589196" cy="893996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1100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creen Shot 2014-08-29 at 3.43.05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74"/>
          <a:stretch/>
        </p:blipFill>
        <p:spPr>
          <a:xfrm>
            <a:off x="2511400" y="1930400"/>
            <a:ext cx="6632600" cy="4927600"/>
          </a:xfrm>
          <a:prstGeom prst="rect">
            <a:avLst/>
          </a:prstGeom>
        </p:spPr>
      </p:pic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DWD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971" name="Rectangle 3"/>
              <p:cNvSpPr>
                <a:spLocks noGrp="1" noChangeArrowheads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Thought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Model:</a:t>
                </a:r>
              </a:p>
              <a:p>
                <a:pPr marL="0" indent="0" eaLnBrk="1" hangingPunct="1">
                  <a:buNone/>
                </a:pPr>
                <a:endParaRPr lang="en-US" sz="1600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+ Class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Near Center</a:t>
                </a:r>
              </a:p>
              <a:p>
                <a:pPr marL="0" indent="0" eaLnBrk="1" hangingPunct="1">
                  <a:buNone/>
                </a:pPr>
                <a:endParaRPr lang="en-US" sz="1600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- Class </a:t>
                </a: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At</a:t>
                </a:r>
              </a:p>
              <a:p>
                <a:pPr marL="0" indent="0" eaLnBrk="1" hangingPunct="1">
                  <a:buNone/>
                </a:pPr>
                <a:r>
                  <a:rPr lang="en-US" i="1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Random</a:t>
                </a: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Corners</a:t>
                </a:r>
              </a:p>
              <a:p>
                <a:pPr marL="0" indent="0" eaLnBrk="1" hangingPunct="1">
                  <a:buNone/>
                </a:pPr>
                <a:endParaRPr lang="en-US" sz="1600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Note: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∃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Many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 Corners</a:t>
                </a:r>
              </a:p>
            </p:txBody>
          </p:sp>
        </mc:Choice>
        <mc:Fallback xmlns="">
          <p:sp>
            <p:nvSpPr>
              <p:cNvPr id="83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4"/>
                <a:stretch>
                  <a:fillRect l="-1801" t="-1444" b="-4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853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Virus Hunting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971" name="Rectangle 3"/>
              <p:cNvSpPr>
                <a:spLocks noGrp="1" noChangeArrowheads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Note:  </a:t>
                </a:r>
                <a:r>
                  <a:rPr lang="en-US" dirty="0">
                    <a:solidFill>
                      <a:srgbClr val="00B05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HDLSS</a:t>
                </a: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situation: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~10,000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   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𝑛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~100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𝑠</m:t>
                    </m:r>
                  </m:oMath>
                </a14:m>
                <a:endParaRPr lang="en-US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Have usual </a:t>
                </a:r>
                <a:r>
                  <a:rPr lang="en-US" dirty="0" err="1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asymptotics</a:t>
                </a: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?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Recall:</a:t>
                </a:r>
              </a:p>
              <a:p>
                <a:pPr eaLnBrk="1" hangingPunct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 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~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𝑑</m:t>
                        </m:r>
                      </m:e>
                    </m:rad>
                  </m:oMath>
                </a14:m>
                <a:endParaRPr lang="en-US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eaLnBrk="1" hangingPunct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rgbClr val="00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~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𝑑</m:t>
                        </m:r>
                      </m:e>
                    </m:rad>
                  </m:oMath>
                </a14:m>
                <a:endParaRPr lang="en-US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dirty="0">
                  <a:solidFill>
                    <a:srgbClr val="00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83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195317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alpha val="70000"/>
              </a:schemeClr>
            </a:gs>
            <a:gs pos="50000">
              <a:schemeClr val="tx1"/>
            </a:gs>
            <a:gs pos="100000">
              <a:schemeClr val="bg1">
                <a:alpha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Virus Hunting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Check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err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Dist’s</a:t>
            </a:r>
            <a:endParaRPr lang="en-US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19" name="Picture 18" descr="Screen Shot 2014-08-29 at 3.39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914400"/>
            <a:ext cx="7200900" cy="5715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157B212-BCC1-47A0-83DB-3826DE56201A}"/>
              </a:ext>
            </a:extLst>
          </p:cNvPr>
          <p:cNvGrpSpPr/>
          <p:nvPr/>
        </p:nvGrpSpPr>
        <p:grpSpPr>
          <a:xfrm>
            <a:off x="2971800" y="4343400"/>
            <a:ext cx="1710725" cy="1676400"/>
            <a:chOff x="2971800" y="4343400"/>
            <a:chExt cx="1710725" cy="16764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601CEEF-A270-4098-8739-03EF889C309D}"/>
                </a:ext>
              </a:extLst>
            </p:cNvPr>
            <p:cNvSpPr txBox="1"/>
            <p:nvPr/>
          </p:nvSpPr>
          <p:spPr>
            <a:xfrm>
              <a:off x="2971800" y="4343400"/>
              <a:ext cx="17107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2"/>
                  </a:solidFill>
                </a:rPr>
                <a:t>Positive Cases</a:t>
              </a:r>
            </a:p>
            <a:p>
              <a:pPr algn="ctr"/>
              <a:r>
                <a:rPr lang="en-US" dirty="0">
                  <a:solidFill>
                    <a:schemeClr val="bg2"/>
                  </a:solidFill>
                </a:rPr>
                <a:t>Near Center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5FC807D7-45A2-4CA9-A52E-429017DF23B3}"/>
                </a:ext>
              </a:extLst>
            </p:cNvPr>
            <p:cNvCxnSpPr>
              <a:stCxn id="2" idx="2"/>
            </p:cNvCxnSpPr>
            <p:nvPr/>
          </p:nvCxnSpPr>
          <p:spPr>
            <a:xfrm flipH="1">
              <a:off x="3352800" y="4989731"/>
              <a:ext cx="474363" cy="1030069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FFC7B51-B5F4-45C2-9907-1AFAE792C5FD}"/>
                </a:ext>
              </a:extLst>
            </p:cNvPr>
            <p:cNvCxnSpPr>
              <a:cxnSpLocks/>
            </p:cNvCxnSpPr>
            <p:nvPr/>
          </p:nvCxnSpPr>
          <p:spPr>
            <a:xfrm>
              <a:off x="3827163" y="4989731"/>
              <a:ext cx="668637" cy="1030069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1D7EE6-BDF6-49E2-906D-6F4743E6652B}"/>
              </a:ext>
            </a:extLst>
          </p:cNvPr>
          <p:cNvGrpSpPr/>
          <p:nvPr/>
        </p:nvGrpSpPr>
        <p:grpSpPr>
          <a:xfrm>
            <a:off x="3991602" y="1752600"/>
            <a:ext cx="2790198" cy="1752600"/>
            <a:chOff x="3991602" y="1752600"/>
            <a:chExt cx="2790198" cy="1752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2E23748-0C7E-42F7-AAD5-75AE19EBD945}"/>
                    </a:ext>
                  </a:extLst>
                </p:cNvPr>
                <p:cNvSpPr txBox="1"/>
                <p:nvPr/>
              </p:nvSpPr>
              <p:spPr>
                <a:xfrm>
                  <a:off x="3991602" y="1752600"/>
                  <a:ext cx="2244718" cy="6751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bg2"/>
                      </a:solidFill>
                    </a:rPr>
                    <a:t>Negative Cases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</m:rad>
                    </m:oMath>
                  </a14:m>
                  <a:r>
                    <a:rPr lang="en-US" dirty="0">
                      <a:solidFill>
                        <a:schemeClr val="bg2"/>
                      </a:solidFill>
                    </a:rPr>
                    <a:t> From Positive</a:t>
                  </a: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2E23748-0C7E-42F7-AAD5-75AE19EBD9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1602" y="1752600"/>
                  <a:ext cx="2244718" cy="675185"/>
                </a:xfrm>
                <a:prstGeom prst="rect">
                  <a:avLst/>
                </a:prstGeom>
                <a:blipFill>
                  <a:blip r:embed="rId4"/>
                  <a:stretch>
                    <a:fillRect t="-5455" r="-1902"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2CB26B8-830C-4405-8EF8-C91FC6D3047B}"/>
                </a:ext>
              </a:extLst>
            </p:cNvPr>
            <p:cNvCxnSpPr>
              <a:cxnSpLocks/>
              <a:stCxn id="21" idx="2"/>
            </p:cNvCxnSpPr>
            <p:nvPr/>
          </p:nvCxnSpPr>
          <p:spPr>
            <a:xfrm>
              <a:off x="5113961" y="2427785"/>
              <a:ext cx="1667839" cy="1077415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FDEE012-1759-41D6-89D1-4876B0CE692E}"/>
              </a:ext>
            </a:extLst>
          </p:cNvPr>
          <p:cNvGrpSpPr/>
          <p:nvPr/>
        </p:nvGrpSpPr>
        <p:grpSpPr>
          <a:xfrm>
            <a:off x="5715000" y="4191000"/>
            <a:ext cx="2209800" cy="1752600"/>
            <a:chOff x="5715000" y="4191000"/>
            <a:chExt cx="2209800" cy="1752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25394337-D41A-485A-BC5C-E21EA1C634C7}"/>
                    </a:ext>
                  </a:extLst>
                </p:cNvPr>
                <p:cNvSpPr txBox="1"/>
                <p:nvPr/>
              </p:nvSpPr>
              <p:spPr>
                <a:xfrm>
                  <a:off x="5715000" y="5258348"/>
                  <a:ext cx="2072299" cy="6852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bg2"/>
                      </a:solidFill>
                    </a:rPr>
                    <a:t>Negative Cases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</m:rad>
                    </m:oMath>
                  </a14:m>
                  <a:r>
                    <a:rPr lang="en-US" dirty="0">
                      <a:solidFill>
                        <a:schemeClr val="bg2"/>
                      </a:solidFill>
                    </a:rPr>
                    <a:t> From Center</a:t>
                  </a: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25394337-D41A-485A-BC5C-E21EA1C634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5000" y="5258348"/>
                  <a:ext cx="2072299" cy="685252"/>
                </a:xfrm>
                <a:prstGeom prst="rect">
                  <a:avLst/>
                </a:prstGeom>
                <a:blipFill>
                  <a:blip r:embed="rId5"/>
                  <a:stretch>
                    <a:fillRect t="-5357" r="-295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94D2522E-E245-4011-AF7C-F44ADAB2033D}"/>
                </a:ext>
              </a:extLst>
            </p:cNvPr>
            <p:cNvCxnSpPr>
              <a:cxnSpLocks/>
              <a:stCxn id="22" idx="0"/>
            </p:cNvCxnSpPr>
            <p:nvPr/>
          </p:nvCxnSpPr>
          <p:spPr>
            <a:xfrm flipH="1" flipV="1">
              <a:off x="5715000" y="4191000"/>
              <a:ext cx="1036150" cy="1067348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93FCC1F-AE68-43A4-8C88-D6EBB0C9A6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1150" y="4191000"/>
              <a:ext cx="1173650" cy="1067348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148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Survey &amp; Introductory Paper: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sz="16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Aoshima, Shen, Shen, Yata, Zhou &amp; Marron (2018) </a:t>
            </a:r>
            <a:r>
              <a:rPr lang="en-US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Australian &amp; New Zealand Journal of Statistics,</a:t>
            </a: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60, 4-19.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01116" y="4133850"/>
            <a:ext cx="8442884" cy="2724150"/>
            <a:chOff x="701116" y="4133850"/>
            <a:chExt cx="8442884" cy="272415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64" t="5556" r="18182" b="22223"/>
            <a:stretch/>
          </p:blipFill>
          <p:spPr>
            <a:xfrm>
              <a:off x="6629400" y="4133850"/>
              <a:ext cx="2514600" cy="272415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701116" y="5257800"/>
              <a:ext cx="478528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Memorial to Peter G. Hall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597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Personal Observations:     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world is…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Surprising (many times!)</a:t>
            </a:r>
          </a:p>
          <a:p>
            <a:pPr marL="0" indent="0" algn="ctr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[Think I’ve got it, and then …]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Mathematically Beautiful (?)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Practically Relevant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69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520113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The Future of </a:t>
            </a:r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479550"/>
            <a:ext cx="8305800" cy="492125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30000"/>
              </a:lnSpc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  “Contiguity” in Hypo Testing? </a:t>
            </a:r>
          </a:p>
          <a:p>
            <a:pPr marL="0" indent="0" eaLnBrk="1" hangingPunct="1">
              <a:lnSpc>
                <a:spcPct val="130000"/>
              </a:lnSpc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  Rates of Convergence?</a:t>
            </a:r>
          </a:p>
          <a:p>
            <a:pPr marL="0" indent="0" eaLnBrk="1" hangingPunct="1">
              <a:lnSpc>
                <a:spcPct val="130000"/>
              </a:lnSpc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  Improvements of DWD?</a:t>
            </a:r>
          </a:p>
          <a:p>
            <a:pPr marL="0" indent="0" algn="ctr" eaLnBrk="1" hangingPunct="1">
              <a:lnSpc>
                <a:spcPct val="130000"/>
              </a:lnSpc>
              <a:buFontTx/>
              <a:buNone/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(e.g. other functions of distance than inverse)</a:t>
            </a:r>
          </a:p>
          <a:p>
            <a:pPr eaLnBrk="1" hangingPunct="1">
              <a:lnSpc>
                <a:spcPct val="130000"/>
              </a:lnSpc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Many Others?</a:t>
            </a:r>
          </a:p>
          <a:p>
            <a:pPr marL="0" indent="0" eaLnBrk="1" hangingPunct="1">
              <a:lnSpc>
                <a:spcPct val="130000"/>
              </a:lnSpc>
              <a:buFontTx/>
              <a:buNone/>
            </a:pPr>
            <a:endParaRPr lang="en-US" sz="28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30000"/>
              </a:lnSpc>
              <a:buFontTx/>
              <a:buNone/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It is still early days …</a:t>
            </a:r>
          </a:p>
        </p:txBody>
      </p:sp>
    </p:spTree>
    <p:extLst>
      <p:ext uri="{BB962C8B-B14F-4D97-AF65-F5344CB8AC3E}">
        <p14:creationId xmlns:p14="http://schemas.microsoft.com/office/powerpoint/2010/main" val="184460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State of </a:t>
            </a:r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Research?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3810000" cy="51816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Development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Of Methods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Mathematical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Assessment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…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200">
                <a:solidFill>
                  <a:schemeClr val="bg2"/>
                </a:solidFill>
                <a:latin typeface="Arial" charset="0"/>
                <a:cs typeface="Arial" charset="0"/>
              </a:rPr>
              <a:t>(thanks to: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200">
                <a:solidFill>
                  <a:schemeClr val="bg2"/>
                </a:solidFill>
                <a:latin typeface="Arial" charset="0"/>
                <a:cs typeface="Arial" charset="0"/>
              </a:rPr>
              <a:t>defiant.corban.edu/gtipton/net-fun/iceberg.html)</a:t>
            </a:r>
          </a:p>
        </p:txBody>
      </p:sp>
      <p:pic>
        <p:nvPicPr>
          <p:cNvPr id="52228" name="Picture 3" descr="iceber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50975"/>
            <a:ext cx="3956050" cy="540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2229" name="Straight Arrow Connector 5"/>
          <p:cNvCxnSpPr>
            <a:cxnSpLocks noChangeShapeType="1"/>
          </p:cNvCxnSpPr>
          <p:nvPr/>
        </p:nvCxnSpPr>
        <p:spPr bwMode="auto">
          <a:xfrm>
            <a:off x="3200400" y="1905000"/>
            <a:ext cx="3581400" cy="45720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0" name="Straight Arrow Connector 6"/>
          <p:cNvCxnSpPr>
            <a:cxnSpLocks noChangeShapeType="1"/>
          </p:cNvCxnSpPr>
          <p:nvPr/>
        </p:nvCxnSpPr>
        <p:spPr bwMode="auto">
          <a:xfrm flipV="1">
            <a:off x="3124200" y="2514600"/>
            <a:ext cx="3124200" cy="106680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28851074"/>
      </p:ext>
    </p:extLst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Participant Presentations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12:05    Yang Luo: </a:t>
            </a:r>
          </a:p>
          <a:p>
            <a:pPr algn="ctr" eaLnBrk="1" hangingPunct="1">
              <a:buFontTx/>
              <a:buNone/>
            </a:pPr>
            <a:r>
              <a:rPr lang="en-US" dirty="0"/>
              <a:t>Halpern-Type Accelerated Algorithms For Monotone Inclusions</a:t>
            </a:r>
          </a:p>
          <a:p>
            <a:pPr eaLnBrk="1" hangingPunct="1">
              <a:buNone/>
            </a:pPr>
            <a:endParaRPr lang="en-US" dirty="0"/>
          </a:p>
          <a:p>
            <a:pPr eaLnBrk="1" hangingPunct="1">
              <a:buNone/>
            </a:pPr>
            <a:r>
              <a:rPr lang="en-US" dirty="0"/>
              <a:t>12:10    Madison Lindsay: </a:t>
            </a:r>
          </a:p>
          <a:p>
            <a:pPr algn="ctr" eaLnBrk="1" hangingPunct="1">
              <a:buNone/>
            </a:pPr>
            <a:r>
              <a:rPr lang="en-US" dirty="0"/>
              <a:t>Analysis of a State-Dependent Markovian Queuing System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Next Class:    Bongsoo Yi,   </a:t>
            </a:r>
            <a:r>
              <a:rPr lang="en-US" dirty="0" err="1"/>
              <a:t>Fengyu</a:t>
            </a:r>
            <a:r>
              <a:rPr lang="en-US" dirty="0"/>
              <a:t> Yang, Wan Zhang</a:t>
            </a:r>
          </a:p>
        </p:txBody>
      </p:sp>
    </p:spTree>
    <p:extLst>
      <p:ext uri="{BB962C8B-B14F-4D97-AF65-F5344CB8AC3E}">
        <p14:creationId xmlns:p14="http://schemas.microsoft.com/office/powerpoint/2010/main" val="299673163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5_Default Design">
  <a:themeElements>
    <a:clrScheme name="2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20216</TotalTime>
  <Words>3609</Words>
  <Application>Microsoft Office PowerPoint</Application>
  <PresentationFormat>On-screen Show (4:3)</PresentationFormat>
  <Paragraphs>878</Paragraphs>
  <Slides>99</Slides>
  <Notes>95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99</vt:i4>
      </vt:variant>
    </vt:vector>
  </HeadingPairs>
  <TitlesOfParts>
    <vt:vector size="119" baseType="lpstr">
      <vt:lpstr>굴림</vt:lpstr>
      <vt:lpstr>Arial</vt:lpstr>
      <vt:lpstr>Arial Unicode MS</vt:lpstr>
      <vt:lpstr>Cambria Math</vt:lpstr>
      <vt:lpstr>Courier New</vt:lpstr>
      <vt:lpstr>Symbol</vt:lpstr>
      <vt:lpstr>Tahoma</vt:lpstr>
      <vt:lpstr>Times</vt:lpstr>
      <vt:lpstr>Times New Roman</vt:lpstr>
      <vt:lpstr>Wingdings</vt:lpstr>
      <vt:lpstr>2_Default Design</vt:lpstr>
      <vt:lpstr>12_Default Design</vt:lpstr>
      <vt:lpstr>Nature</vt:lpstr>
      <vt:lpstr>15_Default Design</vt:lpstr>
      <vt:lpstr>3_Default Design</vt:lpstr>
      <vt:lpstr>默认设计模板</vt:lpstr>
      <vt:lpstr>1_默认设计模板</vt:lpstr>
      <vt:lpstr>5_Default Design</vt:lpstr>
      <vt:lpstr>Image File</vt:lpstr>
      <vt:lpstr>Equation</vt:lpstr>
      <vt:lpstr>Statistics – O. R. 881 Object Oriented Data Analysis</vt:lpstr>
      <vt:lpstr>Current Sections in Textbook</vt:lpstr>
      <vt:lpstr>DIVAS on TCGA Data</vt:lpstr>
      <vt:lpstr>DIVAS on TCGA Data</vt:lpstr>
      <vt:lpstr>HDLSS Asymptotics</vt:lpstr>
      <vt:lpstr>HDLSS Asymptotics</vt:lpstr>
      <vt:lpstr>HDLSS Asymptotics: Simple Paradoxes</vt:lpstr>
      <vt:lpstr>HDLSS Asymptotics: Simple Paradoxes</vt:lpstr>
      <vt:lpstr>HDLSS Asymptotics: Simple Paradoxes</vt:lpstr>
      <vt:lpstr>An Interesting HDLSS Explanation</vt:lpstr>
      <vt:lpstr>An Interesting HDLSS Explanation</vt:lpstr>
      <vt:lpstr>An Interesting HDLSS Explanation</vt:lpstr>
      <vt:lpstr>2nd Paper on HDLSS Asymptotics</vt:lpstr>
      <vt:lpstr>2nd Paper on HDLSS Asymptotics</vt:lpstr>
      <vt:lpstr>2nd Paper on HDLSS Asymptotics</vt:lpstr>
      <vt:lpstr>Homework 6</vt:lpstr>
      <vt:lpstr>HDLSS Math. Stat. of PCA</vt:lpstr>
      <vt:lpstr>HDLSS Geometric Representation</vt:lpstr>
      <vt:lpstr>HDLSS Geometric Representation</vt:lpstr>
      <vt:lpstr>HDLSS Geometric Representation</vt:lpstr>
      <vt:lpstr>Recall GWAS Data Analysis</vt:lpstr>
      <vt:lpstr>HDLSS Geometric Representation</vt:lpstr>
      <vt:lpstr>HDLSS Geometric Representation</vt:lpstr>
      <vt:lpstr>HDLSS Geometric Representation</vt:lpstr>
      <vt:lpstr>HDLSS Geometric Representation</vt:lpstr>
      <vt:lpstr>HDLSS Geometric Representation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Functional Data Analysis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Deep Open Problem</vt:lpstr>
      <vt:lpstr>HDLSS Deep Open Problem</vt:lpstr>
      <vt:lpstr>HDLSS &amp; Sparsity</vt:lpstr>
      <vt:lpstr>HDLSS &amp; Sparsity</vt:lpstr>
      <vt:lpstr>PowerPoint Presentation</vt:lpstr>
      <vt:lpstr>PowerPoint Presentation</vt:lpstr>
      <vt:lpstr>HDLSS &amp; Sparsity</vt:lpstr>
      <vt:lpstr>HDLSS &amp; Other Asymptotics</vt:lpstr>
      <vt:lpstr>PowerPoint Presentation</vt:lpstr>
      <vt:lpstr>PowerPoint Presentation</vt:lpstr>
      <vt:lpstr>More HDLSS Asymptotics</vt:lpstr>
      <vt:lpstr>HDLSS Analysis of DiProPerm</vt:lpstr>
      <vt:lpstr>HDLSS Analysis of DiProPerm</vt:lpstr>
      <vt:lpstr>HDLSS Analysis of DiProPerm</vt:lpstr>
      <vt:lpstr>HDLSS Analysis of DiProPerm</vt:lpstr>
      <vt:lpstr>HDLSS Analysis of DiProPerm</vt:lpstr>
      <vt:lpstr>HDLSS Analysis of DiProPerm</vt:lpstr>
      <vt:lpstr>HDLSS Analysis of DiProPerm</vt:lpstr>
      <vt:lpstr>HDLSS Analysis of DiProPerm</vt:lpstr>
      <vt:lpstr>HDLSS Analysis of DiProPerm</vt:lpstr>
      <vt:lpstr>HDLSS Analysis of DiProPerm</vt:lpstr>
      <vt:lpstr>HDLSS Asymptotics in Classification</vt:lpstr>
      <vt:lpstr>HDLSS Asymptotics in Classification</vt:lpstr>
      <vt:lpstr>HDLSS Asymptotics in Classification</vt:lpstr>
      <vt:lpstr>Twiddle ratios of subtypes</vt:lpstr>
      <vt:lpstr>Why not adjust by means?</vt:lpstr>
      <vt:lpstr>HDLSS Data Combo Mathematics</vt:lpstr>
      <vt:lpstr>HDLSS Data Combo Mathematics</vt:lpstr>
      <vt:lpstr>HDLSS Data Combo Mathematics</vt:lpstr>
      <vt:lpstr>HDLSS Data Combo Mathematics</vt:lpstr>
      <vt:lpstr>HDLSS Data Combo Mathematics</vt:lpstr>
      <vt:lpstr>HDLSS Data Combo Mathematics</vt:lpstr>
      <vt:lpstr>HDLSS Data Combo Mathematics</vt:lpstr>
      <vt:lpstr>HDLSS Data Combo Mathematics</vt:lpstr>
      <vt:lpstr>HDLSS Data Combo Mathematics</vt:lpstr>
      <vt:lpstr>HDLSS Data Combo Mathematics</vt:lpstr>
      <vt:lpstr>Recall Radial DWD</vt:lpstr>
      <vt:lpstr>Virus Hunting</vt:lpstr>
      <vt:lpstr>Virus Hunting</vt:lpstr>
      <vt:lpstr>Virus Hunting</vt:lpstr>
      <vt:lpstr>Virus Hunting</vt:lpstr>
      <vt:lpstr>Radial DWD</vt:lpstr>
      <vt:lpstr>Virus Hunting</vt:lpstr>
      <vt:lpstr>Virus Hunting</vt:lpstr>
      <vt:lpstr>HDLSS Asymptotics</vt:lpstr>
      <vt:lpstr>HDLSS Asymptotics</vt:lpstr>
      <vt:lpstr>The Future of HDLSS Asymptotics</vt:lpstr>
      <vt:lpstr>State of HDLSS Research?</vt:lpstr>
      <vt:lpstr>Participant Presentations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435</cp:revision>
  <dcterms:created xsi:type="dcterms:W3CDTF">2001-06-08T01:38:43Z</dcterms:created>
  <dcterms:modified xsi:type="dcterms:W3CDTF">2022-04-12T18:26:30Z</dcterms:modified>
</cp:coreProperties>
</file>