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5" r:id="rId2"/>
    <p:sldMasterId id="2147483769" r:id="rId3"/>
    <p:sldMasterId id="2147483781" r:id="rId4"/>
    <p:sldMasterId id="2147483793" r:id="rId5"/>
    <p:sldMasterId id="2147483805" r:id="rId6"/>
  </p:sldMasterIdLst>
  <p:notesMasterIdLst>
    <p:notesMasterId r:id="rId189"/>
  </p:notesMasterIdLst>
  <p:sldIdLst>
    <p:sldId id="262" r:id="rId7"/>
    <p:sldId id="714" r:id="rId8"/>
    <p:sldId id="1816" r:id="rId9"/>
    <p:sldId id="1817" r:id="rId10"/>
    <p:sldId id="1818" r:id="rId11"/>
    <p:sldId id="1670" r:id="rId12"/>
    <p:sldId id="1674" r:id="rId13"/>
    <p:sldId id="1675" r:id="rId14"/>
    <p:sldId id="3742" r:id="rId15"/>
    <p:sldId id="3741" r:id="rId16"/>
    <p:sldId id="1828" r:id="rId17"/>
    <p:sldId id="3393" r:id="rId18"/>
    <p:sldId id="3394" r:id="rId19"/>
    <p:sldId id="3395" r:id="rId20"/>
    <p:sldId id="3396" r:id="rId21"/>
    <p:sldId id="3397" r:id="rId22"/>
    <p:sldId id="3398" r:id="rId23"/>
    <p:sldId id="3399" r:id="rId24"/>
    <p:sldId id="3400" r:id="rId25"/>
    <p:sldId id="3401" r:id="rId26"/>
    <p:sldId id="3402" r:id="rId27"/>
    <p:sldId id="3403" r:id="rId28"/>
    <p:sldId id="3404" r:id="rId29"/>
    <p:sldId id="3405" r:id="rId30"/>
    <p:sldId id="3406" r:id="rId31"/>
    <p:sldId id="3407" r:id="rId32"/>
    <p:sldId id="3408" r:id="rId33"/>
    <p:sldId id="3409" r:id="rId34"/>
    <p:sldId id="3410" r:id="rId35"/>
    <p:sldId id="3411" r:id="rId36"/>
    <p:sldId id="3412" r:id="rId37"/>
    <p:sldId id="3413" r:id="rId38"/>
    <p:sldId id="3414" r:id="rId39"/>
    <p:sldId id="3946" r:id="rId40"/>
    <p:sldId id="3947" r:id="rId41"/>
    <p:sldId id="3948" r:id="rId42"/>
    <p:sldId id="3949" r:id="rId43"/>
    <p:sldId id="3950" r:id="rId44"/>
    <p:sldId id="3951" r:id="rId45"/>
    <p:sldId id="3952" r:id="rId46"/>
    <p:sldId id="3953" r:id="rId47"/>
    <p:sldId id="3954" r:id="rId48"/>
    <p:sldId id="3955" r:id="rId49"/>
    <p:sldId id="3956" r:id="rId50"/>
    <p:sldId id="3957" r:id="rId51"/>
    <p:sldId id="3958" r:id="rId52"/>
    <p:sldId id="3959" r:id="rId53"/>
    <p:sldId id="3960" r:id="rId54"/>
    <p:sldId id="3961" r:id="rId55"/>
    <p:sldId id="3962" r:id="rId56"/>
    <p:sldId id="3963" r:id="rId57"/>
    <p:sldId id="3964" r:id="rId58"/>
    <p:sldId id="3965" r:id="rId59"/>
    <p:sldId id="3966" r:id="rId60"/>
    <p:sldId id="3967" r:id="rId61"/>
    <p:sldId id="3968" r:id="rId62"/>
    <p:sldId id="3969" r:id="rId63"/>
    <p:sldId id="3970" r:id="rId64"/>
    <p:sldId id="3971" r:id="rId65"/>
    <p:sldId id="3972" r:id="rId66"/>
    <p:sldId id="3973" r:id="rId67"/>
    <p:sldId id="3974" r:id="rId68"/>
    <p:sldId id="3975" r:id="rId69"/>
    <p:sldId id="3976" r:id="rId70"/>
    <p:sldId id="3978" r:id="rId71"/>
    <p:sldId id="3979" r:id="rId72"/>
    <p:sldId id="3980" r:id="rId73"/>
    <p:sldId id="3981" r:id="rId74"/>
    <p:sldId id="3982" r:id="rId75"/>
    <p:sldId id="3983" r:id="rId76"/>
    <p:sldId id="3984" r:id="rId77"/>
    <p:sldId id="3985" r:id="rId78"/>
    <p:sldId id="3986" r:id="rId79"/>
    <p:sldId id="3987" r:id="rId80"/>
    <p:sldId id="3988" r:id="rId81"/>
    <p:sldId id="3989" r:id="rId82"/>
    <p:sldId id="3990" r:id="rId83"/>
    <p:sldId id="3991" r:id="rId84"/>
    <p:sldId id="3992" r:id="rId85"/>
    <p:sldId id="3993" r:id="rId86"/>
    <p:sldId id="3994" r:id="rId87"/>
    <p:sldId id="4242" r:id="rId88"/>
    <p:sldId id="3999" r:id="rId89"/>
    <p:sldId id="4165" r:id="rId90"/>
    <p:sldId id="4166" r:id="rId91"/>
    <p:sldId id="4167" r:id="rId92"/>
    <p:sldId id="4168" r:id="rId93"/>
    <p:sldId id="4169" r:id="rId94"/>
    <p:sldId id="4170" r:id="rId95"/>
    <p:sldId id="4171" r:id="rId96"/>
    <p:sldId id="4172" r:id="rId97"/>
    <p:sldId id="4173" r:id="rId98"/>
    <p:sldId id="4174" r:id="rId99"/>
    <p:sldId id="4175" r:id="rId100"/>
    <p:sldId id="4176" r:id="rId101"/>
    <p:sldId id="4177" r:id="rId102"/>
    <p:sldId id="4178" r:id="rId103"/>
    <p:sldId id="4179" r:id="rId104"/>
    <p:sldId id="4180" r:id="rId105"/>
    <p:sldId id="4181" r:id="rId106"/>
    <p:sldId id="4182" r:id="rId107"/>
    <p:sldId id="4183" r:id="rId108"/>
    <p:sldId id="4184" r:id="rId109"/>
    <p:sldId id="4185" r:id="rId110"/>
    <p:sldId id="4186" r:id="rId111"/>
    <p:sldId id="4187" r:id="rId112"/>
    <p:sldId id="4188" r:id="rId113"/>
    <p:sldId id="4189" r:id="rId114"/>
    <p:sldId id="4190" r:id="rId115"/>
    <p:sldId id="4191" r:id="rId116"/>
    <p:sldId id="4192" r:id="rId117"/>
    <p:sldId id="4193" r:id="rId118"/>
    <p:sldId id="4194" r:id="rId119"/>
    <p:sldId id="4195" r:id="rId120"/>
    <p:sldId id="4196" r:id="rId121"/>
    <p:sldId id="4197" r:id="rId122"/>
    <p:sldId id="4198" r:id="rId123"/>
    <p:sldId id="4199" r:id="rId124"/>
    <p:sldId id="4200" r:id="rId125"/>
    <p:sldId id="4201" r:id="rId126"/>
    <p:sldId id="4202" r:id="rId127"/>
    <p:sldId id="4203" r:id="rId128"/>
    <p:sldId id="4204" r:id="rId129"/>
    <p:sldId id="4205" r:id="rId130"/>
    <p:sldId id="4206" r:id="rId131"/>
    <p:sldId id="4207" r:id="rId132"/>
    <p:sldId id="4208" r:id="rId133"/>
    <p:sldId id="4209" r:id="rId134"/>
    <p:sldId id="4210" r:id="rId135"/>
    <p:sldId id="4211" r:id="rId136"/>
    <p:sldId id="4212" r:id="rId137"/>
    <p:sldId id="4213" r:id="rId138"/>
    <p:sldId id="4214" r:id="rId139"/>
    <p:sldId id="4215" r:id="rId140"/>
    <p:sldId id="4216" r:id="rId141"/>
    <p:sldId id="4217" r:id="rId142"/>
    <p:sldId id="4218" r:id="rId143"/>
    <p:sldId id="4219" r:id="rId144"/>
    <p:sldId id="4220" r:id="rId145"/>
    <p:sldId id="4221" r:id="rId146"/>
    <p:sldId id="4222" r:id="rId147"/>
    <p:sldId id="4223" r:id="rId148"/>
    <p:sldId id="4224" r:id="rId149"/>
    <p:sldId id="4225" r:id="rId150"/>
    <p:sldId id="4226" r:id="rId151"/>
    <p:sldId id="4227" r:id="rId152"/>
    <p:sldId id="4228" r:id="rId153"/>
    <p:sldId id="4229" r:id="rId154"/>
    <p:sldId id="4230" r:id="rId155"/>
    <p:sldId id="4231" r:id="rId156"/>
    <p:sldId id="4232" r:id="rId157"/>
    <p:sldId id="4233" r:id="rId158"/>
    <p:sldId id="4234" r:id="rId159"/>
    <p:sldId id="4235" r:id="rId160"/>
    <p:sldId id="4236" r:id="rId161"/>
    <p:sldId id="4237" r:id="rId162"/>
    <p:sldId id="4238" r:id="rId163"/>
    <p:sldId id="4239" r:id="rId164"/>
    <p:sldId id="4035" r:id="rId165"/>
    <p:sldId id="4036" r:id="rId166"/>
    <p:sldId id="4243" r:id="rId167"/>
    <p:sldId id="4038" r:id="rId168"/>
    <p:sldId id="4039" r:id="rId169"/>
    <p:sldId id="4040" r:id="rId170"/>
    <p:sldId id="4041" r:id="rId171"/>
    <p:sldId id="4042" r:id="rId172"/>
    <p:sldId id="4043" r:id="rId173"/>
    <p:sldId id="4044" r:id="rId174"/>
    <p:sldId id="4045" r:id="rId175"/>
    <p:sldId id="4046" r:id="rId176"/>
    <p:sldId id="4047" r:id="rId177"/>
    <p:sldId id="4048" r:id="rId178"/>
    <p:sldId id="4049" r:id="rId179"/>
    <p:sldId id="4050" r:id="rId180"/>
    <p:sldId id="4051" r:id="rId181"/>
    <p:sldId id="4052" r:id="rId182"/>
    <p:sldId id="4053" r:id="rId183"/>
    <p:sldId id="4054" r:id="rId184"/>
    <p:sldId id="4055" r:id="rId185"/>
    <p:sldId id="4056" r:id="rId186"/>
    <p:sldId id="4057" r:id="rId187"/>
    <p:sldId id="3632" r:id="rId1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5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viewProps" Target="viewProps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slide" Target="slides/slide175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92" Type="http://schemas.openxmlformats.org/officeDocument/2006/relationships/theme" Target="theme/theme1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182" Type="http://schemas.openxmlformats.org/officeDocument/2006/relationships/slide" Target="slides/slide176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5" Type="http://schemas.openxmlformats.org/officeDocument/2006/relationships/slide" Target="slides/slide59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51" Type="http://schemas.openxmlformats.org/officeDocument/2006/relationships/slide" Target="slides/slide145.xml"/><Relationship Id="rId172" Type="http://schemas.openxmlformats.org/officeDocument/2006/relationships/slide" Target="slides/slide166.xml"/><Relationship Id="rId193" Type="http://schemas.openxmlformats.org/officeDocument/2006/relationships/tableStyles" Target="tableStyles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0" Type="http://schemas.openxmlformats.org/officeDocument/2006/relationships/presProps" Target="presProps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slide" Target="slides/slide170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653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3656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07426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8244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49246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299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87023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150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89021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26628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07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1847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3481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5542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79071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515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51538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27325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64837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7826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46233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3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0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05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1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8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235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75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03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1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9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BFBAD-A957-431D-8E0B-0BCB25F65E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83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B07C69-3012-46B7-9F76-A9361AD96C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6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2F0EE-6B8E-4E35-AE11-B3BA41A46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4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0B6DE-4151-439A-A75A-5EEB9E7788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21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9BDCA-968D-46B2-A0C7-5C7639B6F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47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10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0F025-5B14-4900-9677-C6EBF933A7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358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F8435-E907-46F8-8BDC-10E6FD3379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7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D72DB7-82A5-40B7-B329-B043B0E27F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674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8ACA-1071-43FF-BB7B-18136796C0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90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C63610-4E6A-4184-91F5-D465D6CAE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18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FB711-3261-44D5-996D-9EB2AB4E4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80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1C2EF-11AC-4B76-8A0F-D23B15AD4C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660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C40E2-1DEE-45A9-BD93-EE515042D2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11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FE5B9-8EDF-4AF8-A644-81DAD7E5A9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2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7EB22-818F-45A2-A444-AF2A0BE0D7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15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7A25A-9732-4A86-8728-570FC2BA7B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0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09A36-DE9D-404A-AF3E-4ACAA8C905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2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3DD25-1C65-43C8-9092-38257C6C02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87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0D897-98ED-4F2C-B1C3-AAAC050ED4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2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54848-DAC2-4F09-8C51-9665B63AB6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76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C16E-F006-409F-93D7-B4BF47554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442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C5CA7-6852-4AAA-83F9-1B40282D4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1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10CB3-237B-4FC6-8E8F-ACE095E014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15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5FBAB-2730-4A85-ADAC-6727879DC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41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AF686-DF56-4BF1-847F-BDA23B5379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5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C70F1-C3BC-43A5-86AA-17AEC7FEAD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847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92DDB-4A88-46ED-AFC7-D8C191DBC0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38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F7959-5F7A-49B9-83B0-214E854D6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279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EE0DB-8D24-4183-9C1B-79EC91A117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420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5958-5A91-47F2-B3FA-C539738A5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264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E875-BC31-41C0-BF00-DAF17683F4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11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F4371-70AC-48FA-AFA4-6D2A3DA62B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059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9B6D1-92B5-489A-90D6-B45536D44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952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756C1-C758-4DAC-BC51-C95187BAA5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976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2307B-04F5-4BA9-A28C-59E0C142CC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833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8D389-A050-48D8-9985-35F588F29E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10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08212-700A-44CF-BE17-7B1A921DFD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A2B8C-F027-4B2C-8E4F-2B4A4603A6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245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4EC43-F8E1-4975-953C-8AD2007FAB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891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A9258-5766-458A-A4E1-40BD726286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147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9421-DF29-4EB3-8133-1DCA48A62B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603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7936A-8621-44E5-A290-9EEADAA6DD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661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F9D6F-811F-4CE8-82B8-E01F0D308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532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02691-D214-48C2-A23E-3EA63CA337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989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2A39E-8683-4FAA-969A-ECBF79C90E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642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3FB5-5AE2-41FC-ACE8-7F3CBDD9D4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814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275EB-D57E-497C-A7B8-D47DF78524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4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9B3A1-A934-4D8C-A878-BA42EB500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981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6843A-A35C-462D-BF91-49EE1115E1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086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A12A0-3EEB-4F3C-B877-711DB800B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659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29D31-36A3-4493-958F-29C8A59AE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510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20E4C-2871-4C7E-906B-B5D43ED9CC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490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9D4AB-7B26-4438-8C45-075EBBA5C3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541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FC247-4D2A-4353-AE45-EC64A9C21F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1734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F7DB9-800D-4538-925B-A80C4C8DA7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935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EF783-7989-4470-AF2E-67924156BF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2401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03F4E-66EB-4F89-B5B1-8189A0BB4F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9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8AF9-96CF-4854-AC8F-48F934721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745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DCAE1-4A9C-432B-A816-1CB2FE650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541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2E5BE-0AA1-4C91-8DE9-705B8BF9C0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4627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4B1B5-B7CB-4FED-8043-6AD6339DD0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531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31C5E-64B1-4F6C-9909-D6C305B9330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93937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184EB-CF51-4195-8F6C-ED6CA26F0B2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7054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F192E-B2D8-4CE9-A571-7015CAF437A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3193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E9D41-4C03-4DA0-A0E9-48D62771AB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7033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1713E4-F860-439E-92BA-4BBC15350C3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2233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4649B-95C3-4053-827F-51B1D3353D1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34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99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61464-81F3-4E31-BBA5-023AA6127D2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6070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0E9B9-82E0-4FE1-964B-4F07B100246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7698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C4AB9-9E73-4D72-B0FA-C476D301E2A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551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B2BBD-A024-4AF1-ADE0-C2A2E462F0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75433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DBD72-1C8C-4252-B19E-809670DC1CB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7835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21E8B-3784-4A14-A181-B0E350EAAC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2245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64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5433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7037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4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60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5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5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5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8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07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6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45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1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09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50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09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6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03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92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47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71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95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74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30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59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8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66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4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69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6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94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5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97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61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6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34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430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3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5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0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72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089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4/18/2022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54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00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5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6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6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7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8.ti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8.ti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8.ti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ti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02.png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ti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jpg"/><Relationship Id="rId5" Type="http://schemas.openxmlformats.org/officeDocument/2006/relationships/image" Target="../media/image690.png"/><Relationship Id="rId4" Type="http://schemas.openxmlformats.org/officeDocument/2006/relationships/image" Target="../media/image9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Dist’s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14400"/>
            <a:ext cx="7200900" cy="5715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57B212-BCC1-47A0-83DB-3826DE56201A}"/>
              </a:ext>
            </a:extLst>
          </p:cNvPr>
          <p:cNvGrpSpPr/>
          <p:nvPr/>
        </p:nvGrpSpPr>
        <p:grpSpPr>
          <a:xfrm>
            <a:off x="2971800" y="4343400"/>
            <a:ext cx="1710725" cy="1676400"/>
            <a:chOff x="2971800" y="4343400"/>
            <a:chExt cx="1710725" cy="1676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01CEEF-A270-4098-8739-03EF889C309D}"/>
                </a:ext>
              </a:extLst>
            </p:cNvPr>
            <p:cNvSpPr txBox="1"/>
            <p:nvPr/>
          </p:nvSpPr>
          <p:spPr>
            <a:xfrm>
              <a:off x="2971800" y="4343400"/>
              <a:ext cx="1710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Positive Cases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Near Center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FC807D7-45A2-4CA9-A52E-429017DF23B3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3352800" y="4989731"/>
              <a:ext cx="474363" cy="10300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FFC7B51-B5F4-45C2-9907-1AFAE792C5FD}"/>
                </a:ext>
              </a:extLst>
            </p:cNvPr>
            <p:cNvCxnSpPr>
              <a:cxnSpLocks/>
            </p:cNvCxnSpPr>
            <p:nvPr/>
          </p:nvCxnSpPr>
          <p:spPr>
            <a:xfrm>
              <a:off x="3827163" y="4989731"/>
              <a:ext cx="668637" cy="10300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1D7EE6-BDF6-49E2-906D-6F4743E6652B}"/>
              </a:ext>
            </a:extLst>
          </p:cNvPr>
          <p:cNvGrpSpPr/>
          <p:nvPr/>
        </p:nvGrpSpPr>
        <p:grpSpPr>
          <a:xfrm>
            <a:off x="3991602" y="1752600"/>
            <a:ext cx="2790198" cy="1752600"/>
            <a:chOff x="3991602" y="1752600"/>
            <a:chExt cx="2790198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E23748-0C7E-42F7-AAD5-75AE19EBD945}"/>
                    </a:ext>
                  </a:extLst>
                </p:cNvPr>
                <p:cNvSpPr txBox="1"/>
                <p:nvPr/>
              </p:nvSpPr>
              <p:spPr>
                <a:xfrm>
                  <a:off x="3991602" y="1752600"/>
                  <a:ext cx="2244718" cy="675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Negative Cases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 From Positive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E23748-0C7E-42F7-AAD5-75AE19EBD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602" y="1752600"/>
                  <a:ext cx="2244718" cy="675185"/>
                </a:xfrm>
                <a:prstGeom prst="rect">
                  <a:avLst/>
                </a:prstGeom>
                <a:blipFill>
                  <a:blip r:embed="rId4"/>
                  <a:stretch>
                    <a:fillRect t="-5455" r="-190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CB26B8-830C-4405-8EF8-C91FC6D3047B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5113961" y="2427785"/>
              <a:ext cx="1667839" cy="107741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EE012-1759-41D6-89D1-4876B0CE692E}"/>
              </a:ext>
            </a:extLst>
          </p:cNvPr>
          <p:cNvGrpSpPr/>
          <p:nvPr/>
        </p:nvGrpSpPr>
        <p:grpSpPr>
          <a:xfrm>
            <a:off x="5715000" y="4191000"/>
            <a:ext cx="2209800" cy="1752600"/>
            <a:chOff x="5715000" y="4191000"/>
            <a:chExt cx="2209800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5394337-D41A-485A-BC5C-E21EA1C634C7}"/>
                    </a:ext>
                  </a:extLst>
                </p:cNvPr>
                <p:cNvSpPr txBox="1"/>
                <p:nvPr/>
              </p:nvSpPr>
              <p:spPr>
                <a:xfrm>
                  <a:off x="5715000" y="5258348"/>
                  <a:ext cx="2072299" cy="685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Negative Cases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 From Center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5394337-D41A-485A-BC5C-E21EA1C63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5258348"/>
                  <a:ext cx="2072299" cy="685252"/>
                </a:xfrm>
                <a:prstGeom prst="rect">
                  <a:avLst/>
                </a:prstGeom>
                <a:blipFill>
                  <a:blip r:embed="rId5"/>
                  <a:stretch>
                    <a:fillRect t="-5357" r="-29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4D2522E-E245-4011-AF7C-F44ADAB2033D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5715000" y="4191000"/>
              <a:ext cx="1036150" cy="106734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93FCC1F-AE68-43A4-8C88-D6EBB0C9A6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1150" y="4191000"/>
              <a:ext cx="1173650" cy="106734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891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968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281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32099174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699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110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914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838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361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089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7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8851074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629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441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1642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11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461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12087034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3777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683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11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5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Asymptotics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3080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0D73E8-77BD-4352-BD65-EAB58660330A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14.1</a:t>
            </a:r>
          </a:p>
        </p:txBody>
      </p:sp>
    </p:spTree>
    <p:extLst>
      <p:ext uri="{BB962C8B-B14F-4D97-AF65-F5344CB8AC3E}">
        <p14:creationId xmlns:p14="http://schemas.microsoft.com/office/powerpoint/2010/main" val="13740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618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741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132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1534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074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451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971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1013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929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0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63465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</p:txBody>
      </p:sp>
    </p:spTree>
    <p:extLst>
      <p:ext uri="{BB962C8B-B14F-4D97-AF65-F5344CB8AC3E}">
        <p14:creationId xmlns:p14="http://schemas.microsoft.com/office/powerpoint/2010/main" val="146159845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5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917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9593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2209800" cy="1200329"/>
            <a:chOff x="76200" y="2590800"/>
            <a:chExt cx="2209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590800"/>
              <a:ext cx="144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C. Index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Greens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Blues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517620" y="2590800"/>
              <a:ext cx="768380" cy="6001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067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0370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8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434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200400"/>
            <a:ext cx="230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Large Values Reflect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Important Structure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648200" y="2438400"/>
            <a:ext cx="1828800" cy="88741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648200" y="3325812"/>
            <a:ext cx="1981200" cy="571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554288" y="3783012"/>
            <a:ext cx="2246312" cy="22479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667000" y="3783012"/>
            <a:ext cx="2133600" cy="4637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23880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Curve Shows CI for Many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Reasonable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527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2513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162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5782270"/>
            <a:ext cx="2604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Common, But Slippery,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Approach: Many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 Restarts</a:t>
            </a:r>
          </a:p>
        </p:txBody>
      </p:sp>
    </p:spTree>
    <p:extLst>
      <p:ext uri="{BB962C8B-B14F-4D97-AF65-F5344CB8AC3E}">
        <p14:creationId xmlns:p14="http://schemas.microsoft.com/office/powerpoint/2010/main" val="14909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3169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7600" y="4800600"/>
            <a:ext cx="1467068" cy="1332131"/>
            <a:chOff x="3657600" y="4800600"/>
            <a:chExt cx="1467068" cy="1332131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5486400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Minimum CI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Splits in Half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419600" y="4800600"/>
              <a:ext cx="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95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43400" y="2971800"/>
            <a:ext cx="3505200" cy="2971800"/>
            <a:chOff x="4343400" y="2971800"/>
            <a:chExt cx="35052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5814069" y="5112603"/>
              <a:ext cx="20345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Already Have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Local Minima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343400" y="4495800"/>
              <a:ext cx="16002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943600" y="2971800"/>
              <a:ext cx="152400" cy="2286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2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1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007" y="4724400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&amp; Characterize Noise</a:t>
            </a:r>
          </a:p>
        </p:txBody>
      </p:sp>
      <p:sp>
        <p:nvSpPr>
          <p:cNvPr id="3" name="Oval 2"/>
          <p:cNvSpPr/>
          <p:nvPr/>
        </p:nvSpPr>
        <p:spPr>
          <a:xfrm>
            <a:off x="6629400" y="3398837"/>
            <a:ext cx="1219200" cy="258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4"/>
          </p:cNvCxnSpPr>
          <p:nvPr/>
        </p:nvCxnSpPr>
        <p:spPr>
          <a:xfrm flipH="1">
            <a:off x="5486400" y="3657600"/>
            <a:ext cx="175260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7086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66412" y="2353270"/>
            <a:ext cx="1210588" cy="1609130"/>
            <a:chOff x="5266412" y="2353270"/>
            <a:chExt cx="1210588" cy="1609130"/>
          </a:xfrm>
        </p:grpSpPr>
        <p:sp>
          <p:nvSpPr>
            <p:cNvPr id="2" name="TextBox 1"/>
            <p:cNvSpPr txBox="1"/>
            <p:nvPr/>
          </p:nvSpPr>
          <p:spPr>
            <a:xfrm>
              <a:off x="5266412" y="2353270"/>
              <a:ext cx="1210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Minimum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Now Here</a:t>
              </a:r>
            </a:p>
          </p:txBody>
        </p:sp>
        <p:cxnSp>
          <p:nvCxnSpPr>
            <p:cNvPr id="5" name="Straight Arrow Connector 4"/>
            <p:cNvCxnSpPr>
              <a:stCxn id="2" idx="2"/>
            </p:cNvCxnSpPr>
            <p:nvPr/>
          </p:nvCxnSpPr>
          <p:spPr>
            <a:xfrm flipH="1">
              <a:off x="5486400" y="3276600"/>
              <a:ext cx="385306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2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6253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610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9722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9355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3224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6466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726668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Outlier Can Make CI Arbitrarily Small</a:t>
            </a:r>
          </a:p>
        </p:txBody>
      </p:sp>
    </p:spTree>
    <p:extLst>
      <p:ext uri="{BB962C8B-B14F-4D97-AF65-F5344CB8AC3E}">
        <p14:creationId xmlns:p14="http://schemas.microsoft.com/office/powerpoint/2010/main" val="41000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Kernel PCA)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9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429FCE-D180-40D1-8B2D-0F11E716DF7F}"/>
              </a:ext>
            </a:extLst>
          </p:cNvPr>
          <p:cNvSpPr txBox="1"/>
          <p:nvPr/>
        </p:nvSpPr>
        <p:spPr>
          <a:xfrm>
            <a:off x="6324600" y="9906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14.1</a:t>
            </a:r>
          </a:p>
        </p:txBody>
      </p:sp>
    </p:spTree>
    <p:extLst>
      <p:ext uri="{BB962C8B-B14F-4D97-AF65-F5344CB8AC3E}">
        <p14:creationId xmlns:p14="http://schemas.microsoft.com/office/powerpoint/2010/main" val="1184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Groups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 Small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blipFill>
                <a:blip r:embed="rId4"/>
                <a:stretch>
                  <a:fillRect l="-4144" t="-5147" r="-331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blipFill>
                <a:blip r:embed="rId5"/>
                <a:stretch>
                  <a:fillRect l="-5031" t="-5147" r="-408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Outliers, Not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blipFill>
                <a:blip r:embed="rId6"/>
                <a:stretch>
                  <a:fillRect l="-4678" t="-3571" r="-350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Long Cluster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blipFill>
                <a:blip r:embed="rId7"/>
                <a:stretch>
                  <a:fillRect l="-4732" t="-5147" r="-410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8348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4648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 Minimum?</a:t>
            </a:r>
          </a:p>
        </p:txBody>
      </p:sp>
    </p:spTree>
    <p:extLst>
      <p:ext uri="{BB962C8B-B14F-4D97-AF65-F5344CB8AC3E}">
        <p14:creationId xmlns:p14="http://schemas.microsoft.com/office/powerpoint/2010/main" val="8891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More Careful 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53000" y="4415135"/>
                <a:ext cx="2642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=0.063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415135"/>
                <a:ext cx="2642070" cy="461665"/>
              </a:xfrm>
              <a:prstGeom prst="rect">
                <a:avLst/>
              </a:prstGeom>
              <a:blipFill>
                <a:blip r:embed="rId4"/>
                <a:stretch>
                  <a:fillRect l="-6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2472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=0.91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2472152" cy="461665"/>
              </a:xfrm>
              <a:prstGeom prst="rect">
                <a:avLst/>
              </a:prstGeom>
              <a:blipFill>
                <a:blip r:embed="rId5"/>
                <a:stretch>
                  <a:fillRect l="-7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7586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F05DF-993F-4FBD-B534-D29815F86823}"/>
                  </a:ext>
                </a:extLst>
              </p:cNvPr>
              <p:cNvSpPr txBox="1"/>
              <p:nvPr/>
            </p:nvSpPr>
            <p:spPr>
              <a:xfrm>
                <a:off x="152400" y="5105400"/>
                <a:ext cx="30215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Separated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Out Pair: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=0.161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F05DF-993F-4FBD-B534-D29815F86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3021533" cy="830997"/>
              </a:xfrm>
              <a:prstGeom prst="rect">
                <a:avLst/>
              </a:prstGeom>
              <a:blipFill>
                <a:blip r:embed="rId6"/>
                <a:stretch>
                  <a:fillRect l="-3024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1034-F511-4FB1-8C79-176DD51A0470}"/>
                  </a:ext>
                </a:extLst>
              </p:cNvPr>
              <p:cNvSpPr txBox="1"/>
              <p:nvPr/>
            </p:nvSpPr>
            <p:spPr>
              <a:xfrm>
                <a:off x="4953000" y="5177135"/>
                <a:ext cx="28708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Split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Spheres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=0.059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1034-F511-4FB1-8C79-176DD51A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77135"/>
                <a:ext cx="2870851" cy="830997"/>
              </a:xfrm>
              <a:prstGeom prst="rect">
                <a:avLst/>
              </a:prstGeom>
              <a:blipFill>
                <a:blip r:embed="rId7"/>
                <a:stretch>
                  <a:fillRect l="-3404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D636051-A615-4AB1-84B0-4089067A87CB}"/>
              </a:ext>
            </a:extLst>
          </p:cNvPr>
          <p:cNvGrpSpPr/>
          <p:nvPr/>
        </p:nvGrpSpPr>
        <p:grpSpPr>
          <a:xfrm>
            <a:off x="2286000" y="2743200"/>
            <a:ext cx="2219221" cy="1600200"/>
            <a:chOff x="2286000" y="2743200"/>
            <a:chExt cx="2219221" cy="1600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4162E4-F0C7-47B9-9BE4-D051CF760AC8}"/>
                </a:ext>
              </a:extLst>
            </p:cNvPr>
            <p:cNvSpPr txBox="1"/>
            <p:nvPr/>
          </p:nvSpPr>
          <p:spPr>
            <a:xfrm>
              <a:off x="2743200" y="27432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Global </a:t>
              </a:r>
              <a:r>
                <a:rPr lang="en-US" dirty="0" err="1">
                  <a:solidFill>
                    <a:srgbClr val="FF0000"/>
                  </a:solidFill>
                </a:rPr>
                <a:t>Min’r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6BA7683-5F77-416F-BC1E-F78380A6BDCD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2286000" y="3112532"/>
              <a:ext cx="1338211" cy="12308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33C9E5-8482-4026-8BF8-D7EEA0840162}"/>
              </a:ext>
            </a:extLst>
          </p:cNvPr>
          <p:cNvGrpSpPr/>
          <p:nvPr/>
        </p:nvGrpSpPr>
        <p:grpSpPr>
          <a:xfrm>
            <a:off x="5897195" y="2743200"/>
            <a:ext cx="1646605" cy="1752600"/>
            <a:chOff x="5897195" y="2743200"/>
            <a:chExt cx="1646605" cy="1752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050E27-314A-4EB7-912D-0D1FAA3DE673}"/>
                </a:ext>
              </a:extLst>
            </p:cNvPr>
            <p:cNvSpPr txBox="1"/>
            <p:nvPr/>
          </p:nvSpPr>
          <p:spPr>
            <a:xfrm>
              <a:off x="5897195" y="27432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Local </a:t>
              </a:r>
              <a:r>
                <a:rPr lang="en-US" dirty="0" err="1">
                  <a:solidFill>
                    <a:srgbClr val="FF0000"/>
                  </a:solidFill>
                </a:rPr>
                <a:t>Min’r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6D0AAC-F540-4110-94AF-8D2786BA3BD5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3200400"/>
              <a:ext cx="381000" cy="1295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53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4081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6688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451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352800" y="2743200"/>
            <a:ext cx="3962400" cy="1524000"/>
            <a:chOff x="3352800" y="2743200"/>
            <a:chExt cx="39624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81600" y="2743200"/>
              <a:ext cx="762000" cy="1371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21336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30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62600" y="2743200"/>
            <a:ext cx="3124200" cy="1524000"/>
            <a:chOff x="3352800" y="2743200"/>
            <a:chExt cx="31242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2743200"/>
              <a:ext cx="9144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762000" cy="1295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18847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2743200"/>
            <a:ext cx="4648200" cy="2209800"/>
            <a:chOff x="3352800" y="2743200"/>
            <a:chExt cx="4648200" cy="2209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2362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0" y="2743200"/>
              <a:ext cx="3276600" cy="2209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17628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57400" y="2057400"/>
            <a:ext cx="4267200" cy="38100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41221" y="2362200"/>
              <a:ext cx="2245179" cy="250698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  <a:endParaRPr lang="en-US" altLang="ko-KR" sz="4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172200" y="2895600"/>
            <a:ext cx="10668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Covariance Matrix: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Roughly OK, By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4384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Size =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5957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8131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7319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Consider </a:t>
                </a: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&gt;2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How well does it work?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00098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8149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2012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4789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C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Seems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“Better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Clustered”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4"/>
                <a:stretch>
                  <a:fillRect l="-219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689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5975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0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814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12:00    Bongsoo Yi: </a:t>
            </a:r>
          </a:p>
          <a:p>
            <a:pPr algn="ctr" eaLnBrk="1" hangingPunct="1">
              <a:buFontTx/>
              <a:buNone/>
            </a:pPr>
            <a:r>
              <a:rPr lang="en-US" sz="2400" dirty="0"/>
              <a:t>Adversarial Attack on Object Detection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r>
              <a:rPr lang="en-US" sz="2400" dirty="0"/>
              <a:t>12:05    </a:t>
            </a:r>
            <a:r>
              <a:rPr lang="en-US" sz="2400" dirty="0" err="1"/>
              <a:t>Fengyu</a:t>
            </a:r>
            <a:r>
              <a:rPr lang="en-US" sz="2400" dirty="0"/>
              <a:t> Yang: </a:t>
            </a:r>
          </a:p>
          <a:p>
            <a:pPr algn="ctr" eaLnBrk="1" hangingPunct="1">
              <a:buNone/>
            </a:pPr>
            <a:r>
              <a:rPr lang="en-US" sz="2400" dirty="0"/>
              <a:t>Method of moments for protein structuring</a:t>
            </a:r>
          </a:p>
          <a:p>
            <a:pPr algn="ctr" eaLnBrk="1" hangingPunct="1">
              <a:buNone/>
            </a:pPr>
            <a:r>
              <a:rPr lang="en-US" sz="2400" dirty="0"/>
              <a:t> from cryo-electron microscopy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12:10 Wan Zhang:</a:t>
            </a:r>
          </a:p>
          <a:p>
            <a:pPr algn="ctr" eaLnBrk="1" hangingPunct="1">
              <a:buFontTx/>
              <a:buNone/>
            </a:pPr>
            <a:r>
              <a:rPr lang="en-US" sz="2400" dirty="0"/>
              <a:t>Nonparametric prediction distribution from resolution-wise regression with heterogeneous data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Next Class:   Liubov Arbeeva,  Shaleni Kovach,  </a:t>
            </a:r>
            <a:r>
              <a:rPr lang="en-US" sz="2400" dirty="0" err="1"/>
              <a:t>Puyao</a:t>
            </a:r>
            <a:r>
              <a:rPr lang="en-US" sz="2400" dirty="0"/>
              <a:t> Ge</a:t>
            </a:r>
          </a:p>
        </p:txBody>
      </p:sp>
    </p:spTree>
    <p:extLst>
      <p:ext uri="{BB962C8B-B14F-4D97-AF65-F5344CB8AC3E}">
        <p14:creationId xmlns:p14="http://schemas.microsoft.com/office/powerpoint/2010/main" val="29967316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Is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14.1, 12.1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12.1,  12.2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Can’t Go Negative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Although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Get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6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5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Shape?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But Can Implicitly Define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Density, 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 Visualization Interface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Hyo Young Choi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4" y="3876675"/>
            <a:ext cx="243708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8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12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These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Finite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(0,∞)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4419600"/>
            <a:ext cx="3429000" cy="1219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4419599"/>
            <a:ext cx="6096000" cy="12192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6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76400" y="2819400"/>
            <a:ext cx="4114800" cy="1524000"/>
            <a:chOff x="1676400" y="2819400"/>
            <a:chExt cx="4114800" cy="15240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733800" y="3352879"/>
              <a:ext cx="2057400" cy="99052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668733" y="4343400"/>
            <a:ext cx="6713267" cy="1752600"/>
            <a:chOff x="1668733" y="4343400"/>
            <a:chExt cx="6713267" cy="1752600"/>
          </a:xfrm>
        </p:grpSpPr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 flipV="1">
              <a:off x="3884532" y="4343400"/>
              <a:ext cx="4497468" cy="148586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2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4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>
                <a:blip r:embed="rId3"/>
                <a:stretch>
                  <a:fillRect l="-1926" r="-1407" b="-1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Support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419600"/>
            <a:ext cx="3048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4419600"/>
            <a:ext cx="5715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44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2768523"/>
            <a:ext cx="2610484" cy="1574877"/>
            <a:chOff x="6096000" y="2768523"/>
            <a:chExt cx="2610484" cy="1574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Endpoints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Are Converging To 1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blipFill>
                  <a:blip r:embed="rId4"/>
                  <a:stretch>
                    <a:fillRect l="-216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0960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3152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284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Zooming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On This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38400" y="5486400"/>
            <a:ext cx="10668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48768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001000" y="55626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72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Case: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</a:t>
                </a: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Dimension High Sample Size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Density is “Semi-Circle”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“Wigner Semi-Circle Distribution”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Studied Data Matrix Shapes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Convergence to 1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Increasing Symmetry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About </a:t>
                </a: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Direction  (Larger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8200" y="25146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14600"/>
            <a:ext cx="1968759" cy="4572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641" y="2514600"/>
            <a:ext cx="3568959" cy="152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Growing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(so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Eigenvalues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39000" y="9144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057400"/>
            <a:ext cx="444759" cy="1828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4191000"/>
            <a:ext cx="216159" cy="2590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With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0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3001"/>
            <a:ext cx="5057775" cy="570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191000"/>
            <a:ext cx="4343400" cy="1229618"/>
            <a:chOff x="457200" y="4191000"/>
            <a:chExt cx="4343400" cy="122961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4343400"/>
              <a:ext cx="27590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Proportion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Eigenvalues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216289" y="4191000"/>
              <a:ext cx="1584311" cy="6910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Spectral Density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Non-0 Eigenvalues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(Recall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Out of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Directions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Orthogonal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>
                <a:blip r:embed="rId3"/>
                <a:stretch>
                  <a:fillRect l="-192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8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5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352800"/>
            <a:ext cx="5943600" cy="1752600"/>
            <a:chOff x="76200" y="3352800"/>
            <a:chExt cx="5943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028182"/>
              <a:ext cx="39431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Heads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Towards Semi-Circle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3352800"/>
              <a:ext cx="3276600" cy="10668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5793" y="4114800"/>
            <a:ext cx="3903407" cy="2362200"/>
            <a:chOff x="1125793" y="4114800"/>
            <a:chExt cx="3903407" cy="2362200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20746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 Small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Proportion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1800" y="4114800"/>
              <a:ext cx="2057400" cy="1752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Shapes Seem Similar to Above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33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Inner Product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N(0,1)  Avoids Messy Centering Issues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576E376-211D-4D4C-B4DC-CDD474DF7946}"/>
              </a:ext>
            </a:extLst>
          </p:cNvPr>
          <p:cNvGrpSpPr/>
          <p:nvPr/>
        </p:nvGrpSpPr>
        <p:grpSpPr>
          <a:xfrm>
            <a:off x="6019800" y="2743200"/>
            <a:ext cx="2056973" cy="1332131"/>
            <a:chOff x="6019800" y="2743200"/>
            <a:chExt cx="2056973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AF3116-2A99-4EF6-B483-6499E208FE52}"/>
                </a:ext>
              </a:extLst>
            </p:cNvPr>
            <p:cNvSpPr txBox="1"/>
            <p:nvPr/>
          </p:nvSpPr>
          <p:spPr>
            <a:xfrm>
              <a:off x="6019800" y="3429000"/>
              <a:ext cx="2056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Sometimes Called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Gram Matrix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7A4A7EA-9A7D-4055-B65D-2AEBAA8522B0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6705600" y="2743200"/>
              <a:ext cx="342687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3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to Semi-Circle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3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13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06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to Follow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Pattern</a:t>
            </a:r>
          </a:p>
        </p:txBody>
      </p:sp>
    </p:spTree>
    <p:extLst>
      <p:ext uri="{BB962C8B-B14F-4D97-AF65-F5344CB8AC3E}">
        <p14:creationId xmlns:p14="http://schemas.microsoft.com/office/powerpoint/2010/main" val="293529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1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409182"/>
            <a:ext cx="4800600" cy="1077218"/>
            <a:chOff x="1125793" y="5399782"/>
            <a:chExt cx="4800600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&lt;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Now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Get 0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Eignevalues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4310" t="-7345" r="-344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038600" y="5486400"/>
              <a:ext cx="1887793" cy="228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6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Can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51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8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52525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Heads To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1 - Bar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8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917" r="3454"/>
          <a:stretch/>
        </p:blipFill>
        <p:spPr>
          <a:xfrm>
            <a:off x="4086225" y="1371599"/>
            <a:ext cx="50577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2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48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5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6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Useful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Rescaled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(underneath)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𝐷𝑢𝑎𝑙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8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20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46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19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59" r="3454"/>
          <a:stretch/>
        </p:blipFill>
        <p:spPr>
          <a:xfrm>
            <a:off x="4086225" y="1066799"/>
            <a:ext cx="50577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28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Marcenko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Several Interesting Symmetries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1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Parallel Theory: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Largest Eigenvalue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Matrix of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i.i.d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N(0,1)s)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&amp;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Widom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(1994)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Discussion of Statistical Implications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Johnstone (2008) 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34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2829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8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2864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~  Linear Classifiers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4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8000" r="26000" b="32000"/>
          <a:stretch/>
        </p:blipFill>
        <p:spPr>
          <a:xfrm>
            <a:off x="7086600" y="4174435"/>
            <a:ext cx="2057400" cy="26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~  Linear Classifiers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Intuitively Sensible?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High Dimensional Space is Very Big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Recall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Geometric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Represent’n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Linear Methods: “Enough Room to Work”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582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4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7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Recall Main Advantage is for High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Thus Not Yet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3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165168-7D95-4629-BA36-6A4810D37C10}"/>
              </a:ext>
            </a:extLst>
          </p:cNvPr>
          <p:cNvSpPr txBox="1"/>
          <p:nvPr/>
        </p:nvSpPr>
        <p:spPr>
          <a:xfrm>
            <a:off x="6974872" y="762000"/>
            <a:ext cx="1178528" cy="83099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Text: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</a:rPr>
              <a:t>Chp</a:t>
            </a:r>
            <a:r>
              <a:rPr lang="en-US" sz="2400" dirty="0">
                <a:solidFill>
                  <a:srgbClr val="7030A0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5708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See Also:    Wikipedia</a:t>
            </a:r>
          </a:p>
        </p:txBody>
      </p:sp>
    </p:spTree>
    <p:extLst>
      <p:ext uri="{BB962C8B-B14F-4D97-AF65-F5344CB8AC3E}">
        <p14:creationId xmlns:p14="http://schemas.microsoft.com/office/powerpoint/2010/main" val="4257374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   for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 indices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among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that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 clusters by “class means”</a:t>
                </a: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(within class means)   </a:t>
                </a: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00400" y="3131403"/>
            <a:ext cx="4965283" cy="983397"/>
            <a:chOff x="3200400" y="3131403"/>
            <a:chExt cx="4965283" cy="983397"/>
          </a:xfrm>
        </p:grpSpPr>
        <p:sp>
          <p:nvSpPr>
            <p:cNvPr id="2" name="TextBox 1"/>
            <p:cNvSpPr txBox="1"/>
            <p:nvPr/>
          </p:nvSpPr>
          <p:spPr>
            <a:xfrm>
              <a:off x="5943600" y="3131403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Each goes into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exactly 1 class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3200400" y="3546902"/>
              <a:ext cx="2743200" cy="56789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9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Measure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well clustered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using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Within Class Sum of Squares</a:t>
                </a:r>
              </a:p>
              <a:p>
                <a:pPr algn="ctr" eaLnBrk="1" hangingPunct="1"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9999" t="8234" r="51673" b="52934"/>
          <a:stretch/>
        </p:blipFill>
        <p:spPr bwMode="auto">
          <a:xfrm>
            <a:off x="3276600" y="4710414"/>
            <a:ext cx="2743200" cy="21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0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Variation: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Put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proportions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(i.e. in  [0,1])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By dividing “within class SS”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by “overall SS”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 Index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0" y="1066333"/>
            <a:ext cx="6629400" cy="4115267"/>
            <a:chOff x="2286000" y="1066333"/>
            <a:chExt cx="6629400" cy="411526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9999" t="8234" r="10908" b="52934"/>
            <a:stretch>
              <a:fillRect/>
            </a:stretch>
          </p:blipFill>
          <p:spPr bwMode="auto">
            <a:xfrm>
              <a:off x="2286000" y="1066333"/>
              <a:ext cx="6629400" cy="251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5181600" y="3048000"/>
              <a:ext cx="1828800" cy="2133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67200" y="2514600"/>
              <a:ext cx="4572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3733800" y="3200400"/>
              <a:ext cx="5334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Notes on Cluster Index: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data at cluster means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small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tight clusters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little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poor clustering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most of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cluster means are same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r="-1556" b="-5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349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miminize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753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0634833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316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537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438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627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237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096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11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81842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19892</TotalTime>
  <Words>3260</Words>
  <Application>Microsoft Office PowerPoint</Application>
  <PresentationFormat>On-screen Show (4:3)</PresentationFormat>
  <Paragraphs>1020</Paragraphs>
  <Slides>182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182</vt:i4>
      </vt:variant>
    </vt:vector>
  </HeadingPairs>
  <TitlesOfParts>
    <vt:vector size="193" baseType="lpstr">
      <vt:lpstr>Arial</vt:lpstr>
      <vt:lpstr>Arial Unicode MS</vt:lpstr>
      <vt:lpstr>Cambria Math</vt:lpstr>
      <vt:lpstr>Times New Roman</vt:lpstr>
      <vt:lpstr>Wingdings</vt:lpstr>
      <vt:lpstr>2_Default Design</vt:lpstr>
      <vt:lpstr>12_Default Design</vt:lpstr>
      <vt:lpstr>Default Design</vt:lpstr>
      <vt:lpstr>4_Default Design</vt:lpstr>
      <vt:lpstr>1_Default Design</vt:lpstr>
      <vt:lpstr>15_Default Design</vt:lpstr>
      <vt:lpstr>Statistics – O. R. 881 Object Oriented Data Analysis</vt:lpstr>
      <vt:lpstr>Current Sections in Textbook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Radial DWD</vt:lpstr>
      <vt:lpstr>Virus Hunting</vt:lpstr>
      <vt:lpstr>State of HDLSS Research?</vt:lpstr>
      <vt:lpstr>Random Matrix Theory</vt:lpstr>
      <vt:lpstr>PCA Redist’n of Energy (Cont.)</vt:lpstr>
      <vt:lpstr>PCA Redist’n of Energy (Cont.)</vt:lpstr>
      <vt:lpstr>PCA Redist’n of Energy (Cont.)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High d Asymptotics &amp; Kernel Methods</vt:lpstr>
      <vt:lpstr>High d Asymptotics &amp; Kernel Methods</vt:lpstr>
      <vt:lpstr>High d Asymptotics &amp; Kernel Methods</vt:lpstr>
      <vt:lpstr>High d Asymptotics &amp; Kernel Methods</vt:lpstr>
      <vt:lpstr>High d Asymptotics &amp; Kernel Methods</vt:lpstr>
      <vt:lpstr>High d Asymptotics &amp; Kernel Methods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K-Means Clustering</vt:lpstr>
      <vt:lpstr>K-Means Clustering</vt:lpstr>
      <vt:lpstr>K-Means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430</cp:revision>
  <dcterms:created xsi:type="dcterms:W3CDTF">2001-06-08T01:38:43Z</dcterms:created>
  <dcterms:modified xsi:type="dcterms:W3CDTF">2022-04-18T22:29:27Z</dcterms:modified>
</cp:coreProperties>
</file>