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19" r:id="rId2"/>
    <p:sldMasterId id="2147483734" r:id="rId3"/>
    <p:sldMasterId id="2147483746" r:id="rId4"/>
  </p:sldMasterIdLst>
  <p:notesMasterIdLst>
    <p:notesMasterId r:id="rId88"/>
  </p:notesMasterIdLst>
  <p:sldIdLst>
    <p:sldId id="262" r:id="rId5"/>
    <p:sldId id="714" r:id="rId6"/>
    <p:sldId id="4245" r:id="rId7"/>
    <p:sldId id="3411" r:id="rId8"/>
    <p:sldId id="3412" r:id="rId9"/>
    <p:sldId id="3948" r:id="rId10"/>
    <p:sldId id="4056" r:id="rId11"/>
    <p:sldId id="3798" r:id="rId12"/>
    <p:sldId id="3799" r:id="rId13"/>
    <p:sldId id="3800" r:id="rId14"/>
    <p:sldId id="3801" r:id="rId15"/>
    <p:sldId id="3802" r:id="rId16"/>
    <p:sldId id="3803" r:id="rId17"/>
    <p:sldId id="3804" r:id="rId18"/>
    <p:sldId id="3805" r:id="rId19"/>
    <p:sldId id="3806" r:id="rId20"/>
    <p:sldId id="3807" r:id="rId21"/>
    <p:sldId id="3808" r:id="rId22"/>
    <p:sldId id="3809" r:id="rId23"/>
    <p:sldId id="4240" r:id="rId24"/>
    <p:sldId id="3810" r:id="rId25"/>
    <p:sldId id="3811" r:id="rId26"/>
    <p:sldId id="3996" r:id="rId27"/>
    <p:sldId id="474" r:id="rId28"/>
    <p:sldId id="487" r:id="rId29"/>
    <p:sldId id="560" r:id="rId30"/>
    <p:sldId id="486" r:id="rId31"/>
    <p:sldId id="475" r:id="rId32"/>
    <p:sldId id="485" r:id="rId33"/>
    <p:sldId id="488" r:id="rId34"/>
    <p:sldId id="476" r:id="rId35"/>
    <p:sldId id="477" r:id="rId36"/>
    <p:sldId id="478" r:id="rId37"/>
    <p:sldId id="479" r:id="rId38"/>
    <p:sldId id="480" r:id="rId39"/>
    <p:sldId id="481" r:id="rId40"/>
    <p:sldId id="482" r:id="rId41"/>
    <p:sldId id="483" r:id="rId42"/>
    <p:sldId id="484" r:id="rId43"/>
    <p:sldId id="489" r:id="rId44"/>
    <p:sldId id="490" r:id="rId45"/>
    <p:sldId id="277" r:id="rId46"/>
    <p:sldId id="491" r:id="rId47"/>
    <p:sldId id="278" r:id="rId48"/>
    <p:sldId id="279" r:id="rId49"/>
    <p:sldId id="280" r:id="rId50"/>
    <p:sldId id="492" r:id="rId51"/>
    <p:sldId id="493" r:id="rId52"/>
    <p:sldId id="494" r:id="rId53"/>
    <p:sldId id="281" r:id="rId54"/>
    <p:sldId id="282" r:id="rId55"/>
    <p:sldId id="283" r:id="rId56"/>
    <p:sldId id="4241" r:id="rId57"/>
    <p:sldId id="4242" r:id="rId58"/>
    <p:sldId id="284" r:id="rId59"/>
    <p:sldId id="285" r:id="rId60"/>
    <p:sldId id="286" r:id="rId61"/>
    <p:sldId id="287" r:id="rId62"/>
    <p:sldId id="288" r:id="rId63"/>
    <p:sldId id="289" r:id="rId64"/>
    <p:sldId id="290" r:id="rId65"/>
    <p:sldId id="291" r:id="rId66"/>
    <p:sldId id="292" r:id="rId67"/>
    <p:sldId id="741" r:id="rId68"/>
    <p:sldId id="742" r:id="rId69"/>
    <p:sldId id="743" r:id="rId70"/>
    <p:sldId id="744" r:id="rId71"/>
    <p:sldId id="295" r:id="rId72"/>
    <p:sldId id="684" r:id="rId73"/>
    <p:sldId id="685" r:id="rId74"/>
    <p:sldId id="686" r:id="rId75"/>
    <p:sldId id="4243" r:id="rId76"/>
    <p:sldId id="689" r:id="rId77"/>
    <p:sldId id="690" r:id="rId78"/>
    <p:sldId id="691" r:id="rId79"/>
    <p:sldId id="692" r:id="rId80"/>
    <p:sldId id="693" r:id="rId81"/>
    <p:sldId id="694" r:id="rId82"/>
    <p:sldId id="695" r:id="rId83"/>
    <p:sldId id="696" r:id="rId84"/>
    <p:sldId id="697" r:id="rId85"/>
    <p:sldId id="698" r:id="rId86"/>
    <p:sldId id="3632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7FF"/>
    <a:srgbClr val="00C800"/>
    <a:srgbClr val="0000FF"/>
    <a:srgbClr val="00FF00"/>
    <a:srgbClr val="DA71FF"/>
    <a:srgbClr val="99FF99"/>
    <a:srgbClr val="FFB279"/>
    <a:srgbClr val="D1FFD1"/>
    <a:srgbClr val="E1FFE1"/>
    <a:srgbClr val="C8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67" d="100"/>
          <a:sy n="67" d="100"/>
        </p:scale>
        <p:origin x="126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viewProps" Target="viewProps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16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60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48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454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92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358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953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424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258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7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19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69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624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183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8203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1602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602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957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5335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25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208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7850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4724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002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9925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180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749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3518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0050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3369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95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6782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729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96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0746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0558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9591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271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0058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8963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7989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480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4160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9700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5936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3679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651192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ADDD64-6C2E-48C4-9BEE-D1DB14796AF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08988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AB7449-5F0E-4E0A-AE58-802A8745854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46410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43566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49579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20935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979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3480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5D420-6180-43B3-8611-45651E3603B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2225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5D420-6180-43B3-8611-45651E3603B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4594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5D420-6180-43B3-8611-45651E3603B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90969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5D420-6180-43B3-8611-45651E3603B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454989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5D420-6180-43B3-8611-45651E3603B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64138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B22C37-98D1-48E4-A741-B1DB85C4886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23427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C26CB7-7F77-4583-BEA9-9373D6B8DD8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609198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E570A-8DAF-4C6D-A84E-4EFF7486472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94866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1AD22-11EC-4E4F-AA1A-533D7E5BAAA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38888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1AD22-11EC-4E4F-AA1A-533D7E5BAAA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7073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60302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1664E-F885-438C-B1AD-7CD9C03CF46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68008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BC563-019E-4E48-8E35-1FCCE98EBB6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942652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21BF6E-6298-4931-951F-18D88AC8BD8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65669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F5687A-746C-42D1-8166-77D73747538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535384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A55930-FFE4-4C71-831A-A233FEFB4E6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36134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23CEF-E768-4970-B38A-A3CAE57EF3F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39863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C1C656-8FE0-4F8E-BB9A-4CA7FFED0F9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448463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899960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33081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675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37994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131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475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95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560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073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513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073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96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0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22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82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40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9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586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50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16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18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14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43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27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00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9628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E6875-8934-4920-BF81-DF558BE7E5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7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5C55C-84CE-4F83-9FC3-5F882F5B50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4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7290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65BB3-AA3D-42C4-8C3E-F650C2196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45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0ADA-E6D0-40ED-98C4-A3F3F365C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858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8A713-D345-44EE-A526-4F125DD47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83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D3F9D-4D0B-4761-A84E-6563FF2CE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17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EB4D3-EBCB-4786-8B2B-5240845611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39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57AB-4C24-4721-9ED4-D5D116830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84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71605-5A7B-4C93-865A-C994DA3DC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52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2221E-DEDF-485D-A7C4-484010E0A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243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6C31D-AB2A-435E-8ACF-A1FC01D8C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21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E6875-8934-4920-BF81-DF558BE7E5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9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7472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5C55C-84CE-4F83-9FC3-5F882F5B50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92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65BB3-AA3D-42C4-8C3E-F650C21961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350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0ADA-E6D0-40ED-98C4-A3F3F365C7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81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8A713-D345-44EE-A526-4F125DD47B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4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D3F9D-4D0B-4761-A84E-6563FF2CEE2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310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EB4D3-EBCB-4786-8B2B-5240845611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857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57AB-4C24-4721-9ED4-D5D1168300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93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71605-5A7B-4C93-865A-C994DA3DC23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89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2221E-DEDF-485D-A7C4-484010E0AF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499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6C31D-AB2A-435E-8ACF-A1FC01D8C0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0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818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301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47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168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92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9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920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208B97E-54FA-4032-8654-18D25B4A5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557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208B97E-54FA-4032-8654-18D25B4A5C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654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0.png"/><Relationship Id="rId4" Type="http://schemas.openxmlformats.org/officeDocument/2006/relationships/image" Target="../media/image30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0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1.png"/><Relationship Id="rId5" Type="http://schemas.openxmlformats.org/officeDocument/2006/relationships/image" Target="../media/image270.png"/><Relationship Id="rId4" Type="http://schemas.openxmlformats.org/officeDocument/2006/relationships/image" Target="../media/image26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1BE02-6D2D-4916-ADF9-DECC22C52028}"/>
              </a:ext>
            </a:extLst>
          </p:cNvPr>
          <p:cNvSpPr txBox="1"/>
          <p:nvPr/>
        </p:nvSpPr>
        <p:spPr>
          <a:xfrm>
            <a:off x="6322794" y="2152471"/>
            <a:ext cx="228780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Recording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Thanks to US EPA:  water.epa.gov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43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Individuals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800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667000" y="3667126"/>
            <a:ext cx="2286000" cy="11334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2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419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4419600"/>
            <a:ext cx="25146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166E814-AD01-45CC-BCDE-BE46086346D9}"/>
              </a:ext>
            </a:extLst>
          </p:cNvPr>
          <p:cNvGrpSpPr/>
          <p:nvPr/>
        </p:nvGrpSpPr>
        <p:grpSpPr>
          <a:xfrm>
            <a:off x="4862170" y="4800600"/>
            <a:ext cx="2300630" cy="1789331"/>
            <a:chOff x="4862170" y="4800600"/>
            <a:chExt cx="2300630" cy="17893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61F1659-D57F-48B0-AC4D-282C3B959A6E}"/>
                </a:ext>
              </a:extLst>
            </p:cNvPr>
            <p:cNvSpPr txBox="1"/>
            <p:nvPr/>
          </p:nvSpPr>
          <p:spPr>
            <a:xfrm>
              <a:off x="4862170" y="5943600"/>
              <a:ext cx="2300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Join Pairs of Objects</a:t>
              </a:r>
            </a:p>
            <a:p>
              <a:pPr algn="ctr"/>
              <a:r>
                <a:rPr lang="en-US" dirty="0">
                  <a:solidFill>
                    <a:srgbClr val="C00000"/>
                  </a:solidFill>
                </a:rPr>
                <a:t>That Are “Closest”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25B5312-C6FF-4E66-81B0-B92DBA882726}"/>
                </a:ext>
              </a:extLst>
            </p:cNvPr>
            <p:cNvCxnSpPr>
              <a:stCxn id="2" idx="0"/>
            </p:cNvCxnSpPr>
            <p:nvPr/>
          </p:nvCxnSpPr>
          <p:spPr>
            <a:xfrm flipH="1" flipV="1">
              <a:off x="5334000" y="4800600"/>
              <a:ext cx="678485" cy="11430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49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1148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4114800"/>
            <a:ext cx="25146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43A0F7F-2F47-4BDC-A274-568E4141B566}"/>
              </a:ext>
            </a:extLst>
          </p:cNvPr>
          <p:cNvGrpSpPr/>
          <p:nvPr/>
        </p:nvGrpSpPr>
        <p:grpSpPr>
          <a:xfrm>
            <a:off x="3331472" y="4343400"/>
            <a:ext cx="3374128" cy="2286000"/>
            <a:chOff x="4515926" y="4026932"/>
            <a:chExt cx="3374128" cy="2286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499D55-7015-4AA1-B5C0-15EC90954CC2}"/>
                </a:ext>
              </a:extLst>
            </p:cNvPr>
            <p:cNvSpPr txBox="1"/>
            <p:nvPr/>
          </p:nvSpPr>
          <p:spPr>
            <a:xfrm>
              <a:off x="4515926" y="5943600"/>
              <a:ext cx="2993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Also Join “Nearby” Clusters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EAA94E3-ED61-49AB-817E-D3C30C73C551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6012490" y="4026932"/>
              <a:ext cx="1877564" cy="191666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340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3810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3810000"/>
            <a:ext cx="2514600" cy="685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763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3276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3276600"/>
            <a:ext cx="2514600" cy="1219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36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Move Up,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End Up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All in 1 Cluster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2286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371850" y="2286000"/>
            <a:ext cx="1809750" cy="396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74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All in 1 Cluster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2286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371850" y="2286000"/>
            <a:ext cx="1809750" cy="13811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192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All in 1 Cluster,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Move Down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3657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895600" y="3667125"/>
            <a:ext cx="1981200" cy="914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515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All in 1 Cluster,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Move Down,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End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Individuals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800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667000" y="4800600"/>
            <a:ext cx="2209800" cy="1371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7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12.2, 13.2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15.1,  15.4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While Result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Is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Same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There Are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Computational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Considerations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392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Vertical Axis in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Dendogram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Based on: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Distance Metric</a:t>
                </a:r>
              </a:p>
              <a:p>
                <a:pPr marL="0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</a:t>
                </a:r>
                <a:r>
                  <a:rPr lang="en-US" altLang="ko-KR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Ǝ  many,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…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Linkage Function</a:t>
                </a:r>
              </a:p>
              <a:p>
                <a:pPr marL="0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(Reflects Clustering Type)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3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724400" y="1524000"/>
            <a:ext cx="39624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“Art” Involved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09510C-53A9-4752-BFA7-8752F001AA30}"/>
              </a:ext>
            </a:extLst>
          </p:cNvPr>
          <p:cNvGrpSpPr/>
          <p:nvPr/>
        </p:nvGrpSpPr>
        <p:grpSpPr>
          <a:xfrm>
            <a:off x="4724400" y="3657600"/>
            <a:ext cx="2342423" cy="1131332"/>
            <a:chOff x="4724400" y="3657600"/>
            <a:chExt cx="2342423" cy="1131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512A16-B5CE-434F-ABA6-CD8FD65F9A8B}"/>
                </a:ext>
              </a:extLst>
            </p:cNvPr>
            <p:cNvSpPr txBox="1"/>
            <p:nvPr/>
          </p:nvSpPr>
          <p:spPr>
            <a:xfrm>
              <a:off x="4876800" y="4419600"/>
              <a:ext cx="2190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Personal 1</a:t>
              </a:r>
              <a:r>
                <a:rPr lang="en-US" baseline="30000" dirty="0">
                  <a:solidFill>
                    <a:srgbClr val="C00000"/>
                  </a:solidFill>
                </a:rPr>
                <a:t>st</a:t>
              </a:r>
              <a:r>
                <a:rPr lang="en-US" dirty="0">
                  <a:solidFill>
                    <a:srgbClr val="C00000"/>
                  </a:solidFill>
                </a:rPr>
                <a:t> Choice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6F9F4AD-068A-469B-AA4B-EFCD209FD265}"/>
                </a:ext>
              </a:extLst>
            </p:cNvPr>
            <p:cNvSpPr/>
            <p:nvPr/>
          </p:nvSpPr>
          <p:spPr>
            <a:xfrm>
              <a:off x="4724400" y="3657600"/>
              <a:ext cx="533400" cy="6858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64FB0C5-9BEE-4301-96F9-C8C9BC569DEE}"/>
              </a:ext>
            </a:extLst>
          </p:cNvPr>
          <p:cNvSpPr txBox="1"/>
          <p:nvPr/>
        </p:nvSpPr>
        <p:spPr>
          <a:xfrm>
            <a:off x="4648200" y="4736068"/>
            <a:ext cx="261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Since = </a:t>
            </a:r>
            <a:r>
              <a:rPr lang="en-US" u="sng" dirty="0">
                <a:solidFill>
                  <a:srgbClr val="C00000"/>
                </a:solidFill>
              </a:rPr>
              <a:t>Visual</a:t>
            </a:r>
            <a:r>
              <a:rPr lang="en-US" dirty="0">
                <a:solidFill>
                  <a:srgbClr val="C00000"/>
                </a:solidFill>
              </a:rPr>
              <a:t> Distance</a:t>
            </a:r>
          </a:p>
        </p:txBody>
      </p:sp>
    </p:spTree>
    <p:extLst>
      <p:ext uri="{BB962C8B-B14F-4D97-AF65-F5344CB8AC3E}">
        <p14:creationId xmlns:p14="http://schemas.microsoft.com/office/powerpoint/2010/main" val="3319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Interpretation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u="sng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Branch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Length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Reflects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Cluster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981200" y="3200400"/>
            <a:ext cx="3886200" cy="46672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3667125"/>
            <a:ext cx="4800600" cy="67627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158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Recall From Before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(When Studying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Kernel PCA)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699" t="2931" r="19699" b="24504"/>
          <a:stretch/>
        </p:blipFill>
        <p:spPr>
          <a:xfrm>
            <a:off x="4267125" y="1584928"/>
            <a:ext cx="4876875" cy="451107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81000" y="4191000"/>
            <a:ext cx="5105400" cy="461665"/>
            <a:chOff x="381000" y="4191000"/>
            <a:chExt cx="51054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381000" y="4191000"/>
              <a:ext cx="2679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Long Thin Cluster</a:t>
              </a: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 flipV="1">
              <a:off x="3060773" y="4419600"/>
              <a:ext cx="2425627" cy="22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81000" y="4948535"/>
            <a:ext cx="6934200" cy="461665"/>
            <a:chOff x="381000" y="4948535"/>
            <a:chExt cx="693420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4948535"/>
              <a:ext cx="31822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Close Round Clusters</a:t>
              </a:r>
            </a:p>
          </p:txBody>
        </p:sp>
        <p:cxnSp>
          <p:nvCxnSpPr>
            <p:cNvPr id="10" name="Straight Arrow Connector 9"/>
            <p:cNvCxnSpPr>
              <a:stCxn id="6" idx="3"/>
            </p:cNvCxnSpPr>
            <p:nvPr/>
          </p:nvCxnSpPr>
          <p:spPr>
            <a:xfrm flipV="1">
              <a:off x="3563281" y="4948535"/>
              <a:ext cx="3751919" cy="2308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81000" y="3124200"/>
            <a:ext cx="7924800" cy="3052465"/>
            <a:chOff x="381000" y="3124200"/>
            <a:chExt cx="7924800" cy="305246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5715000"/>
              <a:ext cx="3334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Outliers or Clusters???</a:t>
              </a:r>
            </a:p>
          </p:txBody>
        </p:sp>
        <p:cxnSp>
          <p:nvCxnSpPr>
            <p:cNvPr id="13" name="Straight Arrow Connector 12"/>
            <p:cNvCxnSpPr>
              <a:stCxn id="7" idx="3"/>
            </p:cNvCxnSpPr>
            <p:nvPr/>
          </p:nvCxnSpPr>
          <p:spPr>
            <a:xfrm flipV="1">
              <a:off x="3715567" y="3124200"/>
              <a:ext cx="4590233" cy="28216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897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Ward’s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Likes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Balanced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Splits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62" t="4391" r="17044" b="25006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7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Linkages:  Distances Between Clusters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622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718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4820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43400" y="4343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0" y="4038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95400" y="3733800"/>
            <a:ext cx="5493812" cy="2514600"/>
            <a:chOff x="1295400" y="3733800"/>
            <a:chExt cx="5493812" cy="2514600"/>
          </a:xfrm>
        </p:grpSpPr>
        <p:cxnSp>
          <p:nvCxnSpPr>
            <p:cNvPr id="18" name="Straight Connector 17"/>
            <p:cNvCxnSpPr>
              <a:stCxn id="2" idx="2"/>
              <a:endCxn id="8" idx="6"/>
            </p:cNvCxnSpPr>
            <p:nvPr/>
          </p:nvCxnSpPr>
          <p:spPr>
            <a:xfrm>
              <a:off x="2362200" y="4191000"/>
              <a:ext cx="2133600" cy="228600"/>
            </a:xfrm>
            <a:prstGeom prst="line">
              <a:avLst/>
            </a:prstGeom>
            <a:ln w="254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6" idx="2"/>
              <a:endCxn id="9" idx="6"/>
            </p:cNvCxnSpPr>
            <p:nvPr/>
          </p:nvCxnSpPr>
          <p:spPr>
            <a:xfrm flipV="1">
              <a:off x="2971800" y="4114800"/>
              <a:ext cx="2514600" cy="533400"/>
            </a:xfrm>
            <a:prstGeom prst="line">
              <a:avLst/>
            </a:prstGeom>
            <a:ln w="254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6" idx="7"/>
            </p:cNvCxnSpPr>
            <p:nvPr/>
          </p:nvCxnSpPr>
          <p:spPr>
            <a:xfrm flipV="1">
              <a:off x="3101882" y="3733800"/>
              <a:ext cx="1660618" cy="860518"/>
            </a:xfrm>
            <a:prstGeom prst="line">
              <a:avLst/>
            </a:prstGeom>
            <a:ln w="254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6" idx="2"/>
              <a:endCxn id="8" idx="6"/>
            </p:cNvCxnSpPr>
            <p:nvPr/>
          </p:nvCxnSpPr>
          <p:spPr>
            <a:xfrm flipV="1">
              <a:off x="2971800" y="4419600"/>
              <a:ext cx="1524000" cy="228600"/>
            </a:xfrm>
            <a:prstGeom prst="line">
              <a:avLst/>
            </a:prstGeom>
            <a:ln w="254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" idx="2"/>
              <a:endCxn id="9" idx="6"/>
            </p:cNvCxnSpPr>
            <p:nvPr/>
          </p:nvCxnSpPr>
          <p:spPr>
            <a:xfrm flipV="1">
              <a:off x="2362200" y="4114800"/>
              <a:ext cx="3124200" cy="76200"/>
            </a:xfrm>
            <a:prstGeom prst="line">
              <a:avLst/>
            </a:prstGeom>
            <a:ln w="254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2" idx="2"/>
              <a:endCxn id="7" idx="6"/>
            </p:cNvCxnSpPr>
            <p:nvPr/>
          </p:nvCxnSpPr>
          <p:spPr>
            <a:xfrm flipV="1">
              <a:off x="2362200" y="3733800"/>
              <a:ext cx="2438400" cy="457200"/>
            </a:xfrm>
            <a:prstGeom prst="line">
              <a:avLst/>
            </a:prstGeom>
            <a:ln w="254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1295400" y="5663625"/>
              <a:ext cx="54938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Based on 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Pairwise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Distances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203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>
            <a:stCxn id="6" idx="2"/>
            <a:endCxn id="8" idx="6"/>
          </p:cNvCxnSpPr>
          <p:nvPr/>
        </p:nvCxnSpPr>
        <p:spPr>
          <a:xfrm flipV="1">
            <a:off x="2971800" y="4419600"/>
            <a:ext cx="1524000" cy="2286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2"/>
            <a:endCxn id="8" idx="6"/>
          </p:cNvCxnSpPr>
          <p:nvPr/>
        </p:nvCxnSpPr>
        <p:spPr>
          <a:xfrm>
            <a:off x="2362200" y="4191000"/>
            <a:ext cx="2133600" cy="2286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2"/>
            <a:endCxn id="9" idx="6"/>
          </p:cNvCxnSpPr>
          <p:nvPr/>
        </p:nvCxnSpPr>
        <p:spPr>
          <a:xfrm flipV="1">
            <a:off x="2971800" y="4114800"/>
            <a:ext cx="2514600" cy="5334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2"/>
            <a:endCxn id="9" idx="6"/>
          </p:cNvCxnSpPr>
          <p:nvPr/>
        </p:nvCxnSpPr>
        <p:spPr>
          <a:xfrm flipV="1">
            <a:off x="2362200" y="4114800"/>
            <a:ext cx="3124200" cy="7620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2"/>
            <a:endCxn id="7" idx="6"/>
          </p:cNvCxnSpPr>
          <p:nvPr/>
        </p:nvCxnSpPr>
        <p:spPr>
          <a:xfrm flipV="1">
            <a:off x="2362200" y="3733800"/>
            <a:ext cx="2438400" cy="4572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7"/>
          </p:cNvCxnSpPr>
          <p:nvPr/>
        </p:nvCxnSpPr>
        <p:spPr>
          <a:xfrm flipV="1">
            <a:off x="3101882" y="3733800"/>
            <a:ext cx="1660618" cy="860518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Complete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Idea:  Cluster Distance = Max Pairwise Dist. 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Feels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Farthest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Points in Clusters</a:t>
            </a:r>
          </a:p>
        </p:txBody>
      </p:sp>
      <p:sp>
        <p:nvSpPr>
          <p:cNvPr id="2" name="Oval 1"/>
          <p:cNvSpPr/>
          <p:nvPr/>
        </p:nvSpPr>
        <p:spPr>
          <a:xfrm>
            <a:off x="23622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718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4820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43400" y="4343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0" y="4038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0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Complete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Clusters Tend To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Avoid Far Away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Members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204" t="4431" r="19883" b="23279"/>
          <a:stretch/>
        </p:blipFill>
        <p:spPr>
          <a:xfrm>
            <a:off x="4724400" y="2362200"/>
            <a:ext cx="4419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2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stCxn id="6" idx="2"/>
            <a:endCxn id="9" idx="6"/>
          </p:cNvCxnSpPr>
          <p:nvPr/>
        </p:nvCxnSpPr>
        <p:spPr>
          <a:xfrm flipV="1">
            <a:off x="2971800" y="4114800"/>
            <a:ext cx="2514600" cy="533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2"/>
            <a:endCxn id="9" idx="6"/>
          </p:cNvCxnSpPr>
          <p:nvPr/>
        </p:nvCxnSpPr>
        <p:spPr>
          <a:xfrm flipV="1">
            <a:off x="2362200" y="4114800"/>
            <a:ext cx="3124200" cy="762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2"/>
            <a:endCxn id="8" idx="6"/>
          </p:cNvCxnSpPr>
          <p:nvPr/>
        </p:nvCxnSpPr>
        <p:spPr>
          <a:xfrm flipV="1">
            <a:off x="2971800" y="4419600"/>
            <a:ext cx="1524000" cy="228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2"/>
            <a:endCxn id="8" idx="6"/>
          </p:cNvCxnSpPr>
          <p:nvPr/>
        </p:nvCxnSpPr>
        <p:spPr>
          <a:xfrm>
            <a:off x="2362200" y="4191000"/>
            <a:ext cx="2133600" cy="228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2"/>
            <a:endCxn id="7" idx="6"/>
          </p:cNvCxnSpPr>
          <p:nvPr/>
        </p:nvCxnSpPr>
        <p:spPr>
          <a:xfrm flipV="1">
            <a:off x="2362200" y="3733800"/>
            <a:ext cx="2438400" cy="4572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7"/>
          </p:cNvCxnSpPr>
          <p:nvPr/>
        </p:nvCxnSpPr>
        <p:spPr>
          <a:xfrm flipV="1">
            <a:off x="3101882" y="3733800"/>
            <a:ext cx="1660618" cy="86051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Average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Idea:  Cluster Distance = Avg. Pairwise Dist.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All Cluster Members Are “Involved” 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622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718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4820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43400" y="4343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0" y="4038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5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Average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Allows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Outliers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To Split Off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But Still Groups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Round Clusters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61" t="4391" r="17044" b="25005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5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Request Your Opinion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“Students can access the Blue Course Evaluation System directly using </a:t>
            </a:r>
            <a:r>
              <a:rPr lang="en-US" dirty="0" err="1"/>
              <a:t>thier</a:t>
            </a:r>
            <a:r>
              <a:rPr lang="en-US" dirty="0"/>
              <a:t> </a:t>
            </a:r>
            <a:r>
              <a:rPr lang="en-US" dirty="0" err="1"/>
              <a:t>onyen</a:t>
            </a:r>
            <a:r>
              <a:rPr lang="en-US" dirty="0"/>
              <a:t> and password to log in at this url: https://blueeval.unc.edu/Blue/.”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Deadline April 27, 2022</a:t>
            </a:r>
          </a:p>
        </p:txBody>
      </p:sp>
    </p:spTree>
    <p:extLst>
      <p:ext uri="{BB962C8B-B14F-4D97-AF65-F5344CB8AC3E}">
        <p14:creationId xmlns:p14="http://schemas.microsoft.com/office/powerpoint/2010/main" val="1049805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stCxn id="6" idx="2"/>
            <a:endCxn id="9" idx="6"/>
          </p:cNvCxnSpPr>
          <p:nvPr/>
        </p:nvCxnSpPr>
        <p:spPr>
          <a:xfrm flipV="1">
            <a:off x="2971800" y="4114800"/>
            <a:ext cx="2514600" cy="5334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2"/>
            <a:endCxn id="8" idx="6"/>
          </p:cNvCxnSpPr>
          <p:nvPr/>
        </p:nvCxnSpPr>
        <p:spPr>
          <a:xfrm flipV="1">
            <a:off x="2971800" y="4419600"/>
            <a:ext cx="1524000" cy="22860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2"/>
            <a:endCxn id="8" idx="6"/>
          </p:cNvCxnSpPr>
          <p:nvPr/>
        </p:nvCxnSpPr>
        <p:spPr>
          <a:xfrm>
            <a:off x="2362200" y="4191000"/>
            <a:ext cx="2133600" cy="2286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2"/>
            <a:endCxn id="9" idx="6"/>
          </p:cNvCxnSpPr>
          <p:nvPr/>
        </p:nvCxnSpPr>
        <p:spPr>
          <a:xfrm flipV="1">
            <a:off x="2362200" y="4114800"/>
            <a:ext cx="3124200" cy="762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2"/>
            <a:endCxn id="7" idx="6"/>
          </p:cNvCxnSpPr>
          <p:nvPr/>
        </p:nvCxnSpPr>
        <p:spPr>
          <a:xfrm flipV="1">
            <a:off x="2362200" y="3733800"/>
            <a:ext cx="2438400" cy="4572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7"/>
          </p:cNvCxnSpPr>
          <p:nvPr/>
        </p:nvCxnSpPr>
        <p:spPr>
          <a:xfrm flipV="1">
            <a:off x="3101882" y="3733800"/>
            <a:ext cx="1660618" cy="860518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Single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Idea:  Cluster Distance = Min Pairwise Dist. 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Feels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Closest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Points in Clusters,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Hence </a:t>
            </a:r>
            <a:r>
              <a:rPr lang="en-US" b="1" dirty="0">
                <a:solidFill>
                  <a:schemeClr val="bg2"/>
                </a:solidFill>
                <a:latin typeface="Arial" charset="0"/>
                <a:cs typeface="Arial" charset="0"/>
              </a:rPr>
              <a:t>Gaps Between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Clusters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622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718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4820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43400" y="4343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0" y="4038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0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Single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Gives Intuitively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Natural Result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Good 2-d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61" t="4391" r="17044" b="25005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80F46C-F472-43F3-99D0-458D6D8D0BCE}"/>
              </a:ext>
            </a:extLst>
          </p:cNvPr>
          <p:cNvSpPr txBox="1"/>
          <p:nvPr/>
        </p:nvSpPr>
        <p:spPr>
          <a:xfrm>
            <a:off x="2572276" y="579120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Human Eye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Likes Gaps</a:t>
            </a:r>
          </a:p>
        </p:txBody>
      </p:sp>
    </p:spTree>
    <p:extLst>
      <p:ext uri="{BB962C8B-B14F-4D97-AF65-F5344CB8AC3E}">
        <p14:creationId xmlns:p14="http://schemas.microsoft.com/office/powerpoint/2010/main" val="228706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Single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    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Dendrogram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046" t="8068" r="6627" b="6129"/>
          <a:stretch/>
        </p:blipFill>
        <p:spPr>
          <a:xfrm>
            <a:off x="1524000" y="2008908"/>
            <a:ext cx="6096000" cy="4849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1651" y="3447871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Reveals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Ordering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Clusters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071043-901F-4B30-A637-CE4D3B87E5CC}"/>
              </a:ext>
            </a:extLst>
          </p:cNvPr>
          <p:cNvGrpSpPr/>
          <p:nvPr/>
        </p:nvGrpSpPr>
        <p:grpSpPr>
          <a:xfrm>
            <a:off x="3810000" y="2895600"/>
            <a:ext cx="3048000" cy="2590800"/>
            <a:chOff x="3810000" y="2895600"/>
            <a:chExt cx="3048000" cy="25908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35B97B-E6B1-407F-9B42-37BF188A76CC}"/>
                </a:ext>
              </a:extLst>
            </p:cNvPr>
            <p:cNvSpPr txBox="1"/>
            <p:nvPr/>
          </p:nvSpPr>
          <p:spPr>
            <a:xfrm>
              <a:off x="5403756" y="3801070"/>
              <a:ext cx="14542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Heights </a:t>
              </a:r>
            </a:p>
            <a:p>
              <a:pPr algn="ctr"/>
              <a:r>
                <a:rPr lang="en-US" dirty="0">
                  <a:solidFill>
                    <a:srgbClr val="C00000"/>
                  </a:solidFill>
                </a:rPr>
                <a:t>Correspond </a:t>
              </a:r>
            </a:p>
            <a:p>
              <a:pPr algn="ctr"/>
              <a:r>
                <a:rPr lang="en-US" dirty="0">
                  <a:solidFill>
                    <a:srgbClr val="C00000"/>
                  </a:solidFill>
                </a:rPr>
                <a:t>to Gaps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BE865FA-DF2A-4FD8-8A05-4391319F28AA}"/>
                </a:ext>
              </a:extLst>
            </p:cNvPr>
            <p:cNvCxnSpPr/>
            <p:nvPr/>
          </p:nvCxnSpPr>
          <p:spPr>
            <a:xfrm flipH="1" flipV="1">
              <a:off x="3810000" y="2895600"/>
              <a:ext cx="1600200" cy="13716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C36D016-9562-463D-A361-70B128FA7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9600" y="4267200"/>
              <a:ext cx="990600" cy="12192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F25FF1-D46C-49E8-A03F-914ED2816034}"/>
              </a:ext>
            </a:extLst>
          </p:cNvPr>
          <p:cNvGrpSpPr/>
          <p:nvPr/>
        </p:nvGrpSpPr>
        <p:grpSpPr>
          <a:xfrm>
            <a:off x="304800" y="1219200"/>
            <a:ext cx="6437784" cy="4179332"/>
            <a:chOff x="304800" y="1219200"/>
            <a:chExt cx="6437784" cy="417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4707A2-DE34-4666-A887-92E095475E80}"/>
                </a:ext>
              </a:extLst>
            </p:cNvPr>
            <p:cNvSpPr txBox="1"/>
            <p:nvPr/>
          </p:nvSpPr>
          <p:spPr>
            <a:xfrm>
              <a:off x="5403756" y="502920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Because of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7089CE4-81A5-421E-95CE-D19B41788A14}"/>
                </a:ext>
              </a:extLst>
            </p:cNvPr>
            <p:cNvSpPr/>
            <p:nvPr/>
          </p:nvSpPr>
          <p:spPr>
            <a:xfrm>
              <a:off x="304800" y="1219200"/>
              <a:ext cx="3200400" cy="78970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719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3 Clusters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Groups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Closest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Clusters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61" t="4391" r="17044" b="25005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2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5 Clusters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Splits Long Cluster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But Finds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Gap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Not Cut In Half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461" t="4391" r="17044" b="25005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2-d Toy Example,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u="sng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u="sng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b="0" i="1" u="sng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Distance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 Linkage     (Cut at 4 Clusters)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Rather Similar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This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2-d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3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0461" t="4391" r="17044" b="25005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Spearman 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Yuck!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Distances Matter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61" t="4391" r="17044" b="25005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Cosine 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Think “Angle In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Polar Coordinates”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61" t="4391" r="17044" b="14707"/>
          <a:stretch/>
        </p:blipFill>
        <p:spPr>
          <a:xfrm>
            <a:off x="4114800" y="1828800"/>
            <a:ext cx="50292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562600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Poor Choice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15108" y="4343400"/>
            <a:ext cx="8095492" cy="2057400"/>
            <a:chOff x="515108" y="4343400"/>
            <a:chExt cx="8095492" cy="2057400"/>
          </a:xfrm>
        </p:grpSpPr>
        <p:sp>
          <p:nvSpPr>
            <p:cNvPr id="3" name="TextBox 2"/>
            <p:cNvSpPr txBox="1"/>
            <p:nvPr/>
          </p:nvSpPr>
          <p:spPr>
            <a:xfrm>
              <a:off x="515108" y="4343400"/>
              <a:ext cx="3828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Depends On Center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4343400" y="4648200"/>
              <a:ext cx="4267200" cy="17526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83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Cosine 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Better When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Centering At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Mean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Still Not Great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61" t="4392" r="17044" b="14709"/>
          <a:stretch/>
        </p:blipFill>
        <p:spPr>
          <a:xfrm>
            <a:off x="4114800" y="1828800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3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Cosine 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Careful Choice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Gives Good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Result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61" t="4392" r="17044" b="14708"/>
          <a:stretch/>
        </p:blipFill>
        <p:spPr>
          <a:xfrm>
            <a:off x="4114800" y="1828800"/>
            <a:ext cx="5029200" cy="50292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2400" y="2551176"/>
            <a:ext cx="8686800" cy="3965448"/>
            <a:chOff x="152400" y="2551176"/>
            <a:chExt cx="8686800" cy="3965448"/>
          </a:xfrm>
        </p:grpSpPr>
        <p:sp>
          <p:nvSpPr>
            <p:cNvPr id="3" name="TextBox 2"/>
            <p:cNvSpPr txBox="1"/>
            <p:nvPr/>
          </p:nvSpPr>
          <p:spPr>
            <a:xfrm>
              <a:off x="152400" y="4953000"/>
              <a:ext cx="26516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Think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Sectors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Polar Coordinates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 flipV="1">
              <a:off x="7239000" y="2551176"/>
              <a:ext cx="685800" cy="1524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924800" y="4078224"/>
              <a:ext cx="914400" cy="381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724400" y="4078224"/>
              <a:ext cx="3200400" cy="24384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790688" y="4078224"/>
              <a:ext cx="152400" cy="21336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61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is Captured by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Spectral Density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“Density”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These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Eigenvalues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2743200" y="3124200"/>
            <a:ext cx="762000" cy="3276600"/>
          </a:xfrm>
          <a:prstGeom prst="leftBrace">
            <a:avLst>
              <a:gd name="adj1" fmla="val 58422"/>
              <a:gd name="adj2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589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Cosine 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Revisit Mean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Centering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With Sectors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61" t="4392" r="17044" b="14709"/>
          <a:stretch/>
        </p:blipFill>
        <p:spPr>
          <a:xfrm>
            <a:off x="4114800" y="1828800"/>
            <a:ext cx="5029200" cy="5029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4800600" y="3505200"/>
            <a:ext cx="1981200" cy="1371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477000" y="4800600"/>
            <a:ext cx="304800" cy="15240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781800" y="3733800"/>
            <a:ext cx="2209800" cy="11430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81800" y="2438400"/>
            <a:ext cx="533400" cy="2438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498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Cosine 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Revisit Bad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Centering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With Sectors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61" t="4391" r="17044" b="14707"/>
          <a:stretch/>
        </p:blipFill>
        <p:spPr>
          <a:xfrm>
            <a:off x="4114800" y="1828800"/>
            <a:ext cx="5029200" cy="5029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 flipV="1">
            <a:off x="7086600" y="2438400"/>
            <a:ext cx="1676400" cy="4038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267200" y="5029200"/>
            <a:ext cx="4572000" cy="14478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191000" y="5638800"/>
            <a:ext cx="4572000" cy="8382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6661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</a:t>
                </a:r>
                <a:r>
                  <a:rPr lang="en-US" dirty="0">
                    <a:solidFill>
                      <a:srgbClr val="00B050"/>
                    </a:solidFill>
                    <a:latin typeface="Arial" charset="0"/>
                    <a:cs typeface="Arial" charset="0"/>
                  </a:rPr>
                  <a:t>HDLSS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Geometry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All Points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From Origin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All Points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From Each Other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All Angles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90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(Expect A Different Story?)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3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</p:spTree>
    <p:extLst>
      <p:ext uri="{BB962C8B-B14F-4D97-AF65-F5344CB8AC3E}">
        <p14:creationId xmlns:p14="http://schemas.microsoft.com/office/powerpoint/2010/main" val="8072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Peels Off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One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At A Time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Usually Less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 b="-5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419600" y="1981200"/>
            <a:ext cx="3505200" cy="1981200"/>
            <a:chOff x="4419600" y="1981200"/>
            <a:chExt cx="3505200" cy="1981200"/>
          </a:xfrm>
        </p:grpSpPr>
        <p:sp>
          <p:nvSpPr>
            <p:cNvPr id="3" name="TextBox 2"/>
            <p:cNvSpPr txBox="1"/>
            <p:nvPr/>
          </p:nvSpPr>
          <p:spPr>
            <a:xfrm>
              <a:off x="4419600" y="1981200"/>
              <a:ext cx="21972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Explore These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Farthest Three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629400" y="2819400"/>
              <a:ext cx="1295400" cy="1143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26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Visualize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PCA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Blacks Are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Outliers?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343400" y="3048000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Clear Patterns?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3512403"/>
            <a:ext cx="2743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“Larger Variation”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Dir’ns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Feel Groups</a:t>
            </a:r>
          </a:p>
        </p:txBody>
      </p:sp>
    </p:spTree>
    <p:extLst>
      <p:ext uri="{BB962C8B-B14F-4D97-AF65-F5344CB8AC3E}">
        <p14:creationId xmlns:p14="http://schemas.microsoft.com/office/powerpoint/2010/main" val="220310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 Outlier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Data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Dir’ns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Better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Impression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Of Outliers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 b="-5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76600" y="3805535"/>
            <a:ext cx="4668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HDLSS Space Is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Very Big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43200" y="4948535"/>
                <a:ext cx="60308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∃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Many Interesting Directions Besides PCs</a:t>
                </a:r>
                <a:endPara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948535"/>
                <a:ext cx="6030818" cy="461665"/>
              </a:xfrm>
              <a:prstGeom prst="rect">
                <a:avLst/>
              </a:prstGeom>
              <a:blipFill>
                <a:blip r:embed="rId5"/>
                <a:stretch>
                  <a:fillRect l="-101" t="-9211" r="-50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33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Average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Get More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Grouping,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Lower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Singletons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80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764" y="1416272"/>
            <a:ext cx="7042236" cy="5441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Complete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Much More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Grouping,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Singletons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Much Lower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</p:spTree>
    <p:extLst>
      <p:ext uri="{BB962C8B-B14F-4D97-AF65-F5344CB8AC3E}">
        <p14:creationId xmlns:p14="http://schemas.microsoft.com/office/powerpoint/2010/main" val="25435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764" y="1416272"/>
            <a:ext cx="7042236" cy="5441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Complete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Explore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PCA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786735"/>
            <a:ext cx="3607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Mostly in Higher PCs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0" y="3657600"/>
            <a:ext cx="7315200" cy="2061865"/>
            <a:chOff x="381000" y="3657600"/>
            <a:chExt cx="7315200" cy="2061865"/>
          </a:xfrm>
        </p:grpSpPr>
        <p:sp>
          <p:nvSpPr>
            <p:cNvPr id="4" name="TextBox 3"/>
            <p:cNvSpPr txBox="1"/>
            <p:nvPr/>
          </p:nvSpPr>
          <p:spPr>
            <a:xfrm>
              <a:off x="381000" y="5257800"/>
              <a:ext cx="3208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Some Patterns Visible</a:t>
              </a:r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V="1">
              <a:off x="3589764" y="3657600"/>
              <a:ext cx="4106436" cy="18310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728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764" y="1416272"/>
            <a:ext cx="7042236" cy="5441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Complete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Visualize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MDs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0" y="3429000"/>
            <a:ext cx="3505200" cy="1680865"/>
            <a:chOff x="228600" y="3429000"/>
            <a:chExt cx="3505200" cy="1680865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4648200"/>
              <a:ext cx="2513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Good Separation</a:t>
              </a: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 flipV="1">
              <a:off x="2742430" y="3429000"/>
              <a:ext cx="991370" cy="14500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947311" y="4038600"/>
            <a:ext cx="1691489" cy="2743200"/>
            <a:chOff x="3947311" y="4038600"/>
            <a:chExt cx="1691489" cy="2743200"/>
          </a:xfrm>
        </p:grpSpPr>
        <p:sp>
          <p:nvSpPr>
            <p:cNvPr id="6" name="TextBox 5"/>
            <p:cNvSpPr txBox="1"/>
            <p:nvPr/>
          </p:nvSpPr>
          <p:spPr>
            <a:xfrm>
              <a:off x="3947311" y="6320135"/>
              <a:ext cx="1691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MD spread</a:t>
              </a:r>
            </a:p>
          </p:txBody>
        </p:sp>
        <p:sp>
          <p:nvSpPr>
            <p:cNvPr id="9" name="Left Brace 8"/>
            <p:cNvSpPr/>
            <p:nvPr/>
          </p:nvSpPr>
          <p:spPr>
            <a:xfrm rot="16200000">
              <a:off x="4838701" y="3771901"/>
              <a:ext cx="457200" cy="990598"/>
            </a:xfrm>
            <a:prstGeom prst="leftBrac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>
              <a:stCxn id="6" idx="0"/>
              <a:endCxn id="9" idx="1"/>
            </p:cNvCxnSpPr>
            <p:nvPr/>
          </p:nvCxnSpPr>
          <p:spPr>
            <a:xfrm flipV="1">
              <a:off x="4793056" y="4495800"/>
              <a:ext cx="274245" cy="1824335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647241" y="5181600"/>
            <a:ext cx="2048959" cy="1604665"/>
            <a:chOff x="5647241" y="5181600"/>
            <a:chExt cx="2048959" cy="1604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647241" y="6324600"/>
                  <a:ext cx="20489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≪  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PC spread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7241" y="6324600"/>
                  <a:ext cx="204895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97" t="-9333" r="-3561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eft Brace 11"/>
            <p:cNvSpPr/>
            <p:nvPr/>
          </p:nvSpPr>
          <p:spPr>
            <a:xfrm rot="16200000">
              <a:off x="6210301" y="4914901"/>
              <a:ext cx="457200" cy="990598"/>
            </a:xfrm>
            <a:prstGeom prst="leftBrac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>
              <a:stCxn id="7" idx="0"/>
              <a:endCxn id="12" idx="1"/>
            </p:cNvCxnSpPr>
            <p:nvPr/>
          </p:nvCxnSpPr>
          <p:spPr>
            <a:xfrm flipH="1" flipV="1">
              <a:off x="6438901" y="5638800"/>
              <a:ext cx="232820" cy="6858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712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Spectral Density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 limit 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with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References: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Marčenko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Pastur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(1967)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Yao et al (2015)</a:t>
                </a: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Dobriban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(2015)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782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Ward’s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Likes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Balanced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Cluster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Sizes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461D497-6323-4872-BE74-74FD69FF671E}"/>
              </a:ext>
            </a:extLst>
          </p:cNvPr>
          <p:cNvGrpSpPr/>
          <p:nvPr/>
        </p:nvGrpSpPr>
        <p:grpSpPr>
          <a:xfrm>
            <a:off x="3778708" y="4063425"/>
            <a:ext cx="4253584" cy="1651575"/>
            <a:chOff x="3778708" y="4063425"/>
            <a:chExt cx="4253584" cy="16515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B7F784-F9F3-4BC9-88A2-1751704B37F9}"/>
                </a:ext>
              </a:extLst>
            </p:cNvPr>
            <p:cNvSpPr txBox="1"/>
            <p:nvPr/>
          </p:nvSpPr>
          <p:spPr>
            <a:xfrm>
              <a:off x="4576606" y="4063425"/>
              <a:ext cx="22813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2"/>
                  </a:solidFill>
                </a:rPr>
                <a:t>Note Sizes: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1F6A20-A1C7-40BB-9412-2D71726D8F8C}"/>
                </a:ext>
              </a:extLst>
            </p:cNvPr>
            <p:cNvSpPr txBox="1"/>
            <p:nvPr/>
          </p:nvSpPr>
          <p:spPr>
            <a:xfrm>
              <a:off x="3778708" y="5130225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B100F8-92E6-46CE-836A-5E7D42D3F046}"/>
                </a:ext>
              </a:extLst>
            </p:cNvPr>
            <p:cNvSpPr txBox="1"/>
            <p:nvPr/>
          </p:nvSpPr>
          <p:spPr>
            <a:xfrm>
              <a:off x="5075081" y="513022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4B1B6A-AD82-45B9-BA2B-E26E6011A6A4}"/>
                </a:ext>
              </a:extLst>
            </p:cNvPr>
            <p:cNvSpPr txBox="1"/>
            <p:nvPr/>
          </p:nvSpPr>
          <p:spPr>
            <a:xfrm>
              <a:off x="6599081" y="5130225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C800"/>
                  </a:solidFill>
                </a:rPr>
                <a:t>7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B1058C-BCE9-429E-952F-38B694257B02}"/>
                </a:ext>
              </a:extLst>
            </p:cNvPr>
            <p:cNvSpPr txBox="1"/>
            <p:nvPr/>
          </p:nvSpPr>
          <p:spPr>
            <a:xfrm>
              <a:off x="7620000" y="5130225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D357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17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Ward’s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Once Again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Very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Apparent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PCA???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4469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Ward’s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Visualize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Mean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Differences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Great Separation,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Slightly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BetterThan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Complete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 b="-5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19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Recall Earlier </a:t>
            </a: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9906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Used Simplex Calculation to Show: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Distance Between Cluster Means</a:t>
                </a:r>
              </a:p>
              <a:p>
                <a:pPr marL="0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have: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Cyan – Magenta: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500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500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≈12.7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Green – Red: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500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500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≈11.0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990600"/>
                <a:ext cx="8458200" cy="5486400"/>
              </a:xfrm>
              <a:blipFill>
                <a:blip r:embed="rId3"/>
                <a:stretch>
                  <a:fillRect l="-1875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33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Ward’s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Visualize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Mean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Differences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20A6F1F-5B7E-4ABA-9127-9235D19D41F3}"/>
              </a:ext>
            </a:extLst>
          </p:cNvPr>
          <p:cNvGrpSpPr/>
          <p:nvPr/>
        </p:nvGrpSpPr>
        <p:grpSpPr>
          <a:xfrm>
            <a:off x="3199165" y="2743198"/>
            <a:ext cx="915635" cy="750334"/>
            <a:chOff x="3199165" y="2743198"/>
            <a:chExt cx="915635" cy="750334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53BF8797-F9FF-4D31-9AD7-E01B817FF53E}"/>
                </a:ext>
              </a:extLst>
            </p:cNvPr>
            <p:cNvSpPr/>
            <p:nvPr/>
          </p:nvSpPr>
          <p:spPr>
            <a:xfrm rot="16200000">
              <a:off x="3428999" y="2514599"/>
              <a:ext cx="381001" cy="838200"/>
            </a:xfrm>
            <a:prstGeom prst="leftBrac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8583F32-612F-4465-8AF8-A193B014A187}"/>
                    </a:ext>
                  </a:extLst>
                </p:cNvPr>
                <p:cNvSpPr txBox="1"/>
                <p:nvPr/>
              </p:nvSpPr>
              <p:spPr>
                <a:xfrm>
                  <a:off x="3199165" y="3124200"/>
                  <a:ext cx="9156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12.7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8583F32-612F-4465-8AF8-A193B014A1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9165" y="3124200"/>
                  <a:ext cx="91563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8B70FFA-84AB-4AA5-A52E-3540CF3398F4}"/>
              </a:ext>
            </a:extLst>
          </p:cNvPr>
          <p:cNvGrpSpPr/>
          <p:nvPr/>
        </p:nvGrpSpPr>
        <p:grpSpPr>
          <a:xfrm>
            <a:off x="4648200" y="3897866"/>
            <a:ext cx="915635" cy="750334"/>
            <a:chOff x="3199165" y="2743198"/>
            <a:chExt cx="998752" cy="750334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E6AF4CAD-355F-4781-904B-62779C653CE4}"/>
                </a:ext>
              </a:extLst>
            </p:cNvPr>
            <p:cNvSpPr/>
            <p:nvPr/>
          </p:nvSpPr>
          <p:spPr>
            <a:xfrm rot="16200000">
              <a:off x="3428999" y="2514599"/>
              <a:ext cx="381001" cy="838200"/>
            </a:xfrm>
            <a:prstGeom prst="leftBrac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5DC0694-4338-43FD-A03D-616EB7FF222C}"/>
                    </a:ext>
                  </a:extLst>
                </p:cNvPr>
                <p:cNvSpPr txBox="1"/>
                <p:nvPr/>
              </p:nvSpPr>
              <p:spPr>
                <a:xfrm>
                  <a:off x="3199165" y="3124200"/>
                  <a:ext cx="9987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11.</m:t>
                        </m:r>
                        <m:r>
                          <a:rPr lang="en-US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5DC0694-4338-43FD-A03D-616EB7FF2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9165" y="3124200"/>
                  <a:ext cx="99875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6823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Linkage Observations: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Single Linkage</a:t>
                </a:r>
              </a:p>
              <a:p>
                <a:pPr lvl="1" eaLnBrk="1" hangingPunct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Visually Sensible in Low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1" eaLnBrk="1" hangingPunct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Peels Off Singleton’s in High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Average Linkage</a:t>
                </a:r>
              </a:p>
              <a:p>
                <a:pPr lvl="1" eaLnBrk="1" hangingPunct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Generally In Between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Ward’s Linkage</a:t>
                </a:r>
              </a:p>
              <a:p>
                <a:pPr lvl="1" eaLnBrk="1" hangingPunct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Likes Balanced Cluster Sizes</a:t>
                </a:r>
              </a:p>
              <a:p>
                <a:pPr lvl="1" eaLnBrk="1" hangingPunct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Often Useful in High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Every Dog Has His Day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3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038600" y="3752671"/>
            <a:ext cx="4876800" cy="1200329"/>
            <a:chOff x="4038600" y="3752671"/>
            <a:chExt cx="4876800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6246080" y="3752671"/>
              <a:ext cx="26693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Complete Linkage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Is Close, But Not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Quite as Good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4038600" y="4343400"/>
              <a:ext cx="2209800" cy="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35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447800"/>
                <a:ext cx="8610600" cy="46482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Statistical </a:t>
                </a:r>
                <a:r>
                  <a:rPr lang="en-US" altLang="ko-KR" sz="3600" dirty="0">
                    <a:solidFill>
                      <a:srgbClr val="3333FF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Sig</a:t>
                </a:r>
                <a:r>
                  <a:rPr lang="en-US" altLang="ko-KR" sz="36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nificance of </a:t>
                </a:r>
                <a:r>
                  <a:rPr lang="en-US" altLang="ko-KR" sz="3600" dirty="0">
                    <a:solidFill>
                      <a:srgbClr val="3333FF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Clust</a:t>
                </a:r>
                <a:r>
                  <a:rPr lang="en-US" altLang="ko-KR" sz="36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ers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ko-KR" sz="36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in </a:t>
                </a:r>
                <a:r>
                  <a:rPr lang="en-US" altLang="ko-KR" sz="3600" dirty="0">
                    <a:solidFill>
                      <a:srgbClr val="00FF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sz="36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Data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ko-KR" sz="36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When is a cluster “really there”?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ko-KR" sz="3600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:r>
                  <a:rPr lang="en-US" altLang="ko-KR" sz="36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(Simpler Version of “What is </a:t>
                </a:r>
                <a14:m>
                  <m:oMath xmlns:m="http://schemas.openxmlformats.org/officeDocument/2006/math">
                    <m:r>
                      <a:rPr lang="en-US" altLang="ko-KR" sz="3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</m:oMath>
                </a14:m>
                <a:r>
                  <a:rPr lang="en-US" altLang="ko-KR" sz="36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?”)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sz="3600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36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Liu et al (2007), Huang et al (2014)</a:t>
                </a: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447800"/>
                <a:ext cx="8610600" cy="4648200"/>
              </a:xfrm>
              <a:blipFill>
                <a:blip r:embed="rId3"/>
                <a:stretch>
                  <a:fillRect l="-2195" t="-3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8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Common Genomic Analytic Approach:  Clustering</a:t>
            </a:r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t="20596" r="4507" b="4578"/>
          <a:stretch>
            <a:fillRect/>
          </a:stretch>
        </p:blipFill>
        <p:spPr bwMode="auto">
          <a:xfrm>
            <a:off x="3810000" y="1371600"/>
            <a:ext cx="5172075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TextBox 5"/>
          <p:cNvSpPr txBox="1">
            <a:spLocks noChangeArrowheads="1"/>
          </p:cNvSpPr>
          <p:nvPr/>
        </p:nvSpPr>
        <p:spPr bwMode="auto">
          <a:xfrm>
            <a:off x="381000" y="1676400"/>
            <a:ext cx="362310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Perou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 (2000)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 = 1161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genes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Zoomed to “relevant”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 subsets</a:t>
            </a:r>
          </a:p>
        </p:txBody>
      </p:sp>
      <p:cxnSp>
        <p:nvCxnSpPr>
          <p:cNvPr id="153605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2552700" y="2476500"/>
            <a:ext cx="1828800" cy="1447800"/>
          </a:xfrm>
          <a:prstGeom prst="straightConnector1">
            <a:avLst/>
          </a:prstGeom>
          <a:noFill/>
          <a:ln w="9525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6" name="Straight Arrow Connector 8"/>
          <p:cNvCxnSpPr>
            <a:cxnSpLocks noChangeShapeType="1"/>
          </p:cNvCxnSpPr>
          <p:nvPr/>
        </p:nvCxnSpPr>
        <p:spPr bwMode="auto">
          <a:xfrm rot="16200000" flipH="1">
            <a:off x="2057400" y="4800600"/>
            <a:ext cx="2590800" cy="1219200"/>
          </a:xfrm>
          <a:prstGeom prst="straightConnector1">
            <a:avLst/>
          </a:prstGeom>
          <a:noFill/>
          <a:ln w="9525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7" name="Straight Connector 12"/>
          <p:cNvCxnSpPr>
            <a:cxnSpLocks noChangeShapeType="1"/>
          </p:cNvCxnSpPr>
          <p:nvPr/>
        </p:nvCxnSpPr>
        <p:spPr bwMode="auto">
          <a:xfrm rot="5400000" flipH="1" flipV="1">
            <a:off x="1790700" y="3162300"/>
            <a:ext cx="2971800" cy="1828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8" name="Straight Connector 13"/>
          <p:cNvCxnSpPr>
            <a:cxnSpLocks noChangeShapeType="1"/>
          </p:cNvCxnSpPr>
          <p:nvPr/>
        </p:nvCxnSpPr>
        <p:spPr bwMode="auto">
          <a:xfrm rot="16200000" flipV="1">
            <a:off x="4191000" y="2590800"/>
            <a:ext cx="2667000" cy="2667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9" name="Straight Connector 14"/>
          <p:cNvCxnSpPr>
            <a:cxnSpLocks noChangeShapeType="1"/>
          </p:cNvCxnSpPr>
          <p:nvPr/>
        </p:nvCxnSpPr>
        <p:spPr bwMode="auto">
          <a:xfrm flipV="1">
            <a:off x="4191000" y="2438400"/>
            <a:ext cx="2667000" cy="1524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10" name="Straight Connector 15"/>
          <p:cNvCxnSpPr>
            <a:cxnSpLocks noChangeShapeType="1"/>
          </p:cNvCxnSpPr>
          <p:nvPr/>
        </p:nvCxnSpPr>
        <p:spPr bwMode="auto">
          <a:xfrm>
            <a:off x="4191000" y="5029200"/>
            <a:ext cx="2667000" cy="1828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11" name="Straight Connector 16"/>
          <p:cNvCxnSpPr>
            <a:cxnSpLocks noChangeShapeType="1"/>
          </p:cNvCxnSpPr>
          <p:nvPr/>
        </p:nvCxnSpPr>
        <p:spPr bwMode="auto">
          <a:xfrm>
            <a:off x="4191000" y="5029200"/>
            <a:ext cx="2667000" cy="4572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12" name="Straight Connector 17"/>
          <p:cNvCxnSpPr>
            <a:cxnSpLocks noChangeShapeType="1"/>
          </p:cNvCxnSpPr>
          <p:nvPr/>
        </p:nvCxnSpPr>
        <p:spPr bwMode="auto">
          <a:xfrm flipV="1">
            <a:off x="2362200" y="5029200"/>
            <a:ext cx="1828800" cy="5334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975333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7588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Interesting Statistical Problem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sz="3600" dirty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clusters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appear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found by clustering method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do we know they are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there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Question asked by Neil Hayes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Define appropriate statistical significance?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we calculate it?</a:t>
            </a:r>
          </a:p>
        </p:txBody>
      </p:sp>
    </p:spTree>
    <p:extLst>
      <p:ext uri="{BB962C8B-B14F-4D97-AF65-F5344CB8AC3E}">
        <p14:creationId xmlns:p14="http://schemas.microsoft.com/office/powerpoint/2010/main" val="6114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Approaches:   Hypo Testing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 </a:t>
            </a:r>
            <a:r>
              <a:rPr lang="en-US" altLang="ko-KR" sz="3600" dirty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Di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rection, </a:t>
            </a:r>
            <a:r>
              <a:rPr lang="en-US" altLang="ko-KR" sz="3600" dirty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Pro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jection, </a:t>
            </a:r>
            <a:r>
              <a:rPr lang="en-US" altLang="ko-KR" sz="3600" dirty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Perm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utation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Hypothesis test of: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Significant difference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between sub-populations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Recall from Before</a:t>
            </a:r>
          </a:p>
        </p:txBody>
      </p:sp>
    </p:spTree>
    <p:extLst>
      <p:ext uri="{BB962C8B-B14F-4D97-AF65-F5344CB8AC3E}">
        <p14:creationId xmlns:p14="http://schemas.microsoft.com/office/powerpoint/2010/main" val="15441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 These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Have Finite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Support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(0,∞)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286000" y="4419600"/>
            <a:ext cx="3429000" cy="12192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86000" y="4419599"/>
            <a:ext cx="6096000" cy="1219201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2967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Distinct”?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Visually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Separation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Thanks to Katie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Hoadley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dirty="0"/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3" descr="ip12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t="27999" r="2358" b="10669"/>
          <a:stretch/>
        </p:blipFill>
        <p:spPr>
          <a:xfrm>
            <a:off x="2455174" y="990600"/>
            <a:ext cx="6688826" cy="37293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4876800" y="3886200"/>
            <a:ext cx="1066800" cy="1600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064471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13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29334" r="2362" b="13334"/>
          <a:stretch/>
        </p:blipFill>
        <p:spPr>
          <a:xfrm>
            <a:off x="1981200" y="838200"/>
            <a:ext cx="7150845" cy="3378895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Distinct”?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Stronger Statistical Significance!</a:t>
            </a: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Thanks to Katie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Hoadley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dirty="0"/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556622" y="3657600"/>
            <a:ext cx="1377578" cy="1905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34133" y="6019800"/>
            <a:ext cx="5309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Due to Larger Sample Sizes</a:t>
            </a:r>
          </a:p>
        </p:txBody>
      </p:sp>
    </p:spTree>
    <p:extLst>
      <p:ext uri="{BB962C8B-B14F-4D97-AF65-F5344CB8AC3E}">
        <p14:creationId xmlns:p14="http://schemas.microsoft.com/office/powerpoint/2010/main" val="189885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Approaches:   Hypo Testing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 </a:t>
            </a:r>
            <a:r>
              <a:rPr lang="en-US" altLang="ko-KR" sz="3600" dirty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Di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rection, </a:t>
            </a:r>
            <a:r>
              <a:rPr lang="en-US" altLang="ko-KR" sz="3600" dirty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Pro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jection, </a:t>
            </a:r>
            <a:r>
              <a:rPr lang="en-US" altLang="ko-KR" sz="3600" dirty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Perm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utation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Hypothesis test of: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Significant difference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between sub-populations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Effective and Accurate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I.e. Sensitive and Specific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There exist several such tests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critical point is: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result implies about clusters</a:t>
            </a:r>
          </a:p>
        </p:txBody>
      </p:sp>
    </p:spTree>
    <p:extLst>
      <p:ext uri="{BB962C8B-B14F-4D97-AF65-F5344CB8AC3E}">
        <p14:creationId xmlns:p14="http://schemas.microsoft.com/office/powerpoint/2010/main" val="39135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826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Clarifying Simple Example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Why </a:t>
            </a:r>
            <a:r>
              <a:rPr lang="en-US" altLang="ko-KR" sz="3600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Population Difference Tests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z="3600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cannot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indicate clustering</a:t>
            </a:r>
            <a:endParaRPr lang="en-US" altLang="ko-KR" sz="3600" i="1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Andrew Nobel Observation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sz="3600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Data 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(Clearly 1 Cluster!)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Assign Extreme Labels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by clustering)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Subpopulations are </a:t>
            </a:r>
            <a:r>
              <a:rPr lang="en-US" altLang="ko-KR" sz="3600" i="1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signif’ly</a:t>
            </a:r>
            <a:r>
              <a:rPr lang="en-US" altLang="ko-KR" sz="3600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different</a:t>
            </a:r>
          </a:p>
        </p:txBody>
      </p:sp>
    </p:spTree>
    <p:extLst>
      <p:ext uri="{BB962C8B-B14F-4D97-AF65-F5344CB8AC3E}">
        <p14:creationId xmlns:p14="http://schemas.microsoft.com/office/powerpoint/2010/main" val="239956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826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Clarifying Simple Example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2-d Standard Gaussian Data  (i.e. N(0,1))</a:t>
            </a:r>
            <a:endParaRPr lang="en-US" altLang="ko-KR" sz="3600" i="1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781" y="1804967"/>
            <a:ext cx="6539219" cy="505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094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826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Clarifying Simple Example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2-d Standard Gaussian Data  (i.e. N(0,1))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781" y="1804967"/>
            <a:ext cx="6539219" cy="505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241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781" y="1804967"/>
            <a:ext cx="6539219" cy="5053033"/>
          </a:xfrm>
          <a:prstGeom prst="rect">
            <a:avLst/>
          </a:prstGeom>
        </p:spPr>
      </p:pic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826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Clarifying Simple Example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2-d Standard Gaussian Data  (i.e. N(0,1))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Result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72262" y="3124200"/>
            <a:ext cx="5843138" cy="1376065"/>
            <a:chOff x="3072262" y="3124200"/>
            <a:chExt cx="5843138" cy="1376065"/>
          </a:xfrm>
        </p:grpSpPr>
        <p:sp>
          <p:nvSpPr>
            <p:cNvPr id="4" name="TextBox 3"/>
            <p:cNvSpPr txBox="1"/>
            <p:nvPr/>
          </p:nvSpPr>
          <p:spPr>
            <a:xfrm>
              <a:off x="3072262" y="4038600"/>
              <a:ext cx="58431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Cluster Means Very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Sig’tly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Different</a:t>
              </a:r>
            </a:p>
          </p:txBody>
        </p:sp>
        <p:sp>
          <p:nvSpPr>
            <p:cNvPr id="5" name="Left Brace 4"/>
            <p:cNvSpPr/>
            <p:nvPr/>
          </p:nvSpPr>
          <p:spPr>
            <a:xfrm rot="16200000">
              <a:off x="7505699" y="2705101"/>
              <a:ext cx="381001" cy="1219200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stCxn id="5" idx="1"/>
              <a:endCxn id="4" idx="0"/>
            </p:cNvCxnSpPr>
            <p:nvPr/>
          </p:nvCxnSpPr>
          <p:spPr>
            <a:xfrm flipH="1">
              <a:off x="5993831" y="3505202"/>
              <a:ext cx="1702369" cy="5333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84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826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Clarifying Simple Example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2-d Standard Gaussian Data  (i.e. N(0,1))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</a:t>
            </a:r>
            <a:r>
              <a:rPr lang="en-US" altLang="ko-KR" sz="3600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By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 </a:t>
            </a:r>
            <a:r>
              <a:rPr lang="en-US" altLang="ko-KR" sz="3600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781" y="1804967"/>
            <a:ext cx="6539219" cy="50530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00600" y="4572000"/>
            <a:ext cx="2133600" cy="1821597"/>
            <a:chOff x="4800600" y="4572000"/>
            <a:chExt cx="2133600" cy="1821597"/>
          </a:xfrm>
        </p:grpSpPr>
        <p:sp>
          <p:nvSpPr>
            <p:cNvPr id="4" name="TextBox 3"/>
            <p:cNvSpPr txBox="1"/>
            <p:nvPr/>
          </p:nvSpPr>
          <p:spPr>
            <a:xfrm>
              <a:off x="4800600" y="5562600"/>
              <a:ext cx="20697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Lies in Middle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Of Null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Pop’n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6" name="Straight Arrow Connector 5"/>
            <p:cNvCxnSpPr>
              <a:stCxn id="4" idx="0"/>
            </p:cNvCxnSpPr>
            <p:nvPr/>
          </p:nvCxnSpPr>
          <p:spPr>
            <a:xfrm flipV="1">
              <a:off x="5835499" y="4572000"/>
              <a:ext cx="1098701" cy="990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18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</a:t>
            </a:r>
            <a:r>
              <a:rPr lang="en-US" altLang="ko-KR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Basis of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Approach: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defines:  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Single Cluster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Gaussian distribution  (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Sarle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Kou 1993)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define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test based on: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 (measure) as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null distribution</a:t>
            </a:r>
            <a:endParaRPr lang="en-US" altLang="ko-KR" i="1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Currently compute by simulation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Possible to do this analytically???</a:t>
            </a:r>
          </a:p>
        </p:txBody>
      </p:sp>
    </p:spTree>
    <p:extLst>
      <p:ext uri="{BB962C8B-B14F-4D97-AF65-F5344CB8AC3E}">
        <p14:creationId xmlns:p14="http://schemas.microsoft.com/office/powerpoint/2010/main" val="2016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343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 – 2-Means Cluster Index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Measure of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</a:t>
            </a:r>
            <a:r>
              <a:rPr lang="en-US" altLang="ko-KR" i="1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Gaussianity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Familiar Criterion from k-means Clustering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Within Class Sum of Squared Distances to Class Means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Prefer to divide (normalize) by Overall Sum of Squared Distances to Mean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Puts on scale of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proportions</a:t>
            </a:r>
          </a:p>
        </p:txBody>
      </p:sp>
    </p:spTree>
    <p:extLst>
      <p:ext uri="{BB962C8B-B14F-4D97-AF65-F5344CB8AC3E}">
        <p14:creationId xmlns:p14="http://schemas.microsoft.com/office/powerpoint/2010/main" val="26335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i="1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Avg. Pairwise</a:t>
            </a: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– Toy Examples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98701"/>
            <a:ext cx="6087795" cy="51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881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915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Statistic – 2-Means Cluster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Measure of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non-</a:t>
                </a:r>
                <a:r>
                  <a:rPr lang="en-US" altLang="ko-KR" i="1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Gaussianity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2-means Cluster Index:</a:t>
                </a: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“Within Class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Var’n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”  / “Total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Var’n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81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4"/>
                <a:stretch>
                  <a:fillRect l="-1834" t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3200400"/>
            <a:ext cx="5410200" cy="2209800"/>
            <a:chOff x="304800" y="3200400"/>
            <a:chExt cx="5410200" cy="2209800"/>
          </a:xfrm>
        </p:grpSpPr>
        <p:cxnSp>
          <p:nvCxnSpPr>
            <p:cNvPr id="8200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3505200" y="3200400"/>
              <a:ext cx="2209800" cy="198120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TextBox 3"/>
            <p:cNvSpPr txBox="1"/>
            <p:nvPr/>
          </p:nvSpPr>
          <p:spPr>
            <a:xfrm>
              <a:off x="304800" y="4825425"/>
              <a:ext cx="32608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Gulim" pitchFamily="34" charset="-127"/>
                  <a:cs typeface="Arial" charset="0"/>
                </a:rPr>
                <a:t>Class Index Sets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94696" y="3124200"/>
            <a:ext cx="2553904" cy="2261175"/>
            <a:chOff x="5294696" y="3124200"/>
            <a:chExt cx="2553904" cy="2261175"/>
          </a:xfrm>
        </p:grpSpPr>
        <p:cxnSp>
          <p:nvCxnSpPr>
            <p:cNvPr id="8201" name="Straight Arrow Connector 8"/>
            <p:cNvCxnSpPr>
              <a:cxnSpLocks noChangeShapeType="1"/>
            </p:cNvCxnSpPr>
            <p:nvPr/>
          </p:nvCxnSpPr>
          <p:spPr bwMode="auto">
            <a:xfrm flipH="1" flipV="1">
              <a:off x="7315200" y="3124200"/>
              <a:ext cx="533400" cy="198120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5294696" y="4800600"/>
              <a:ext cx="25539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Gulim" pitchFamily="34" charset="-127"/>
                  <a:cs typeface="Arial" charset="0"/>
                </a:rPr>
                <a:t>Class Means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22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2954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7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Which Gaussian (for null)?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 (sphered) normal?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No, not realistic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Rejection 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not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strong evidence for clustering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Could also get that from a-spherical Gaussian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Need Gaussian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more like data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Need Full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ko-KR" alt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𝝁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,</m:t>
                        </m:r>
                        <m:r>
                          <a:rPr lang="el-GR" altLang="ko-KR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𝜮</m:t>
                        </m:r>
                      </m:e>
                    </m:d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model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Challenge: 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Parameter Estimation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Especially in </a:t>
                </a:r>
                <a:r>
                  <a:rPr lang="en-US" altLang="ko-KR" dirty="0">
                    <a:solidFill>
                      <a:srgbClr val="00FF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Context</a:t>
                </a:r>
              </a:p>
            </p:txBody>
          </p:sp>
        </mc:Choice>
        <mc:Fallback xmlns="">
          <p:sp>
            <p:nvSpPr>
              <p:cNvPr id="161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  <a:blipFill>
                <a:blip r:embed="rId3"/>
                <a:stretch>
                  <a:fillRect l="-1875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93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2954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7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Challenge: 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Parameter Estimation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Case 1: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&gt;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𝑑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(Conventional)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Consider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accPr>
                      <m:e>
                        <m:r>
                          <a:rPr lang="ko-KR" alt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𝝁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accPr>
                      <m:e>
                        <m:r>
                          <a:rPr lang="el-GR" altLang="ko-KR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𝜮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Case 2:    Random Matrix or </a:t>
                </a:r>
                <a:r>
                  <a:rPr lang="en-US" altLang="ko-KR" dirty="0">
                    <a:solidFill>
                      <a:srgbClr val="00B05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l-GR" altLang="ko-KR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𝜮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is Very Slippery 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Need Better Approach</a:t>
                </a:r>
              </a:p>
            </p:txBody>
          </p:sp>
        </mc:Choice>
        <mc:Fallback xmlns="">
          <p:sp>
            <p:nvSpPr>
              <p:cNvPr id="161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  <a:blipFill>
                <a:blip r:embed="rId3"/>
                <a:stretch>
                  <a:fillRect l="-1875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694160" y="2743200"/>
            <a:ext cx="229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 Always Do This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4160" y="3163669"/>
            <a:ext cx="229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Can Be Very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Conservative</a:t>
            </a:r>
          </a:p>
        </p:txBody>
      </p:sp>
    </p:spTree>
    <p:extLst>
      <p:ext uri="{BB962C8B-B14F-4D97-AF65-F5344CB8AC3E}">
        <p14:creationId xmlns:p14="http://schemas.microsoft.com/office/powerpoint/2010/main" val="334800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2954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1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Estimated Mean, </a:t>
                </a:r>
                <a14:m>
                  <m:oMath xmlns:m="http://schemas.openxmlformats.org/officeDocument/2006/math">
                    <m:r>
                      <a:rPr lang="ko-KR" alt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𝜇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(of Gaussian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dist’n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)?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1</a:t>
                </a:r>
                <a:r>
                  <a:rPr lang="en-US" altLang="ko-KR" baseline="300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Can ignore this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By appealing to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shift invariance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of CI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When Data are (rigidly) shifted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CI remains the same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enough to simulate with mean 0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Other uses of invariance ideas?</a:t>
                </a:r>
              </a:p>
            </p:txBody>
          </p:sp>
        </mc:Choice>
        <mc:Fallback xmlns="">
          <p:sp>
            <p:nvSpPr>
              <p:cNvPr id="162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  <a:blipFill rotWithShape="0">
                <a:blip r:embed="rId3"/>
                <a:stretch>
                  <a:fillRect l="-1875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99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4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9530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Challenge:  how to estimate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cov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. Matrix </a:t>
                </a:r>
                <a14:m>
                  <m:oMath xmlns:m="http://schemas.openxmlformats.org/officeDocument/2006/math">
                    <m:r>
                      <a:rPr lang="el-GR" altLang="ko-KR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𝜮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Number of parameters: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Gulim" pitchFamily="34" charset="-127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E.g.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Perou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500 data: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Dimension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=9674</m:t>
                    </m:r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                                so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Gulim" pitchFamily="34" charset="-127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=46,797,975</m:t>
                        </m:r>
                      </m:e>
                    </m:box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But Sample Size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=533</m:t>
                    </m:r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Impossible in </a:t>
                </a:r>
                <a:r>
                  <a:rPr lang="en-US" altLang="ko-KR" dirty="0">
                    <a:solidFill>
                      <a:srgbClr val="00B05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settings????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Way around this problem?</a:t>
                </a:r>
              </a:p>
            </p:txBody>
          </p:sp>
        </mc:Choice>
        <mc:Fallback xmlns="">
          <p:sp>
            <p:nvSpPr>
              <p:cNvPr id="92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953000"/>
              </a:xfrm>
              <a:blipFill>
                <a:blip r:embed="rId3"/>
                <a:stretch>
                  <a:fillRect l="-1834" t="-1599" b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3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2</a:t>
                </a:r>
                <a:r>
                  <a:rPr lang="en-US" altLang="ko-KR" baseline="300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nd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 Mod Out Rotations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Replace full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Cov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. by diagonal matrix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As done in PCA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eigen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-analysis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ko-KR" b="1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𝜮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r>
                        <a:rPr lang="en-US" altLang="ko-KR" b="1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𝑴𝑫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altLang="ko-KR" b="1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𝑴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But then “not like data”???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OK, since k-means clustering (i.e. CI) is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rotation invariant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(assuming e.g. Euclidean Distance)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02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2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2</a:t>
                </a:r>
                <a:r>
                  <a:rPr lang="en-US" altLang="ko-KR" baseline="300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nd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 Mod Out Rotations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Only need to estimate diagonal matrix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But still have </a:t>
                </a:r>
                <a:r>
                  <a:rPr lang="en-US" altLang="ko-KR" dirty="0">
                    <a:solidFill>
                      <a:srgbClr val="00B05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problems?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E.g.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Perou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500 data: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Dimension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  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dirty="0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=9674</m:t>
                    </m:r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Sample Size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=533</m:t>
                    </m:r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Still need to estimate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=9674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param’s</a:t>
                </a:r>
              </a:p>
            </p:txBody>
          </p:sp>
        </mc:Choice>
        <mc:Fallback xmlns="">
          <p:sp>
            <p:nvSpPr>
              <p:cNvPr id="112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1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3</a:t>
                </a:r>
                <a:r>
                  <a:rPr lang="en-US" altLang="ko-KR" baseline="300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rd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Factor Analysis Model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Model Covariance as:    Biology + Noise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endParaRPr lang="en-US" altLang="ko-KR" sz="1200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ko-KR" b="1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𝜮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l-GR" altLang="ko-KR" b="1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𝜮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𝑁</m:t>
                              </m:r>
                            </m:sub>
                          </m:sSub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×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𝐼</m:t>
                      </m:r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endParaRPr lang="en-US" altLang="ko-KR" sz="1200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Where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el-GR" altLang="ko-KR" b="1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𝜮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is “fairly low dimensional”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is estimated from background noise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04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4478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Reasonable model (for each gene):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Expression = Signal + Noise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“noise” is roughly Gaussian, common var.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“noise” terms independent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       (across genes)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331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447800"/>
                <a:ext cx="8305800" cy="5257800"/>
              </a:xfrm>
              <a:blipFill>
                <a:blip r:embed="rId3"/>
                <a:stretch>
                  <a:fillRect l="-1834"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46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Microarrays: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Model OK, since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data come from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light intensities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at colored spots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43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42" name="Picture 3" descr="C:\Users\marron\Documents\Talks\GeneArray\Talk2001\MicroArr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41814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03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 Very Large Area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K-Means is Only One Approach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Has its Drawbacks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(Many Toy Examples of This)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Many Other Approaches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Important (And Broad) Class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</p:spTree>
    <p:extLst>
      <p:ext uri="{BB962C8B-B14F-4D97-AF65-F5344CB8AC3E}">
        <p14:creationId xmlns:p14="http://schemas.microsoft.com/office/powerpoint/2010/main" val="3972353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expression values (as numbers)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(Each Entry of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𝑛</m:t>
                    </m:r>
                  </m:oMath>
                </a14:m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Data matrix)</a:t>
                </a: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98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expression values (as numbers)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Use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robust estimate of scale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Median Absolute Deviation (MAD)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(from the median)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altLang="ko-KR" sz="3600" i="1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𝑚𝑒𝑑𝑖𝑎𝑛</m:t>
                          </m:r>
                        </m:e>
                        <m:sub>
                          <m: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3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3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𝑚𝑒𝑑𝑖𝑎𝑛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ko-KR" sz="36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ko-KR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36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ko-KR" sz="36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6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altLang="ko-KR" sz="36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ko-KR" sz="3600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0301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expression values (as numbers)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Use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robust estimate of scale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Median Absolute Deviation (MAD)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(from the median)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Rescale to put on same scale as  s. d.: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ko-K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ko-KR" alt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𝜎</m:t>
                          </m:r>
                        </m:e>
                      </m:acc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𝑀𝐴𝐷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𝑑𝑎𝑡𝑎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𝑀𝐴𝐷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0,1</m:t>
                                  </m:r>
                                </m:e>
                              </m:d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 b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4819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/>
              <a:t>12:00    Liubov Arbeeva:  </a:t>
            </a:r>
          </a:p>
          <a:p>
            <a:pPr algn="ctr" eaLnBrk="1" hangingPunct="1">
              <a:buFontTx/>
              <a:buNone/>
            </a:pPr>
            <a:r>
              <a:rPr lang="en-US" sz="2400" dirty="0"/>
              <a:t>Accelerometer Data Analysis</a:t>
            </a:r>
          </a:p>
          <a:p>
            <a:pPr eaLnBrk="1" hangingPunct="1">
              <a:buNone/>
            </a:pPr>
            <a:endParaRPr lang="en-US" sz="2400" dirty="0"/>
          </a:p>
          <a:p>
            <a:pPr eaLnBrk="1" hangingPunct="1">
              <a:buNone/>
            </a:pPr>
            <a:r>
              <a:rPr lang="en-US" sz="2400" dirty="0"/>
              <a:t>12:05    Shaleni Kovach:  </a:t>
            </a:r>
          </a:p>
          <a:p>
            <a:pPr algn="ctr" eaLnBrk="1" hangingPunct="1">
              <a:buNone/>
            </a:pPr>
            <a:r>
              <a:rPr lang="en-US" sz="2400" dirty="0"/>
              <a:t>Generative models for brain imaging data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sz="2400" dirty="0"/>
              <a:t>12:10     Puyao Ge: </a:t>
            </a:r>
          </a:p>
          <a:p>
            <a:pPr algn="ctr" eaLnBrk="1" hangingPunct="1">
              <a:buFontTx/>
              <a:buNone/>
            </a:pPr>
            <a:r>
              <a:rPr lang="en-US" sz="2400" dirty="0"/>
              <a:t>Vaccine </a:t>
            </a:r>
            <a:r>
              <a:rPr lang="en-US" sz="2400" dirty="0" err="1"/>
              <a:t>Distributoin</a:t>
            </a:r>
            <a:r>
              <a:rPr lang="en-US" sz="2400" dirty="0"/>
              <a:t> Policy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sz="2400" dirty="0"/>
              <a:t>Next Class:   Jimin Choi,  Kyungjin Sohn,  Emma Mitchell</a:t>
            </a:r>
          </a:p>
        </p:txBody>
      </p:sp>
    </p:spTree>
    <p:extLst>
      <p:ext uri="{BB962C8B-B14F-4D97-AF65-F5344CB8AC3E}">
        <p14:creationId xmlns:p14="http://schemas.microsoft.com/office/powerpoint/2010/main" val="29967316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Idea:   Consider Either: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Bottom Up Aggregation: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One by One Combine Data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Top Down Splitting: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All Data in One Cluster &amp; Split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Through Entire Data Set, to get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67F864-85E9-4F63-AF99-657FB8F3B505}"/>
              </a:ext>
            </a:extLst>
          </p:cNvPr>
          <p:cNvSpPr txBox="1"/>
          <p:nvPr/>
        </p:nvSpPr>
        <p:spPr>
          <a:xfrm>
            <a:off x="5862320" y="3316069"/>
            <a:ext cx="3053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Important Differences From </a:t>
            </a:r>
          </a:p>
          <a:p>
            <a:r>
              <a:rPr lang="en-US" dirty="0">
                <a:solidFill>
                  <a:srgbClr val="C00000"/>
                </a:solidFill>
              </a:rPr>
              <a:t>Computational Perspective</a:t>
            </a:r>
          </a:p>
        </p:txBody>
      </p:sp>
    </p:spTree>
    <p:extLst>
      <p:ext uri="{BB962C8B-B14F-4D97-AF65-F5344CB8AC3E}">
        <p14:creationId xmlns:p14="http://schemas.microsoft.com/office/powerpoint/2010/main" val="28874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20734</TotalTime>
  <Words>2639</Words>
  <Application>Microsoft Office PowerPoint</Application>
  <PresentationFormat>On-screen Show (4:3)</PresentationFormat>
  <Paragraphs>812</Paragraphs>
  <Slides>83</Slides>
  <Notes>80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2" baseType="lpstr">
      <vt:lpstr>Arial</vt:lpstr>
      <vt:lpstr>Cambria Math</vt:lpstr>
      <vt:lpstr>Times New Roman</vt:lpstr>
      <vt:lpstr>Wingdings</vt:lpstr>
      <vt:lpstr>2_Default Design</vt:lpstr>
      <vt:lpstr>12_Default Design</vt:lpstr>
      <vt:lpstr>Default Design</vt:lpstr>
      <vt:lpstr>1_Default Design</vt:lpstr>
      <vt:lpstr>Equation</vt:lpstr>
      <vt:lpstr>Statistics – O. R. 881 Object Oriented Data Analysis</vt:lpstr>
      <vt:lpstr>Current Sections in Textbook</vt:lpstr>
      <vt:lpstr>Request Your Opinion</vt:lpstr>
      <vt:lpstr>Random Matrix Theory</vt:lpstr>
      <vt:lpstr>Random Matrix Theory</vt:lpstr>
      <vt:lpstr>Random Matrix Theory</vt:lpstr>
      <vt:lpstr>SWISS Score</vt:lpstr>
      <vt:lpstr>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Recall Earlier HDLSS Analysis</vt:lpstr>
      <vt:lpstr>Hierarchical Clustering</vt:lpstr>
      <vt:lpstr>Hierarchical Clustering</vt:lpstr>
      <vt:lpstr>SigClust</vt:lpstr>
      <vt:lpstr>Common Genomic Analytic Approach:  Clustering</vt:lpstr>
      <vt:lpstr>Interesting Statistical Problem</vt:lpstr>
      <vt:lpstr>First Approaches:   Hypo Testing</vt:lpstr>
      <vt:lpstr>DiProPerm Hypothesis Test</vt:lpstr>
      <vt:lpstr>DiProPerm Hypothesis Test</vt:lpstr>
      <vt:lpstr>First Approaches:   Hypo Testing</vt:lpstr>
      <vt:lpstr>Clarifying Simple Example</vt:lpstr>
      <vt:lpstr>Clarifying Simple Example</vt:lpstr>
      <vt:lpstr>Clarifying Simple Example</vt:lpstr>
      <vt:lpstr>Clarifying Simple Example</vt:lpstr>
      <vt:lpstr>Clarifying Simple Example</vt:lpstr>
      <vt:lpstr>Statistical Significance of Clusters</vt:lpstr>
      <vt:lpstr>SigClust Statistic – 2-Means Cluster Index</vt:lpstr>
      <vt:lpstr>SigClust Statistic – 2-Means Cluster Index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437</cp:revision>
  <dcterms:created xsi:type="dcterms:W3CDTF">2001-06-08T01:38:43Z</dcterms:created>
  <dcterms:modified xsi:type="dcterms:W3CDTF">2022-04-21T21:43:20Z</dcterms:modified>
</cp:coreProperties>
</file>