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9" r:id="rId2"/>
    <p:sldMasterId id="2147483731" r:id="rId3"/>
    <p:sldMasterId id="2147483746" r:id="rId4"/>
    <p:sldMasterId id="2147483760" r:id="rId5"/>
  </p:sldMasterIdLst>
  <p:notesMasterIdLst>
    <p:notesMasterId r:id="rId99"/>
  </p:notesMasterIdLst>
  <p:sldIdLst>
    <p:sldId id="262" r:id="rId6"/>
    <p:sldId id="714" r:id="rId7"/>
    <p:sldId id="477" r:id="rId8"/>
    <p:sldId id="281" r:id="rId9"/>
    <p:sldId id="4242" r:id="rId10"/>
    <p:sldId id="285" r:id="rId11"/>
    <p:sldId id="295" r:id="rId12"/>
    <p:sldId id="685" r:id="rId13"/>
    <p:sldId id="4243" r:id="rId14"/>
    <p:sldId id="689" r:id="rId15"/>
    <p:sldId id="691" r:id="rId16"/>
    <p:sldId id="693" r:id="rId17"/>
    <p:sldId id="694" r:id="rId18"/>
    <p:sldId id="697" r:id="rId19"/>
    <p:sldId id="698" r:id="rId20"/>
    <p:sldId id="699" r:id="rId21"/>
    <p:sldId id="701" r:id="rId22"/>
    <p:sldId id="702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710" r:id="rId31"/>
    <p:sldId id="711" r:id="rId32"/>
    <p:sldId id="712" r:id="rId33"/>
    <p:sldId id="713" r:id="rId34"/>
    <p:sldId id="4244" r:id="rId35"/>
    <p:sldId id="715" r:id="rId36"/>
    <p:sldId id="716" r:id="rId37"/>
    <p:sldId id="745" r:id="rId38"/>
    <p:sldId id="746" r:id="rId39"/>
    <p:sldId id="748" r:id="rId40"/>
    <p:sldId id="747" r:id="rId41"/>
    <p:sldId id="749" r:id="rId42"/>
    <p:sldId id="750" r:id="rId43"/>
    <p:sldId id="751" r:id="rId44"/>
    <p:sldId id="752" r:id="rId45"/>
    <p:sldId id="753" r:id="rId46"/>
    <p:sldId id="754" r:id="rId47"/>
    <p:sldId id="755" r:id="rId48"/>
    <p:sldId id="756" r:id="rId49"/>
    <p:sldId id="4246" r:id="rId50"/>
    <p:sldId id="4247" r:id="rId51"/>
    <p:sldId id="3591" r:id="rId52"/>
    <p:sldId id="3592" r:id="rId53"/>
    <p:sldId id="3593" r:id="rId54"/>
    <p:sldId id="3594" r:id="rId55"/>
    <p:sldId id="3595" r:id="rId56"/>
    <p:sldId id="3596" r:id="rId57"/>
    <p:sldId id="3597" r:id="rId58"/>
    <p:sldId id="3598" r:id="rId59"/>
    <p:sldId id="3599" r:id="rId60"/>
    <p:sldId id="3600" r:id="rId61"/>
    <p:sldId id="3601" r:id="rId62"/>
    <p:sldId id="3602" r:id="rId63"/>
    <p:sldId id="3603" r:id="rId64"/>
    <p:sldId id="3605" r:id="rId65"/>
    <p:sldId id="3606" r:id="rId66"/>
    <p:sldId id="3607" r:id="rId67"/>
    <p:sldId id="3608" r:id="rId68"/>
    <p:sldId id="3609" r:id="rId69"/>
    <p:sldId id="3610" r:id="rId70"/>
    <p:sldId id="3611" r:id="rId71"/>
    <p:sldId id="3996" r:id="rId72"/>
    <p:sldId id="3612" r:id="rId73"/>
    <p:sldId id="3613" r:id="rId74"/>
    <p:sldId id="3614" r:id="rId75"/>
    <p:sldId id="3637" r:id="rId76"/>
    <p:sldId id="3638" r:id="rId77"/>
    <p:sldId id="3664" r:id="rId78"/>
    <p:sldId id="3665" r:id="rId79"/>
    <p:sldId id="3666" r:id="rId80"/>
    <p:sldId id="3667" r:id="rId81"/>
    <p:sldId id="3668" r:id="rId82"/>
    <p:sldId id="3669" r:id="rId83"/>
    <p:sldId id="3670" r:id="rId84"/>
    <p:sldId id="3675" r:id="rId85"/>
    <p:sldId id="3676" r:id="rId86"/>
    <p:sldId id="4090" r:id="rId87"/>
    <p:sldId id="4091" r:id="rId88"/>
    <p:sldId id="4092" r:id="rId89"/>
    <p:sldId id="4093" r:id="rId90"/>
    <p:sldId id="4094" r:id="rId91"/>
    <p:sldId id="4095" r:id="rId92"/>
    <p:sldId id="4096" r:id="rId93"/>
    <p:sldId id="4105" r:id="rId94"/>
    <p:sldId id="4106" r:id="rId95"/>
    <p:sldId id="4107" r:id="rId96"/>
    <p:sldId id="730" r:id="rId97"/>
    <p:sldId id="3632" r:id="rId9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DA71FF"/>
    <a:srgbClr val="00C800"/>
    <a:srgbClr val="99FF99"/>
    <a:srgbClr val="D357FF"/>
    <a:srgbClr val="FFB279"/>
    <a:srgbClr val="D1FFD1"/>
    <a:srgbClr val="E1FFE1"/>
    <a:srgbClr val="C8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907" autoAdjust="0"/>
  </p:normalViewPr>
  <p:slideViewPr>
    <p:cSldViewPr>
      <p:cViewPr>
        <p:scale>
          <a:sx n="67" d="100"/>
          <a:sy n="67" d="100"/>
        </p:scale>
        <p:origin x="54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11664E-F885-438C-B1AD-7CD9C03CF46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1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680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21BF6E-6298-4931-951F-18D88AC8BD85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0656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A55930-FFE4-4C71-831A-A233FEFB4E6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5361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823CEF-E768-4970-B38A-A3CAE57EF3F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6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398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7330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4675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9549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4874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8840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EE182-EA98-488E-8358-FCD3F87B1C7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7373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EF1F1E-E661-4956-9EB8-1F2C7BB9040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5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5552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889B21-CE4A-4C03-B4C6-7B2216E472D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8197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E643DE-C293-4822-9874-F3FAF13CB35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8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120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26F7-4B46-4DCE-87AF-34117213877B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29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1375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DD387-24A5-4724-B53A-0B15865931AE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0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8603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0E49AC-DAA1-43D1-A918-D352B072D29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86466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C0D575-EAD8-4592-A34B-5A48AEEF81B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6727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C0D575-EAD8-4592-A34B-5A48AEEF81B6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928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9B10F1-3CE5-4C3C-A118-505E3C6BE79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3574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2022C3-3763-4526-9548-3500C5AE7E0C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39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2676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255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7295F-AA33-4F96-9C2C-AECBC98BCC6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4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08797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DBA58-F7D6-4BF5-9E01-9E052CA527A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41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14526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782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745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7144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05645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33006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4975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80103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619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8963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8738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6843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21158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41400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8735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DB9EA-BA56-4D77-AE57-70BC43A4D91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75315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DBA58-F7D6-4BF5-9E01-9E052CA527A2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41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77180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894AB9-F245-494C-A63B-0972F22781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3357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894AB9-F245-494C-A63B-0972F22781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1377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52EA9-89DA-4846-8698-D6B527338E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64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223B-A978-4EED-B1F4-837E798593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5936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52EA9-89DA-4846-8698-D6B527338E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990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76363-8D21-4EBB-A154-DF609EA862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05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D5B20-882D-4835-AD25-42F64FE61D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9587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010C04-BAB5-44DA-BDF3-5ED9CB0D2D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399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18F98-0EF9-4A10-B3FB-2B8E3E3688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1929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197A55-C69B-40B8-A04D-790D8F564D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96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4478F-60D4-496E-BB08-9CEB8DE1BA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6913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975D12-672B-44E1-A7F9-AC9DAE8DB3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8754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F0B9E9-0443-47CC-A9A5-6559C4D426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823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9F456-5E94-43C6-BDC5-217C21A6FA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469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06AEFA-DE13-4C3B-82B6-84C63F58CC8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49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5119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7879C-6640-4EC3-A403-AAFFFF9BAB3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735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5DDA3D-DC60-4EA5-AE65-9C1A3DE042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5632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66E957-D572-405A-9906-CFB17BAE73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9346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E363AF-DC46-447B-8156-0BB1434198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6867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0B8BA7-5CDE-49A1-94BB-C59A9A0931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9417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D0D0A-19A5-4371-8688-288D5A4BB3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4904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D0D0A-19A5-4371-8688-288D5A4BB3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2933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D0D0A-19A5-4371-8688-288D5A4BB3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2635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C8751F-08AD-4DC3-8F11-DDC4332AAA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8176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41E9F9-CE9D-4662-BB33-336CDBD77F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559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B22C37-98D1-48E4-A741-B1DB85C4886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7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2342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FA31D4-F44A-424B-AED9-69B41C4C18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8120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0B0B6-FD23-4E5A-B42D-83DC9233B6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049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0B0B6-FD23-4E5A-B42D-83DC9233B6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201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812BF6-3BA9-45F1-8417-F6A4BCF38D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198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B43E8-8CC8-4582-90D1-CE1635ECF1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5574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245552-4324-4A61-B292-54D792CF8B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856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8ACB9-F7EA-4A21-B7DF-24573C1F30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03432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694424-5E6E-4D57-8C04-C2172F1155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7266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4A6657-4BC3-4EFF-95DE-8245CAC9F9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66207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3680B1-777A-4E4E-820C-BC1D60AEB0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325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E570A-8DAF-4C6D-A84E-4EFF7486472A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59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49486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A0593A-FFFA-4E47-B1A0-4527F438ED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133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77B3F-B39A-46A1-A54D-81BECB654E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15635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F3CE3-AC50-4091-9E76-9BB03721DE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1345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E488EF-C6D9-4767-B206-4984D0954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34303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4BCDAF-E5A7-489B-9220-AF7DB6DBBD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9067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D4D7A8-2195-47E6-96AE-56FF20A348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6712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CD8955-0F2C-4EF7-8DC8-A2DDF813BD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987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987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4F727-756C-455D-9071-2FD5C98A4B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98515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275D8-B16F-4290-8194-8720143AF5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08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90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090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253BA-B99A-4DA0-AF59-B537CCD780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531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0D559A-27F4-4A55-BF0F-D71EE41652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6BB6CC-6E10-49D9-9156-E6EA915216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4522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446795-5ABB-4C9A-AD64-41C3CC1732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244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1AD22-11EC-4E4F-AA1A-533D7E5BAAA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70732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446795-5ABB-4C9A-AD64-41C3CC1732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06867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92D6-A429-42DC-AF49-6EEAD79D04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09061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8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58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1BBA6-AC20-4913-B511-2C1A621E5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71886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131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895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560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073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513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073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68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4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53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40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52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6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5866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7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7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47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91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28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763F8-1AF8-4A50-94AB-C6DB356559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40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D7DF-3C4B-4AB9-BD86-3CEB0F8325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02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6B893-EDFC-48B3-AAC7-D85D94CFFE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85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235A-FA81-44C3-B16A-C18731E2A4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26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0E01D-495C-441E-9DBE-99433E5337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1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7290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B80FE-7FC6-4986-8F8B-52FBBB045E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28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BF5F9-363E-4B49-AA84-EBBFCD0CE2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96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0FB0-9C15-48DA-BBC2-E55DF1DA6F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38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84297-08A1-4B3D-92C1-A437EE787A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45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0FEB8-BFDB-456E-AD97-7FF23E54E4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56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E7FA3-1C3A-42CC-95E3-8B1E64E95C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02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033AF-A7F3-40D2-A18A-FBAB61AEF5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71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5857A-263B-479B-BF83-230F437A48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032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224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0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7472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62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05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34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34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665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87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222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95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91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7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8183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35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9427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7DB96-BE2B-4B89-8946-81009D83A1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7206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F13F1-E564-4633-84E6-81097B0A15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466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2A1DB-999A-4F4A-9388-71E45BDC60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07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3E9A2-AF5B-46FA-BAC8-40EF57F625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166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25999-351A-4122-B3C9-D65D3FED37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52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D5D3D-4E32-48C1-89DC-2FA2660438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554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ABDB7-8FE3-44E0-8D2B-D7A2A939F9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102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71FDD-28DC-4D94-AB86-691A0AD945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7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3019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A2B54-0AEC-470C-9AC8-6B216158DF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061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C1FF1-46AF-492C-BFE7-7A0F3BE5EA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953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3FCEA-64FF-4443-BBA4-6A6D31EA71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8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72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68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92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9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17753-F59B-450B-B2D4-2A898B9DAFF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4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5D47981-B4EA-4968-94AA-A0E452280E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98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161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0E05594-AE8F-4605-9E0C-2BD7F517D2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622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1.png"/><Relationship Id="rId5" Type="http://schemas.openxmlformats.org/officeDocument/2006/relationships/image" Target="../media/image270.png"/><Relationship Id="rId4" Type="http://schemas.openxmlformats.org/officeDocument/2006/relationships/image" Target="../media/image26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3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6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1BE02-6D2D-4916-ADF9-DECC22C52028}"/>
              </a:ext>
            </a:extLst>
          </p:cNvPr>
          <p:cNvSpPr txBox="1"/>
          <p:nvPr/>
        </p:nvSpPr>
        <p:spPr>
          <a:xfrm>
            <a:off x="6322794" y="2152471"/>
            <a:ext cx="2287806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Recording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12954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2819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81000" y="1600200"/>
                <a:ext cx="8458200" cy="51054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Estimated Mean, </a:t>
                </a:r>
                <a14:m>
                  <m:oMath xmlns:m="http://schemas.openxmlformats.org/officeDocument/2006/math">
                    <m:r>
                      <a:rPr lang="ko-KR" alt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𝜇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(of Gaussian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dist’n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)?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1</a:t>
                </a:r>
                <a:r>
                  <a:rPr lang="en-US" altLang="ko-KR" baseline="300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st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Can ignore this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By appealing to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shift invariance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of CI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When Data are (rigidly) shifted</a:t>
                </a:r>
              </a:p>
              <a:p>
                <a:pPr lvl="1"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CI remains the same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 enough to simulate with mean 0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Other uses of invariance ideas?</a:t>
                </a:r>
              </a:p>
            </p:txBody>
          </p:sp>
        </mc:Choice>
        <mc:Fallback xmlns="">
          <p:sp>
            <p:nvSpPr>
              <p:cNvPr id="1628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81000" y="1600200"/>
                <a:ext cx="8458200" cy="5105400"/>
              </a:xfrm>
              <a:blipFill rotWithShape="0">
                <a:blip r:embed="rId3"/>
                <a:stretch>
                  <a:fillRect l="-1875" t="-1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9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066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2</a:t>
                </a:r>
                <a:r>
                  <a:rPr lang="en-US" altLang="ko-KR" baseline="300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nd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 Mod Out Rotations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Replace full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Cov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. by diagonal matrix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As done in PCA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eigen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-analysis</a:t>
                </a: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ko-KR" b="1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𝜮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=</m:t>
                      </m:r>
                      <m:r>
                        <a:rPr lang="en-US" altLang="ko-KR" b="1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𝑴𝑫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altLang="ko-KR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𝑴</m:t>
                          </m:r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But then “not like data”???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OK, since k-means clustering (i.e. CI) is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rotation invariant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	(assuming e.g. Euclidean Distance)</a:t>
                </a:r>
              </a:p>
              <a:p>
                <a:pPr eaLnBrk="1" hangingPunct="1">
                  <a:buFont typeface="Wingdings" pitchFamily="2" charset="2"/>
                  <a:buChar char="n"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024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527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3</a:t>
                </a:r>
                <a:r>
                  <a:rPr lang="en-US" altLang="ko-KR" baseline="300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rd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Key Idea:   Factor Analysis Model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Model Covariance as:    Biology + Noise</a:t>
                </a: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altLang="ko-KR" sz="12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ko-KR" b="1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𝜮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l-GR" altLang="ko-KR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𝜮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𝐵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+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𝑁</m:t>
                              </m:r>
                            </m:sub>
                          </m:sSub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×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𝐼</m:t>
                      </m:r>
                    </m:oMath>
                  </m:oMathPara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altLang="ko-KR" sz="12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Where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el-GR" altLang="ko-KR" b="1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𝜮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is “fairly low dimensional”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is estimated from background noise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04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3716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4478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Reasonable model (for each gene):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Expression = Signal + Noise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“noise” is roughly Gaussian, common var.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§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“noise” terms independent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         (across genes)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331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447800"/>
                <a:ext cx="8305800" cy="5257800"/>
              </a:xfrm>
              <a:blipFill>
                <a:blip r:embed="rId3"/>
                <a:stretch>
                  <a:fillRect l="-1834"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546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For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all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expression values (as numbers)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Use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robust estimate of scale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Median Absolute Deviation (MAD)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(from the median)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altLang="ko-KR" sz="3600" i="1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𝑚𝑒𝑑𝑖𝑎𝑛</m:t>
                          </m:r>
                        </m:e>
                        <m:sub>
                          <m: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36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6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sz="36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sz="36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sz="36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6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𝑚𝑒𝑑𝑖𝑎𝑛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ko-KR" sz="36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3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altLang="ko-KR" sz="3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altLang="ko-KR" sz="36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36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36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ko-KR" sz="36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36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altLang="ko-KR" sz="36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ko-KR" sz="36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030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Estimation of Background Noise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For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all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expression values (as numbers)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Use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robust estimate of scale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Median Absolute Deviation (MAD)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(from the median)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Rescale to put on same scale as  s. d.:</a:t>
                </a: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ko-KR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ko-KR" alt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Gulim" pitchFamily="34" charset="-127"/>
                              <a:cs typeface="Arial" charset="0"/>
                            </a:rPr>
                            <m:t>𝜎</m:t>
                          </m:r>
                        </m:e>
                      </m:acc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Gulim" pitchFamily="34" charset="-127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𝑀𝐴𝐷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𝑑𝑎𝑡𝑎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𝑀𝐴𝐷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0,1</m:t>
                                  </m:r>
                                </m:e>
                              </m:d>
                            </m:sub>
                          </m:sSub>
                        </m:den>
                      </m:f>
                    </m:oMath>
                  </m:oMathPara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 rotWithShape="1">
                <a:blip r:embed="rId3"/>
                <a:stretch>
                  <a:fillRect l="-1834" t="-695" b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481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6019800" y="56504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 = 533, d = 9456</a:t>
            </a:r>
          </a:p>
        </p:txBody>
      </p:sp>
    </p:spTree>
    <p:extLst>
      <p:ext uri="{BB962C8B-B14F-4D97-AF65-F5344CB8AC3E}">
        <p14:creationId xmlns:p14="http://schemas.microsoft.com/office/powerpoint/2010/main" val="651057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46253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33600" y="1905000"/>
            <a:ext cx="1143000" cy="15240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133600" y="1905000"/>
            <a:ext cx="3048000" cy="25146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706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6917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Few (&lt;&lt; ¼)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Biological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Signal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Outliers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662494" y="5334000"/>
            <a:ext cx="1614106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662494" y="5334000"/>
            <a:ext cx="5424106" cy="914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031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16384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697038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2964273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Hope:  Most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Entries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“Pure Noise,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(Gaussian)”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Few (&lt;&lt; ¼)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Biological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Signal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Outliers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to Check?</a:t>
            </a:r>
          </a:p>
        </p:txBody>
      </p:sp>
    </p:spTree>
    <p:extLst>
      <p:ext uri="{BB962C8B-B14F-4D97-AF65-F5344CB8AC3E}">
        <p14:creationId xmlns:p14="http://schemas.microsoft.com/office/powerpoint/2010/main" val="4264078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13.2,  15.1,  15.4 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sp>
        <p:nvSpPr>
          <p:cNvPr id="199683" name="Content Placeholder 3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Overall distribution has strong kurtosis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Shown by height of </a:t>
            </a:r>
            <a:r>
              <a:rPr lang="en-US" dirty="0" err="1">
                <a:solidFill>
                  <a:srgbClr val="0000FF"/>
                </a:solidFill>
                <a:latin typeface="Arial" charset="0"/>
                <a:cs typeface="Arial" charset="0"/>
              </a:rPr>
              <a:t>kde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relative to 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MAD based Gaussian fit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Mean and Median both  ~ 0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SD ~ 1, driven by few large values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MAD ~ 0.7, driven by bulk of data</a:t>
            </a:r>
          </a:p>
        </p:txBody>
      </p:sp>
    </p:spTree>
    <p:extLst>
      <p:ext uri="{BB962C8B-B14F-4D97-AF65-F5344CB8AC3E}">
        <p14:creationId xmlns:p14="http://schemas.microsoft.com/office/powerpoint/2010/main" val="166732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sp>
        <p:nvSpPr>
          <p:cNvPr id="200707" name="Content Placeholder 3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Central part of distribution 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“seems to look Gaussian”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But density does not provide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great diagnosis of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Gaussianity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Better to look at Q-Q plot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B682C-BE24-4C26-B4CD-5E8E53E3AD8F}"/>
              </a:ext>
            </a:extLst>
          </p:cNvPr>
          <p:cNvSpPr txBox="1"/>
          <p:nvPr/>
        </p:nvSpPr>
        <p:spPr>
          <a:xfrm>
            <a:off x="5082287" y="4507468"/>
            <a:ext cx="360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 Done in Detail This Semester</a:t>
            </a:r>
          </a:p>
        </p:txBody>
      </p:sp>
    </p:spTree>
    <p:extLst>
      <p:ext uri="{BB962C8B-B14F-4D97-AF65-F5344CB8AC3E}">
        <p14:creationId xmlns:p14="http://schemas.microsoft.com/office/powerpoint/2010/main" val="320577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4515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t="5703" r="20256" b="5704"/>
          <a:stretch/>
        </p:blipFill>
        <p:spPr bwMode="auto">
          <a:xfrm>
            <a:off x="1752600" y="1301404"/>
            <a:ext cx="5556589" cy="555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165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sp>
        <p:nvSpPr>
          <p:cNvPr id="202755" name="Content Placeholder 3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50292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Distribution clearly </a:t>
            </a:r>
            <a:r>
              <a:rPr lang="en-US" u="sng" dirty="0">
                <a:solidFill>
                  <a:srgbClr val="000000"/>
                </a:solidFill>
                <a:latin typeface="Arial" charset="0"/>
                <a:cs typeface="Arial" charset="0"/>
              </a:rPr>
              <a:t>not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Gaussian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Except 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near the middle</a:t>
            </a:r>
          </a:p>
          <a:p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Q-Q curve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is very linear there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(closely follows </a:t>
            </a:r>
            <a:r>
              <a:rPr lang="en-US" dirty="0">
                <a:solidFill>
                  <a:srgbClr val="00FF00"/>
                </a:solidFill>
                <a:latin typeface="Arial" charset="0"/>
                <a:cs typeface="Arial" charset="0"/>
              </a:rPr>
              <a:t>45</a:t>
            </a:r>
            <a:r>
              <a:rPr lang="en-US" baseline="30000" dirty="0">
                <a:solidFill>
                  <a:srgbClr val="00FF00"/>
                </a:solidFill>
                <a:latin typeface="Arial" charset="0"/>
                <a:cs typeface="Arial" charset="0"/>
              </a:rPr>
              <a:t>o</a:t>
            </a:r>
            <a:r>
              <a:rPr lang="en-US" dirty="0">
                <a:solidFill>
                  <a:srgbClr val="00FF00"/>
                </a:solidFill>
                <a:latin typeface="Arial" charset="0"/>
                <a:cs typeface="Arial" charset="0"/>
              </a:rPr>
              <a:t> line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Suggests Gaussian approx. </a:t>
            </a:r>
            <a:r>
              <a:rPr lang="en-US" u="sng" dirty="0">
                <a:solidFill>
                  <a:srgbClr val="000000"/>
                </a:solidFill>
                <a:latin typeface="Arial" charset="0"/>
                <a:cs typeface="Arial" charset="0"/>
              </a:rPr>
              <a:t>is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good there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And that MAD scale estimate is good</a:t>
            </a:r>
          </a:p>
          <a:p>
            <a:pPr>
              <a:buFontTx/>
              <a:buNone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(Always a good idea to do such diagnostics)</a:t>
            </a:r>
          </a:p>
        </p:txBody>
      </p:sp>
    </p:spTree>
    <p:extLst>
      <p:ext uri="{BB962C8B-B14F-4D97-AF65-F5344CB8AC3E}">
        <p14:creationId xmlns:p14="http://schemas.microsoft.com/office/powerpoint/2010/main" val="329159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p:pic>
        <p:nvPicPr>
          <p:cNvPr id="2037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5052" r="7137" b="5052"/>
          <a:stretch>
            <a:fillRect/>
          </a:stretch>
        </p:blipFill>
        <p:spPr>
          <a:xfrm>
            <a:off x="1077913" y="1300163"/>
            <a:ext cx="7446962" cy="55149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5943600" y="5646003"/>
            <a:ext cx="3051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 Check Effect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Using SD, not MAD</a:t>
            </a:r>
          </a:p>
        </p:txBody>
      </p:sp>
    </p:spTree>
    <p:extLst>
      <p:ext uri="{BB962C8B-B14F-4D97-AF65-F5344CB8AC3E}">
        <p14:creationId xmlns:p14="http://schemas.microsoft.com/office/powerpoint/2010/main" val="3312038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Estimation of Background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9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371600"/>
                <a:ext cx="8153400" cy="5029200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Checks that estimation of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matters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Show sample </a:t>
                </a:r>
                <a:r>
                  <a:rPr lang="en-US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s.d.</a:t>
                </a:r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is indeed too large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As expected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Variation assessed by </a:t>
                </a:r>
                <a:r>
                  <a:rPr lang="en-US" dirty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Q-Q envelope plot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Shows variation not negligible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Not surprising with </a:t>
                </a:r>
                <a:r>
                  <a:rPr lang="en-US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 ~ 5 million</a:t>
                </a:r>
              </a:p>
            </p:txBody>
          </p:sp>
        </mc:Choice>
        <mc:Fallback xmlns="">
          <p:sp>
            <p:nvSpPr>
              <p:cNvPr id="36869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371600"/>
                <a:ext cx="8153400" cy="5029200"/>
              </a:xfrm>
              <a:blipFill rotWithShape="1">
                <a:blip r:embed="rId3"/>
                <a:stretch>
                  <a:fillRect l="-1720" t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158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6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Early Estimation of Biological Covariance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Σ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6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Keep only “large” eigenvalues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ko-KR" altLang="en-US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ko-KR" altLang="en-US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altLang="ko-KR" b="0" i="0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,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⋯,</m:t>
                    </m:r>
                    <m:sSub>
                      <m:sSub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r>
                          <a:rPr lang="ko-KR" altLang="en-US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𝜆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6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Defined as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&gt;</m:t>
                    </m:r>
                    <m:sSup>
                      <m:sSupPr>
                        <m:ctrlPr>
                          <a:rPr lang="en-US" altLang="ko-K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</m:e>
                      <m:sup>
                        <m:r>
                          <a:rPr lang="en-US" altLang="ko-KR" i="1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6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 for null distribution, use eigenvalues:</a:t>
                </a:r>
              </a:p>
              <a:p>
                <a:pPr marL="0" indent="0" algn="ctr" eaLnBrk="1" hangingPunct="1">
                  <a:lnSpc>
                    <a:spcPct val="16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ko-KR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i="0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d>
                            <m:dPr>
                              <m:ctrlP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Gulim" pitchFamily="34" charset="-127"/>
                          <a:cs typeface="Arial" charset="0"/>
                        </a:rPr>
                        <m:t>,</m:t>
                      </m:r>
                      <m:r>
                        <a:rPr lang="en-US" altLang="ko-KR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" charset="0"/>
                        </a:rPr>
                        <m:t>⋯,</m:t>
                      </m:r>
                      <m:func>
                        <m:funcPr>
                          <m:ctrlPr>
                            <a:rPr lang="en-US" altLang="ko-K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Gulim" pitchFamily="34" charset="-127"/>
                              <a:cs typeface="Arial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d>
                            <m:dPr>
                              <m:ctrlPr>
                                <a:rPr lang="en-US" altLang="ko-K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Gulim" pitchFamily="34" charset="-127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altLang="ko-K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Gulim" pitchFamily="34" charset="-127"/>
                                  <a:cs typeface="Arial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ko-KR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Gulim" pitchFamily="34" charset="-127"/>
                                          <a:cs typeface="Arial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ko-KR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mc:Choice>
        <mc:Fallback xmlns="">
          <p:sp>
            <p:nvSpPr>
              <p:cNvPr id="3789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r="-3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936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distribut’n</a:t>
            </a:r>
          </a:p>
        </p:txBody>
      </p:sp>
      <p:sp>
        <p:nvSpPr>
          <p:cNvPr id="378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Improved Eigenvalue Estimation:</a:t>
            </a:r>
          </a:p>
          <a:p>
            <a:pPr algn="ctr"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Soft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Thresholding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6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Huang et al (2014)</a:t>
            </a:r>
          </a:p>
        </p:txBody>
      </p:sp>
    </p:spTree>
    <p:extLst>
      <p:ext uri="{BB962C8B-B14F-4D97-AF65-F5344CB8AC3E}">
        <p14:creationId xmlns:p14="http://schemas.microsoft.com/office/powerpoint/2010/main" val="1641506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915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distribution -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8768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Now simulate from null distribution using: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1,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altLang="ko-KR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ko-KR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Gulim" pitchFamily="34" charset="-127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Gulim" pitchFamily="34" charset="-127"/>
                                          <a:cs typeface="Arial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𝑑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,</m:t>
                                  </m:r>
                                  <m:r>
                                    <a:rPr lang="en-US" altLang="ko-KR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Gulim" pitchFamily="34" charset="-127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𝑗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,</m:t>
                        </m:r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Gulim" pitchFamily="34" charset="-127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Gulim" pitchFamily="34" charset="-127"/>
                        <a:cs typeface="Arial" charset="0"/>
                      </a:rPr>
                      <m:t> </m:t>
                    </m:r>
                    <m:r>
                      <a:rPr lang="en-US" altLang="ko-KR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~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 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𝑁</m:t>
                    </m:r>
                    <m:d>
                      <m:dPr>
                        <m:ctrlP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0,</m:t>
                        </m:r>
                        <m:sSub>
                          <m:sSubPr>
                            <m:ctrlP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Gulim" pitchFamily="34" charset="-127"/>
                                <a:cs typeface="Arial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ko-KR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(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.)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Again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rotation invariance 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makes this work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(and location invariance)</a:t>
                </a:r>
              </a:p>
            </p:txBody>
          </p:sp>
        </mc:Choice>
        <mc:Fallback xmlns="">
          <p:sp>
            <p:nvSpPr>
              <p:cNvPr id="409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676400"/>
                <a:ext cx="8305800" cy="4876800"/>
              </a:xfrm>
              <a:blipFill>
                <a:blip r:embed="rId3"/>
                <a:stretch>
                  <a:fillRect l="-1834" t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1448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439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Gaussian null distribution - Simulation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Then compare </a:t>
            </a:r>
            <a:r>
              <a:rPr lang="en-US" altLang="ko-KR" dirty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data CI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,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With simulated null population CIs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Spirit similar to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DiProPerm</a:t>
            </a: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But now </a:t>
            </a: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significance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happens for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ko-KR" u="sng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smaller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values of CI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ea typeface="Gulim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7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4582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2-d Toy Example,  Euclidean Distance</a:t>
            </a:r>
          </a:p>
          <a:p>
            <a:pPr marL="0" indent="0" eaLnBrk="1" hangingPunct="1">
              <a:buNone/>
            </a:pPr>
            <a:r>
              <a:rPr lang="en-US" i="1" dirty="0">
                <a:solidFill>
                  <a:schemeClr val="bg2"/>
                </a:solidFill>
                <a:latin typeface="Arial" charset="0"/>
                <a:cs typeface="Arial" charset="0"/>
              </a:rPr>
              <a:t>Single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Linkage     </a:t>
            </a:r>
            <a:r>
              <a:rPr lang="en-US" dirty="0" err="1">
                <a:solidFill>
                  <a:schemeClr val="bg2"/>
                </a:solidFill>
                <a:latin typeface="Arial" charset="0"/>
                <a:cs typeface="Arial" charset="0"/>
              </a:rPr>
              <a:t>Dendrogram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046" t="8068" r="6627" b="6129"/>
          <a:stretch/>
        </p:blipFill>
        <p:spPr>
          <a:xfrm>
            <a:off x="1524000" y="2008908"/>
            <a:ext cx="6096000" cy="4849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1651" y="3447871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Reveals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Ordering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Clusters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071043-901F-4B30-A637-CE4D3B87E5CC}"/>
              </a:ext>
            </a:extLst>
          </p:cNvPr>
          <p:cNvGrpSpPr/>
          <p:nvPr/>
        </p:nvGrpSpPr>
        <p:grpSpPr>
          <a:xfrm>
            <a:off x="3810000" y="2895600"/>
            <a:ext cx="3048000" cy="2590800"/>
            <a:chOff x="3810000" y="2895600"/>
            <a:chExt cx="3048000" cy="25908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35B97B-E6B1-407F-9B42-37BF188A76CC}"/>
                </a:ext>
              </a:extLst>
            </p:cNvPr>
            <p:cNvSpPr txBox="1"/>
            <p:nvPr/>
          </p:nvSpPr>
          <p:spPr>
            <a:xfrm>
              <a:off x="5403756" y="3801070"/>
              <a:ext cx="14542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Heights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Correspond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Gaps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BE865FA-DF2A-4FD8-8A05-4391319F28AA}"/>
                </a:ext>
              </a:extLst>
            </p:cNvPr>
            <p:cNvCxnSpPr/>
            <p:nvPr/>
          </p:nvCxnSpPr>
          <p:spPr>
            <a:xfrm flipH="1" flipV="1">
              <a:off x="3810000" y="2895600"/>
              <a:ext cx="1600200" cy="13716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C36D016-9562-463D-A361-70B128FA72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9600" y="4267200"/>
              <a:ext cx="990600" cy="12192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F25FF1-D46C-49E8-A03F-914ED2816034}"/>
              </a:ext>
            </a:extLst>
          </p:cNvPr>
          <p:cNvGrpSpPr/>
          <p:nvPr/>
        </p:nvGrpSpPr>
        <p:grpSpPr>
          <a:xfrm>
            <a:off x="304800" y="1219200"/>
            <a:ext cx="6437784" cy="4179332"/>
            <a:chOff x="304800" y="1219200"/>
            <a:chExt cx="6437784" cy="417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4707A2-DE34-4666-A887-92E095475E80}"/>
                </a:ext>
              </a:extLst>
            </p:cNvPr>
            <p:cNvSpPr txBox="1"/>
            <p:nvPr/>
          </p:nvSpPr>
          <p:spPr>
            <a:xfrm>
              <a:off x="5403756" y="502920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Because of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7089CE4-81A5-421E-95CE-D19B41788A14}"/>
                </a:ext>
              </a:extLst>
            </p:cNvPr>
            <p:cNvSpPr/>
            <p:nvPr/>
          </p:nvSpPr>
          <p:spPr>
            <a:xfrm>
              <a:off x="304800" y="1219200"/>
              <a:ext cx="3200400" cy="78970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197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391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An example (details to follow)</a:t>
            </a: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6052" r="4274" b="6052"/>
          <a:stretch>
            <a:fillRect/>
          </a:stretch>
        </p:blipFill>
        <p:spPr bwMode="auto">
          <a:xfrm>
            <a:off x="685800" y="1447800"/>
            <a:ext cx="78263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Box 5"/>
          <p:cNvSpPr txBox="1">
            <a:spLocks noChangeArrowheads="1"/>
          </p:cNvSpPr>
          <p:nvPr/>
        </p:nvSpPr>
        <p:spPr bwMode="auto">
          <a:xfrm>
            <a:off x="381000" y="1905000"/>
            <a:ext cx="286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P-val = 0.0045</a:t>
            </a:r>
          </a:p>
        </p:txBody>
      </p:sp>
    </p:spTree>
    <p:extLst>
      <p:ext uri="{BB962C8B-B14F-4D97-AF65-F5344CB8AC3E}">
        <p14:creationId xmlns:p14="http://schemas.microsoft.com/office/powerpoint/2010/main" val="899383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148513" cy="10668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Modalities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1825" y="1371600"/>
            <a:ext cx="8054975" cy="5257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Two major modes: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AutoNum type="romanUcPeriod"/>
            </a:pPr>
            <a:r>
              <a:rPr lang="en-US" altLang="ko-KR" dirty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Test significance of </a:t>
            </a:r>
            <a:r>
              <a:rPr lang="en-US" altLang="ko-KR" i="1" dirty="0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given </a:t>
            </a:r>
            <a:r>
              <a:rPr lang="en-US" altLang="ko-KR" i="1" dirty="0" err="1">
                <a:solidFill>
                  <a:srgbClr val="FF00FF"/>
                </a:solidFill>
                <a:latin typeface="Arial" charset="0"/>
                <a:ea typeface="Gulim" pitchFamily="34" charset="-127"/>
                <a:cs typeface="Arial" charset="0"/>
              </a:rPr>
              <a:t>clusterings</a:t>
            </a:r>
            <a:endParaRPr lang="en-US" altLang="ko-KR" i="1" dirty="0">
              <a:solidFill>
                <a:srgbClr val="FF00FF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(e.g. for those found in heat map)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(Use </a:t>
            </a: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given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class labels)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Times New Roman" pitchFamily="18" charset="0"/>
              <a:buAutoNum type="romanUcPeriod" startAt="2"/>
            </a:pPr>
            <a:r>
              <a:rPr lang="en-US" altLang="ko-KR" dirty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Test if known cluster can be </a:t>
            </a:r>
            <a:r>
              <a:rPr lang="en-US" altLang="ko-KR" i="1" dirty="0">
                <a:solidFill>
                  <a:srgbClr val="00B050"/>
                </a:solidFill>
                <a:latin typeface="Arial" charset="0"/>
                <a:ea typeface="Gulim" pitchFamily="34" charset="-127"/>
                <a:cs typeface="Arial" charset="0"/>
              </a:rPr>
              <a:t>further split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(Use </a:t>
            </a: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2-means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class labels)</a:t>
            </a:r>
          </a:p>
        </p:txBody>
      </p:sp>
    </p:spTree>
    <p:extLst>
      <p:ext uri="{BB962C8B-B14F-4D97-AF65-F5344CB8AC3E}">
        <p14:creationId xmlns:p14="http://schemas.microsoft.com/office/powerpoint/2010/main" val="2219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Illustrate Using Earlier 4 Cluster Toy Data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699" t="2931" r="19699" b="24504"/>
          <a:stretch/>
        </p:blipFill>
        <p:spPr>
          <a:xfrm>
            <a:off x="4267125" y="2346928"/>
            <a:ext cx="4876875" cy="45110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2400" y="3276600"/>
            <a:ext cx="8989460" cy="3167596"/>
            <a:chOff x="152400" y="3276600"/>
            <a:chExt cx="8989460" cy="3167596"/>
          </a:xfrm>
        </p:grpSpPr>
        <p:sp>
          <p:nvSpPr>
            <p:cNvPr id="3" name="TextBox 2"/>
            <p:cNvSpPr txBox="1"/>
            <p:nvPr/>
          </p:nvSpPr>
          <p:spPr>
            <a:xfrm>
              <a:off x="152400" y="3276600"/>
              <a:ext cx="387458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First Investigate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Two Round Clusters</a:t>
              </a:r>
            </a:p>
          </p:txBody>
        </p:sp>
        <p:sp>
          <p:nvSpPr>
            <p:cNvPr id="4" name="Oval 3"/>
            <p:cNvSpPr/>
            <p:nvPr/>
          </p:nvSpPr>
          <p:spPr>
            <a:xfrm rot="2175034">
              <a:off x="7008596" y="5453596"/>
              <a:ext cx="2133264" cy="990600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>
              <a:stCxn id="4" idx="2"/>
              <a:endCxn id="3" idx="3"/>
            </p:cNvCxnSpPr>
            <p:nvPr/>
          </p:nvCxnSpPr>
          <p:spPr>
            <a:xfrm flipH="1" flipV="1">
              <a:off x="4026987" y="3815209"/>
              <a:ext cx="3188068" cy="1502969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122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Investigate Two Round Clusters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837" t="24526" r="17718" b="16388"/>
          <a:stretch/>
        </p:blipFill>
        <p:spPr>
          <a:xfrm>
            <a:off x="304800" y="2197847"/>
            <a:ext cx="4191000" cy="4355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9225CB-71DD-4B3A-AC05-7E98AB113C7A}"/>
              </a:ext>
            </a:extLst>
          </p:cNvPr>
          <p:cNvSpPr txBox="1"/>
          <p:nvPr/>
        </p:nvSpPr>
        <p:spPr>
          <a:xfrm>
            <a:off x="485996" y="2810470"/>
            <a:ext cx="9108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Gray Out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(Ignore)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D1F8A-DA21-437D-84D3-62BBA4DEEA04}"/>
              </a:ext>
            </a:extLst>
          </p:cNvPr>
          <p:cNvSpPr txBox="1"/>
          <p:nvPr/>
        </p:nvSpPr>
        <p:spPr>
          <a:xfrm>
            <a:off x="2315680" y="2206823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Actual Data CI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05F3DB-217A-48B5-982D-DDFDF7D74080}"/>
              </a:ext>
            </a:extLst>
          </p:cNvPr>
          <p:cNvGrpSpPr/>
          <p:nvPr/>
        </p:nvGrpSpPr>
        <p:grpSpPr>
          <a:xfrm>
            <a:off x="2286000" y="3657600"/>
            <a:ext cx="1816523" cy="763813"/>
            <a:chOff x="2286000" y="3657600"/>
            <a:chExt cx="1816523" cy="7638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B1912F-3F42-4B68-BD85-E70F9E7E6956}"/>
                </a:ext>
              </a:extLst>
            </p:cNvPr>
            <p:cNvSpPr txBox="1"/>
            <p:nvPr/>
          </p:nvSpPr>
          <p:spPr>
            <a:xfrm>
              <a:off x="2286000" y="3657600"/>
              <a:ext cx="18165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Fit Gaussian to Data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3989AB1-DEC1-4A55-9758-06A9C282A0EB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2819400" y="3965377"/>
              <a:ext cx="374862" cy="45603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4B79EB-7441-4D76-999C-B9F858DDC151}"/>
              </a:ext>
            </a:extLst>
          </p:cNvPr>
          <p:cNvGrpSpPr/>
          <p:nvPr/>
        </p:nvGrpSpPr>
        <p:grpSpPr>
          <a:xfrm>
            <a:off x="1155942" y="4876800"/>
            <a:ext cx="2095445" cy="991764"/>
            <a:chOff x="1155942" y="4876800"/>
            <a:chExt cx="2095445" cy="9917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8579B9-DFC5-4285-86C3-3B19B1C3FFF1}"/>
                </a:ext>
              </a:extLst>
            </p:cNvPr>
            <p:cNvSpPr txBox="1"/>
            <p:nvPr/>
          </p:nvSpPr>
          <p:spPr>
            <a:xfrm>
              <a:off x="1155942" y="5560787"/>
              <a:ext cx="2095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Simulate from Gaussian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0DB3AD0-06F2-42B2-BE0E-829A3704D44E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2203665" y="4876800"/>
              <a:ext cx="990597" cy="683987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FEAC0F-42C0-43EC-AC5F-B7C12CB36B6A}"/>
              </a:ext>
            </a:extLst>
          </p:cNvPr>
          <p:cNvGrpSpPr/>
          <p:nvPr/>
        </p:nvGrpSpPr>
        <p:grpSpPr>
          <a:xfrm>
            <a:off x="2286000" y="2209800"/>
            <a:ext cx="6705600" cy="4423227"/>
            <a:chOff x="2286000" y="2209800"/>
            <a:chExt cx="6705600" cy="44232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5407" t="21495" r="9927" b="1582"/>
            <a:stretch/>
          </p:blipFill>
          <p:spPr>
            <a:xfrm>
              <a:off x="4953000" y="2209800"/>
              <a:ext cx="4038600" cy="442322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9CC690-5F15-4E4D-B776-CCEE6A8E718D}"/>
                </a:ext>
              </a:extLst>
            </p:cNvPr>
            <p:cNvSpPr txBox="1"/>
            <p:nvPr/>
          </p:nvSpPr>
          <p:spPr>
            <a:xfrm>
              <a:off x="2743201" y="6019800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Record in Diagnostic Plot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AEC1B4A-FEE0-4BE5-8B8E-50995FE1D4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2999" y="4421413"/>
              <a:ext cx="3276601" cy="175227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CC5CF33-A047-4286-B807-D34A71D1BEC5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2286000" y="6173689"/>
              <a:ext cx="457201" cy="15388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F691D-5F69-4AB7-B4D2-C0A36E8883FB}"/>
              </a:ext>
            </a:extLst>
          </p:cNvPr>
          <p:cNvGrpSpPr/>
          <p:nvPr/>
        </p:nvGrpSpPr>
        <p:grpSpPr>
          <a:xfrm>
            <a:off x="2895600" y="2514600"/>
            <a:ext cx="2521373" cy="1515024"/>
            <a:chOff x="2895600" y="2514600"/>
            <a:chExt cx="2521373" cy="151502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F2B235-D957-43C9-9D10-E01D52DAF1C9}"/>
                </a:ext>
              </a:extLst>
            </p:cNvPr>
            <p:cNvSpPr txBox="1"/>
            <p:nvPr/>
          </p:nvSpPr>
          <p:spPr>
            <a:xfrm>
              <a:off x="2895600" y="2895600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Compare for Significance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49F60D3-2FD7-4BCA-A58A-338753C0886E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4000500" y="3203377"/>
              <a:ext cx="1416473" cy="826247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AC658B7-519F-4B58-A5C3-C363951B6AAE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 flipV="1">
              <a:off x="3514725" y="2514600"/>
              <a:ext cx="485775" cy="3810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0C60246-6058-4E60-A098-7BA683F2933A}"/>
              </a:ext>
            </a:extLst>
          </p:cNvPr>
          <p:cNvSpPr txBox="1"/>
          <p:nvPr/>
        </p:nvSpPr>
        <p:spPr>
          <a:xfrm>
            <a:off x="5297960" y="4953000"/>
            <a:ext cx="36936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Conclude Clusters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Strongly Significant</a:t>
            </a:r>
          </a:p>
        </p:txBody>
      </p:sp>
    </p:spTree>
    <p:extLst>
      <p:ext uri="{BB962C8B-B14F-4D97-AF65-F5344CB8AC3E}">
        <p14:creationId xmlns:p14="http://schemas.microsoft.com/office/powerpoint/2010/main" val="34055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Illustrate Using Earlier 4 Cluster Toy Data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699" t="2931" r="19699" b="24504"/>
          <a:stretch/>
        </p:blipFill>
        <p:spPr>
          <a:xfrm>
            <a:off x="4267125" y="2346928"/>
            <a:ext cx="4876875" cy="45110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2400" y="3196582"/>
            <a:ext cx="6141639" cy="3829242"/>
            <a:chOff x="152400" y="3196582"/>
            <a:chExt cx="6141639" cy="3829242"/>
          </a:xfrm>
        </p:grpSpPr>
        <p:sp>
          <p:nvSpPr>
            <p:cNvPr id="3" name="TextBox 2"/>
            <p:cNvSpPr txBox="1"/>
            <p:nvPr/>
          </p:nvSpPr>
          <p:spPr>
            <a:xfrm>
              <a:off x="152400" y="3276600"/>
              <a:ext cx="382162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Second Try To Split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Long Green Cluster</a:t>
              </a:r>
            </a:p>
          </p:txBody>
        </p:sp>
        <p:sp>
          <p:nvSpPr>
            <p:cNvPr id="4" name="Oval 3"/>
            <p:cNvSpPr/>
            <p:nvPr/>
          </p:nvSpPr>
          <p:spPr>
            <a:xfrm rot="7002406">
              <a:off x="3884118" y="4615903"/>
              <a:ext cx="3829242" cy="990600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>
              <a:stCxn id="4" idx="4"/>
              <a:endCxn id="3" idx="3"/>
            </p:cNvCxnSpPr>
            <p:nvPr/>
          </p:nvCxnSpPr>
          <p:spPr>
            <a:xfrm flipH="1" flipV="1">
              <a:off x="3974024" y="3815209"/>
              <a:ext cx="1382254" cy="1073394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773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Try to Split Long Green Cluster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222" t="25277" r="9926" b="9005"/>
          <a:stretch/>
        </p:blipFill>
        <p:spPr>
          <a:xfrm>
            <a:off x="152400" y="2438400"/>
            <a:ext cx="4876801" cy="3962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651" t="23670" r="10622" b="1939"/>
          <a:stretch/>
        </p:blipFill>
        <p:spPr>
          <a:xfrm>
            <a:off x="5334001" y="2507228"/>
            <a:ext cx="3657599" cy="3893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3DB4D-7A5E-4A4E-95FB-FC2F8C4AFD14}"/>
              </a:ext>
            </a:extLst>
          </p:cNvPr>
          <p:cNvSpPr txBox="1"/>
          <p:nvPr/>
        </p:nvSpPr>
        <p:spPr>
          <a:xfrm>
            <a:off x="4800600" y="4800600"/>
            <a:ext cx="42178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 NOT Conclude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Two Clusters,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Accept Gaussian Null</a:t>
            </a:r>
          </a:p>
        </p:txBody>
      </p:sp>
    </p:spTree>
    <p:extLst>
      <p:ext uri="{BB962C8B-B14F-4D97-AF65-F5344CB8AC3E}">
        <p14:creationId xmlns:p14="http://schemas.microsoft.com/office/powerpoint/2010/main" val="755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Illustrate Using Earlier 4 Cluster Toy Data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699" t="2931" r="19699" b="24504"/>
          <a:stretch/>
        </p:blipFill>
        <p:spPr>
          <a:xfrm>
            <a:off x="4267125" y="2346928"/>
            <a:ext cx="4876875" cy="45110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195" y="2819400"/>
            <a:ext cx="8801244" cy="3026248"/>
            <a:chOff x="629990" y="3276600"/>
            <a:chExt cx="8100674" cy="3026248"/>
          </a:xfrm>
        </p:grpSpPr>
        <p:sp>
          <p:nvSpPr>
            <p:cNvPr id="3" name="TextBox 2"/>
            <p:cNvSpPr txBox="1"/>
            <p:nvPr/>
          </p:nvSpPr>
          <p:spPr>
            <a:xfrm>
              <a:off x="629990" y="3276600"/>
              <a:ext cx="348685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Are Outliers 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Separate Cluster?</a:t>
              </a:r>
            </a:p>
          </p:txBody>
        </p:sp>
        <p:sp>
          <p:nvSpPr>
            <p:cNvPr id="4" name="Oval 3"/>
            <p:cNvSpPr/>
            <p:nvPr/>
          </p:nvSpPr>
          <p:spPr>
            <a:xfrm rot="8507967">
              <a:off x="3913709" y="4201811"/>
              <a:ext cx="4816955" cy="2101037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>
              <a:stCxn id="4" idx="4"/>
              <a:endCxn id="3" idx="3"/>
            </p:cNvCxnSpPr>
            <p:nvPr/>
          </p:nvCxnSpPr>
          <p:spPr>
            <a:xfrm flipH="1" flipV="1">
              <a:off x="4116842" y="3815209"/>
              <a:ext cx="1607399" cy="61157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095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Are Outliers A Separate Cluster?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899" t="24166" r="19961" b="16334"/>
          <a:stretch/>
        </p:blipFill>
        <p:spPr>
          <a:xfrm>
            <a:off x="521110" y="2094270"/>
            <a:ext cx="4050890" cy="4591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667" t="22860" r="9956" b="1330"/>
          <a:stretch/>
        </p:blipFill>
        <p:spPr>
          <a:xfrm>
            <a:off x="4735095" y="2133600"/>
            <a:ext cx="4180305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4724400"/>
            <a:ext cx="3316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Real CI on right side!?!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5188803"/>
            <a:ext cx="2544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Artifact of Severe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Imbalance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6E6B7-4D37-4E20-9A21-45E4DCB7E8E8}"/>
              </a:ext>
            </a:extLst>
          </p:cNvPr>
          <p:cNvSpPr txBox="1"/>
          <p:nvPr/>
        </p:nvSpPr>
        <p:spPr>
          <a:xfrm>
            <a:off x="2057400" y="5562600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Approach to Unbalanced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SigClust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   Tom Keefe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BBDE5-38AD-4F10-B2BD-15BE37CF7D3D}"/>
              </a:ext>
            </a:extLst>
          </p:cNvPr>
          <p:cNvSpPr txBox="1"/>
          <p:nvPr/>
        </p:nvSpPr>
        <p:spPr>
          <a:xfrm>
            <a:off x="3308057" y="2057400"/>
            <a:ext cx="2787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Note:  No Conclusion Available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Since Random Labels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anose="05000000000000000000" pitchFamily="2" charset="2"/>
              </a:rPr>
              <a:t>  CI ≈ 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Higher Dimensional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RNAseq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Data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From TCGA, random subset of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=50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KIRC  (Kidney Cancer) Cases:</a:t>
                </a:r>
              </a:p>
              <a:p>
                <a:pPr algn="ctr"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Are There Subtypes (Clusters)?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sz="16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u="sng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Gene Level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RNAseq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log scale, satisfies: 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Independent Errors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Common Variances</a:t>
                </a: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773661" y="2590800"/>
                <a:ext cx="176073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# genes,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=12478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661" y="2590800"/>
                <a:ext cx="1760739" cy="830997"/>
              </a:xfrm>
              <a:prstGeom prst="rect">
                <a:avLst/>
              </a:prstGeom>
              <a:blipFill>
                <a:blip r:embed="rId4"/>
                <a:stretch>
                  <a:fillRect t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2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 KIRC Cases?          Diagnostic Plots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333" t="29260" r="17511" b="8230"/>
          <a:stretch/>
        </p:blipFill>
        <p:spPr>
          <a:xfrm>
            <a:off x="380999" y="2209800"/>
            <a:ext cx="3973749" cy="434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2963" t="26849" r="18963" b="6650"/>
          <a:stretch/>
        </p:blipFill>
        <p:spPr>
          <a:xfrm>
            <a:off x="5029200" y="2133600"/>
            <a:ext cx="3733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2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Ward’s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Likes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Balanced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Cluster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Sizes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461D497-6323-4872-BE74-74FD69FF671E}"/>
              </a:ext>
            </a:extLst>
          </p:cNvPr>
          <p:cNvGrpSpPr/>
          <p:nvPr/>
        </p:nvGrpSpPr>
        <p:grpSpPr>
          <a:xfrm>
            <a:off x="3778708" y="4063425"/>
            <a:ext cx="4253584" cy="1651575"/>
            <a:chOff x="3778708" y="4063425"/>
            <a:chExt cx="4253584" cy="16515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B7F784-F9F3-4BC9-88A2-1751704B37F9}"/>
                </a:ext>
              </a:extLst>
            </p:cNvPr>
            <p:cNvSpPr txBox="1"/>
            <p:nvPr/>
          </p:nvSpPr>
          <p:spPr>
            <a:xfrm>
              <a:off x="4576606" y="4063425"/>
              <a:ext cx="22813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Note Sizes: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1F6A20-A1C7-40BB-9412-2D71726D8F8C}"/>
                </a:ext>
              </a:extLst>
            </p:cNvPr>
            <p:cNvSpPr txBox="1"/>
            <p:nvPr/>
          </p:nvSpPr>
          <p:spPr>
            <a:xfrm>
              <a:off x="3778708" y="513022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B100F8-92E6-46CE-836A-5E7D42D3F046}"/>
                </a:ext>
              </a:extLst>
            </p:cNvPr>
            <p:cNvSpPr txBox="1"/>
            <p:nvPr/>
          </p:nvSpPr>
          <p:spPr>
            <a:xfrm>
              <a:off x="5075081" y="5130225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4B1B6A-AD82-45B9-BA2B-E26E6011A6A4}"/>
                </a:ext>
              </a:extLst>
            </p:cNvPr>
            <p:cNvSpPr txBox="1"/>
            <p:nvPr/>
          </p:nvSpPr>
          <p:spPr>
            <a:xfrm>
              <a:off x="6599081" y="513022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C8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B1058C-BCE9-429E-952F-38B694257B02}"/>
                </a:ext>
              </a:extLst>
            </p:cNvPr>
            <p:cNvSpPr txBox="1"/>
            <p:nvPr/>
          </p:nvSpPr>
          <p:spPr>
            <a:xfrm>
              <a:off x="7620000" y="513022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357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172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 KIRC Cases?     Check Soft Threshold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066" t="26163" r="13244" b="6006"/>
          <a:stretch/>
        </p:blipFill>
        <p:spPr>
          <a:xfrm>
            <a:off x="2438400" y="1965648"/>
            <a:ext cx="4648199" cy="483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51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Split KIRC Cases?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913" t="28273" r="15813" b="6557"/>
          <a:stretch/>
        </p:blipFill>
        <p:spPr>
          <a:xfrm>
            <a:off x="762000" y="1981200"/>
            <a:ext cx="3443748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3455" y="5791200"/>
            <a:ext cx="3207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Yes, using Soft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Thresholded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Est.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19161" y="1981200"/>
            <a:ext cx="3976986" cy="4640997"/>
            <a:chOff x="4819161" y="1981200"/>
            <a:chExt cx="3976986" cy="46409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20540" t="27931" r="15461" b="6899"/>
            <a:stretch/>
          </p:blipFill>
          <p:spPr>
            <a:xfrm>
              <a:off x="4953000" y="1981200"/>
              <a:ext cx="3429000" cy="3733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19161" y="5791200"/>
              <a:ext cx="39769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No, Using Sample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Cov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. Est.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Too Conservative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88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Previous LUAD Data,  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=180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𝑑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=1709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RNAseq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, at Base Pair Level,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Soft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Thresholding</a:t>
                </a: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Assumptions Fail</a:t>
                </a:r>
              </a:p>
              <a:p>
                <a:pPr eaLnBrk="1" hangingPunct="1">
                  <a:lnSpc>
                    <a:spcPct val="12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Esp’ly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Indepen’ce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53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3"/>
                <a:stretch>
                  <a:fillRect l="-1834" t="-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8546" t="6052" r="8546"/>
          <a:stretch>
            <a:fillRect/>
          </a:stretch>
        </p:blipFill>
        <p:spPr bwMode="auto">
          <a:xfrm>
            <a:off x="4495800" y="3138400"/>
            <a:ext cx="4648200" cy="37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0176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Previous LUAD Data,  Diagnostic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sz="1800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Far From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Few Large Pixels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&amp; Gaussian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Background Noise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Use Sample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Cov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. Est.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u="sng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Not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Soft Threshold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585" t="23288" r="12946" b="2231"/>
          <a:stretch/>
        </p:blipFill>
        <p:spPr>
          <a:xfrm>
            <a:off x="4800601" y="1949053"/>
            <a:ext cx="4343400" cy="49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Previous LUAD Data,  Conclusion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Can Split LUAD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Strong Evidence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For Clusters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(Recall Seen in PCA)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221" t="22610" r="10401" b="1579"/>
          <a:stretch/>
        </p:blipFill>
        <p:spPr>
          <a:xfrm>
            <a:off x="4572000" y="1981199"/>
            <a:ext cx="4572000" cy="491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7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652A913-E82B-4605-801F-9E1662312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546" t="6052" r="51280" b="47662"/>
          <a:stretch/>
        </p:blipFill>
        <p:spPr bwMode="auto">
          <a:xfrm>
            <a:off x="4038601" y="2704855"/>
            <a:ext cx="5105400" cy="415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20113" cy="12192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Examples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Previous LUAD Data,  Conclusion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Can Split LUAD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Strong Evidence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For Clusters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(Recall Seen in PCA)</a:t>
            </a:r>
          </a:p>
        </p:txBody>
      </p:sp>
    </p:spTree>
    <p:extLst>
      <p:ext uri="{BB962C8B-B14F-4D97-AF65-F5344CB8AC3E}">
        <p14:creationId xmlns:p14="http://schemas.microsoft.com/office/powerpoint/2010/main" val="395144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148513" cy="10668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Extension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1825" y="1371600"/>
            <a:ext cx="8054975" cy="5257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Adaptation to Hierarchical Clustering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Kimes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520176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1 Dimension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(Numbers as Data Objects)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29965F-EA1E-4076-ACAE-A1C32E73030D}"/>
              </a:ext>
            </a:extLst>
          </p:cNvPr>
          <p:cNvSpPr txBox="1"/>
          <p:nvPr/>
        </p:nvSpPr>
        <p:spPr>
          <a:xfrm>
            <a:off x="6172200" y="1443335"/>
            <a:ext cx="2082173" cy="46166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Text:  </a:t>
            </a:r>
            <a:r>
              <a:rPr lang="en-US" sz="2400" dirty="0" err="1">
                <a:solidFill>
                  <a:srgbClr val="7030A0"/>
                </a:solidFill>
              </a:rPr>
              <a:t>Chp</a:t>
            </a:r>
            <a:r>
              <a:rPr lang="en-US" sz="2400" dirty="0">
                <a:solidFill>
                  <a:srgbClr val="7030A0"/>
                </a:solidFill>
              </a:rPr>
              <a:t>. 15</a:t>
            </a:r>
          </a:p>
        </p:txBody>
      </p:sp>
    </p:spTree>
    <p:extLst>
      <p:ext uri="{BB962C8B-B14F-4D97-AF65-F5344CB8AC3E}">
        <p14:creationId xmlns:p14="http://schemas.microsoft.com/office/powerpoint/2010/main" val="11362229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Smoothing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1 Dimension,  2 Major Settings: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“Histograms”</a:t>
            </a: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Nonparametric Regression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“Scatterplot Smoothing”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20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Thicknesses of Postage Stamps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Produced in Mexico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~ 70 years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During 1800s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Paper produced in several factories?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many factories?   (Records lost)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Brought to statistical literature by: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Izenman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Sommer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(1988)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776FDCD8-01B8-47CD-A6A0-85CCD5DE0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498" y="1295400"/>
            <a:ext cx="1160502" cy="1524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CBC59AB-3EE0-4F8E-9391-7623D7035D53}"/>
              </a:ext>
            </a:extLst>
          </p:cNvPr>
          <p:cNvSpPr txBox="1"/>
          <p:nvPr/>
        </p:nvSpPr>
        <p:spPr>
          <a:xfrm>
            <a:off x="6985627" y="228600"/>
            <a:ext cx="2218428" cy="46166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Text: Sec. 15.1</a:t>
            </a:r>
          </a:p>
        </p:txBody>
      </p:sp>
    </p:spTree>
    <p:extLst>
      <p:ext uri="{BB962C8B-B14F-4D97-AF65-F5344CB8AC3E}">
        <p14:creationId xmlns:p14="http://schemas.microsoft.com/office/powerpoint/2010/main" val="37267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0" y="1418480"/>
            <a:ext cx="7041460" cy="5439520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Hierarchical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Higher Dimensions,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=500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=30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(0,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Euclidean Dist.</a:t>
                </a:r>
              </a:p>
              <a:p>
                <a:pPr marL="0" indent="0" eaLnBrk="1" hangingPunct="1"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Ward’s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Linkage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Visualize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With Mean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Differences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762000"/>
                <a:ext cx="8458200" cy="5715000"/>
              </a:xfrm>
              <a:blipFill>
                <a:blip r:embed="rId4"/>
                <a:stretch>
                  <a:fillRect l="-1875" t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E20A6F1F-5B7E-4ABA-9127-9235D19D41F3}"/>
              </a:ext>
            </a:extLst>
          </p:cNvPr>
          <p:cNvGrpSpPr/>
          <p:nvPr/>
        </p:nvGrpSpPr>
        <p:grpSpPr>
          <a:xfrm>
            <a:off x="3199165" y="2743198"/>
            <a:ext cx="915635" cy="750334"/>
            <a:chOff x="3199165" y="2743198"/>
            <a:chExt cx="915635" cy="750334"/>
          </a:xfrm>
        </p:grpSpPr>
        <p:sp>
          <p:nvSpPr>
            <p:cNvPr id="2" name="Left Brace 1">
              <a:extLst>
                <a:ext uri="{FF2B5EF4-FFF2-40B4-BE49-F238E27FC236}">
                  <a16:creationId xmlns:a16="http://schemas.microsoft.com/office/drawing/2014/main" id="{53BF8797-F9FF-4D31-9AD7-E01B817FF53E}"/>
                </a:ext>
              </a:extLst>
            </p:cNvPr>
            <p:cNvSpPr/>
            <p:nvPr/>
          </p:nvSpPr>
          <p:spPr>
            <a:xfrm rot="16200000">
              <a:off x="3428999" y="2514599"/>
              <a:ext cx="381001" cy="838200"/>
            </a:xfrm>
            <a:prstGeom prst="leftBrac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8583F32-612F-4465-8AF8-A193B014A187}"/>
                    </a:ext>
                  </a:extLst>
                </p:cNvPr>
                <p:cNvSpPr txBox="1"/>
                <p:nvPr/>
              </p:nvSpPr>
              <p:spPr>
                <a:xfrm>
                  <a:off x="3199165" y="3124200"/>
                  <a:ext cx="9156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≈12.7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8583F32-612F-4465-8AF8-A193B014A1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9165" y="3124200"/>
                  <a:ext cx="915635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8B70FFA-84AB-4AA5-A52E-3540CF3398F4}"/>
              </a:ext>
            </a:extLst>
          </p:cNvPr>
          <p:cNvGrpSpPr/>
          <p:nvPr/>
        </p:nvGrpSpPr>
        <p:grpSpPr>
          <a:xfrm>
            <a:off x="4648200" y="3897866"/>
            <a:ext cx="915635" cy="750334"/>
            <a:chOff x="3199165" y="2743198"/>
            <a:chExt cx="998752" cy="750334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E6AF4CAD-355F-4781-904B-62779C653CE4}"/>
                </a:ext>
              </a:extLst>
            </p:cNvPr>
            <p:cNvSpPr/>
            <p:nvPr/>
          </p:nvSpPr>
          <p:spPr>
            <a:xfrm rot="16200000">
              <a:off x="3428999" y="2514599"/>
              <a:ext cx="381001" cy="838200"/>
            </a:xfrm>
            <a:prstGeom prst="leftBrac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5DC0694-4338-43FD-A03D-616EB7FF222C}"/>
                    </a:ext>
                  </a:extLst>
                </p:cNvPr>
                <p:cNvSpPr txBox="1"/>
                <p:nvPr/>
              </p:nvSpPr>
              <p:spPr>
                <a:xfrm>
                  <a:off x="3199165" y="3124200"/>
                  <a:ext cx="9987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≈11.</m:t>
                        </m:r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5DC0694-4338-43FD-A03D-616EB7FF22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9165" y="3124200"/>
                  <a:ext cx="99875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68237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Thicknesses of Postage Stamps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Produced in Mexico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~ 70 years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During 1800s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Paper produced in several factories?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(Thicknesses vary by up to factor of 2)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595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 Width too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large?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Miss important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structure?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8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9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9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9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393" name="Picture 38" descr="StampsHistBWidth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114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8575" y="5417403"/>
            <a:ext cx="2938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Hard to Say Much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About # of Factories</a:t>
            </a:r>
          </a:p>
        </p:txBody>
      </p:sp>
    </p:spTree>
    <p:extLst>
      <p:ext uri="{BB962C8B-B14F-4D97-AF65-F5344CB8AC3E}">
        <p14:creationId xmlns:p14="http://schemas.microsoft.com/office/powerpoint/2010/main" val="327287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Smaller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2 modes?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factories making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the paper?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6417" name="Picture 32" descr="StampsHistBWidt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41148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3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Smaller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6 modes?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 factories making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the paper?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7441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41148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62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Another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smaller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many modes?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Really believe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modes are “there”?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 just sampling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variation?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5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6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8465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9925"/>
            <a:ext cx="4114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5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   Hidalgo Stamp Data</a:t>
            </a:r>
          </a:p>
          <a:p>
            <a:pPr marL="711200" indent="-711200"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Critical Issue for histograms:</a:t>
            </a:r>
          </a:p>
          <a:p>
            <a:pPr marL="711200" indent="-711200" algn="ctr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binwidth  (well understood?)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tampsHistBWid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574120"/>
            <a:ext cx="4724400" cy="36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7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Less Well Understood Issue: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bin location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impact on number of modes (2-7)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for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binwidth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1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tampsHistL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3230562"/>
            <a:ext cx="3880345" cy="30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9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bin location:</a:t>
            </a:r>
          </a:p>
          <a:p>
            <a:pPr marL="711200" indent="-711200"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going on?</a:t>
            </a:r>
          </a:p>
          <a:p>
            <a:pPr marL="711200" indent="-711200"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Compare with </a:t>
            </a:r>
            <a:r>
              <a:rPr lang="en-US" i="1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tampsHistLocK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667000"/>
            <a:ext cx="4572000" cy="355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Compare shifts with </a:t>
            </a:r>
            <a:r>
              <a:rPr lang="en-US" i="1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7 mode shift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Peaks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 up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with bin centers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shifted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histo’s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find peaks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2561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11513"/>
            <a:ext cx="41148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39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Compare shifts with </a:t>
            </a:r>
            <a:r>
              <a:rPr lang="en-US" i="1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2 (3?) mode shift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Peaks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between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bins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shifted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histo’s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miss peaks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3585" name="Picture 34" descr="StampsHistBWidt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3211513"/>
            <a:ext cx="408622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4267200"/>
            <a:ext cx="460414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Why Histograms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Were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 Used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Many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Displays of 1-d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Dist’ns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Earlier in Course</a:t>
            </a:r>
          </a:p>
        </p:txBody>
      </p:sp>
    </p:spTree>
    <p:extLst>
      <p:ext uri="{BB962C8B-B14F-4D97-AF65-F5344CB8AC3E}">
        <p14:creationId xmlns:p14="http://schemas.microsoft.com/office/powerpoint/2010/main" val="302804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5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447800"/>
                <a:ext cx="8610600" cy="4648200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>
                    <a:solidFill>
                      <a:srgbClr val="0000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Statistical </a:t>
                </a:r>
                <a:r>
                  <a:rPr lang="en-US" altLang="ko-KR" sz="3600" dirty="0">
                    <a:solidFill>
                      <a:srgbClr val="3333FF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Sig</a:t>
                </a: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nificance of </a:t>
                </a:r>
                <a:r>
                  <a:rPr lang="en-US" altLang="ko-KR" sz="3600" dirty="0">
                    <a:solidFill>
                      <a:srgbClr val="3333FF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Clust</a:t>
                </a: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ers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in </a:t>
                </a:r>
                <a:r>
                  <a:rPr lang="en-US" altLang="ko-KR" sz="3600" dirty="0">
                    <a:solidFill>
                      <a:srgbClr val="00FF0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Data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When is a cluster “really there”?</a:t>
                </a:r>
              </a:p>
              <a:p>
                <a:pPr eaLnBrk="1" hangingPunct="1">
                  <a:lnSpc>
                    <a:spcPct val="90000"/>
                  </a:lnSpc>
                </a:pPr>
                <a:endParaRPr lang="en-US" altLang="ko-KR" sz="36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(Simpler Version of “What is </a:t>
                </a:r>
                <a14:m>
                  <m:oMath xmlns:m="http://schemas.openxmlformats.org/officeDocument/2006/math">
                    <m:r>
                      <a:rPr lang="en-US" altLang="ko-KR" sz="36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𝐾</m:t>
                    </m:r>
                  </m:oMath>
                </a14:m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?”)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altLang="ko-KR" sz="3600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altLang="ko-KR" sz="3600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Liu et al (2007), Huang et al (2014)</a:t>
                </a:r>
              </a:p>
            </p:txBody>
          </p:sp>
        </mc:Choice>
        <mc:Fallback xmlns="">
          <p:sp>
            <p:nvSpPr>
              <p:cNvPr id="1515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447800"/>
                <a:ext cx="8610600" cy="4648200"/>
              </a:xfrm>
              <a:blipFill>
                <a:blip r:embed="rId3"/>
                <a:stretch>
                  <a:fillRect l="-2195" t="-3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98211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 Drawbacks: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choose bin width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choose bin location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</a:t>
            </a:r>
            <a:r>
              <a:rPr lang="en-US" i="1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Average Histogram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reveals structure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should use that, instead of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Name:  Kernel Density Estimate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60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1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Stony (</a:t>
            </a:r>
            <a:r>
              <a:rPr lang="en-US" strike="sngStrike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Meteor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(hit the earth)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have a chunk of rock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“% of silica”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how many sources?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22 rocks…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Histogram hopeless?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Brought to statistical literature by: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and Gaskins (1980)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5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Represent points by </a:t>
            </a:r>
            <a:r>
              <a:rPr lang="en-US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 bars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Where are data “more dense”?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66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55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Put </a:t>
            </a:r>
            <a:r>
              <a:rPr lang="en-US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probability mass 1/n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at each point</a:t>
            </a:r>
            <a:endParaRPr lang="en-US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 piece of “density”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7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8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76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71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Chondrite Data: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 </a:t>
            </a:r>
            <a:r>
              <a:rPr lang="en-US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pieces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estimate </a:t>
            </a: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3 modes (rock sources)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7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514600"/>
            <a:ext cx="641826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8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Mathematical Notation: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box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</a:t>
                </a: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shape given by “kernel”,</a:t>
                </a:r>
              </a:p>
              <a:p>
                <a:pPr marL="0" indent="0" eaLnBrk="1" hangingPunct="1"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∙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h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∙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h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</m:box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sz="1600" dirty="0">
                  <a:solidFill>
                    <a:schemeClr val="bg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Window width given by “bandwidth”,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h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</p:txBody>
          </p:sp>
        </mc:Choice>
        <mc:Fallback xmlns="">
          <p:sp>
            <p:nvSpPr>
              <p:cNvPr id="10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 rotWithShape="1">
                <a:blip r:embed="rId3"/>
                <a:stretch>
                  <a:fillRect l="-2201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4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>
            <a:extLst>
              <a:ext uri="{FF2B5EF4-FFF2-40B4-BE49-F238E27FC236}">
                <a16:creationId xmlns:a16="http://schemas.microsoft.com/office/drawing/2014/main" id="{892B6078-4346-40CC-868D-DE5B6FF77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546" t="6052" r="51280" b="47662"/>
          <a:stretch/>
        </p:blipFill>
        <p:spPr bwMode="auto">
          <a:xfrm>
            <a:off x="4038601" y="2704855"/>
            <a:ext cx="5105400" cy="415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</p:spPr>
            <p:txBody>
              <a:bodyPr/>
              <a:lstStyle/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Mathematical Notation: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box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This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Was 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Used 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PCA </a:t>
                </a:r>
              </a:p>
              <a:p>
                <a:pPr marL="711200" indent="-7112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Graphics</a:t>
                </a:r>
              </a:p>
              <a:p>
                <a:pPr marL="711200" indent="-7112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838200"/>
                <a:ext cx="8305800" cy="5867400"/>
              </a:xfrm>
              <a:blipFill rotWithShape="1">
                <a:blip r:embed="rId4"/>
                <a:stretch>
                  <a:fillRect l="-1834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V="1">
            <a:off x="2209800" y="3975894"/>
            <a:ext cx="3352800" cy="1815306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2209800" y="5791200"/>
            <a:ext cx="5257800" cy="179141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6605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</a:t>
            </a:r>
            <a:r>
              <a:rPr lang="en-US" u="sng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Subdensities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Different Groups</a:t>
            </a:r>
          </a:p>
        </p:txBody>
      </p:sp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6864" t="40908" r="24510" b="4547"/>
          <a:stretch/>
        </p:blipFill>
        <p:spPr>
          <a:xfrm>
            <a:off x="3886200" y="1449976"/>
            <a:ext cx="5257800" cy="540802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04800" y="4495800"/>
            <a:ext cx="3000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Same Window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Width, So They Sum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4119" y="1524000"/>
            <a:ext cx="4531281" cy="830997"/>
            <a:chOff x="574119" y="1524000"/>
            <a:chExt cx="4531281" cy="830997"/>
          </a:xfrm>
        </p:grpSpPr>
        <p:sp>
          <p:nvSpPr>
            <p:cNvPr id="2" name="TextBox 1"/>
            <p:cNvSpPr txBox="1"/>
            <p:nvPr/>
          </p:nvSpPr>
          <p:spPr>
            <a:xfrm>
              <a:off x="574119" y="1524000"/>
              <a:ext cx="20928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Black Curves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have Area = 1</a:t>
              </a:r>
            </a:p>
          </p:txBody>
        </p:sp>
        <p:cxnSp>
          <p:nvCxnSpPr>
            <p:cNvPr id="4" name="Straight Arrow Connector 3"/>
            <p:cNvCxnSpPr>
              <a:stCxn id="2" idx="3"/>
            </p:cNvCxnSpPr>
            <p:nvPr/>
          </p:nvCxnSpPr>
          <p:spPr>
            <a:xfrm>
              <a:off x="2667000" y="1939499"/>
              <a:ext cx="2438400" cy="4170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57200" y="2743200"/>
            <a:ext cx="4648200" cy="1108303"/>
            <a:chOff x="457200" y="2743200"/>
            <a:chExt cx="4648200" cy="1108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57200" y="2895600"/>
                  <a:ext cx="2411238" cy="9559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Colored Curves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have Area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den>
                      </m:f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2895600"/>
                  <a:ext cx="2411238" cy="955903"/>
                </a:xfrm>
                <a:prstGeom prst="rect">
                  <a:avLst/>
                </a:prstGeom>
                <a:blipFill>
                  <a:blip r:embed="rId4"/>
                  <a:stretch>
                    <a:fillRect l="-3788" t="-4459" r="-2778" b="-50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/>
            <p:cNvCxnSpPr>
              <a:stCxn id="36" idx="3"/>
            </p:cNvCxnSpPr>
            <p:nvPr/>
          </p:nvCxnSpPr>
          <p:spPr>
            <a:xfrm flipV="1">
              <a:off x="2868438" y="2743200"/>
              <a:ext cx="2236962" cy="630352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34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kernel (window shape)?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Controversial issue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Computational Speed?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Statistical Efficiency?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Smooth Estimates?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is more, but personal choice: 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Overall Reference: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Wand and Jones (1994)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81400" y="4286071"/>
            <a:ext cx="5378743" cy="1200329"/>
            <a:chOff x="3581400" y="4286071"/>
            <a:chExt cx="5378743" cy="1200329"/>
          </a:xfrm>
        </p:grpSpPr>
        <p:sp>
          <p:nvSpPr>
            <p:cNvPr id="2" name="TextBox 1"/>
            <p:cNvSpPr txBox="1"/>
            <p:nvPr/>
          </p:nvSpPr>
          <p:spPr>
            <a:xfrm>
              <a:off x="6172200" y="4286071"/>
              <a:ext cx="27879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Looks the Best,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Minimal Distracting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Small Scale Noise</a:t>
              </a: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581400" y="4419600"/>
              <a:ext cx="1988574" cy="45720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>
              <a:stCxn id="3" idx="3"/>
              <a:endCxn id="2" idx="1"/>
            </p:cNvCxnSpPr>
            <p:nvPr/>
          </p:nvCxnSpPr>
          <p:spPr>
            <a:xfrm>
              <a:off x="5569974" y="4648200"/>
              <a:ext cx="602226" cy="2380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77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Choice of bandwidth (window width)?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important to performance</a:t>
            </a: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/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sz="16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Fundamental Issue: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modes are “really there”?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4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5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" name="StampsK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2057400"/>
            <a:ext cx="4114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9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677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Statistical</a:t>
            </a:r>
            <a:r>
              <a:rPr lang="en-US" altLang="ko-KR">
                <a:latin typeface="Arial" charset="0"/>
                <a:ea typeface="Gulim" pitchFamily="34" charset="-127"/>
                <a:cs typeface="Arial" charset="0"/>
              </a:rPr>
              <a:t> </a:t>
            </a:r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nificance of </a:t>
            </a:r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ers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84582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Basis of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Approach: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What defines:   </a:t>
            </a: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 Single Cluster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A Gaussian distribution  (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Sarle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&amp; Kou 1993)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endParaRPr lang="en-US" altLang="ko-KR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So define </a:t>
            </a:r>
            <a:r>
              <a:rPr lang="en-US" altLang="ko-KR" dirty="0" err="1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test based on: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2-means cluster index (measure) as </a:t>
            </a: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statistic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i="1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</a:t>
            </a: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null distribution</a:t>
            </a:r>
            <a:endParaRPr lang="en-US" altLang="ko-KR" i="1" dirty="0">
              <a:solidFill>
                <a:schemeClr val="bg2"/>
              </a:solidFill>
              <a:latin typeface="Arial" charset="0"/>
              <a:ea typeface="Gulim" pitchFamily="34" charset="-127"/>
              <a:cs typeface="Arial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Currently compute by simulation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</a:pPr>
            <a:r>
              <a:rPr lang="en-US" altLang="ko-KR" dirty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Possible to do this analytically???</a:t>
            </a:r>
          </a:p>
        </p:txBody>
      </p:sp>
    </p:spTree>
    <p:extLst>
      <p:ext uri="{BB962C8B-B14F-4D97-AF65-F5344CB8AC3E}">
        <p14:creationId xmlns:p14="http://schemas.microsoft.com/office/powerpoint/2010/main" val="2016338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Density Estimation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to use histograms if you must:</a:t>
            </a:r>
          </a:p>
          <a:p>
            <a:pPr marL="711200" indent="-711200" eaLnBrk="1" hangingPunct="1"/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(minimizes bin edge effect)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Human eye is OK at “post-smoothing”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StampsHistBWid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574120"/>
            <a:ext cx="4724400" cy="36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Idea from Computer Vision 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Goal:   Teach Computers to “See”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Modern Research: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Extract “Information” from Images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9377" y="1600200"/>
            <a:ext cx="4231223" cy="4559587"/>
            <a:chOff x="569377" y="1600200"/>
            <a:chExt cx="4231223" cy="4559587"/>
          </a:xfrm>
        </p:grpSpPr>
        <p:cxnSp>
          <p:nvCxnSpPr>
            <p:cNvPr id="3" name="Straight Arrow Connector 2"/>
            <p:cNvCxnSpPr>
              <a:stCxn id="2" idx="0"/>
            </p:cNvCxnSpPr>
            <p:nvPr/>
          </p:nvCxnSpPr>
          <p:spPr>
            <a:xfrm flipH="1" flipV="1">
              <a:off x="2133600" y="1600200"/>
              <a:ext cx="551389" cy="3974812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69377" y="5575012"/>
              <a:ext cx="42312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Early Theoretical 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44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Idea from Computer Vision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Conceptual basis: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Oversmoothing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from afar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(macroscopic)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Undersmoothing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zoomed in view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(microscopic)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all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contain useful information, so study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full spectrum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e. all smoothing levels)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Recommended reference: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Lindeberg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(1994) 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7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1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 Family Incomes Data)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9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0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0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IncomesKDEspec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981200"/>
            <a:ext cx="6280484" cy="441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122A1D-6F05-4854-8418-338B7C93E780}"/>
                  </a:ext>
                </a:extLst>
              </p:cNvPr>
              <p:cNvSpPr txBox="1"/>
              <p:nvPr/>
            </p:nvSpPr>
            <p:spPr>
              <a:xfrm>
                <a:off x="7239000" y="304800"/>
                <a:ext cx="163378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Survey of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=7145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Household</a:t>
                </a:r>
              </a:p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Incomes 1985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122A1D-6F05-4854-8418-338B7C93E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304800"/>
                <a:ext cx="1633781" cy="1200329"/>
              </a:xfrm>
              <a:prstGeom prst="rect">
                <a:avLst/>
              </a:prstGeom>
              <a:blipFill>
                <a:blip r:embed="rId6"/>
                <a:stretch>
                  <a:fillRect l="-2985" t="-2538" r="-2612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5BA783F8-9047-495F-A4B8-89FF4159E99D}"/>
              </a:ext>
            </a:extLst>
          </p:cNvPr>
          <p:cNvSpPr txBox="1"/>
          <p:nvPr/>
        </p:nvSpPr>
        <p:spPr>
          <a:xfrm>
            <a:off x="7848600" y="5248870"/>
            <a:ext cx="1236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Expected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Strong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Skewness</a:t>
            </a:r>
          </a:p>
        </p:txBody>
      </p:sp>
    </p:spTree>
    <p:extLst>
      <p:ext uri="{BB962C8B-B14F-4D97-AF65-F5344CB8AC3E}">
        <p14:creationId xmlns:p14="http://schemas.microsoft.com/office/powerpoint/2010/main" val="6108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3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153400" cy="41910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 (Incomes Data)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Spectrum Overlay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1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42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9426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6316" r="8922"/>
          <a:stretch>
            <a:fillRect/>
          </a:stretch>
        </p:blipFill>
        <p:spPr>
          <a:xfrm>
            <a:off x="1371600" y="2057400"/>
            <a:ext cx="5995988" cy="4992688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1F1099-B7D2-4B44-8A85-4940B4E90CC8}"/>
              </a:ext>
            </a:extLst>
          </p:cNvPr>
          <p:cNvSpPr txBox="1"/>
          <p:nvPr/>
        </p:nvSpPr>
        <p:spPr>
          <a:xfrm>
            <a:off x="4876800" y="220980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Central Question: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Are 2 Modes “Real”?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1A94BF-2F2E-421E-B408-F8D2ADF2B2D6}"/>
              </a:ext>
            </a:extLst>
          </p:cNvPr>
          <p:cNvSpPr txBox="1"/>
          <p:nvPr/>
        </p:nvSpPr>
        <p:spPr>
          <a:xfrm>
            <a:off x="4658797" y="3163669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Answer:   Yes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Schmitz &amp; Marron (1992)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08DD6C-B42E-46FA-B70A-7E0CDAF64497}"/>
              </a:ext>
            </a:extLst>
          </p:cNvPr>
          <p:cNvSpPr txBox="1"/>
          <p:nvPr/>
        </p:nvSpPr>
        <p:spPr>
          <a:xfrm>
            <a:off x="4656668" y="4230469"/>
            <a:ext cx="2732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Next Question: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Worth Time </a:t>
            </a:r>
            <a:r>
              <a:rPr lang="en-US" dirty="0" err="1">
                <a:solidFill>
                  <a:srgbClr val="C00000"/>
                </a:solidFill>
              </a:rPr>
              <a:t>Investiment</a:t>
            </a:r>
            <a:r>
              <a:rPr lang="en-US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CD7CCF-D74D-4727-BD85-53375DA3BA9A}"/>
              </a:ext>
            </a:extLst>
          </p:cNvPr>
          <p:cNvSpPr txBox="1"/>
          <p:nvPr/>
        </p:nvSpPr>
        <p:spPr>
          <a:xfrm>
            <a:off x="7391400" y="1676400"/>
            <a:ext cx="14542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C00000"/>
                </a:solidFill>
              </a:rPr>
              <a:t>Major</a:t>
            </a:r>
          </a:p>
          <a:p>
            <a:pPr algn="ctr"/>
            <a:r>
              <a:rPr lang="en-US" u="sng" dirty="0">
                <a:solidFill>
                  <a:srgbClr val="C00000"/>
                </a:solidFill>
              </a:rPr>
              <a:t>Implications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For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Modelling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Income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Distributions</a:t>
            </a:r>
          </a:p>
        </p:txBody>
      </p:sp>
    </p:spTree>
    <p:extLst>
      <p:ext uri="{BB962C8B-B14F-4D97-AF65-F5344CB8AC3E}">
        <p14:creationId xmlns:p14="http://schemas.microsoft.com/office/powerpoint/2010/main" val="143592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37" grpId="0"/>
      <p:bldP spid="3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153400" cy="41910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 (Incomes Data)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Surface View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4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0450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6316" r="8922"/>
          <a:stretch>
            <a:fillRect/>
          </a:stretch>
        </p:blipFill>
        <p:spPr>
          <a:xfrm>
            <a:off x="1371600" y="2057400"/>
            <a:ext cx="5995988" cy="4992688"/>
          </a:xfrm>
          <a:noFill/>
        </p:spPr>
      </p:pic>
    </p:spTree>
    <p:extLst>
      <p:ext uri="{BB962C8B-B14F-4D97-AF65-F5344CB8AC3E}">
        <p14:creationId xmlns:p14="http://schemas.microsoft.com/office/powerpoint/2010/main" val="34828766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Scale Space Views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 Family Incomes Data)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scale space viewpoint makes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Dased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Bandwidth Selection</a:t>
            </a:r>
          </a:p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Much less important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(than I once thought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.) 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4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gnificance of </a:t>
            </a:r>
            <a:r>
              <a:rPr lang="en-US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crossings, of the derivative, in scale space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Combines: </a:t>
            </a:r>
          </a:p>
          <a:p>
            <a:pPr marL="1066800" lvl="1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needed statistical inference </a:t>
            </a:r>
          </a:p>
          <a:p>
            <a:pPr marL="1066800" lvl="1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novel visualization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get: a powerful exploratory + confirmatory data analysis method </a:t>
            </a:r>
          </a:p>
          <a:p>
            <a:pPr marL="711200" indent="-7112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references: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Chaudhuri &amp; Marron (1999) </a:t>
            </a:r>
          </a:p>
          <a:p>
            <a:pPr marL="711200" indent="-711200" algn="ctr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Hannig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Marron (2006)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9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48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Basic idea: a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bump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characterized by: </a:t>
            </a:r>
          </a:p>
          <a:p>
            <a:pPr marL="711200" indent="-7112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</a:t>
            </a: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increase</a:t>
            </a:r>
          </a:p>
          <a:p>
            <a:pPr marL="711200" indent="-7112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followed by a </a:t>
            </a: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decrease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Generalization: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Many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features of interest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captured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 of the slope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the smooth</a:t>
            </a: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Foundation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inference on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slopes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algn="ctr" eaLnBrk="1" hangingPunct="1">
              <a:lnSpc>
                <a:spcPct val="80000"/>
              </a:lnSpc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scale space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85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Visual presentation: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Color map over scale space:  </a:t>
            </a:r>
          </a:p>
          <a:p>
            <a:pPr marL="711200" indent="-711200" eaLnBrk="1" hangingPunct="1"/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Blue: slope significantly upwards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above 0) </a:t>
            </a:r>
          </a:p>
          <a:p>
            <a:pPr marL="711200" indent="-711200" eaLnBrk="1" hangingPunct="1"/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Red: slope significantly downwards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below 0) </a:t>
            </a:r>
          </a:p>
          <a:p>
            <a:pPr marL="711200" indent="-711200" eaLnBrk="1" hangingPunct="1"/>
            <a:r>
              <a:rPr lang="en-US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Purple: slope insignificant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(derivative CI contains 0) 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4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20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91513" cy="12192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 Statistic – 2-Means Cluster 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</p:spPr>
            <p:txBody>
              <a:bodyPr/>
              <a:lstStyle/>
              <a:p>
                <a:pPr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Measure of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non-</a:t>
                </a:r>
                <a:r>
                  <a:rPr lang="en-US" altLang="ko-KR" i="1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Gaussianity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: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2-means Cluster Index: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𝐶𝐼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𝐾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b="1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𝒙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altLang="ko-KR" dirty="0">
                  <a:solidFill>
                    <a:srgbClr val="000000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algn="ctr" eaLnBrk="1" hangingPunct="1">
                  <a:lnSpc>
                    <a:spcPct val="110000"/>
                  </a:lnSpc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200000"/>
                  </a:lnSpc>
                  <a:buFont typeface="Wingdings" pitchFamily="2" charset="2"/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eaLnBrk="1" hangingPunct="1">
                  <a:lnSpc>
                    <a:spcPct val="200000"/>
                  </a:lnSpc>
                  <a:buFont typeface="Wingdings" pitchFamily="2" charset="2"/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“Within Class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Var’n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”  / “Total </a:t>
                </a:r>
                <a:r>
                  <a:rPr lang="en-US" altLang="ko-KR" dirty="0" err="1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Var’n</a:t>
                </a: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81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371600"/>
                <a:ext cx="8305800" cy="5257800"/>
              </a:xfrm>
              <a:blipFill>
                <a:blip r:embed="rId4"/>
                <a:stretch>
                  <a:fillRect l="-1834" t="-1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3200400"/>
            <a:ext cx="5410200" cy="2209800"/>
            <a:chOff x="304800" y="3200400"/>
            <a:chExt cx="5410200" cy="2209800"/>
          </a:xfrm>
        </p:grpSpPr>
        <p:cxnSp>
          <p:nvCxnSpPr>
            <p:cNvPr id="8200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3505200" y="3200400"/>
              <a:ext cx="2209800" cy="198120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TextBox 3"/>
            <p:cNvSpPr txBox="1"/>
            <p:nvPr/>
          </p:nvSpPr>
          <p:spPr>
            <a:xfrm>
              <a:off x="304800" y="4825425"/>
              <a:ext cx="32608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Arial" charset="0"/>
                </a:rPr>
                <a:t>Class Index Sets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94696" y="3124200"/>
            <a:ext cx="2553904" cy="2261175"/>
            <a:chOff x="5294696" y="3124200"/>
            <a:chExt cx="2553904" cy="2261175"/>
          </a:xfrm>
        </p:grpSpPr>
        <p:cxnSp>
          <p:nvCxnSpPr>
            <p:cNvPr id="8201" name="Straight Arrow Connector 8"/>
            <p:cNvCxnSpPr>
              <a:cxnSpLocks noChangeShapeType="1"/>
            </p:cNvCxnSpPr>
            <p:nvPr/>
          </p:nvCxnSpPr>
          <p:spPr bwMode="auto">
            <a:xfrm flipH="1" flipV="1">
              <a:off x="7315200" y="3124200"/>
              <a:ext cx="533400" cy="198120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5294696" y="4800600"/>
              <a:ext cx="25539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Arial" charset="0"/>
                </a:rPr>
                <a:t>Class Means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22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British Incomes data: 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izer2Eg_Income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447799"/>
            <a:ext cx="6629400" cy="49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1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British Incomes data: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Only one mode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Medium 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Two modes, statistically significant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Confirmed by Schmitz &amp;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(1992)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Undersmoothed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many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noise wiggles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not significant 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Again: all are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correct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different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8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143000"/>
                <a:ext cx="8229600" cy="5105400"/>
              </a:xfrm>
            </p:spPr>
            <p:txBody>
              <a:bodyPr/>
              <a:lstStyle/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E.g.  -  Marron &amp; Wand (1992)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Trimodal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#9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Only 1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Signif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Mode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Now 2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Signif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Modes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Finally all 3 Modes</a:t>
                </a:r>
              </a:p>
              <a:p>
                <a:pPr marL="711200" indent="-711200" eaLnBrk="1" hangingPunct="1">
                  <a:lnSpc>
                    <a:spcPct val="11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727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143000"/>
                <a:ext cx="8229600" cy="5105400"/>
              </a:xfrm>
              <a:blipFill>
                <a:blip r:embed="rId3"/>
                <a:stretch>
                  <a:fillRect l="-1852" t="-3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1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3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2738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9813" r="6316"/>
          <a:stretch>
            <a:fillRect/>
          </a:stretch>
        </p:blipFill>
        <p:spPr>
          <a:xfrm>
            <a:off x="5275263" y="1741488"/>
            <a:ext cx="3597275" cy="5497512"/>
          </a:xfrm>
          <a:noFill/>
        </p:spPr>
      </p:pic>
      <p:sp>
        <p:nvSpPr>
          <p:cNvPr id="72739" name="Line 36"/>
          <p:cNvSpPr>
            <a:spLocks noChangeShapeType="1"/>
          </p:cNvSpPr>
          <p:nvPr/>
        </p:nvSpPr>
        <p:spPr bwMode="auto">
          <a:xfrm flipV="1">
            <a:off x="4267200" y="2667000"/>
            <a:ext cx="37338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40" name="Line 37"/>
          <p:cNvSpPr>
            <a:spLocks noChangeShapeType="1"/>
          </p:cNvSpPr>
          <p:nvPr/>
        </p:nvSpPr>
        <p:spPr bwMode="auto">
          <a:xfrm flipV="1">
            <a:off x="4495800" y="4343400"/>
            <a:ext cx="3505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41" name="Line 38"/>
          <p:cNvSpPr>
            <a:spLocks noChangeShapeType="1"/>
          </p:cNvSpPr>
          <p:nvPr/>
        </p:nvSpPr>
        <p:spPr bwMode="auto">
          <a:xfrm>
            <a:off x="4038600" y="5257800"/>
            <a:ext cx="4038600" cy="914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428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731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143000"/>
                <a:ext cx="8229600" cy="5105400"/>
              </a:xfrm>
            </p:spPr>
            <p:txBody>
              <a:bodyPr/>
              <a:lstStyle/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E.g. - Marron &amp; Wand Discrete Comb #15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Coarse Bumps Only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Now Fine bumps too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Someday: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draw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local</a:t>
                </a:r>
              </a:p>
              <a:p>
                <a:pPr marL="711200" indent="-7112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Bandwidth on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</a:t>
                </a:r>
                <a:r>
                  <a:rPr lang="en-US" sz="2800" dirty="0" err="1">
                    <a:solidFill>
                      <a:srgbClr val="FF00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Z</a:t>
                </a:r>
                <a:r>
                  <a:rPr lang="en-US" sz="2800" dirty="0" err="1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er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map</a:t>
                </a:r>
              </a:p>
            </p:txBody>
          </p:sp>
        </mc:Choice>
        <mc:Fallback xmlns="">
          <p:sp>
            <p:nvSpPr>
              <p:cNvPr id="737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143000"/>
                <a:ext cx="8229600" cy="5105400"/>
              </a:xfrm>
              <a:blipFill>
                <a:blip r:embed="rId3"/>
                <a:stretch>
                  <a:fillRect l="-1852" t="-3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4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5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6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6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3762" name="Picture 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9813" r="6316"/>
          <a:stretch>
            <a:fillRect/>
          </a:stretch>
        </p:blipFill>
        <p:spPr>
          <a:xfrm>
            <a:off x="5275263" y="1741488"/>
            <a:ext cx="3597275" cy="5497512"/>
          </a:xfrm>
          <a:noFill/>
        </p:spPr>
      </p:pic>
      <p:sp>
        <p:nvSpPr>
          <p:cNvPr id="73763" name="Line 35"/>
          <p:cNvSpPr>
            <a:spLocks noChangeShapeType="1"/>
          </p:cNvSpPr>
          <p:nvPr/>
        </p:nvSpPr>
        <p:spPr bwMode="auto">
          <a:xfrm flipV="1">
            <a:off x="4191000" y="2667000"/>
            <a:ext cx="381000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64" name="Line 36"/>
          <p:cNvSpPr>
            <a:spLocks noChangeShapeType="1"/>
          </p:cNvSpPr>
          <p:nvPr/>
        </p:nvSpPr>
        <p:spPr bwMode="auto">
          <a:xfrm>
            <a:off x="4343400" y="4343400"/>
            <a:ext cx="4267200" cy="381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65" name="Line 37"/>
          <p:cNvSpPr>
            <a:spLocks noChangeShapeType="1"/>
          </p:cNvSpPr>
          <p:nvPr/>
        </p:nvSpPr>
        <p:spPr bwMode="auto">
          <a:xfrm>
            <a:off x="4343400" y="4343400"/>
            <a:ext cx="4343400" cy="1981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Finance "tick data":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(time, price) of single stock transactions </a:t>
            </a:r>
          </a:p>
          <a:p>
            <a:pPr marL="711200" indent="-711200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 "on line" version of </a:t>
            </a:r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viewing and understanding trends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78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iZerStockPrice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3124200"/>
            <a:ext cx="28194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4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Finance "tick data":  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(time, price) of single stock transactions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 "on line" version of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viewing and understanding trends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Notes: </a:t>
            </a:r>
          </a:p>
          <a:p>
            <a:pPr marL="711200" indent="-711200" eaLnBrk="1" hangingPunct="1"/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trends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depend heavily on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/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double points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more </a:t>
            </a:r>
          </a:p>
          <a:p>
            <a:pPr marL="711200" indent="-711200" eaLnBrk="1" hangingPunct="1"/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background color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transition 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(flop over at top) 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2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6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7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8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99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0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1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2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3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4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5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6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7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8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809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54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Internet traffic data analysis:</a:t>
            </a: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 series of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packet times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internet hub  (UNC)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" charset="0"/>
              </a:rPr>
              <a:t>Hannig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Marron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,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and </a:t>
            </a:r>
            <a:r>
              <a:rPr lang="en-US" dirty="0" err="1">
                <a:solidFill>
                  <a:schemeClr val="bg2"/>
                </a:solidFill>
                <a:latin typeface="Arial" charset="0"/>
              </a:rPr>
              <a:t>Riedi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(2001)</a:t>
            </a:r>
            <a:endParaRPr lang="en-US" dirty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9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9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9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9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2" name="ZoomStatFig5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1295400"/>
            <a:ext cx="3352800" cy="52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Internet traffic data analysis: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 series of packet times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internet hub  (UNC)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across very wide range of scales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needs more pixels than screen allows </a:t>
            </a:r>
          </a:p>
          <a:p>
            <a:pPr marL="711200" indent="-7112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thus do zooming view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(zoom in over time) </a:t>
            </a:r>
          </a:p>
          <a:p>
            <a:pPr marL="1066800" lvl="1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zoom in to yellow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bd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ry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next frame </a:t>
            </a:r>
          </a:p>
          <a:p>
            <a:pPr marL="1066800" lvl="1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readjust vertical axis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3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4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6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17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044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Internet traffic data analysis (cont.)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Insights from </a:t>
            </a:r>
            <a:r>
              <a:rPr lang="en-US" sz="2800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sz="2800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z="2800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analysis: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Coarse scales:  </a:t>
            </a:r>
          </a:p>
          <a:p>
            <a:pPr marL="711200" indent="-711200" algn="ctr" eaLnBrk="1" hangingPunct="1">
              <a:lnSpc>
                <a:spcPct val="110000"/>
              </a:lnSpc>
              <a:buFontTx/>
              <a:buNone/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amazing amount of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significant structure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Evidence of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self-similar fractal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type process?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Fewer significant features at small scales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they exist, so not Poisson process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Poisson approximation OK at small scale??? </a:t>
            </a:r>
          </a:p>
          <a:p>
            <a:pPr marL="711200" indent="-711200" eaLnBrk="1" hangingPunct="1">
              <a:lnSpc>
                <a:spcPct val="11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Smooths (top part)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stable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at large scales?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7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7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9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21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Historical Note &amp; Acknowledgements: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Space:     S. M.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Pizer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 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Chaudhuri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References: 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Chaudhuri &amp; Marron (1999)</a:t>
            </a:r>
          </a:p>
          <a:p>
            <a:pPr marL="711200" indent="-711200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Chaudhuri &amp; Marron (2000)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Hannig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Marron (2006)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3346B4-A67C-4FCC-A03C-21C85AA4F8BA}"/>
              </a:ext>
            </a:extLst>
          </p:cNvPr>
          <p:cNvGrpSpPr/>
          <p:nvPr/>
        </p:nvGrpSpPr>
        <p:grpSpPr>
          <a:xfrm>
            <a:off x="5638800" y="4923472"/>
            <a:ext cx="3124200" cy="1477328"/>
            <a:chOff x="5638800" y="4923472"/>
            <a:chExt cx="3124200" cy="147732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E7D5A99-420C-4F41-9F77-FE6CD291A593}"/>
                </a:ext>
              </a:extLst>
            </p:cNvPr>
            <p:cNvSpPr txBox="1"/>
            <p:nvPr/>
          </p:nvSpPr>
          <p:spPr>
            <a:xfrm>
              <a:off x="7180516" y="4923472"/>
              <a:ext cx="158248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Advanced 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Distribution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Theory for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Simultaneous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Inference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B958334-415F-43F3-9689-4FF161DEB8A4}"/>
                </a:ext>
              </a:extLst>
            </p:cNvPr>
            <p:cNvCxnSpPr>
              <a:stCxn id="36" idx="1"/>
            </p:cNvCxnSpPr>
            <p:nvPr/>
          </p:nvCxnSpPr>
          <p:spPr>
            <a:xfrm flipH="1">
              <a:off x="5638800" y="5662136"/>
              <a:ext cx="1541716" cy="66246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13B4184-5AE5-468B-BA87-38DFE57B8DF3}"/>
              </a:ext>
            </a:extLst>
          </p:cNvPr>
          <p:cNvGrpSpPr/>
          <p:nvPr/>
        </p:nvGrpSpPr>
        <p:grpSpPr>
          <a:xfrm>
            <a:off x="3810000" y="4050268"/>
            <a:ext cx="5006499" cy="1611868"/>
            <a:chOff x="3810000" y="4050268"/>
            <a:chExt cx="5006499" cy="161186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EFDA6C0-B218-4A3E-A042-BDDB22C40D17}"/>
                </a:ext>
              </a:extLst>
            </p:cNvPr>
            <p:cNvSpPr txBox="1"/>
            <p:nvPr/>
          </p:nvSpPr>
          <p:spPr>
            <a:xfrm>
              <a:off x="3810000" y="4050268"/>
              <a:ext cx="5006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Fun &amp; Surprising Mathematics of Scale Space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3DC2457-8159-478E-917B-6A561C9B55C6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 flipH="1">
              <a:off x="4495800" y="4419600"/>
              <a:ext cx="1817450" cy="124253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09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295400"/>
          </a:xfrm>
        </p:spPr>
        <p:txBody>
          <a:bodyPr/>
          <a:lstStyle/>
          <a:p>
            <a:pPr eaLnBrk="1" hangingPunct="1"/>
            <a:r>
              <a:rPr lang="en-US" altLang="ko-KR">
                <a:solidFill>
                  <a:srgbClr val="0000FF"/>
                </a:solidFill>
                <a:latin typeface="Arial" charset="0"/>
                <a:ea typeface="Gulim" pitchFamily="34" charset="-127"/>
                <a:cs typeface="Arial" charset="0"/>
              </a:rPr>
              <a:t>SigClust</a:t>
            </a:r>
            <a:r>
              <a:rPr lang="en-US" altLang="ko-KR">
                <a:latin typeface="Arial" charset="0"/>
                <a:ea typeface="Gulim" pitchFamily="34" charset="-127"/>
                <a:cs typeface="Arial" charset="0"/>
              </a:rPr>
              <a:t> </a:t>
            </a: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Gaussian null distribut’n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795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</p:spPr>
            <p:txBody>
              <a:bodyPr/>
              <a:lstStyle/>
              <a:p>
                <a:pPr eaLnBrk="1" hangingPunct="1">
                  <a:buFont typeface="Wingdings" pitchFamily="2" charset="2"/>
                  <a:buChar char="n"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Challenge:  </a:t>
                </a:r>
                <a:r>
                  <a:rPr lang="en-US" altLang="ko-KR" i="1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Parameter Estimation</a:t>
                </a:r>
              </a:p>
              <a:p>
                <a:pPr marL="0" indent="0" eaLnBrk="1" hangingPunct="1"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Case 1: 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𝑛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&gt;</m:t>
                    </m:r>
                    <m:r>
                      <a:rPr lang="en-US" altLang="ko-KR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Gulim" pitchFamily="34" charset="-127"/>
                        <a:cs typeface="Arial" charset="0"/>
                      </a:rPr>
                      <m:t>𝑑</m:t>
                    </m:r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   (Conventional)</a:t>
                </a:r>
              </a:p>
              <a:p>
                <a:pPr marL="0" indent="0" algn="ctr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Consider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accPr>
                      <m:e>
                        <m:r>
                          <a:rPr lang="ko-KR" altLang="en-US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𝝁</m:t>
                        </m:r>
                      </m:e>
                    </m:acc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 and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accPr>
                      <m:e>
                        <m:r>
                          <a:rPr lang="el-GR" altLang="ko-K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𝜮</m:t>
                        </m:r>
                      </m:e>
                    </m:acc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</a:t>
                </a:r>
              </a:p>
              <a:p>
                <a:pPr marL="0" indent="0" eaLnBrk="1" hangingPunct="1">
                  <a:buNone/>
                </a:pPr>
                <a:endParaRPr lang="en-US" altLang="ko-KR" dirty="0">
                  <a:solidFill>
                    <a:schemeClr val="bg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Case 2:    Random Matrix or </a:t>
                </a:r>
                <a:r>
                  <a:rPr lang="en-US" altLang="ko-KR" dirty="0">
                    <a:solidFill>
                      <a:srgbClr val="00B050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HDLSS</a:t>
                </a:r>
              </a:p>
              <a:p>
                <a:pPr marL="0" indent="0" algn="ctr" eaLnBrk="1" hangingPunct="1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ko-K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Gulim" pitchFamily="34" charset="-127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l-GR" altLang="ko-KR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altLang="ko-KR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Gulim" pitchFamily="34" charset="-127"/>
                            <a:cs typeface="Arial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 is Very Slippery </a:t>
                </a:r>
              </a:p>
              <a:p>
                <a:pPr marL="0" indent="0" algn="ctr" eaLnBrk="1" hangingPunct="1">
                  <a:buNone/>
                </a:pPr>
                <a:r>
                  <a:rPr lang="en-US" altLang="ko-KR" dirty="0">
                    <a:solidFill>
                      <a:schemeClr val="bg2"/>
                    </a:solidFill>
                    <a:latin typeface="Arial" charset="0"/>
                    <a:ea typeface="Gulim" pitchFamily="34" charset="-127"/>
                    <a:cs typeface="Arial" charset="0"/>
                  </a:rPr>
                  <a:t>Need Better Approach</a:t>
                </a:r>
              </a:p>
            </p:txBody>
          </p:sp>
        </mc:Choice>
        <mc:Fallback xmlns="">
          <p:sp>
            <p:nvSpPr>
              <p:cNvPr id="161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81000" y="1371600"/>
                <a:ext cx="8458200" cy="5334000"/>
              </a:xfrm>
              <a:blipFill>
                <a:blip r:embed="rId3"/>
                <a:stretch>
                  <a:fillRect l="-1875" t="-1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94160" y="2743200"/>
            <a:ext cx="229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 Always Do This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94160" y="3163669"/>
            <a:ext cx="229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Can Be Very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Conservative</a:t>
            </a:r>
          </a:p>
        </p:txBody>
      </p:sp>
    </p:spTree>
    <p:extLst>
      <p:ext uri="{BB962C8B-B14F-4D97-AF65-F5344CB8AC3E}">
        <p14:creationId xmlns:p14="http://schemas.microsoft.com/office/powerpoint/2010/main" val="334800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Extension to 2-d:</a:t>
            </a:r>
          </a:p>
          <a:p>
            <a:pPr marL="711200" indent="-7112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Significance in Scale Space</a:t>
            </a: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Challenge: Visualization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References: </a:t>
            </a:r>
          </a:p>
          <a:p>
            <a:pPr marL="711200" indent="-711200" eaLnBrk="1" hangingPunct="1"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Godtliebsen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et al (2002, 2004, 2006)</a:t>
            </a:r>
          </a:p>
          <a:p>
            <a:pPr marL="711200" indent="-7112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3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8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09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0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1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2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3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5400" y="2652346"/>
            <a:ext cx="6444383" cy="2876747"/>
            <a:chOff x="1295400" y="2652346"/>
            <a:chExt cx="6444383" cy="2876747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7" t="18120" r="18422" b="18873"/>
            <a:stretch/>
          </p:blipFill>
          <p:spPr bwMode="auto">
            <a:xfrm>
              <a:off x="1295400" y="2667000"/>
              <a:ext cx="3301800" cy="286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18" t="14581" r="20459" b="11474"/>
            <a:stretch/>
          </p:blipFill>
          <p:spPr bwMode="auto">
            <a:xfrm>
              <a:off x="4876800" y="2652346"/>
              <a:ext cx="2862983" cy="2876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76200" y="1295400"/>
            <a:ext cx="1752600" cy="1356946"/>
            <a:chOff x="76200" y="1295400"/>
            <a:chExt cx="1752600" cy="1356946"/>
          </a:xfrm>
        </p:grpSpPr>
        <p:sp>
          <p:nvSpPr>
            <p:cNvPr id="38" name="TextBox 37"/>
            <p:cNvSpPr txBox="1"/>
            <p:nvPr/>
          </p:nvSpPr>
          <p:spPr>
            <a:xfrm>
              <a:off x="76200" y="1295400"/>
              <a:ext cx="133882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Significant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Gradients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&amp;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357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Contours</a:t>
              </a:r>
            </a:p>
          </p:txBody>
        </p:sp>
        <p:cxnSp>
          <p:nvCxnSpPr>
            <p:cNvPr id="39" name="Straight Arrow Connector 38"/>
            <p:cNvCxnSpPr>
              <a:stCxn id="38" idx="3"/>
            </p:cNvCxnSpPr>
            <p:nvPr/>
          </p:nvCxnSpPr>
          <p:spPr>
            <a:xfrm>
              <a:off x="1415028" y="1757065"/>
              <a:ext cx="413772" cy="89528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4876800" y="914400"/>
            <a:ext cx="3733800" cy="1219200"/>
            <a:chOff x="3502997" y="914400"/>
            <a:chExt cx="3733800" cy="1219200"/>
          </a:xfrm>
        </p:grpSpPr>
        <p:sp>
          <p:nvSpPr>
            <p:cNvPr id="41" name="TextBox 40"/>
            <p:cNvSpPr txBox="1"/>
            <p:nvPr/>
          </p:nvSpPr>
          <p:spPr>
            <a:xfrm>
              <a:off x="3886200" y="914400"/>
              <a:ext cx="3350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What Is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and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Down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>
              <a:off x="3502997" y="1447800"/>
              <a:ext cx="2059603" cy="6858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7576572" y="5529093"/>
            <a:ext cx="1313180" cy="1176507"/>
            <a:chOff x="7576572" y="5529093"/>
            <a:chExt cx="1313180" cy="1176507"/>
          </a:xfrm>
        </p:grpSpPr>
        <p:sp>
          <p:nvSpPr>
            <p:cNvPr id="44" name="TextBox 43"/>
            <p:cNvSpPr txBox="1"/>
            <p:nvPr/>
          </p:nvSpPr>
          <p:spPr>
            <a:xfrm>
              <a:off x="7576572" y="6059269"/>
              <a:ext cx="13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Significant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Curvature</a:t>
              </a:r>
            </a:p>
          </p:txBody>
        </p:sp>
        <p:cxnSp>
          <p:nvCxnSpPr>
            <p:cNvPr id="45" name="Straight Arrow Connector 44"/>
            <p:cNvCxnSpPr>
              <a:stCxn id="44" idx="0"/>
            </p:cNvCxnSpPr>
            <p:nvPr/>
          </p:nvCxnSpPr>
          <p:spPr>
            <a:xfrm flipH="1" flipV="1">
              <a:off x="7739783" y="5529093"/>
              <a:ext cx="493379" cy="530176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93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Overview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5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Would you like to try smoothing &amp;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 </a:t>
            </a:r>
          </a:p>
          <a:p>
            <a:pPr marL="711200" indent="-711200" eaLnBrk="1" hangingPunct="1">
              <a:lnSpc>
                <a:spcPct val="150000"/>
              </a:lnSpc>
            </a:pP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Website as Before</a:t>
            </a:r>
          </a:p>
          <a:p>
            <a:pPr marL="711200" indent="-711200" eaLnBrk="1" hangingPunct="1"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“Smoothing” Directory:</a:t>
            </a:r>
          </a:p>
          <a:p>
            <a:pPr marL="1111250" lvl="1" indent="-711200" eaLnBrk="1" hangingPunct="1">
              <a:lnSpc>
                <a:spcPct val="150000"/>
              </a:lnSpc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kdeSM.m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11250" lvl="1" indent="-711200" eaLnBrk="1" hangingPunct="1">
              <a:lnSpc>
                <a:spcPct val="150000"/>
              </a:lnSpc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nprSM.m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11250" lvl="1" indent="-711200" eaLnBrk="1" hangingPunct="1">
              <a:lnSpc>
                <a:spcPct val="150000"/>
              </a:lnSpc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sizerSM.m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Recall:     “&gt;&gt; help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sizerSM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    for usage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6804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Carry Away Concept</a:t>
            </a:r>
          </a:p>
        </p:txBody>
      </p:sp>
      <p:sp>
        <p:nvSpPr>
          <p:cNvPr id="268291" name="TextBox 5"/>
          <p:cNvSpPr txBox="1">
            <a:spLocks noChangeArrowheads="1"/>
          </p:cNvSpPr>
          <p:nvPr/>
        </p:nvSpPr>
        <p:spPr bwMode="auto">
          <a:xfrm>
            <a:off x="533400" y="1371600"/>
            <a:ext cx="81534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OODA is more than a “framework”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Provides a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Focal Point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Highlights Pivotal Choices: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should be the Data Objects?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should they be Represented?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3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dirty="0"/>
              <a:t>11:55:    </a:t>
            </a:r>
            <a:r>
              <a:rPr lang="fi-FI" sz="2400" dirty="0"/>
              <a:t>Jimin Choi</a:t>
            </a:r>
            <a:r>
              <a:rPr lang="en-US" sz="2400" dirty="0"/>
              <a:t>: </a:t>
            </a:r>
          </a:p>
          <a:p>
            <a:pPr algn="ctr" eaLnBrk="1" hangingPunct="1">
              <a:buFontTx/>
              <a:buNone/>
            </a:pPr>
            <a:endParaRPr lang="en-US" sz="2400" dirty="0"/>
          </a:p>
          <a:p>
            <a:pPr eaLnBrk="1" hangingPunct="1">
              <a:buNone/>
            </a:pPr>
            <a:endParaRPr lang="en-US" sz="2400" dirty="0"/>
          </a:p>
          <a:p>
            <a:pPr eaLnBrk="1" hangingPunct="1">
              <a:buNone/>
            </a:pPr>
            <a:r>
              <a:rPr lang="en-US" sz="2400" dirty="0"/>
              <a:t>12:00:    </a:t>
            </a:r>
            <a:r>
              <a:rPr lang="fi-FI" sz="2400" dirty="0"/>
              <a:t>Kyungjin Sohn</a:t>
            </a:r>
            <a:r>
              <a:rPr lang="en-US" sz="2400" dirty="0"/>
              <a:t>: </a:t>
            </a:r>
          </a:p>
          <a:p>
            <a:pPr algn="ctr" eaLnBrk="1" hangingPunct="1">
              <a:buNone/>
            </a:pPr>
            <a:endParaRPr lang="en-US" sz="2400" dirty="0"/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>
              <a:buFontTx/>
              <a:buNone/>
            </a:pPr>
            <a:r>
              <a:rPr lang="en-US" sz="2400" dirty="0"/>
              <a:t>12:05:    </a:t>
            </a:r>
            <a:r>
              <a:rPr lang="fi-FI" sz="2400" dirty="0"/>
              <a:t>Emma Mitchell</a:t>
            </a:r>
            <a:r>
              <a:rPr lang="en-US" sz="2400" dirty="0"/>
              <a:t>:</a:t>
            </a:r>
          </a:p>
          <a:p>
            <a:pPr algn="ctr" eaLnBrk="1" hangingPunct="1">
              <a:buFontTx/>
              <a:buNone/>
            </a:pPr>
            <a:endParaRPr lang="en-US" sz="2400" dirty="0"/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>
              <a:buFontTx/>
              <a:buNone/>
            </a:pPr>
            <a:r>
              <a:rPr lang="en-US" sz="2400" dirty="0"/>
              <a:t>12:10:    Elyse Borgert</a:t>
            </a:r>
          </a:p>
          <a:p>
            <a:pPr algn="ctr" eaLnBrk="1" hangingPunct="1">
              <a:buFontTx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673163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23227</TotalTime>
  <Words>3012</Words>
  <Application>Microsoft Office PowerPoint</Application>
  <PresentationFormat>On-screen Show (4:3)</PresentationFormat>
  <Paragraphs>837</Paragraphs>
  <Slides>93</Slides>
  <Notes>93</Notes>
  <HiddenSlides>0</HiddenSlides>
  <MMClips>9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6" baseType="lpstr">
      <vt:lpstr>Arial</vt:lpstr>
      <vt:lpstr>Arial Unicode MS</vt:lpstr>
      <vt:lpstr>Calibri</vt:lpstr>
      <vt:lpstr>Calibri Light</vt:lpstr>
      <vt:lpstr>Cambria Math</vt:lpstr>
      <vt:lpstr>Times New Roman</vt:lpstr>
      <vt:lpstr>Wingdings</vt:lpstr>
      <vt:lpstr>2_Default Design</vt:lpstr>
      <vt:lpstr>Office Theme</vt:lpstr>
      <vt:lpstr>12_Default Design</vt:lpstr>
      <vt:lpstr>1_Default Design</vt:lpstr>
      <vt:lpstr>7_Default Design</vt:lpstr>
      <vt:lpstr>Equation</vt:lpstr>
      <vt:lpstr>Statistics – O. R. 881 Object Oriented Data Analysis</vt:lpstr>
      <vt:lpstr>Current Sections in Textbook</vt:lpstr>
      <vt:lpstr>Hierarchical Clustering</vt:lpstr>
      <vt:lpstr>Hierarchical Clustering</vt:lpstr>
      <vt:lpstr>Hierarchical Clustering</vt:lpstr>
      <vt:lpstr>SigClust</vt:lpstr>
      <vt:lpstr>Statistical Significance of Clusters</vt:lpstr>
      <vt:lpstr>SigClust Statistic – 2-Means Cluster Index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Gaussian null distribut’n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Estimation of Background Noise</vt:lpstr>
      <vt:lpstr>SigClust Gaussian null distribut’n</vt:lpstr>
      <vt:lpstr>SigClust Gaussian null distribut’n</vt:lpstr>
      <vt:lpstr>SigClust Gaussian null distribution - Simulation</vt:lpstr>
      <vt:lpstr>SigClust Gaussian null distribution - Simulation</vt:lpstr>
      <vt:lpstr>An example (details to follow)</vt:lpstr>
      <vt:lpstr>SigClust Modalities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Examples</vt:lpstr>
      <vt:lpstr>SigClust Extension</vt:lpstr>
      <vt:lpstr>Statistical Smoothing</vt:lpstr>
      <vt:lpstr>Statistical Smoothing</vt:lpstr>
      <vt:lpstr>Density Estimation</vt:lpstr>
      <vt:lpstr>Density Estimation</vt:lpstr>
      <vt:lpstr>Density Estimation</vt:lpstr>
      <vt:lpstr>Density Estimation</vt:lpstr>
      <vt:lpstr>Density Estimation</vt:lpstr>
      <vt:lpstr>Density Estimation</vt:lpstr>
      <vt:lpstr>Density Estimation</vt:lpstr>
      <vt:lpstr>Histograms</vt:lpstr>
      <vt:lpstr>Histograms</vt:lpstr>
      <vt:lpstr>Density Estimation</vt:lpstr>
      <vt:lpstr>Density Estimation</vt:lpstr>
      <vt:lpstr>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Kernel Density Estimation</vt:lpstr>
      <vt:lpstr>Density Estimation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Background</vt:lpstr>
      <vt:lpstr>SiZer Overview</vt:lpstr>
      <vt:lpstr>Carry Away Concept</vt:lpstr>
      <vt:lpstr>Participant Presentations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432</cp:revision>
  <dcterms:created xsi:type="dcterms:W3CDTF">2001-06-08T01:38:43Z</dcterms:created>
  <dcterms:modified xsi:type="dcterms:W3CDTF">2022-04-25T23:05:20Z</dcterms:modified>
</cp:coreProperties>
</file>